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4" r:id="rId1"/>
  </p:sldMasterIdLst>
  <p:notesMasterIdLst>
    <p:notesMasterId r:id="rId46"/>
  </p:notesMasterIdLst>
  <p:handoutMasterIdLst>
    <p:handoutMasterId r:id="rId47"/>
  </p:handoutMasterIdLst>
  <p:sldIdLst>
    <p:sldId id="256" r:id="rId2"/>
    <p:sldId id="291" r:id="rId3"/>
    <p:sldId id="324" r:id="rId4"/>
    <p:sldId id="287" r:id="rId5"/>
    <p:sldId id="362" r:id="rId6"/>
    <p:sldId id="353" r:id="rId7"/>
    <p:sldId id="354" r:id="rId8"/>
    <p:sldId id="355" r:id="rId9"/>
    <p:sldId id="356" r:id="rId10"/>
    <p:sldId id="357" r:id="rId11"/>
    <p:sldId id="351" r:id="rId12"/>
    <p:sldId id="352" r:id="rId13"/>
    <p:sldId id="358" r:id="rId14"/>
    <p:sldId id="367" r:id="rId15"/>
    <p:sldId id="334" r:id="rId16"/>
    <p:sldId id="363" r:id="rId17"/>
    <p:sldId id="285" r:id="rId18"/>
    <p:sldId id="335" r:id="rId19"/>
    <p:sldId id="295" r:id="rId20"/>
    <p:sldId id="296" r:id="rId21"/>
    <p:sldId id="364" r:id="rId22"/>
    <p:sldId id="343" r:id="rId23"/>
    <p:sldId id="282" r:id="rId24"/>
    <p:sldId id="365" r:id="rId25"/>
    <p:sldId id="338" r:id="rId26"/>
    <p:sldId id="366" r:id="rId27"/>
    <p:sldId id="315" r:id="rId28"/>
    <p:sldId id="316" r:id="rId29"/>
    <p:sldId id="360" r:id="rId30"/>
    <p:sldId id="337" r:id="rId31"/>
    <p:sldId id="368" r:id="rId32"/>
    <p:sldId id="301" r:id="rId33"/>
    <p:sldId id="312" r:id="rId34"/>
    <p:sldId id="347" r:id="rId35"/>
    <p:sldId id="303" r:id="rId36"/>
    <p:sldId id="304" r:id="rId37"/>
    <p:sldId id="361" r:id="rId38"/>
    <p:sldId id="369" r:id="rId39"/>
    <p:sldId id="342" r:id="rId40"/>
    <p:sldId id="306" r:id="rId41"/>
    <p:sldId id="307" r:id="rId42"/>
    <p:sldId id="370" r:id="rId43"/>
    <p:sldId id="339" r:id="rId44"/>
    <p:sldId id="309" r:id="rId4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33" autoAdjust="0"/>
    <p:restoredTop sz="94660"/>
  </p:normalViewPr>
  <p:slideViewPr>
    <p:cSldViewPr>
      <p:cViewPr>
        <p:scale>
          <a:sx n="100" d="100"/>
          <a:sy n="100" d="100"/>
        </p:scale>
        <p:origin x="-76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handoutMaster" Target="handoutMasters/handoutMaster1.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Datasets:Datasets15:Global:ExcessReturnsbyRegion.xlsx" TargetMode="External"/><Relationship Id="rId3"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a:t>Excess Return (ROC minus Cost of Capital) for firms with</a:t>
            </a:r>
            <a:r>
              <a:rPr lang="en-US" sz="1400" b="0" i="1" baseline="0"/>
              <a:t> market capitalization&gt; $50 million</a:t>
            </a:r>
            <a:r>
              <a:rPr lang="en-US" sz="1400" b="0" i="1"/>
              <a:t>: Global in</a:t>
            </a:r>
            <a:r>
              <a:rPr lang="en-US" sz="1400" b="0" i="1" baseline="0"/>
              <a:t> 2014</a:t>
            </a:r>
            <a:endParaRPr lang="en-US" sz="1400" b="0" i="1"/>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'Capital Excess Returns'!$B$38</c:f>
              <c:strCache>
                <c:ptCount val="1"/>
                <c:pt idx="0">
                  <c:v>&lt;-5%</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Returns'!$B$39:$B$44</c:f>
              <c:numCache>
                <c:formatCode>0.00%</c:formatCode>
                <c:ptCount val="6"/>
                <c:pt idx="0">
                  <c:v>0.300704776820673</c:v>
                </c:pt>
                <c:pt idx="1">
                  <c:v>0.237518463810931</c:v>
                </c:pt>
                <c:pt idx="2">
                  <c:v>0.335394554683895</c:v>
                </c:pt>
                <c:pt idx="3">
                  <c:v>0.188534517561566</c:v>
                </c:pt>
                <c:pt idx="4">
                  <c:v>0.228257960931228</c:v>
                </c:pt>
                <c:pt idx="5">
                  <c:v>0.282898070102713</c:v>
                </c:pt>
              </c:numCache>
            </c:numRef>
          </c:val>
        </c:ser>
        <c:ser>
          <c:idx val="1"/>
          <c:order val="1"/>
          <c:tx>
            <c:strRef>
              <c:f>'Capital Excess Returns'!$C$38</c:f>
              <c:strCache>
                <c:ptCount val="1"/>
                <c:pt idx="0">
                  <c:v> -5% - 0%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Returns'!$C$39:$C$44</c:f>
              <c:numCache>
                <c:formatCode>0.00%</c:formatCode>
                <c:ptCount val="6"/>
                <c:pt idx="0">
                  <c:v>0.191072826938136</c:v>
                </c:pt>
                <c:pt idx="1">
                  <c:v>0.217725258493353</c:v>
                </c:pt>
                <c:pt idx="2">
                  <c:v>0.237101984310106</c:v>
                </c:pt>
                <c:pt idx="3">
                  <c:v>0.419459023011708</c:v>
                </c:pt>
                <c:pt idx="4">
                  <c:v>0.265185978057265</c:v>
                </c:pt>
                <c:pt idx="5">
                  <c:v>0.257012574271107</c:v>
                </c:pt>
              </c:numCache>
            </c:numRef>
          </c:val>
        </c:ser>
        <c:ser>
          <c:idx val="2"/>
          <c:order val="2"/>
          <c:tx>
            <c:strRef>
              <c:f>'Capital Excess Returns'!$D$38</c:f>
              <c:strCache>
                <c:ptCount val="1"/>
                <c:pt idx="0">
                  <c:v> 0 -5%</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Returns'!$D$39:$D$44</c:f>
              <c:numCache>
                <c:formatCode>0.00%</c:formatCode>
                <c:ptCount val="6"/>
                <c:pt idx="0">
                  <c:v>0.186374314800313</c:v>
                </c:pt>
                <c:pt idx="1">
                  <c:v>0.171344165435746</c:v>
                </c:pt>
                <c:pt idx="2">
                  <c:v>0.147392708814029</c:v>
                </c:pt>
                <c:pt idx="3">
                  <c:v>0.176826806620912</c:v>
                </c:pt>
                <c:pt idx="4">
                  <c:v>0.156810275622157</c:v>
                </c:pt>
                <c:pt idx="5">
                  <c:v>0.158398968264935</c:v>
                </c:pt>
              </c:numCache>
            </c:numRef>
          </c:val>
        </c:ser>
        <c:ser>
          <c:idx val="3"/>
          <c:order val="3"/>
          <c:tx>
            <c:strRef>
              <c:f>'Capital Excess Returns'!$E$38</c:f>
              <c:strCache>
                <c:ptCount val="1"/>
                <c:pt idx="0">
                  <c:v>5 -10%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Returns'!$E$39:$E$44</c:f>
              <c:numCache>
                <c:formatCode>0.00%</c:formatCode>
                <c:ptCount val="6"/>
                <c:pt idx="0">
                  <c:v>0.11433046202036</c:v>
                </c:pt>
                <c:pt idx="1">
                  <c:v>0.104579025110783</c:v>
                </c:pt>
                <c:pt idx="2">
                  <c:v>0.0910936778957083</c:v>
                </c:pt>
                <c:pt idx="3">
                  <c:v>0.0815502624142107</c:v>
                </c:pt>
                <c:pt idx="4">
                  <c:v>0.102756221568103</c:v>
                </c:pt>
                <c:pt idx="5">
                  <c:v>0.0954815531297499</c:v>
                </c:pt>
              </c:numCache>
            </c:numRef>
          </c:val>
        </c:ser>
        <c:ser>
          <c:idx val="4"/>
          <c:order val="4"/>
          <c:tx>
            <c:strRef>
              <c:f>'Capital Excess Returns'!$F$38</c:f>
              <c:strCache>
                <c:ptCount val="1"/>
                <c:pt idx="0">
                  <c:v>&gt;10%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Returns'!$F$39:$F$44</c:f>
              <c:numCache>
                <c:formatCode>0.00%</c:formatCode>
                <c:ptCount val="6"/>
                <c:pt idx="0">
                  <c:v>0.207517619420517</c:v>
                </c:pt>
                <c:pt idx="1">
                  <c:v>0.268833087149188</c:v>
                </c:pt>
                <c:pt idx="2">
                  <c:v>0.189017074296262</c:v>
                </c:pt>
                <c:pt idx="3">
                  <c:v>0.133629390391603</c:v>
                </c:pt>
                <c:pt idx="4">
                  <c:v>0.246989563821247</c:v>
                </c:pt>
                <c:pt idx="5">
                  <c:v>0.206208834231496</c:v>
                </c:pt>
              </c:numCache>
            </c:numRef>
          </c:val>
        </c:ser>
        <c:dLbls>
          <c:showLegendKey val="0"/>
          <c:showVal val="0"/>
          <c:showCatName val="0"/>
          <c:showSerName val="0"/>
          <c:showPercent val="0"/>
          <c:showBubbleSize val="0"/>
        </c:dLbls>
        <c:gapWidth val="150"/>
        <c:shape val="box"/>
        <c:axId val="-2052218872"/>
        <c:axId val="-2096717112"/>
        <c:axId val="0"/>
      </c:bar3DChart>
      <c:catAx>
        <c:axId val="-2052218872"/>
        <c:scaling>
          <c:orientation val="minMax"/>
        </c:scaling>
        <c:delete val="0"/>
        <c:axPos val="b"/>
        <c:majorTickMark val="out"/>
        <c:minorTickMark val="none"/>
        <c:tickLblPos val="nextTo"/>
        <c:crossAx val="-2096717112"/>
        <c:crosses val="autoZero"/>
        <c:auto val="1"/>
        <c:lblAlgn val="ctr"/>
        <c:lblOffset val="100"/>
        <c:noMultiLvlLbl val="0"/>
      </c:catAx>
      <c:valAx>
        <c:axId val="-2096717112"/>
        <c:scaling>
          <c:orientation val="minMax"/>
        </c:scaling>
        <c:delete val="0"/>
        <c:axPos val="l"/>
        <c:majorGridlines/>
        <c:numFmt formatCode="0.00%" sourceLinked="1"/>
        <c:majorTickMark val="out"/>
        <c:minorTickMark val="none"/>
        <c:tickLblPos val="nextTo"/>
        <c:crossAx val="-2052218872"/>
        <c:crosses val="autoZero"/>
        <c:crossBetween val="between"/>
      </c:valAx>
    </c:plotArea>
    <c:legend>
      <c:legendPos val="r"/>
      <c:layout/>
      <c:overlay val="0"/>
    </c:legend>
    <c:plotVisOnly val="1"/>
    <c:dispBlanksAs val="gap"/>
    <c:showDLblsOverMax val="0"/>
  </c:chart>
  <c:externalData r:id="rId2">
    <c:autoUpdate val="0"/>
  </c:externalData>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 Id="rId2" Type="http://schemas.openxmlformats.org/officeDocument/2006/relationships/image" Target="../media/image10.png"/><Relationship Id="rId3" Type="http://schemas.openxmlformats.org/officeDocument/2006/relationships/image" Target="../media/image11.emf"/></Relationships>
</file>

<file path=ppt/drawings/drawing1.xml><?xml version="1.0" encoding="utf-8"?>
<c:userShapes xmlns:c="http://schemas.openxmlformats.org/drawingml/2006/chart">
  <cdr:relSizeAnchor xmlns:cdr="http://schemas.openxmlformats.org/drawingml/2006/chartDrawing">
    <cdr:from>
      <cdr:x>0.68708</cdr:x>
      <cdr:y>0.16555</cdr:y>
    </cdr:from>
    <cdr:to>
      <cdr:x>0.89421</cdr:x>
      <cdr:y>0.36498</cdr:y>
    </cdr:to>
    <cdr:sp macro="" textlink="">
      <cdr:nvSpPr>
        <cdr:cNvPr id="3" name="Rectangle 2"/>
        <cdr:cNvSpPr/>
      </cdr:nvSpPr>
      <cdr:spPr>
        <a:xfrm xmlns:a="http://schemas.openxmlformats.org/drawingml/2006/main">
          <a:off x="5891654" y="965891"/>
          <a:ext cx="1776092" cy="1163507"/>
        </a:xfrm>
        <a:prstGeom xmlns:a="http://schemas.openxmlformats.org/drawingml/2006/main" prst="rect">
          <a:avLst/>
        </a:prstGeom>
        <a:noFill xmlns:a="http://schemas.openxmlformats.org/drawingml/2006/main"/>
      </cdr:spPr>
      <cdr:txBody>
        <a:bodyPr xmlns:a="http://schemas.openxmlformats.org/drawingml/2006/main" wrap="square" lIns="91440" tIns="45720" rIns="91440" bIns="45720">
          <a:spAutoFit/>
        </a:bodyPr>
        <a:lstStyle xmlns:a="http://schemas.openxmlformats.org/drawingml/2006/main"/>
        <a:p xmlns:a="http://schemas.openxmlformats.org/drawingml/2006/main">
          <a:pPr algn="ctr"/>
          <a:r>
            <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Globally, 11,722</a:t>
          </a:r>
          <a:r>
            <a:rPr lang="en-US" sz="14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firms (54%) out of 21,711 firms earned less than their cost of capital in 2014</a:t>
          </a:r>
          <a:endPar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25980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notes styles</a:t>
            </a:r>
          </a:p>
          <a:p>
            <a:pPr lvl="1"/>
            <a:r>
              <a:rPr lang="en-US"/>
              <a:t>Second Level</a:t>
            </a:r>
          </a:p>
          <a:p>
            <a:pPr lvl="2"/>
            <a:r>
              <a:rPr lang="en-US"/>
              <a:t>Third Level</a:t>
            </a:r>
          </a:p>
          <a:p>
            <a:pPr lvl="3"/>
            <a:r>
              <a:rPr lang="en-US"/>
              <a:t>Fourth Level</a:t>
            </a:r>
          </a:p>
          <a:p>
            <a:pPr lvl="4"/>
            <a:r>
              <a:rPr lang="en-US"/>
              <a:t>Fifth Level</a:t>
            </a:r>
          </a:p>
        </p:txBody>
      </p:sp>
      <p:sp>
        <p:nvSpPr>
          <p:cNvPr id="14339"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74860838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mn-cs"/>
      </a:defRPr>
    </a:lvl2pPr>
    <a:lvl3pPr marL="9144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3pPr>
    <a:lvl4pPr marL="13716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4pPr>
    <a:lvl5pPr marL="18288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xfrm>
            <a:off x="1150938" y="692150"/>
            <a:ext cx="4556125" cy="3416300"/>
          </a:xfrm>
          <a:ln/>
        </p:spPr>
      </p:sp>
      <p:sp>
        <p:nvSpPr>
          <p:cNvPr id="16387" name="Rectangle 3"/>
          <p:cNvSpPr>
            <a:spLocks noGrp="1" noChangeArrowheads="1"/>
          </p:cNvSpPr>
          <p:nvPr>
            <p:ph type="body" idx="1"/>
          </p:nvPr>
        </p:nvSpPr>
        <p:spPr>
          <a:noFill/>
          <a:ln w="9525"/>
        </p:spPr>
        <p:txBody>
          <a:bodyPr/>
          <a:lstStyle/>
          <a:p>
            <a:endParaRPr lang="en-US">
              <a:latin typeface="Helvetica" charset="0"/>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numbers are usually tough to get. I get these from a website that lists them for free (for the moment):</a:t>
            </a:r>
          </a:p>
          <a:p>
            <a:r>
              <a:rPr lang="en-US">
                <a:latin typeface="Times" charset="0"/>
                <a:ea typeface="ＭＳ Ｐゴシック" charset="0"/>
                <a:cs typeface="ＭＳ Ｐゴシック" charset="0"/>
              </a:rPr>
              <a:t>http://www.tradingeconomics.com/bonds-list-by-country</a:t>
            </a:r>
          </a:p>
          <a:p>
            <a:r>
              <a:rPr lang="en-US">
                <a:latin typeface="Times" charset="0"/>
                <a:ea typeface="ＭＳ Ｐゴシック" charset="0"/>
                <a:cs typeface="ＭＳ Ｐゴシック" charset="0"/>
              </a:rPr>
              <a:t>These are local currency bond rates and some are more liquid (and credible) than others.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about 60 countries with CDS spreads. Think of these as annual insurance costs against default in percentage terms for the 10-year bond.</a:t>
            </a:r>
          </a:p>
          <a:p>
            <a:r>
              <a:rPr lang="en-US">
                <a:latin typeface="Times" charset="0"/>
                <a:ea typeface="ＭＳ Ｐゴシック" charset="0"/>
                <a:cs typeface="ＭＳ Ｐゴシック" charset="0"/>
              </a:rPr>
              <a:t>To insure yourself against Brazil default risk in January 2013 would have cost you about 1.42% a year. </a:t>
            </a:r>
          </a:p>
          <a:p>
            <a:r>
              <a:rPr lang="en-US">
                <a:latin typeface="Times" charset="0"/>
                <a:ea typeface="ＭＳ Ｐゴシック" charset="0"/>
                <a:cs typeface="ＭＳ Ｐゴシック" charset="0"/>
              </a:rPr>
              <a:t>The one catch with the CDS market is that there is counter party risk, i.e., you can buy insurance but there is the chance that the person you bought it from might default and there are quirks in the market that lead to CDS spreads to exist even for nominally default free entities (Switzerland, for example)</a:t>
            </a:r>
          </a:p>
          <a:p>
            <a:r>
              <a:rPr lang="en-US">
                <a:latin typeface="Times" charset="0"/>
                <a:ea typeface="ＭＳ Ｐゴシック" charset="0"/>
                <a:cs typeface="ＭＳ Ｐゴシック" charset="0"/>
              </a:rPr>
              <a:t>One way to counter this is to subtract out the CDS spread for markets like Switzerland, Germany and the US (if you think of these as default free) from every CDS spread.</a:t>
            </a:r>
          </a:p>
          <a:p>
            <a:r>
              <a:rPr lang="en-US">
                <a:latin typeface="Times" charset="0"/>
                <a:ea typeface="ＭＳ Ｐゴシック" charset="0"/>
                <a:cs typeface="ＭＳ Ｐゴシック" charset="0"/>
              </a:rPr>
              <a:t>In January 2013, the average CDS spreads across these markets was about 0.50%.</a:t>
            </a:r>
          </a:p>
          <a:p>
            <a:r>
              <a:rPr lang="en-US">
                <a:latin typeface="Times" charset="0"/>
                <a:ea typeface="ＭＳ Ｐゴシック" charset="0"/>
                <a:cs typeface="ＭＳ Ｐゴシック" charset="0"/>
              </a:rPr>
              <a:t>Netting that out against Brazil’s CDS spread yields = 1.42% - 0.50% = 0.92%</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a:xfrm>
            <a:off x="1150938" y="692150"/>
            <a:ext cx="4556125" cy="3416300"/>
          </a:xfrm>
          <a:ln/>
        </p:spPr>
      </p:sp>
      <p:sp>
        <p:nvSpPr>
          <p:cNvPr id="86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table was developed using both sovereign bonds and CDS spreads. Within each ratings class, I found as many estimates of the spread as I could and averaged out across these estimates.</a:t>
            </a:r>
          </a:p>
          <a:p>
            <a:r>
              <a:rPr lang="en-US">
                <a:latin typeface="Times" charset="0"/>
                <a:ea typeface="ＭＳ Ｐゴシック" charset="0"/>
                <a:cs typeface="ＭＳ Ｐゴシック" charset="0"/>
              </a:rPr>
              <a:t>Using Brazil as an example, the rating for Brazil in June 2012 was Baa2. The default spread for Brazil in June 2012 would have worked out to 1.75%</a:t>
            </a:r>
          </a:p>
          <a:p>
            <a:r>
              <a:rPr lang="en-US">
                <a:latin typeface="Times" charset="0"/>
                <a:ea typeface="ＭＳ Ｐゴシック" charset="0"/>
                <a:cs typeface="ＭＳ Ｐゴシック" charset="0"/>
              </a:rPr>
              <a:t>Using all three approaches for Brazil in June 2012 yields the following:</a:t>
            </a:r>
          </a:p>
          <a:p>
            <a:r>
              <a:rPr lang="en-US">
                <a:latin typeface="Times" charset="0"/>
                <a:ea typeface="ＭＳ Ｐゴシック" charset="0"/>
                <a:cs typeface="ＭＳ Ｐゴシック" charset="0"/>
              </a:rPr>
              <a:t>$ denominated bond spread = 1.43%</a:t>
            </a:r>
          </a:p>
          <a:p>
            <a:r>
              <a:rPr lang="en-US">
                <a:latin typeface="Times" charset="0"/>
                <a:ea typeface="ＭＳ Ｐゴシック" charset="0"/>
                <a:cs typeface="ＭＳ Ｐゴシック" charset="0"/>
              </a:rPr>
              <a:t>Adjusted CDS spread = 1.58%</a:t>
            </a:r>
          </a:p>
          <a:p>
            <a:r>
              <a:rPr lang="en-US">
                <a:latin typeface="Times" charset="0"/>
                <a:ea typeface="ＭＳ Ｐゴシック" charset="0"/>
                <a:cs typeface="ＭＳ Ｐゴシック" charset="0"/>
              </a:rPr>
              <a:t>Rating-based spread = 1.75%</a:t>
            </a:r>
          </a:p>
          <a:p>
            <a:r>
              <a:rPr lang="en-US">
                <a:latin typeface="Times" charset="0"/>
                <a:ea typeface="ＭＳ Ｐゴシック" charset="0"/>
                <a:cs typeface="ＭＳ Ｐゴシック" charset="0"/>
              </a:rPr>
              <a:t>You can pick one of the three or use an average of the three.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a:xfrm>
            <a:off x="1150938" y="692150"/>
            <a:ext cx="4556125" cy="3416300"/>
          </a:xfrm>
          <a:ln/>
        </p:spPr>
      </p:sp>
      <p:sp>
        <p:nvSpPr>
          <p:cNvPr id="111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endParaRPr 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hf hdr="0" ft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9.emf"/><Relationship Id="rId5" Type="http://schemas.openxmlformats.org/officeDocument/2006/relationships/package" Target="../embeddings/Microsoft_Word_Document1.docx"/><Relationship Id="rId6" Type="http://schemas.openxmlformats.org/officeDocument/2006/relationships/image" Target="../media/image10.png"/><Relationship Id="rId7" Type="http://schemas.openxmlformats.org/officeDocument/2006/relationships/package" Target="../embeddings/Microsoft_Word_Document2.docx"/><Relationship Id="rId8" Type="http://schemas.openxmlformats.org/officeDocument/2006/relationships/image" Target="../media/image11.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en-US" dirty="0" smtClean="0"/>
              <a:t>Project </a:t>
            </a:r>
            <a:r>
              <a:rPr lang="en-US" dirty="0" smtClean="0"/>
              <a:t>Workbook</a:t>
            </a:r>
            <a:br>
              <a:rPr lang="en-US" dirty="0" smtClean="0"/>
            </a:br>
            <a:r>
              <a:rPr lang="en-US" dirty="0" smtClean="0"/>
              <a:t>The India 2015 Edition</a:t>
            </a:r>
            <a:endParaRPr lang="en-US" dirty="0" smtClean="0"/>
          </a:p>
        </p:txBody>
      </p:sp>
      <p:sp>
        <p:nvSpPr>
          <p:cNvPr id="15363" name="Rectangle 3"/>
          <p:cNvSpPr>
            <a:spLocks noGrp="1" noChangeArrowheads="1"/>
          </p:cNvSpPr>
          <p:nvPr>
            <p:ph type="subTitle" idx="1"/>
          </p:nvPr>
        </p:nvSpPr>
        <p:spPr/>
        <p:txBody>
          <a:bodyPr/>
          <a:lstStyle/>
          <a:p>
            <a:r>
              <a:rPr lang="en-US" smtClean="0"/>
              <a:t>“Talk is cheap. Time for action”</a:t>
            </a:r>
          </a:p>
        </p:txBody>
      </p:sp>
      <p:sp>
        <p:nvSpPr>
          <p:cNvPr id="2" name="Slide Number Placeholder 1"/>
          <p:cNvSpPr>
            <a:spLocks noGrp="1"/>
          </p:cNvSpPr>
          <p:nvPr>
            <p:ph type="sldNum" sz="quarter" idx="12"/>
          </p:nvPr>
        </p:nvSpPr>
        <p:spPr/>
        <p:txBody>
          <a:bodyPr/>
          <a:lstStyle/>
          <a:p>
            <a:fld id="{72AC53DF-4216-466D-99A7-94400E6C2A25}" type="slidenum">
              <a:rPr lang="en-US" smtClean="0"/>
              <a:pPr/>
              <a:t>1</a:t>
            </a:fld>
            <a:endParaRPr lang="en-US" dirty="0">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Your data…</a:t>
            </a:r>
          </a:p>
        </p:txBody>
      </p:sp>
      <p:sp>
        <p:nvSpPr>
          <p:cNvPr id="17411" name="Content Placeholder 2"/>
          <p:cNvSpPr>
            <a:spLocks noGrp="1"/>
          </p:cNvSpPr>
          <p:nvPr>
            <p:ph sz="quarter" idx="1"/>
          </p:nvPr>
        </p:nvSpPr>
        <p:spPr/>
        <p:txBody>
          <a:bodyPr>
            <a:normAutofit fontScale="77500" lnSpcReduction="20000"/>
          </a:bodyPr>
          <a:lstStyle/>
          <a:p>
            <a:r>
              <a:rPr lang="en-US" dirty="0" smtClean="0"/>
              <a:t>Data Packet</a:t>
            </a:r>
          </a:p>
          <a:p>
            <a:pPr lvl="1"/>
            <a:r>
              <a:rPr lang="en-US" dirty="0" smtClean="0"/>
              <a:t>Page 1: HDS (Bloomberg) – Top 17 stockholders</a:t>
            </a:r>
          </a:p>
          <a:p>
            <a:pPr lvl="1"/>
            <a:r>
              <a:rPr lang="en-US" dirty="0" smtClean="0"/>
              <a:t>Page 2: Beta (Bloomberg) – 2 year weekly return beta</a:t>
            </a:r>
          </a:p>
          <a:p>
            <a:pPr lvl="1"/>
            <a:r>
              <a:rPr lang="en-US" dirty="0" smtClean="0"/>
              <a:t>Pages 3-7: DES (Bloomberg) – 5 page description of your company</a:t>
            </a:r>
          </a:p>
          <a:p>
            <a:pPr lvl="1"/>
            <a:r>
              <a:rPr lang="en-US" dirty="0" smtClean="0"/>
              <a:t>Page 8: FA - Summary financial information for your company</a:t>
            </a:r>
          </a:p>
          <a:p>
            <a:pPr lvl="1"/>
            <a:r>
              <a:rPr lang="en-US" dirty="0" smtClean="0"/>
              <a:t>Page 9: CRPR – Bond Rating or Bloomberg Default Risk </a:t>
            </a:r>
            <a:r>
              <a:rPr lang="en-US" dirty="0" err="1" smtClean="0"/>
              <a:t>Assessement</a:t>
            </a:r>
            <a:endParaRPr lang="en-US" dirty="0" smtClean="0"/>
          </a:p>
          <a:p>
            <a:pPr lvl="1"/>
            <a:r>
              <a:rPr lang="en-US" dirty="0" smtClean="0"/>
              <a:t>Page 10 : DDIS: Debt due table (with maturities)</a:t>
            </a:r>
          </a:p>
          <a:p>
            <a:r>
              <a:rPr lang="en-US" dirty="0" smtClean="0"/>
              <a:t>Checklist before you start</a:t>
            </a:r>
          </a:p>
          <a:p>
            <a:pPr lvl="1"/>
            <a:r>
              <a:rPr lang="en-US" dirty="0" smtClean="0"/>
              <a:t>What country is your company incorporated in?</a:t>
            </a:r>
          </a:p>
          <a:p>
            <a:pPr lvl="1"/>
            <a:r>
              <a:rPr lang="en-US" dirty="0" smtClean="0"/>
              <a:t>What currency are the financial statements in? (Not necessarily in the local currency)</a:t>
            </a:r>
          </a:p>
          <a:p>
            <a:pPr lvl="1"/>
            <a:r>
              <a:rPr lang="en-US" dirty="0" smtClean="0"/>
              <a:t>What currency is your market capitalization and stock price stated in? (May not match the currency of the financial statements)</a:t>
            </a:r>
          </a:p>
          <a:p>
            <a:pPr lvl="1"/>
            <a:r>
              <a:rPr lang="en-US" dirty="0" smtClean="0"/>
              <a:t>What was the most recent fiscal year? (For most of your companies, it will be a year ending December… but some may have other year ends)</a:t>
            </a:r>
          </a:p>
          <a:p>
            <a:endParaRPr lang="en-US" dirty="0"/>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0" y="228600"/>
            <a:ext cx="2362199" cy="584776"/>
          </a:xfrm>
          <a:prstGeom prst="rect">
            <a:avLst/>
          </a:prstGeom>
          <a:noFill/>
        </p:spPr>
        <p:txBody>
          <a:bodyPr wrap="square" rtlCol="0">
            <a:spAutoFit/>
          </a:bodyPr>
          <a:lstStyle/>
          <a:p>
            <a:r>
              <a:rPr lang="en-US" sz="1600" i="0" dirty="0" smtClean="0"/>
              <a:t>Percent of outstanding shares in company</a:t>
            </a:r>
            <a:endParaRPr lang="en-US" sz="1600" i="0" dirty="0"/>
          </a:p>
        </p:txBody>
      </p:sp>
      <p:sp>
        <p:nvSpPr>
          <p:cNvPr id="7" name="TextBox 6"/>
          <p:cNvSpPr txBox="1"/>
          <p:nvPr/>
        </p:nvSpPr>
        <p:spPr>
          <a:xfrm>
            <a:off x="2514600" y="152400"/>
            <a:ext cx="3276600" cy="830997"/>
          </a:xfrm>
          <a:prstGeom prst="rect">
            <a:avLst/>
          </a:prstGeom>
          <a:noFill/>
        </p:spPr>
        <p:txBody>
          <a:bodyPr wrap="square" rtlCol="0">
            <a:spAutoFit/>
          </a:bodyPr>
          <a:lstStyle/>
          <a:p>
            <a:r>
              <a:rPr lang="en-US" sz="1600" i="0" dirty="0" smtClean="0"/>
              <a:t>Source for data: Will vary across markets. 13F is SEC filing for US mutual/pension funds</a:t>
            </a:r>
            <a:endParaRPr lang="en-US" sz="1600" i="0" dirty="0"/>
          </a:p>
        </p:txBody>
      </p:sp>
      <p:pic>
        <p:nvPicPr>
          <p:cNvPr id="4" name="Picture 3"/>
          <p:cNvPicPr>
            <a:picLocks noChangeAspect="1"/>
          </p:cNvPicPr>
          <p:nvPr/>
        </p:nvPicPr>
        <p:blipFill>
          <a:blip r:embed="rId2"/>
          <a:stretch>
            <a:fillRect/>
          </a:stretch>
        </p:blipFill>
        <p:spPr>
          <a:xfrm>
            <a:off x="1219200" y="1524000"/>
            <a:ext cx="6934200" cy="4820115"/>
          </a:xfrm>
          <a:prstGeom prst="rect">
            <a:avLst/>
          </a:prstGeom>
        </p:spPr>
        <p:style>
          <a:lnRef idx="2">
            <a:schemeClr val="dk1"/>
          </a:lnRef>
          <a:fillRef idx="1">
            <a:schemeClr val="lt1"/>
          </a:fillRef>
          <a:effectRef idx="0">
            <a:schemeClr val="dk1"/>
          </a:effectRef>
          <a:fontRef idx="minor">
            <a:schemeClr val="dk1"/>
          </a:fontRef>
        </p:style>
      </p:pic>
      <p:cxnSp>
        <p:nvCxnSpPr>
          <p:cNvPr id="8" name="Straight Arrow Connector 7"/>
          <p:cNvCxnSpPr/>
          <p:nvPr/>
        </p:nvCxnSpPr>
        <p:spPr bwMode="auto">
          <a:xfrm flipH="1">
            <a:off x="4648200" y="838200"/>
            <a:ext cx="152400" cy="22098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H="1">
            <a:off x="5943600" y="762000"/>
            <a:ext cx="609600" cy="1981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2" name="Slide Number Placeholder 1"/>
          <p:cNvSpPr>
            <a:spLocks noGrp="1"/>
          </p:cNvSpPr>
          <p:nvPr>
            <p:ph type="sldNum" sz="quarter" idx="12"/>
          </p:nvPr>
        </p:nvSpPr>
        <p:spPr/>
        <p:txBody>
          <a:bodyPr/>
          <a:lstStyle/>
          <a:p>
            <a:fld id="{1AD93096-5B34-4342-9326-69289CEAE4C2}" type="slidenum">
              <a:rPr lang="en-US" smtClean="0"/>
              <a:pPr/>
              <a:t>3</a:t>
            </a:fld>
            <a:endParaRPr lang="en-US" dirty="0">
              <a:solidFill>
                <a:schemeClr val="tx2"/>
              </a:solidFill>
            </a:endParaRPr>
          </a:p>
        </p:txBody>
      </p:sp>
    </p:spTree>
    <p:extLst>
      <p:ext uri="{BB962C8B-B14F-4D97-AF65-F5344CB8AC3E}">
        <p14:creationId xmlns:p14="http://schemas.microsoft.com/office/powerpoint/2010/main" val="108970868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r>
              <a:rPr lang="en-US" smtClean="0"/>
              <a:t>Corporate Governance: Assessing where the power lies and potential conflicts of interest</a:t>
            </a:r>
          </a:p>
        </p:txBody>
      </p:sp>
      <p:pic>
        <p:nvPicPr>
          <p:cNvPr id="3" name="Content Placeholder 2"/>
          <p:cNvPicPr>
            <a:picLocks noGrp="1" noChangeAspect="1"/>
          </p:cNvPicPr>
          <p:nvPr>
            <p:ph sz="quarter" idx="1"/>
          </p:nvPr>
        </p:nvPicPr>
        <p:blipFill>
          <a:blip r:embed="rId2"/>
          <a:srcRect l="-11747" r="-11747"/>
          <a:stretch>
            <a:fillRect/>
          </a:stretch>
        </p:blipFill>
        <p:spPr/>
      </p:pic>
      <p:pic>
        <p:nvPicPr>
          <p:cNvPr id="18435" name="Picture 3"/>
          <p:cNvPicPr>
            <a:picLocks noChangeAspect="1"/>
          </p:cNvPicPr>
          <p:nvPr/>
        </p:nvPicPr>
        <p:blipFill>
          <a:blip r:embed="rId3"/>
          <a:srcRect/>
          <a:stretch>
            <a:fillRect/>
          </a:stretch>
        </p:blipFill>
        <p:spPr bwMode="auto">
          <a:xfrm>
            <a:off x="4546600" y="3403600"/>
            <a:ext cx="50800" cy="50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t>Indian </a:t>
            </a:r>
            <a:r>
              <a:rPr lang="en-US" dirty="0" smtClean="0"/>
              <a:t>Sample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578499048"/>
              </p:ext>
            </p:extLst>
          </p:nvPr>
        </p:nvGraphicFramePr>
        <p:xfrm>
          <a:off x="609600" y="1676404"/>
          <a:ext cx="8153400" cy="4419599"/>
        </p:xfrm>
        <a:graphic>
          <a:graphicData uri="http://schemas.openxmlformats.org/drawingml/2006/table">
            <a:tbl>
              <a:tblPr/>
              <a:tblGrid>
                <a:gridCol w="2057400"/>
                <a:gridCol w="2261138"/>
                <a:gridCol w="1191916"/>
                <a:gridCol w="2642946"/>
              </a:tblGrid>
              <a:tr h="297213">
                <a:tc>
                  <a:txBody>
                    <a:bodyPr/>
                    <a:lstStyle/>
                    <a:p>
                      <a:pPr algn="l" fontAlgn="b"/>
                      <a:r>
                        <a:rPr lang="en-US" sz="1600" b="0" i="1" u="none" strike="noStrike" dirty="0">
                          <a:solidFill>
                            <a:srgbClr val="000000"/>
                          </a:solidFill>
                          <a:effectLst/>
                          <a:latin typeface="Calibri"/>
                        </a:rPr>
                        <a:t>Company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1" u="none" strike="noStrike">
                          <a:solidFill>
                            <a:srgbClr val="000000"/>
                          </a:solidFill>
                          <a:effectLst/>
                          <a:latin typeface="Calibri"/>
                        </a:rPr>
                        <a:t>Biggest Holder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Calibri"/>
                        </a:rPr>
                        <a:t>Holding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1" u="none" strike="noStrike">
                          <a:solidFill>
                            <a:srgbClr val="000000"/>
                          </a:solidFill>
                          <a:effectLst/>
                          <a:latin typeface="Calibri"/>
                        </a:rPr>
                        <a:t>Other comments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Ranbaxy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Daichi Sankyo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63.13%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5 FII investors on list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5128">
                <a:tc>
                  <a:txBody>
                    <a:bodyPr/>
                    <a:lstStyle/>
                    <a:p>
                      <a:pPr algn="l" fontAlgn="b"/>
                      <a:r>
                        <a:rPr lang="en-US" sz="1600" b="0" i="0" u="none" strike="noStrike">
                          <a:solidFill>
                            <a:srgbClr val="000000"/>
                          </a:solidFill>
                          <a:effectLst/>
                          <a:latin typeface="Calibri"/>
                        </a:rPr>
                        <a:t>Tube Investments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err="1">
                          <a:solidFill>
                            <a:srgbClr val="000000"/>
                          </a:solidFill>
                          <a:effectLst/>
                          <a:latin typeface="Calibri"/>
                        </a:rPr>
                        <a:t>Murugappa</a:t>
                      </a:r>
                      <a:r>
                        <a:rPr lang="en-US" sz="1600" b="0" i="0" u="none" strike="noStrike" dirty="0">
                          <a:solidFill>
                            <a:srgbClr val="000000"/>
                          </a:solidFill>
                          <a:effectLst/>
                          <a:latin typeface="Calibri"/>
                        </a:rPr>
                        <a:t> Holdings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34.23%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SKF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SKF AB</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46.72%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SKF UK owns 6.45%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Titan 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Tamilnadu Industrial Dev</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27.88%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Tata holdings (23%)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Bharti Airtel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err="1">
                          <a:solidFill>
                            <a:srgbClr val="000000"/>
                          </a:solidFill>
                          <a:effectLst/>
                          <a:latin typeface="Calibri"/>
                        </a:rPr>
                        <a:t>Bharthi</a:t>
                      </a:r>
                      <a:r>
                        <a:rPr lang="en-US" sz="1600" b="0" i="0" u="none" strike="noStrike" dirty="0">
                          <a:solidFill>
                            <a:srgbClr val="000000"/>
                          </a:solidFill>
                          <a:effectLst/>
                          <a:latin typeface="Calibri"/>
                        </a:rPr>
                        <a:t> Telecom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43.79%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7 FII investors on list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India Cements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Bank of New York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9.21%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Fronts for other holders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Brittania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Associated Biscuits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44.95%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5128">
                <a:tc>
                  <a:txBody>
                    <a:bodyPr/>
                    <a:lstStyle/>
                    <a:p>
                      <a:pPr algn="l" fontAlgn="b"/>
                      <a:r>
                        <a:rPr lang="en-US" sz="1600" b="0" i="0" u="none" strike="noStrike">
                          <a:solidFill>
                            <a:srgbClr val="000000"/>
                          </a:solidFill>
                          <a:effectLst/>
                          <a:latin typeface="Calibri"/>
                        </a:rPr>
                        <a:t>Reliance Industries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Life Insurance 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9.18%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Family owned or family run?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Dr. Reddy's Lab</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Dr. Reddy's Holdings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23.33%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Blackrock favorite?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Bajaj Auto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Bajaj Holdings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31.49%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Blackrock, Vanguard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Wipro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Premji Azim Hashan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73.28%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6 FII Investors on list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Shoppers Stop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Palm Shelter Estate Dev</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14.17%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4 </a:t>
                      </a:r>
                      <a:r>
                        <a:rPr lang="en-US" sz="1600" b="0" i="0" u="none" strike="noStrike" dirty="0" err="1">
                          <a:solidFill>
                            <a:srgbClr val="000000"/>
                          </a:solidFill>
                          <a:effectLst/>
                          <a:latin typeface="Calibri"/>
                        </a:rPr>
                        <a:t>Chandrus</a:t>
                      </a:r>
                      <a:r>
                        <a:rPr lang="en-US" sz="1600" b="0" i="0" u="none" strike="noStrike" dirty="0">
                          <a:solidFill>
                            <a:srgbClr val="000000"/>
                          </a:solidFill>
                          <a:effectLst/>
                          <a:latin typeface="Calibri"/>
                        </a:rPr>
                        <a:t> on list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23860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Local Currency Government Bond Rates – July 2015</a:t>
            </a:r>
            <a:endParaRPr lang="en-US" dirty="0">
              <a:ea typeface="+mj-ea"/>
              <a:cs typeface="+mj-cs"/>
            </a:endParaRPr>
          </a:p>
        </p:txBody>
      </p:sp>
      <p:sp>
        <p:nvSpPr>
          <p:cNvPr id="7987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65758" name="Slide Number Placeholder 5"/>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09B2EF1B-33BA-F842-9944-0DBF8C4207A3}" type="slidenum">
              <a:rPr lang="en-US" sz="1400" smtClean="0">
                <a:solidFill>
                  <a:srgbClr val="FFFFFF"/>
                </a:solidFill>
              </a:rPr>
              <a:pPr eaLnBrk="1" hangingPunct="1">
                <a:defRPr/>
              </a:pPr>
              <a:t>6</a:t>
            </a:fld>
            <a:endParaRPr lang="en-US" sz="1400" smtClean="0">
              <a:solidFill>
                <a:srgbClr val="FFFFFF"/>
              </a:solidFill>
            </a:endParaRPr>
          </a:p>
        </p:txBody>
      </p:sp>
      <p:graphicFrame>
        <p:nvGraphicFramePr>
          <p:cNvPr id="6" name="Content Placeholder 5"/>
          <p:cNvGraphicFramePr>
            <a:graphicFrameLocks noGrp="1"/>
          </p:cNvGraphicFramePr>
          <p:nvPr>
            <p:ph sz="quarter" idx="1"/>
          </p:nvPr>
        </p:nvGraphicFramePr>
        <p:xfrm>
          <a:off x="1343025" y="1696720"/>
          <a:ext cx="6692900" cy="4302759"/>
        </p:xfrm>
        <a:graphic>
          <a:graphicData uri="http://schemas.openxmlformats.org/drawingml/2006/table">
            <a:tbl>
              <a:tblPr/>
              <a:tblGrid>
                <a:gridCol w="1282700"/>
                <a:gridCol w="2006600"/>
                <a:gridCol w="1600200"/>
                <a:gridCol w="1803400"/>
              </a:tblGrid>
              <a:tr h="190500">
                <a:tc>
                  <a:txBody>
                    <a:bodyPr/>
                    <a:lstStyle/>
                    <a:p>
                      <a:pPr algn="l" fontAlgn="ctr"/>
                      <a:r>
                        <a:rPr lang="en-US" sz="1200" b="0" i="1" u="none" strike="noStrike">
                          <a:solidFill>
                            <a:srgbClr val="000000"/>
                          </a:solidFill>
                          <a:effectLst/>
                          <a:latin typeface="Calibri"/>
                        </a:rPr>
                        <a:t>Currency</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1200" b="0" i="1" u="none" strike="noStrike">
                          <a:solidFill>
                            <a:srgbClr val="000000"/>
                          </a:solidFill>
                          <a:effectLst/>
                          <a:latin typeface="Calibri"/>
                        </a:rPr>
                        <a:t>Govt Bond Rate (6/30/15)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1" u="none" strike="noStrike">
                          <a:solidFill>
                            <a:srgbClr val="000000"/>
                          </a:solidFill>
                          <a:effectLst/>
                          <a:latin typeface="Calibri"/>
                        </a:rPr>
                        <a:t>Currency</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1200" b="0" i="1" u="none" strike="noStrike">
                          <a:solidFill>
                            <a:srgbClr val="000000"/>
                          </a:solidFill>
                          <a:effectLst/>
                          <a:latin typeface="Calibri"/>
                        </a:rPr>
                        <a:t>Govt Bond Rate (6/30/15)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Australian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3.07%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Malyasian Ringgit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4.03%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Brazilian Reai</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12.58%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Mexican Peso</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6.12%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British Pound</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2.18%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Nigerian Naira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14.15%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Bulgarian Lev</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Norwegian Krone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1.92%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Canadian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1.86%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NZ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3.38%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Chilean Peso</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4.63%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Pakistani Rupee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10.05%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Chinese Yuan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3.62%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Peruvian Sol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6.38%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Colombian Peso</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7.22%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Phillipine Peso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4.38%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Croatian Kuna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3.26%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Polish Zloty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3.24%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Czech Koruna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0.92%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Romanian Leu</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Danish Krone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Russian Ruble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11.14%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Euro</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0.92%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Singapore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2.72%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HK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1.85%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South African Rand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8.30%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Hungarian Forint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3.93%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Swedish Krona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1.03%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Iceland Krona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7.10%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Swiss Franc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0.16%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Indian Rupee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7.85%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Taiwanese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1.51%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Indonesian Rupiah</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8.31%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Thai Baht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2.97%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Israeli Shekel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2.39%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Turkish Lira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9.14%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Japanese Yen</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0.45%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US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2.47%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Kenyan Shilling</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13.02%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Venezuelan Bolivar</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12.25%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Korean Won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2.48%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Vietnamese Dong</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6.79%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7412794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a:defRPr/>
            </a:pPr>
            <a:r>
              <a:rPr lang="en-US" smtClean="0"/>
              <a:t>Approach 1: Default spread from Government Bonds</a:t>
            </a:r>
            <a:endParaRPr lang="en-US" dirty="0"/>
          </a:p>
        </p:txBody>
      </p:sp>
      <p:sp>
        <p:nvSpPr>
          <p:cNvPr id="81922" name="TextBox 8"/>
          <p:cNvSpPr txBox="1">
            <a:spLocks noChangeArrowheads="1"/>
          </p:cNvSpPr>
          <p:nvPr/>
        </p:nvSpPr>
        <p:spPr bwMode="auto">
          <a:xfrm>
            <a:off x="685800" y="4800600"/>
            <a:ext cx="3733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2000" b="1" i="1" dirty="0"/>
              <a:t>The Brazil Default Spread</a:t>
            </a:r>
          </a:p>
          <a:p>
            <a:pPr eaLnBrk="1" hangingPunct="1"/>
            <a:r>
              <a:rPr lang="en-US" sz="2000" dirty="0"/>
              <a:t>Brazil </a:t>
            </a:r>
            <a:r>
              <a:rPr lang="en-US" sz="2000" dirty="0" smtClean="0"/>
              <a:t>2021 </a:t>
            </a:r>
            <a:r>
              <a:rPr lang="en-US" sz="2000" dirty="0"/>
              <a:t>Bond: </a:t>
            </a:r>
            <a:r>
              <a:rPr lang="en-US" sz="2000" dirty="0" smtClean="0"/>
              <a:t>4.05%</a:t>
            </a:r>
            <a:endParaRPr lang="en-US" sz="2000" dirty="0"/>
          </a:p>
          <a:p>
            <a:pPr eaLnBrk="1" hangingPunct="1"/>
            <a:r>
              <a:rPr lang="en-US" sz="2000" dirty="0"/>
              <a:t>US </a:t>
            </a:r>
            <a:r>
              <a:rPr lang="en-US" sz="2000" dirty="0" smtClean="0"/>
              <a:t>2021 </a:t>
            </a:r>
            <a:r>
              <a:rPr lang="en-US" sz="2000" dirty="0" err="1"/>
              <a:t>T.Bond</a:t>
            </a:r>
            <a:r>
              <a:rPr lang="en-US" sz="2000" dirty="0"/>
              <a:t>:  </a:t>
            </a:r>
            <a:r>
              <a:rPr lang="en-US" sz="2000" dirty="0" smtClean="0"/>
              <a:t>1.75%</a:t>
            </a:r>
            <a:endParaRPr lang="en-US" sz="2000" dirty="0"/>
          </a:p>
          <a:p>
            <a:pPr eaLnBrk="1" hangingPunct="1"/>
            <a:r>
              <a:rPr lang="en-US" sz="2000" dirty="0"/>
              <a:t>Spread:		 </a:t>
            </a:r>
            <a:r>
              <a:rPr lang="en-US" sz="2000" dirty="0" smtClean="0"/>
              <a:t>2.30%</a:t>
            </a:r>
            <a:endParaRPr lang="en-US" sz="2000" dirty="0"/>
          </a:p>
        </p:txBody>
      </p:sp>
      <p:pic>
        <p:nvPicPr>
          <p:cNvPr id="4" name="Content Placeholder 3"/>
          <p:cNvPicPr>
            <a:picLocks noGrp="1" noChangeAspect="1"/>
          </p:cNvPicPr>
          <p:nvPr>
            <p:ph sz="quarter" idx="1"/>
          </p:nvPr>
        </p:nvPicPr>
        <p:blipFill>
          <a:blip r:embed="rId2"/>
          <a:srcRect l="-19509" r="-19509"/>
          <a:stretch>
            <a:fillRect/>
          </a:stretch>
        </p:blipFill>
        <p:spPr>
          <a:xfrm>
            <a:off x="228600" y="1600200"/>
            <a:ext cx="5665923" cy="3124200"/>
          </a:xfrm>
        </p:spPr>
      </p:pic>
      <p:sp>
        <p:nvSpPr>
          <p:cNvPr id="5" name="TextBox 8"/>
          <p:cNvSpPr txBox="1">
            <a:spLocks noChangeArrowheads="1"/>
          </p:cNvSpPr>
          <p:nvPr/>
        </p:nvSpPr>
        <p:spPr bwMode="auto">
          <a:xfrm>
            <a:off x="5029200" y="4876800"/>
            <a:ext cx="3733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2000" b="1" i="1" dirty="0"/>
              <a:t>The </a:t>
            </a:r>
            <a:r>
              <a:rPr lang="en-US" sz="2000" b="1" i="1" dirty="0" smtClean="0"/>
              <a:t>India </a:t>
            </a:r>
            <a:r>
              <a:rPr lang="en-US" sz="2000" b="1" i="1" dirty="0"/>
              <a:t>Default Spread</a:t>
            </a:r>
          </a:p>
          <a:p>
            <a:pPr eaLnBrk="1" hangingPunct="1"/>
            <a:r>
              <a:rPr lang="en-US" sz="2000" dirty="0" smtClean="0"/>
              <a:t>India does not have dollar or Euro denominated bonds outstanding.</a:t>
            </a:r>
            <a:endParaRPr lang="en-US" sz="2000" dirty="0"/>
          </a:p>
        </p:txBody>
      </p:sp>
    </p:spTree>
    <p:extLst>
      <p:ext uri="{BB962C8B-B14F-4D97-AF65-F5344CB8AC3E}">
        <p14:creationId xmlns:p14="http://schemas.microsoft.com/office/powerpoint/2010/main" val="67025199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r>
              <a:rPr lang="en-US" dirty="0">
                <a:latin typeface="Calibri" charset="0"/>
              </a:rPr>
              <a:t>Approach 2: CDS Spreads – </a:t>
            </a:r>
            <a:r>
              <a:rPr lang="en-US" dirty="0" smtClean="0">
                <a:latin typeface="Calibri" charset="0"/>
              </a:rPr>
              <a:t>July </a:t>
            </a:r>
            <a:r>
              <a:rPr lang="en-US" dirty="0">
                <a:latin typeface="Calibri" charset="0"/>
              </a:rPr>
              <a:t>2015</a:t>
            </a:r>
          </a:p>
        </p:txBody>
      </p:sp>
      <p:sp>
        <p:nvSpPr>
          <p:cNvPr id="82946"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p>
            <a:pPr>
              <a:defRPr/>
            </a:pPr>
            <a:fld id="{785103CC-5B5A-5245-96A5-ACCC30962EF8}" type="slidenum">
              <a:rPr lang="en-US" smtClean="0"/>
              <a:pPr>
                <a:defRPr/>
              </a:pPr>
              <a:t>8</a:t>
            </a:fld>
            <a:endParaRPr lang="en-US" dirty="0"/>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2043465231"/>
              </p:ext>
            </p:extLst>
          </p:nvPr>
        </p:nvGraphicFramePr>
        <p:xfrm>
          <a:off x="612775" y="2023474"/>
          <a:ext cx="8153401" cy="3649251"/>
        </p:xfrm>
        <a:graphic>
          <a:graphicData uri="http://schemas.openxmlformats.org/drawingml/2006/table">
            <a:tbl>
              <a:tblPr/>
              <a:tblGrid>
                <a:gridCol w="801487"/>
                <a:gridCol w="504640"/>
                <a:gridCol w="643169"/>
                <a:gridCol w="643169"/>
                <a:gridCol w="702538"/>
                <a:gridCol w="504640"/>
                <a:gridCol w="643169"/>
                <a:gridCol w="643169"/>
                <a:gridCol w="1276442"/>
                <a:gridCol w="504640"/>
                <a:gridCol w="643169"/>
                <a:gridCol w="643169"/>
              </a:tblGrid>
              <a:tr h="296847">
                <a:tc>
                  <a:txBody>
                    <a:bodyPr/>
                    <a:lstStyle/>
                    <a:p>
                      <a:pPr algn="l" fontAlgn="ctr"/>
                      <a:r>
                        <a:rPr lang="en-US" sz="900" b="1" i="0" u="none" strike="noStrike">
                          <a:solidFill>
                            <a:srgbClr val="000000"/>
                          </a:solidFill>
                          <a:effectLst/>
                          <a:latin typeface="Calibri"/>
                        </a:rPr>
                        <a:t>Country</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Moody's rating</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 adj for US</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1" i="0" u="none" strike="noStrike">
                          <a:solidFill>
                            <a:srgbClr val="000000"/>
                          </a:solidFill>
                          <a:effectLst/>
                          <a:latin typeface="Calibri"/>
                        </a:rPr>
                        <a:t>Country</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Moody's rating</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 adj for US</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1" i="0" u="none" strike="noStrike">
                          <a:solidFill>
                            <a:srgbClr val="000000"/>
                          </a:solidFill>
                          <a:effectLst/>
                          <a:latin typeface="Calibri"/>
                        </a:rPr>
                        <a:t>Country</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Moody's rating</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 adj for US</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2382">
                <a:tc>
                  <a:txBody>
                    <a:bodyPr/>
                    <a:lstStyle/>
                    <a:p>
                      <a:pPr algn="l" fontAlgn="b"/>
                      <a:r>
                        <a:rPr lang="en-US" sz="900" b="0" i="0" u="none" strike="noStrike">
                          <a:solidFill>
                            <a:srgbClr val="000000"/>
                          </a:solidFill>
                          <a:effectLst/>
                          <a:latin typeface="Calibri"/>
                        </a:rPr>
                        <a:t>Abu Dhabi</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0.97%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FF0000"/>
                          </a:solidFill>
                          <a:effectLst/>
                          <a:latin typeface="Calibri"/>
                        </a:rPr>
                        <a:t>India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2.37%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1.96%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Portugal</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2.71%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2.30%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Australia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0.61%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0.20%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Indonesia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2.60%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2.19%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Qatar</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1.01%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0.60%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Austria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0.16%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Ireland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0.72%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Romania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Bahrain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3.21%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Israel</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1.06%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0.65%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Russia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3.59%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3.18%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Belgium</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Italy</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2.03%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Saudi Arabia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0.93%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dirty="0">
                          <a:solidFill>
                            <a:srgbClr val="FF0000"/>
                          </a:solidFill>
                          <a:effectLst/>
                          <a:latin typeface="Calibri"/>
                        </a:rPr>
                        <a:t>Brazil</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3.32%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2.91%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Japan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Slovakia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0.99%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Bulgaria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2.26%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1.85%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Kazakhstan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2.47%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Slovenia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Chile</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1.04%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0.63%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Korea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South Africa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2.73%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2.32%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China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Latvia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1.43%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1.02%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Spain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Colombia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2.32%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1.91%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Lebanon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4.03%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3.62%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Sweden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0.36%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Costa Rica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3.78%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3.37%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Lithuania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0.98%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Switzerland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0.31%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Croatia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3.25%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Malaysia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2.01%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Thailand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1.23%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Cyprus</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5.15%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4.74%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Mexico</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1.93%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Tunisia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3.33%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2.92%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Czech Republic</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0.94%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Morocco</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2.29%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1.88%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Turkey</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2.40%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Denmark</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Netherlands</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United Kingdom</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Egypt</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3.70%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3.29%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New Zealand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0.65%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0.24%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United States of America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Estonia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Norway</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0.31%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Vietnam</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2.90%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2.49%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Finland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0.12%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Pakistan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4.95%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4.54%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9895" marR="9895" marT="989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w="6350" cap="flat" cmpd="sng" algn="ctr">
                      <a:solidFill>
                        <a:srgbClr val="000000"/>
                      </a:solidFill>
                      <a:prstDash val="solid"/>
                      <a:round/>
                      <a:headEnd type="none" w="med" len="med"/>
                      <a:tailEnd type="none" w="med" len="med"/>
                    </a:lnT>
                    <a:lnB>
                      <a:noFill/>
                    </a:lnB>
                  </a:tcPr>
                </a:tc>
              </a:tr>
              <a:tr h="152382">
                <a:tc>
                  <a:txBody>
                    <a:bodyPr/>
                    <a:lstStyle/>
                    <a:p>
                      <a:pPr algn="l" fontAlgn="b"/>
                      <a:r>
                        <a:rPr lang="en-US" sz="900" b="0" i="0" u="none" strike="noStrike">
                          <a:solidFill>
                            <a:srgbClr val="000000"/>
                          </a:solidFill>
                          <a:effectLst/>
                          <a:latin typeface="Calibri"/>
                        </a:rPr>
                        <a:t>France</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0.76%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0.35%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Panama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1.98%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9895" marR="9895" marT="989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r>
              <a:tr h="152382">
                <a:tc>
                  <a:txBody>
                    <a:bodyPr/>
                    <a:lstStyle/>
                    <a:p>
                      <a:pPr algn="l" fontAlgn="b"/>
                      <a:r>
                        <a:rPr lang="en-US" sz="900" b="0" i="0" u="none" strike="noStrike">
                          <a:solidFill>
                            <a:srgbClr val="000000"/>
                          </a:solidFill>
                          <a:effectLst/>
                          <a:latin typeface="Calibri"/>
                        </a:rPr>
                        <a:t>Germany</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Peru</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2.01%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9895" marR="9895" marT="989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r>
              <a:tr h="152382">
                <a:tc>
                  <a:txBody>
                    <a:bodyPr/>
                    <a:lstStyle/>
                    <a:p>
                      <a:pPr algn="l" fontAlgn="b"/>
                      <a:r>
                        <a:rPr lang="en-US" sz="900" b="0" i="0" u="none" strike="noStrike">
                          <a:solidFill>
                            <a:srgbClr val="000000"/>
                          </a:solidFill>
                          <a:effectLst/>
                          <a:latin typeface="Calibri"/>
                        </a:rPr>
                        <a:t>Hong Kong</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0.70%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0.29%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Philippines</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9895" marR="9895" marT="989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r>
              <a:tr h="152382">
                <a:tc>
                  <a:txBody>
                    <a:bodyPr/>
                    <a:lstStyle/>
                    <a:p>
                      <a:pPr algn="l" fontAlgn="b"/>
                      <a:r>
                        <a:rPr lang="en-US" sz="900" b="0" i="0" u="none" strike="noStrike">
                          <a:solidFill>
                            <a:srgbClr val="000000"/>
                          </a:solidFill>
                          <a:effectLst/>
                          <a:latin typeface="Calibri"/>
                        </a:rPr>
                        <a:t>Hungary</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2.16%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Poland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9895" marR="9895" marT="989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a:endParaRPr>
                    </a:p>
                  </a:txBody>
                  <a:tcPr marL="9895" marR="9895" marT="9895" marB="0" anchor="b">
                    <a:lnL>
                      <a:noFill/>
                    </a:lnL>
                    <a:lnR>
                      <a:noFill/>
                    </a:lnR>
                    <a:lnT>
                      <a:noFill/>
                    </a:lnT>
                    <a:lnB>
                      <a:noFill/>
                    </a:lnB>
                  </a:tcPr>
                </a:tc>
              </a:tr>
            </a:tbl>
          </a:graphicData>
        </a:graphic>
      </p:graphicFrame>
    </p:spTree>
    <p:extLst>
      <p:ext uri="{BB962C8B-B14F-4D97-AF65-F5344CB8AC3E}">
        <p14:creationId xmlns:p14="http://schemas.microsoft.com/office/powerpoint/2010/main" val="122506357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Approach 3: Typical Default Spreads: July 2015</a:t>
            </a:r>
            <a:endParaRPr lang="en-US" dirty="0">
              <a:ea typeface="+mj-ea"/>
              <a:cs typeface="+mj-cs"/>
            </a:endParaRPr>
          </a:p>
        </p:txBody>
      </p:sp>
      <p:sp>
        <p:nvSpPr>
          <p:cNvPr id="8499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71684" name="Slide Number Placeholder 4"/>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D460F740-7051-6744-B85B-BE985E82F9E5}" type="slidenum">
              <a:rPr lang="en-US" sz="1400" smtClean="0">
                <a:solidFill>
                  <a:srgbClr val="FFFFFF"/>
                </a:solidFill>
              </a:rPr>
              <a:pPr eaLnBrk="1" hangingPunct="1">
                <a:defRPr/>
              </a:pPr>
              <a:t>9</a:t>
            </a:fld>
            <a:endParaRPr lang="en-US" sz="1400" smtClean="0">
              <a:solidFill>
                <a:srgbClr val="FFFFFF"/>
              </a:solidFill>
            </a:endParaRPr>
          </a:p>
        </p:txBody>
      </p:sp>
      <p:graphicFrame>
        <p:nvGraphicFramePr>
          <p:cNvPr id="3" name="Content Placeholder 2"/>
          <p:cNvGraphicFramePr>
            <a:graphicFrameLocks noGrp="1"/>
          </p:cNvGraphicFramePr>
          <p:nvPr>
            <p:ph sz="quarter" idx="1"/>
          </p:nvPr>
        </p:nvGraphicFramePr>
        <p:xfrm>
          <a:off x="3352800" y="1676400"/>
          <a:ext cx="2705100" cy="4734219"/>
        </p:xfrm>
        <a:graphic>
          <a:graphicData uri="http://schemas.openxmlformats.org/drawingml/2006/table">
            <a:tbl>
              <a:tblPr/>
              <a:tblGrid>
                <a:gridCol w="1041400"/>
                <a:gridCol w="1663700"/>
              </a:tblGrid>
              <a:tr h="439375">
                <a:tc>
                  <a:txBody>
                    <a:bodyPr/>
                    <a:lstStyle/>
                    <a:p>
                      <a:pPr algn="ctr" fontAlgn="b"/>
                      <a:r>
                        <a:rPr lang="en-US" sz="1400" b="0" i="1" u="none" strike="noStrike" dirty="0">
                          <a:solidFill>
                            <a:srgbClr val="000000"/>
                          </a:solidFill>
                          <a:effectLst/>
                          <a:latin typeface="Geneva"/>
                        </a:rPr>
                        <a:t>Sovereign Rating</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Geneva"/>
                        </a:rPr>
                        <a:t>Default Spread over riskfree</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Aaa</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Aa1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0.40%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Aa2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Aa3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0.85%</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Baa1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Baa2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1.90%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Baa3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2.20%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3.00%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Caa1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Caa2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9.00%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Caa3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 name="TextBox 1"/>
          <p:cNvSpPr txBox="1"/>
          <p:nvPr/>
        </p:nvSpPr>
        <p:spPr>
          <a:xfrm>
            <a:off x="6553200" y="3124200"/>
            <a:ext cx="1591401" cy="830997"/>
          </a:xfrm>
          <a:prstGeom prst="rect">
            <a:avLst/>
          </a:prstGeom>
          <a:noFill/>
        </p:spPr>
        <p:txBody>
          <a:bodyPr wrap="none" rtlCol="0">
            <a:spAutoFit/>
          </a:bodyPr>
          <a:lstStyle/>
          <a:p>
            <a:r>
              <a:rPr lang="en-US" sz="1600" dirty="0" smtClean="0"/>
              <a:t>India</a:t>
            </a:r>
          </a:p>
          <a:p>
            <a:r>
              <a:rPr lang="en-US" sz="1600" dirty="0" smtClean="0"/>
              <a:t>Rating = Baa3</a:t>
            </a:r>
          </a:p>
          <a:p>
            <a:r>
              <a:rPr lang="en-US" sz="1600" dirty="0" smtClean="0"/>
              <a:t>Spread = 2.2%</a:t>
            </a:r>
          </a:p>
        </p:txBody>
      </p:sp>
      <p:sp>
        <p:nvSpPr>
          <p:cNvPr id="7" name="TextBox 6"/>
          <p:cNvSpPr txBox="1"/>
          <p:nvPr/>
        </p:nvSpPr>
        <p:spPr>
          <a:xfrm>
            <a:off x="914400" y="3200400"/>
            <a:ext cx="1591401" cy="830997"/>
          </a:xfrm>
          <a:prstGeom prst="rect">
            <a:avLst/>
          </a:prstGeom>
          <a:noFill/>
        </p:spPr>
        <p:txBody>
          <a:bodyPr wrap="none" rtlCol="0">
            <a:spAutoFit/>
          </a:bodyPr>
          <a:lstStyle/>
          <a:p>
            <a:r>
              <a:rPr lang="en-US" sz="1600" dirty="0" smtClean="0"/>
              <a:t>Brazil</a:t>
            </a:r>
          </a:p>
          <a:p>
            <a:r>
              <a:rPr lang="en-US" sz="1600" dirty="0" smtClean="0"/>
              <a:t>Rating = Baa2</a:t>
            </a:r>
          </a:p>
          <a:p>
            <a:r>
              <a:rPr lang="en-US" sz="1600" dirty="0" smtClean="0"/>
              <a:t>Spread = 1.9%</a:t>
            </a:r>
          </a:p>
        </p:txBody>
      </p:sp>
    </p:spTree>
    <p:extLst>
      <p:ext uri="{BB962C8B-B14F-4D97-AF65-F5344CB8AC3E}">
        <p14:creationId xmlns:p14="http://schemas.microsoft.com/office/powerpoint/2010/main" val="266205078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Getting to a risk free rate in a currency: </a:t>
            </a:r>
            <a:r>
              <a:rPr lang="en-US" dirty="0" smtClean="0">
                <a:ea typeface="+mj-ea"/>
                <a:cs typeface="+mj-cs"/>
              </a:rPr>
              <a:t>Examples</a:t>
            </a:r>
            <a:endParaRPr lang="en-US" dirty="0">
              <a:ea typeface="+mj-ea"/>
              <a:cs typeface="+mj-cs"/>
            </a:endParaRPr>
          </a:p>
        </p:txBody>
      </p:sp>
      <p:sp>
        <p:nvSpPr>
          <p:cNvPr id="74754" name="Content Placeholder 2"/>
          <p:cNvSpPr>
            <a:spLocks noGrp="1"/>
          </p:cNvSpPr>
          <p:nvPr>
            <p:ph sz="quarter" idx="1"/>
          </p:nvPr>
        </p:nvSpPr>
        <p:spPr>
          <a:xfrm>
            <a:off x="612775" y="1600200"/>
            <a:ext cx="8153400" cy="4495800"/>
          </a:xfrm>
        </p:spPr>
        <p:txBody>
          <a:bodyPr>
            <a:normAutofit fontScale="55000" lnSpcReduction="20000"/>
          </a:bodyPr>
          <a:lstStyle/>
          <a:p>
            <a:pPr marL="320040" indent="-320040" eaLnBrk="1" fontAlgn="auto" hangingPunct="1">
              <a:spcAft>
                <a:spcPts val="0"/>
              </a:spcAft>
              <a:buFont typeface="Wingdings"/>
              <a:buChar char=""/>
              <a:defRPr/>
            </a:pPr>
            <a:r>
              <a:rPr lang="en-US" dirty="0" smtClean="0">
                <a:ea typeface="+mn-ea"/>
                <a:cs typeface="+mn-cs"/>
              </a:rPr>
              <a:t>The Brazilian government bond rate in nominal </a:t>
            </a:r>
            <a:r>
              <a:rPr lang="en-US" dirty="0" err="1" smtClean="0">
                <a:ea typeface="+mn-ea"/>
                <a:cs typeface="+mn-cs"/>
              </a:rPr>
              <a:t>reais</a:t>
            </a:r>
            <a:r>
              <a:rPr lang="en-US" dirty="0" smtClean="0">
                <a:ea typeface="+mn-ea"/>
                <a:cs typeface="+mn-cs"/>
              </a:rPr>
              <a:t> in July 2015 was 12.58%. </a:t>
            </a:r>
            <a:endParaRPr lang="en-US" dirty="0" smtClean="0">
              <a:ea typeface="+mn-ea"/>
              <a:cs typeface="+mn-cs"/>
            </a:endParaRPr>
          </a:p>
          <a:p>
            <a:pPr lvl="1" indent="-320040">
              <a:buFont typeface="Wingdings"/>
              <a:buChar char=""/>
              <a:defRPr/>
            </a:pPr>
            <a:r>
              <a:rPr lang="en-US" dirty="0" smtClean="0">
                <a:ea typeface="+mn-ea"/>
              </a:rPr>
              <a:t>Approach </a:t>
            </a:r>
            <a:r>
              <a:rPr lang="en-US" dirty="0" smtClean="0">
                <a:ea typeface="+mn-ea"/>
              </a:rPr>
              <a:t>1: Government Bond spread</a:t>
            </a:r>
          </a:p>
          <a:p>
            <a:pPr marL="914717" lvl="2" indent="-274320" eaLnBrk="1" fontAlgn="auto" hangingPunct="1">
              <a:spcAft>
                <a:spcPts val="0"/>
              </a:spcAft>
              <a:buFont typeface="Wingdings 2"/>
              <a:buChar char=""/>
              <a:defRPr/>
            </a:pPr>
            <a:r>
              <a:rPr lang="en-US" dirty="0" smtClean="0">
                <a:ea typeface="+mn-ea"/>
              </a:rPr>
              <a:t>The 2021 Brazil bond, denominated in US dollars, has a spread of 2.30% over the US treasury bond rate.</a:t>
            </a:r>
          </a:p>
          <a:p>
            <a:pPr marL="914717" lvl="2" indent="-274320" eaLnBrk="1" fontAlgn="auto" hangingPunct="1">
              <a:spcAft>
                <a:spcPts val="0"/>
              </a:spcAft>
              <a:buFont typeface="Wingdings 2"/>
              <a:buChar char=""/>
              <a:defRPr/>
            </a:pPr>
            <a:r>
              <a:rPr lang="en-US" dirty="0" err="1" smtClean="0">
                <a:ea typeface="+mn-ea"/>
              </a:rPr>
              <a:t>Riskfree</a:t>
            </a:r>
            <a:r>
              <a:rPr lang="en-US" dirty="0" smtClean="0">
                <a:ea typeface="+mn-ea"/>
              </a:rPr>
              <a:t> rate in $R = 12.58% - </a:t>
            </a:r>
            <a:r>
              <a:rPr lang="en-US" dirty="0" smtClean="0"/>
              <a:t>2.30</a:t>
            </a:r>
            <a:r>
              <a:rPr lang="en-US" dirty="0" smtClean="0">
                <a:ea typeface="+mn-ea"/>
              </a:rPr>
              <a:t>% = 10.28%</a:t>
            </a:r>
          </a:p>
          <a:p>
            <a:pPr marL="640715" lvl="1" indent="-320040" eaLnBrk="1" fontAlgn="auto" hangingPunct="1">
              <a:spcAft>
                <a:spcPts val="0"/>
              </a:spcAft>
              <a:buFont typeface="Wingdings"/>
              <a:buChar char=""/>
              <a:defRPr/>
            </a:pPr>
            <a:r>
              <a:rPr lang="en-US" dirty="0" smtClean="0">
                <a:ea typeface="+mn-ea"/>
              </a:rPr>
              <a:t>Approach 2: The CDS Spread</a:t>
            </a:r>
          </a:p>
          <a:p>
            <a:pPr marL="914717" lvl="2" indent="-274320" eaLnBrk="1" fontAlgn="auto" hangingPunct="1">
              <a:spcAft>
                <a:spcPts val="0"/>
              </a:spcAft>
              <a:buFont typeface="Wingdings 2"/>
              <a:buChar char=""/>
              <a:defRPr/>
            </a:pPr>
            <a:r>
              <a:rPr lang="en-US" dirty="0" smtClean="0">
                <a:ea typeface="+mn-ea"/>
              </a:rPr>
              <a:t>CDS </a:t>
            </a:r>
            <a:r>
              <a:rPr lang="en-US" dirty="0" smtClean="0">
                <a:ea typeface="+mn-ea"/>
              </a:rPr>
              <a:t>spread for Brazil, adjusted for the US </a:t>
            </a:r>
            <a:r>
              <a:rPr lang="en-US" dirty="0" smtClean="0">
                <a:ea typeface="+mn-ea"/>
              </a:rPr>
              <a:t>CDS, </a:t>
            </a:r>
            <a:r>
              <a:rPr lang="en-US" dirty="0" smtClean="0">
                <a:ea typeface="+mn-ea"/>
              </a:rPr>
              <a:t>on July 1, 2015 was 2.91%. </a:t>
            </a:r>
          </a:p>
          <a:p>
            <a:pPr marL="914717" lvl="2" indent="-274320" eaLnBrk="1" fontAlgn="auto" hangingPunct="1">
              <a:spcAft>
                <a:spcPts val="0"/>
              </a:spcAft>
              <a:buFont typeface="Wingdings 2"/>
              <a:buChar char=""/>
              <a:defRPr/>
            </a:pPr>
            <a:r>
              <a:rPr lang="en-US" dirty="0" err="1" smtClean="0">
                <a:ea typeface="+mn-ea"/>
              </a:rPr>
              <a:t>Riskfree</a:t>
            </a:r>
            <a:r>
              <a:rPr lang="en-US" dirty="0" smtClean="0">
                <a:ea typeface="+mn-ea"/>
              </a:rPr>
              <a:t> rate in $R = 12.58% - 2.91% = 9.67%</a:t>
            </a:r>
          </a:p>
          <a:p>
            <a:pPr marL="640715" lvl="1" indent="-320040" eaLnBrk="1" fontAlgn="auto" hangingPunct="1">
              <a:spcAft>
                <a:spcPts val="0"/>
              </a:spcAft>
              <a:buFont typeface="Wingdings"/>
              <a:buChar char=""/>
              <a:defRPr/>
            </a:pPr>
            <a:r>
              <a:rPr lang="en-US" dirty="0" smtClean="0">
                <a:ea typeface="+mn-ea"/>
              </a:rPr>
              <a:t>Approach 3: The Rating based spread</a:t>
            </a:r>
          </a:p>
          <a:p>
            <a:pPr marL="914717" lvl="2" indent="-274320" eaLnBrk="1" fontAlgn="auto" hangingPunct="1">
              <a:spcAft>
                <a:spcPts val="0"/>
              </a:spcAft>
              <a:buFont typeface="Wingdings 2"/>
              <a:buChar char=""/>
              <a:defRPr/>
            </a:pPr>
            <a:r>
              <a:rPr lang="en-US" dirty="0" smtClean="0">
                <a:ea typeface="+mn-ea"/>
              </a:rPr>
              <a:t>Brazil has a Baa2 local currency </a:t>
            </a:r>
            <a:r>
              <a:rPr lang="en-US" dirty="0" smtClean="0">
                <a:ea typeface="+mn-ea"/>
              </a:rPr>
              <a:t>rating, with a default spread of 1.90%.</a:t>
            </a:r>
            <a:endParaRPr lang="en-US" dirty="0" smtClean="0">
              <a:ea typeface="+mn-ea"/>
            </a:endParaRPr>
          </a:p>
          <a:p>
            <a:pPr marL="914717" lvl="2" indent="-274320" eaLnBrk="1" fontAlgn="auto" hangingPunct="1">
              <a:spcAft>
                <a:spcPts val="0"/>
              </a:spcAft>
              <a:buFont typeface="Wingdings 2"/>
              <a:buChar char=""/>
              <a:defRPr/>
            </a:pPr>
            <a:r>
              <a:rPr lang="en-US" dirty="0" err="1" smtClean="0">
                <a:ea typeface="+mn-ea"/>
              </a:rPr>
              <a:t>Riskfree</a:t>
            </a:r>
            <a:r>
              <a:rPr lang="en-US" dirty="0" smtClean="0">
                <a:ea typeface="+mn-ea"/>
              </a:rPr>
              <a:t> rate in $R = 12.58% - 1.90% = 10.68</a:t>
            </a:r>
            <a:r>
              <a:rPr lang="en-US" dirty="0" smtClean="0">
                <a:ea typeface="+mn-ea"/>
              </a:rPr>
              <a:t>%</a:t>
            </a:r>
          </a:p>
          <a:p>
            <a:pPr marL="320357">
              <a:defRPr/>
            </a:pPr>
            <a:r>
              <a:rPr lang="en-US" dirty="0" smtClean="0"/>
              <a:t>The Indian government bond rate in rupees in July 2015 was 7.85%</a:t>
            </a:r>
          </a:p>
          <a:p>
            <a:pPr marL="640397" lvl="1">
              <a:defRPr/>
            </a:pPr>
            <a:r>
              <a:rPr lang="en-US" dirty="0" smtClean="0">
                <a:ea typeface="+mn-ea"/>
              </a:rPr>
              <a:t>Approach 2: The CDS Spread</a:t>
            </a:r>
          </a:p>
          <a:p>
            <a:pPr marL="914717" lvl="2" indent="-274320">
              <a:buFont typeface="Wingdings 2"/>
              <a:buChar char=""/>
              <a:defRPr/>
            </a:pPr>
            <a:r>
              <a:rPr lang="en-US" dirty="0"/>
              <a:t>CDS spread for </a:t>
            </a:r>
            <a:r>
              <a:rPr lang="en-US" dirty="0" smtClean="0"/>
              <a:t>India, </a:t>
            </a:r>
            <a:r>
              <a:rPr lang="en-US" dirty="0"/>
              <a:t>adjusted for the US CDS, on July 1, 2015 was </a:t>
            </a:r>
            <a:r>
              <a:rPr lang="en-US" dirty="0" smtClean="0"/>
              <a:t>1.96%</a:t>
            </a:r>
            <a:r>
              <a:rPr lang="en-US" dirty="0"/>
              <a:t>. </a:t>
            </a:r>
          </a:p>
          <a:p>
            <a:pPr marL="914717" lvl="2" indent="-274320">
              <a:buFont typeface="Wingdings 2"/>
              <a:buChar char=""/>
              <a:defRPr/>
            </a:pPr>
            <a:r>
              <a:rPr lang="en-US" dirty="0" err="1"/>
              <a:t>Riskfree</a:t>
            </a:r>
            <a:r>
              <a:rPr lang="en-US" dirty="0"/>
              <a:t> rate in </a:t>
            </a:r>
            <a:r>
              <a:rPr lang="en-US" dirty="0" err="1" smtClean="0"/>
              <a:t>Rs</a:t>
            </a:r>
            <a:r>
              <a:rPr lang="en-US" dirty="0" smtClean="0"/>
              <a:t> </a:t>
            </a:r>
            <a:r>
              <a:rPr lang="en-US" dirty="0"/>
              <a:t>= </a:t>
            </a:r>
            <a:r>
              <a:rPr lang="en-US" dirty="0" smtClean="0"/>
              <a:t>7.85% </a:t>
            </a:r>
            <a:r>
              <a:rPr lang="en-US" dirty="0"/>
              <a:t>- </a:t>
            </a:r>
            <a:r>
              <a:rPr lang="en-US" dirty="0" smtClean="0"/>
              <a:t>1.96% </a:t>
            </a:r>
            <a:r>
              <a:rPr lang="en-US" dirty="0"/>
              <a:t>= </a:t>
            </a:r>
            <a:r>
              <a:rPr lang="en-US" dirty="0" smtClean="0"/>
              <a:t>5.89%</a:t>
            </a:r>
          </a:p>
          <a:p>
            <a:pPr marL="640715" lvl="1" indent="-320040">
              <a:buFont typeface="Wingdings"/>
              <a:buChar char=""/>
              <a:defRPr/>
            </a:pPr>
            <a:r>
              <a:rPr lang="en-US" dirty="0"/>
              <a:t>Approach 3: The Rating based spread</a:t>
            </a:r>
          </a:p>
          <a:p>
            <a:pPr marL="914717" lvl="2" indent="-274320">
              <a:buFont typeface="Wingdings 2"/>
              <a:buChar char=""/>
              <a:defRPr/>
            </a:pPr>
            <a:r>
              <a:rPr lang="en-US" dirty="0" smtClean="0"/>
              <a:t>India has </a:t>
            </a:r>
            <a:r>
              <a:rPr lang="en-US" dirty="0"/>
              <a:t>a </a:t>
            </a:r>
            <a:r>
              <a:rPr lang="en-US" dirty="0" smtClean="0"/>
              <a:t>Baa3 </a:t>
            </a:r>
            <a:r>
              <a:rPr lang="en-US" dirty="0"/>
              <a:t>local currency rating, with a default spread of </a:t>
            </a:r>
            <a:r>
              <a:rPr lang="en-US" dirty="0" smtClean="0"/>
              <a:t>2.20%</a:t>
            </a:r>
            <a:r>
              <a:rPr lang="en-US" dirty="0"/>
              <a:t>.</a:t>
            </a:r>
          </a:p>
          <a:p>
            <a:pPr marL="914717" lvl="2" indent="-274320">
              <a:buFont typeface="Wingdings 2"/>
              <a:buChar char=""/>
              <a:defRPr/>
            </a:pPr>
            <a:r>
              <a:rPr lang="en-US" dirty="0" err="1"/>
              <a:t>Riskfree</a:t>
            </a:r>
            <a:r>
              <a:rPr lang="en-US" dirty="0"/>
              <a:t> rate </a:t>
            </a:r>
            <a:r>
              <a:rPr lang="en-US" dirty="0" smtClean="0"/>
              <a:t>in </a:t>
            </a:r>
            <a:r>
              <a:rPr lang="en-US" dirty="0" err="1" smtClean="0"/>
              <a:t>Rs</a:t>
            </a:r>
            <a:r>
              <a:rPr lang="en-US" dirty="0" smtClean="0"/>
              <a:t> </a:t>
            </a:r>
            <a:r>
              <a:rPr lang="en-US" dirty="0"/>
              <a:t>= </a:t>
            </a:r>
            <a:r>
              <a:rPr lang="en-US" dirty="0" smtClean="0"/>
              <a:t>7.85% </a:t>
            </a:r>
            <a:r>
              <a:rPr lang="en-US" dirty="0"/>
              <a:t>- </a:t>
            </a:r>
            <a:r>
              <a:rPr lang="en-US" dirty="0" smtClean="0"/>
              <a:t>2.20% = 5.65%</a:t>
            </a:r>
          </a:p>
          <a:p>
            <a:pPr marL="914717" lvl="2" indent="-274320">
              <a:buFont typeface="Wingdings 2"/>
              <a:buChar char=""/>
              <a:defRPr/>
            </a:pPr>
            <a:endParaRPr lang="en-US" dirty="0"/>
          </a:p>
          <a:p>
            <a:pPr marL="914717" lvl="2">
              <a:defRPr/>
            </a:pPr>
            <a:endParaRPr lang="en-US" dirty="0" smtClean="0">
              <a:ea typeface="+mn-ea"/>
            </a:endParaRPr>
          </a:p>
          <a:p>
            <a:pPr marL="914717" lvl="2">
              <a:defRPr/>
            </a:pPr>
            <a:endParaRPr lang="en-US" dirty="0" smtClean="0">
              <a:ea typeface="+mn-ea"/>
            </a:endParaRPr>
          </a:p>
          <a:p>
            <a:pPr marL="914717" lvl="2">
              <a:defRPr/>
            </a:pPr>
            <a:endParaRPr lang="en-US" dirty="0" smtClean="0">
              <a:ea typeface="+mn-ea"/>
            </a:endParaRPr>
          </a:p>
          <a:p>
            <a:pPr marL="914717" lvl="2">
              <a:defRPr/>
            </a:pPr>
            <a:endParaRPr lang="en-US" dirty="0">
              <a:ea typeface="+mn-ea"/>
            </a:endParaRPr>
          </a:p>
        </p:txBody>
      </p:sp>
      <p:sp>
        <p:nvSpPr>
          <p:cNvPr id="8704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73732" name="Slide Number Placeholder 4"/>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FB070572-C3B6-364D-93B7-23CD31178B3F}" type="slidenum">
              <a:rPr lang="en-US" sz="1400" smtClean="0">
                <a:solidFill>
                  <a:srgbClr val="FFFFFF"/>
                </a:solidFill>
              </a:rPr>
              <a:pPr eaLnBrk="1" hangingPunct="1">
                <a:defRPr/>
              </a:pPr>
              <a:t>10</a:t>
            </a:fld>
            <a:endParaRPr lang="en-US" sz="1400" dirty="0" smtClean="0">
              <a:solidFill>
                <a:srgbClr val="FFFFFF"/>
              </a:solidFill>
            </a:endParaRPr>
          </a:p>
        </p:txBody>
      </p:sp>
    </p:spTree>
    <p:extLst>
      <p:ext uri="{BB962C8B-B14F-4D97-AF65-F5344CB8AC3E}">
        <p14:creationId xmlns:p14="http://schemas.microsoft.com/office/powerpoint/2010/main" val="267244764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Risk free Rates: By Currency – July 2015</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892669944"/>
              </p:ext>
            </p:extLst>
          </p:nvPr>
        </p:nvGraphicFramePr>
        <p:xfrm>
          <a:off x="762000" y="1363014"/>
          <a:ext cx="7315200" cy="5494986"/>
        </p:xfrm>
        <a:graphic>
          <a:graphicData uri="http://schemas.openxmlformats.org/drawingml/2006/table">
            <a:tbl>
              <a:tblPr/>
              <a:tblGrid>
                <a:gridCol w="2735765"/>
                <a:gridCol w="1367883"/>
                <a:gridCol w="1724722"/>
                <a:gridCol w="1486830"/>
              </a:tblGrid>
              <a:tr h="154976">
                <a:tc gridSpan="2">
                  <a:txBody>
                    <a:bodyPr/>
                    <a:lstStyle/>
                    <a:p>
                      <a:pPr algn="ctr" fontAlgn="b"/>
                      <a:r>
                        <a:rPr lang="en-US" sz="1000" b="0" i="1" u="none" strike="noStrike">
                          <a:solidFill>
                            <a:srgbClr val="000000"/>
                          </a:solidFill>
                          <a:effectLst/>
                          <a:latin typeface="Calibri"/>
                        </a:rPr>
                        <a:t>Governments with no default risk</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000" b="0" i="1" u="none" strike="noStrike">
                          <a:solidFill>
                            <a:srgbClr val="000000"/>
                          </a:solidFill>
                          <a:effectLst/>
                          <a:latin typeface="Calibri"/>
                        </a:rPr>
                        <a:t>Governments with default risk</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54976">
                <a:tc>
                  <a:txBody>
                    <a:bodyPr/>
                    <a:lstStyle/>
                    <a:p>
                      <a:pPr algn="l" fontAlgn="ctr"/>
                      <a:r>
                        <a:rPr lang="en-US" sz="1000" b="0" i="1" u="none" strike="noStrike">
                          <a:solidFill>
                            <a:srgbClr val="000000"/>
                          </a:solidFill>
                          <a:effectLst/>
                          <a:latin typeface="Calibri"/>
                        </a:rPr>
                        <a:t>Currency</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1" u="none" strike="noStrike" dirty="0">
                          <a:solidFill>
                            <a:srgbClr val="000000"/>
                          </a:solidFill>
                          <a:effectLst/>
                          <a:latin typeface="Calibri"/>
                        </a:rPr>
                        <a:t>Risk free Rate</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1" u="none" strike="noStrike">
                          <a:solidFill>
                            <a:srgbClr val="000000"/>
                          </a:solidFill>
                          <a:effectLst/>
                          <a:latin typeface="Calibri"/>
                        </a:rPr>
                        <a:t>Currency</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1" u="none" strike="noStrike" dirty="0">
                          <a:solidFill>
                            <a:srgbClr val="000000"/>
                          </a:solidFill>
                          <a:effectLst/>
                          <a:latin typeface="Calibri"/>
                        </a:rPr>
                        <a:t>Risk free Rate</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Australian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3.07%</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Brazilian Reai</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10.68%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Canadian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1.86%</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British Pound</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1.78%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Danish Krone</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1.15%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Bulgarian Lev</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1.25%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Euro</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0.92%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Chilean Peso</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4.03%</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r>
                        <a:rPr lang="en-US" sz="1000" b="0" i="0" u="none" strike="noStrike">
                          <a:solidFill>
                            <a:srgbClr val="000000"/>
                          </a:solidFill>
                          <a:effectLst/>
                          <a:latin typeface="Calibri"/>
                        </a:rPr>
                        <a:t>Norwegian Krone</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1.92%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Chinese Yuan</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3.02%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NZ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3.38%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Colombian Peso</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5.32%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Singapore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2.72%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Croatian Kuna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0.76%</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Swedish Krona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1.03%</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Czech Koruna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0.22%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r>
                        <a:rPr lang="en-US" sz="1000" b="0" i="0" u="none" strike="noStrike">
                          <a:solidFill>
                            <a:srgbClr val="000000"/>
                          </a:solidFill>
                          <a:effectLst/>
                          <a:latin typeface="Calibri"/>
                        </a:rPr>
                        <a:t>Swiss Franc</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0.16%</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HK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1.45%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US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2.47%</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Hungarian Forint</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1.43%</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dirty="0">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en-US" sz="1000" b="0" i="0" u="none" strike="noStrike">
                          <a:solidFill>
                            <a:srgbClr val="000000"/>
                          </a:solidFill>
                          <a:effectLst/>
                          <a:latin typeface="Calibri"/>
                        </a:rPr>
                        <a:t>Iceland Krona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4.90%</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Indian Rupee</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5.65%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Indonesian Rupiah</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6.11%</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Israeli Shekel</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1.69%</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Japanese Yen</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-0.25%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Kenyan Shilling</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8.52%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Korean Won</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1.88%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Malyasian Ringgit</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2.83%</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Mexican Peso</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4.92%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Nigerian Naira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10.55%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Pakistani Rupee</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2.55%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Peruvian Sol</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5.18%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Phillipine Peso</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2.48%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Polish Zloty</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2.39%</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Romanian Leu</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1.80%</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Russian Ruble</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9.24%</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592">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South African Rand</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6.40%</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Taiwanese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0.91%</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Thai Baht</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1.37%</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Turkish Lira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6.94%</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448">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Venezuelan Bolivar</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4.75%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Vietnamese Dong</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2.29%</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74482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free Rate: Desperation Time?</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smtClean="0"/>
              <a:t>It is entirely possible that you may be unable to find a government bond issued in the local currency (that is traded) or that you do not trust the government bond rate as a fair market interest rate. There are two ways you can get to a risk free rate, in this case.</a:t>
            </a:r>
          </a:p>
          <a:p>
            <a:pPr marL="514350" indent="-514350">
              <a:buFont typeface="+mj-lt"/>
              <a:buAutoNum type="arabicPeriod"/>
            </a:pPr>
            <a:r>
              <a:rPr lang="en-US" dirty="0" smtClean="0"/>
              <a:t>Build up approach: The risk free rate in any currency can be written as the sum of two variables:</a:t>
            </a:r>
          </a:p>
          <a:p>
            <a:pPr marL="320040" lvl="1" indent="0">
              <a:buNone/>
            </a:pPr>
            <a:r>
              <a:rPr lang="en-US" dirty="0"/>
              <a:t>Risk free rate = Expected Inflation in currency + Expected real interest </a:t>
            </a:r>
            <a:r>
              <a:rPr lang="en-US" dirty="0" smtClean="0"/>
              <a:t>rate</a:t>
            </a:r>
          </a:p>
          <a:p>
            <a:pPr marL="594360" lvl="2" indent="0">
              <a:buNone/>
            </a:pPr>
            <a:r>
              <a:rPr lang="en-US" dirty="0" smtClean="0"/>
              <a:t>The expected real interest rate can be computed in one of two ways: from the US TIPs rate or set equal to real growth in the economy. Thus, if the expected inflation rate in a country is expected to be 15% and the TIPs rate is 1%, the risk free rate is 16%.</a:t>
            </a:r>
          </a:p>
          <a:p>
            <a:pPr marL="514350" indent="-514350">
              <a:buFont typeface="+mj-lt"/>
              <a:buAutoNum type="arabicPeriod"/>
            </a:pPr>
            <a:r>
              <a:rPr lang="en-US" dirty="0" smtClean="0"/>
              <a:t>US $ rate &amp; Differential Inflation: Alternatively, you can scale up the US $ risk free rate by the differential inflation between the US $ and the currency in question:</a:t>
            </a:r>
          </a:p>
          <a:p>
            <a:pPr marL="320040" lvl="1" indent="0">
              <a:buNone/>
            </a:pPr>
            <a:r>
              <a:rPr lang="en-US" dirty="0" smtClean="0"/>
              <a:t>Risk free </a:t>
            </a:r>
            <a:r>
              <a:rPr lang="en-US" dirty="0" err="1" smtClean="0"/>
              <a:t>rate</a:t>
            </a:r>
            <a:r>
              <a:rPr lang="en-US" baseline="-25000" dirty="0" err="1" smtClean="0"/>
              <a:t>Currency</a:t>
            </a:r>
            <a:r>
              <a:rPr lang="en-US" dirty="0" smtClean="0"/>
              <a:t>=</a:t>
            </a:r>
          </a:p>
          <a:p>
            <a:pPr marL="320040" lvl="1" indent="0">
              <a:buNone/>
            </a:pPr>
            <a:endParaRPr lang="en-US" dirty="0" smtClean="0"/>
          </a:p>
          <a:p>
            <a:pPr marL="320040" lvl="1" indent="0">
              <a:buNone/>
            </a:pPr>
            <a:r>
              <a:rPr lang="en-US" dirty="0" smtClean="0"/>
              <a:t>Thus, if the US $ risk free rate is 3.04%, the inflation rate in the foreign currency is 15% and the inflation rate in US $ is 2%, the foreign currency risk free rate is as follows:</a:t>
            </a:r>
          </a:p>
          <a:p>
            <a:pPr marL="320040" lvl="1" indent="0">
              <a:buNone/>
            </a:pPr>
            <a:r>
              <a:rPr lang="en-US" dirty="0" smtClean="0"/>
              <a:t>Risk free rate = </a:t>
            </a:r>
          </a:p>
        </p:txBody>
      </p:sp>
      <p:graphicFrame>
        <p:nvGraphicFramePr>
          <p:cNvPr id="4" name="Object 3"/>
          <p:cNvGraphicFramePr>
            <a:graphicFrameLocks noChangeAspect="1"/>
          </p:cNvGraphicFramePr>
          <p:nvPr>
            <p:extLst>
              <p:ext uri="{D42A27DB-BD31-4B8C-83A1-F6EECF244321}">
                <p14:modId xmlns:p14="http://schemas.microsoft.com/office/powerpoint/2010/main" val="3248413925"/>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3161"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46450"/>
                        <a:ext cx="114300" cy="165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134487840"/>
              </p:ext>
            </p:extLst>
          </p:nvPr>
        </p:nvGraphicFramePr>
        <p:xfrm>
          <a:off x="2819400" y="4648200"/>
          <a:ext cx="5486400" cy="546100"/>
        </p:xfrm>
        <a:graphic>
          <a:graphicData uri="http://schemas.openxmlformats.org/presentationml/2006/ole">
            <mc:AlternateContent xmlns:mc="http://schemas.openxmlformats.org/markup-compatibility/2006">
              <mc:Choice xmlns:v="urn:schemas-microsoft-com:vml" Requires="v">
                <p:oleObj spid="_x0000_s3162" name="Document" r:id="rId5" imgW="5486400" imgH="546100" progId="Word.Document.12">
                  <p:embed/>
                </p:oleObj>
              </mc:Choice>
              <mc:Fallback>
                <p:oleObj name="Document" r:id="rId5" imgW="5486400" imgH="546100" progId="Word.Document.12">
                  <p:embed/>
                  <p:pic>
                    <p:nvPicPr>
                      <p:cNvPr id="0" name=""/>
                      <p:cNvPicPr/>
                      <p:nvPr/>
                    </p:nvPicPr>
                    <p:blipFill>
                      <a:blip r:embed="rId6"/>
                      <a:stretch>
                        <a:fillRect/>
                      </a:stretch>
                    </p:blipFill>
                    <p:spPr>
                      <a:xfrm>
                        <a:off x="2819400" y="4648200"/>
                        <a:ext cx="5486400" cy="5461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552037749"/>
              </p:ext>
            </p:extLst>
          </p:nvPr>
        </p:nvGraphicFramePr>
        <p:xfrm>
          <a:off x="2362200" y="5715000"/>
          <a:ext cx="5486400" cy="419100"/>
        </p:xfrm>
        <a:graphic>
          <a:graphicData uri="http://schemas.openxmlformats.org/presentationml/2006/ole">
            <mc:AlternateContent xmlns:mc="http://schemas.openxmlformats.org/markup-compatibility/2006">
              <mc:Choice xmlns:v="urn:schemas-microsoft-com:vml" Requires="v">
                <p:oleObj spid="_x0000_s3163" name="Document" r:id="rId7" imgW="5486400" imgH="419100" progId="Word.Document.12">
                  <p:embed/>
                </p:oleObj>
              </mc:Choice>
              <mc:Fallback>
                <p:oleObj name="Document" r:id="rId7" imgW="5486400" imgH="419100" progId="Word.Document.12">
                  <p:embed/>
                  <p:pic>
                    <p:nvPicPr>
                      <p:cNvPr id="0" name=""/>
                      <p:cNvPicPr/>
                      <p:nvPr/>
                    </p:nvPicPr>
                    <p:blipFill>
                      <a:blip r:embed="rId8"/>
                      <a:stretch>
                        <a:fillRect/>
                      </a:stretch>
                    </p:blipFill>
                    <p:spPr>
                      <a:xfrm>
                        <a:off x="2362200" y="5715000"/>
                        <a:ext cx="5486400" cy="419100"/>
                      </a:xfrm>
                      <a:prstGeom prst="rect">
                        <a:avLst/>
                      </a:prstGeom>
                    </p:spPr>
                  </p:pic>
                </p:oleObj>
              </mc:Fallback>
            </mc:AlternateContent>
          </a:graphicData>
        </a:graphic>
      </p:graphicFrame>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12</a:t>
            </a:fld>
            <a:endParaRPr lang="en-US" dirty="0">
              <a:solidFill>
                <a:srgbClr val="FFFFFF"/>
              </a:solidFill>
            </a:endParaRPr>
          </a:p>
        </p:txBody>
      </p:sp>
    </p:spTree>
    <p:extLst>
      <p:ext uri="{BB962C8B-B14F-4D97-AF65-F5344CB8AC3E}">
        <p14:creationId xmlns:p14="http://schemas.microsoft.com/office/powerpoint/2010/main" val="3007807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a:t>
            </a:r>
            <a:r>
              <a:rPr lang="en-US" dirty="0" smtClean="0"/>
              <a:t>July </a:t>
            </a:r>
            <a:r>
              <a:rPr lang="en-US" dirty="0"/>
              <a:t>2015</a:t>
            </a:r>
          </a:p>
        </p:txBody>
      </p:sp>
      <p:graphicFrame>
        <p:nvGraphicFramePr>
          <p:cNvPr id="4" name="Table 3"/>
          <p:cNvGraphicFramePr>
            <a:graphicFrameLocks noGrp="1"/>
          </p:cNvGraphicFramePr>
          <p:nvPr>
            <p:extLst>
              <p:ext uri="{D42A27DB-BD31-4B8C-83A1-F6EECF244321}">
                <p14:modId xmlns:p14="http://schemas.microsoft.com/office/powerpoint/2010/main" val="708242738"/>
              </p:ext>
            </p:extLst>
          </p:nvPr>
        </p:nvGraphicFramePr>
        <p:xfrm>
          <a:off x="2057400" y="2590800"/>
          <a:ext cx="1919009" cy="4114800"/>
        </p:xfrm>
        <a:graphic>
          <a:graphicData uri="http://schemas.openxmlformats.org/drawingml/2006/table">
            <a:tbl>
              <a:tblPr/>
              <a:tblGrid>
                <a:gridCol w="1062093"/>
                <a:gridCol w="458631"/>
                <a:gridCol w="398285"/>
              </a:tblGrid>
              <a:tr h="164592">
                <a:tc>
                  <a:txBody>
                    <a:bodyPr/>
                    <a:lstStyle/>
                    <a:p>
                      <a:pPr algn="l" fontAlgn="b"/>
                      <a:r>
                        <a:rPr lang="en-US" sz="1000" b="0" i="1" u="none" strike="noStrike">
                          <a:solidFill>
                            <a:srgbClr val="000000"/>
                          </a:solidFill>
                          <a:effectLst/>
                          <a:latin typeface="Calibri"/>
                        </a:rPr>
                        <a:t>Country</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solidFill>
                            <a:srgbClr val="000000"/>
                          </a:solidFill>
                          <a:effectLst/>
                          <a:latin typeface="Calibri"/>
                        </a:rPr>
                        <a:t>ERP</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solidFill>
                            <a:srgbClr val="FF0000"/>
                          </a:solidFill>
                          <a:effectLst/>
                          <a:latin typeface="Calibri"/>
                        </a:rPr>
                        <a:t>CRP</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Angola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10.31%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4.50%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Botswana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7.09%</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Burkina Faso</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Cameroon</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Cape Verde</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Congo (DR)</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Congo (Republic of)</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C™te d'Ivoire</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Egypt</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Ethiopia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Gabon</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Ghana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Kenya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Morocco</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Mozambique</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Namibia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Nigeria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Rwanda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Senegal</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South Africa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Tunisia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Uganda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Zambia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1" i="0" u="none" strike="noStrike">
                          <a:solidFill>
                            <a:srgbClr val="000000"/>
                          </a:solidFill>
                          <a:effectLst/>
                          <a:latin typeface="Calibri"/>
                        </a:rPr>
                        <a:t>Africa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11.61%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5.80%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582962482"/>
              </p:ext>
            </p:extLst>
          </p:nvPr>
        </p:nvGraphicFramePr>
        <p:xfrm>
          <a:off x="5994400" y="2895600"/>
          <a:ext cx="3149600" cy="2095500"/>
        </p:xfrm>
        <a:graphic>
          <a:graphicData uri="http://schemas.openxmlformats.org/drawingml/2006/table">
            <a:tbl>
              <a:tblPr/>
              <a:tblGrid>
                <a:gridCol w="698500"/>
                <a:gridCol w="482600"/>
                <a:gridCol w="406400"/>
                <a:gridCol w="660400"/>
                <a:gridCol w="482600"/>
                <a:gridCol w="419100"/>
              </a:tblGrid>
              <a:tr h="190500">
                <a:tc>
                  <a:txBody>
                    <a:bodyPr/>
                    <a:lstStyle/>
                    <a:p>
                      <a:pPr algn="l" fontAlgn="b"/>
                      <a:r>
                        <a:rPr lang="en-US" sz="1000" b="0" i="0" u="none" strike="noStrike">
                          <a:solidFill>
                            <a:srgbClr val="000000"/>
                          </a:solidFill>
                          <a:effectLst/>
                          <a:latin typeface="Calibri"/>
                        </a:rPr>
                        <a:t>Bangladesh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Mauritius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Cambodia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Mongolia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China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a:rPr>
                        <a:t>Pakistan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Fiji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Papua 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Hong Kong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a:rPr>
                        <a:t>Philippines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India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Singapore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Sri Lanka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Japan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Taiwan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Korea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Thailand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Macao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a:rPr>
                        <a:t>Vietnam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Malaysia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solidFill>
                            <a:srgbClr val="000000"/>
                          </a:solidFill>
                          <a:effectLst/>
                          <a:latin typeface="Calibri"/>
                        </a:rPr>
                        <a:t>Asia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7.31%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856620666"/>
              </p:ext>
            </p:extLst>
          </p:nvPr>
        </p:nvGraphicFramePr>
        <p:xfrm>
          <a:off x="7086600" y="5410200"/>
          <a:ext cx="1765300" cy="762000"/>
        </p:xfrm>
        <a:graphic>
          <a:graphicData uri="http://schemas.openxmlformats.org/drawingml/2006/table">
            <a:tbl>
              <a:tblPr/>
              <a:tblGrid>
                <a:gridCol w="863600"/>
                <a:gridCol w="482600"/>
                <a:gridCol w="419100"/>
              </a:tblGrid>
              <a:tr h="190500">
                <a:tc>
                  <a:txBody>
                    <a:bodyPr/>
                    <a:lstStyle/>
                    <a:p>
                      <a:pPr algn="l" fontAlgn="b"/>
                      <a:r>
                        <a:rPr lang="en-US" sz="1000" b="0" i="0" u="none" strike="noStrike">
                          <a:solidFill>
                            <a:srgbClr val="000000"/>
                          </a:solidFill>
                          <a:effectLst/>
                          <a:latin typeface="Calibri"/>
                        </a:rPr>
                        <a:t>Australia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Cook Islands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New Zealand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Australia &amp; NZ</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115217746"/>
              </p:ext>
            </p:extLst>
          </p:nvPr>
        </p:nvGraphicFramePr>
        <p:xfrm>
          <a:off x="152400" y="2895600"/>
          <a:ext cx="1790700" cy="3810000"/>
        </p:xfrm>
        <a:graphic>
          <a:graphicData uri="http://schemas.openxmlformats.org/drawingml/2006/table">
            <a:tbl>
              <a:tblPr/>
              <a:tblGrid>
                <a:gridCol w="825500"/>
                <a:gridCol w="482600"/>
                <a:gridCol w="482600"/>
              </a:tblGrid>
              <a:tr h="190500">
                <a:tc>
                  <a:txBody>
                    <a:bodyPr/>
                    <a:lstStyle/>
                    <a:p>
                      <a:pPr algn="l" fontAlgn="b"/>
                      <a:r>
                        <a:rPr lang="en-US" sz="10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19.31%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13.50%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20.81%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10.29%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4.48%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45179740"/>
              </p:ext>
            </p:extLst>
          </p:nvPr>
        </p:nvGraphicFramePr>
        <p:xfrm>
          <a:off x="5626100" y="76200"/>
          <a:ext cx="3492500" cy="2481580"/>
        </p:xfrm>
        <a:graphic>
          <a:graphicData uri="http://schemas.openxmlformats.org/drawingml/2006/table">
            <a:tbl>
              <a:tblPr/>
              <a:tblGrid>
                <a:gridCol w="876300"/>
                <a:gridCol w="482600"/>
                <a:gridCol w="482600"/>
                <a:gridCol w="749300"/>
                <a:gridCol w="482600"/>
                <a:gridCol w="419100"/>
              </a:tblGrid>
              <a:tr h="190500">
                <a:tc>
                  <a:txBody>
                    <a:bodyPr/>
                    <a:lstStyle/>
                    <a:p>
                      <a:pPr algn="l" fontAlgn="b"/>
                      <a:r>
                        <a:rPr lang="en-US" sz="1000" b="0" i="0" u="none" strike="noStrike">
                          <a:solidFill>
                            <a:srgbClr val="000000"/>
                          </a:solidFill>
                          <a:effectLst/>
                          <a:latin typeface="Calibri"/>
                        </a:rPr>
                        <a:t>Albania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Lithuania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Armenia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Macedonia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Azerbaijan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Moldova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Belarus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Montenegro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Bosnia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Poland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Bulgaria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Romania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Croatia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Russia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Czech Republic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Serbia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Estonia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Slovakia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Georgia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Slovenia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Hungary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Ukraine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Kazakhstan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solidFill>
                            <a:srgbClr val="000000"/>
                          </a:solidFill>
                          <a:effectLst/>
                          <a:latin typeface="Calibri"/>
                        </a:rPr>
                        <a:t>E. Europe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Latvia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707810491"/>
              </p:ext>
            </p:extLst>
          </p:nvPr>
        </p:nvGraphicFramePr>
        <p:xfrm>
          <a:off x="4038600" y="3429000"/>
          <a:ext cx="1790700" cy="2476500"/>
        </p:xfrm>
        <a:graphic>
          <a:graphicData uri="http://schemas.openxmlformats.org/drawingml/2006/table">
            <a:tbl>
              <a:tblPr/>
              <a:tblGrid>
                <a:gridCol w="889000"/>
                <a:gridCol w="482600"/>
                <a:gridCol w="419100"/>
              </a:tblGrid>
              <a:tr h="190500">
                <a:tc>
                  <a:txBody>
                    <a:bodyPr/>
                    <a:lstStyle/>
                    <a:p>
                      <a:pPr algn="l" fontAlgn="b"/>
                      <a:r>
                        <a:rPr lang="en-US" sz="1000" b="0" i="0" u="none" strike="noStrike">
                          <a:solidFill>
                            <a:srgbClr val="000000"/>
                          </a:solidFill>
                          <a:effectLst/>
                          <a:latin typeface="Calibri"/>
                        </a:rPr>
                        <a:t>Abu Dhabi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Ras Al Khaimah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Sharjah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UAE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6.91%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1.10%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960802420"/>
              </p:ext>
            </p:extLst>
          </p:nvPr>
        </p:nvGraphicFramePr>
        <p:xfrm>
          <a:off x="457200" y="1981200"/>
          <a:ext cx="1790700" cy="571500"/>
        </p:xfrm>
        <a:graphic>
          <a:graphicData uri="http://schemas.openxmlformats.org/drawingml/2006/table">
            <a:tbl>
              <a:tblPr/>
              <a:tblGrid>
                <a:gridCol w="889000"/>
                <a:gridCol w="482600"/>
                <a:gridCol w="419100"/>
              </a:tblGrid>
              <a:tr h="190500">
                <a:tc>
                  <a:txBody>
                    <a:bodyPr/>
                    <a:lstStyle/>
                    <a:p>
                      <a:pPr algn="l" fontAlgn="b"/>
                      <a:r>
                        <a:rPr lang="en-US" sz="1000" b="0" i="0" u="none" strike="noStrike">
                          <a:solidFill>
                            <a:srgbClr val="000000"/>
                          </a:solidFill>
                          <a:effectLst/>
                          <a:latin typeface="Calibri"/>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United States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1209211647"/>
              </p:ext>
            </p:extLst>
          </p:nvPr>
        </p:nvGraphicFramePr>
        <p:xfrm>
          <a:off x="838200" y="152400"/>
          <a:ext cx="4711700" cy="1714500"/>
        </p:xfrm>
        <a:graphic>
          <a:graphicData uri="http://schemas.openxmlformats.org/drawingml/2006/table">
            <a:tbl>
              <a:tblPr/>
              <a:tblGrid>
                <a:gridCol w="571500"/>
                <a:gridCol w="482600"/>
                <a:gridCol w="482600"/>
                <a:gridCol w="787400"/>
                <a:gridCol w="406400"/>
                <a:gridCol w="406400"/>
                <a:gridCol w="736600"/>
                <a:gridCol w="419100"/>
                <a:gridCol w="419100"/>
              </a:tblGrid>
              <a:tr h="190500">
                <a:tc>
                  <a:txBody>
                    <a:bodyPr/>
                    <a:lstStyle/>
                    <a:p>
                      <a:pPr algn="l" fontAlgn="b"/>
                      <a:r>
                        <a:rPr lang="en-US" sz="1000" b="0" i="0" u="none" strike="noStrike">
                          <a:solidFill>
                            <a:srgbClr val="000000"/>
                          </a:solidFill>
                          <a:effectLst/>
                          <a:latin typeface="Calibri"/>
                        </a:rPr>
                        <a:t>Andorra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Guernsey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Netherlands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Austria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Iceland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Norway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Belgium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Ireland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Portugal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Cyprus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Isle of 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Spain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Denmark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Italy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Sweden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Finland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Jersey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Switzerland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France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Liechtenstein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Turkey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Germany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Luxembourg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UK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Greece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19.31%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13.50%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Malta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solidFill>
                            <a:srgbClr val="000000"/>
                          </a:solidFill>
                          <a:effectLst/>
                          <a:latin typeface="Calibri"/>
                        </a:rPr>
                        <a:t>W. Europe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6.97%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1.16%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802137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14</a:t>
            </a:fld>
            <a:endParaRPr lang="en-US" dirty="0">
              <a:solidFill>
                <a:schemeClr val="tx2"/>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154551499"/>
              </p:ext>
            </p:extLst>
          </p:nvPr>
        </p:nvGraphicFramePr>
        <p:xfrm>
          <a:off x="457200" y="228606"/>
          <a:ext cx="8305799" cy="6019792"/>
        </p:xfrm>
        <a:graphic>
          <a:graphicData uri="http://schemas.openxmlformats.org/drawingml/2006/table">
            <a:tbl>
              <a:tblPr/>
              <a:tblGrid>
                <a:gridCol w="1335137"/>
                <a:gridCol w="2778949"/>
                <a:gridCol w="1009116"/>
                <a:gridCol w="1009116"/>
                <a:gridCol w="1009116"/>
                <a:gridCol w="1164365"/>
              </a:tblGrid>
              <a:tr h="206954">
                <a:tc>
                  <a:txBody>
                    <a:bodyPr/>
                    <a:lstStyle/>
                    <a:p>
                      <a:pPr algn="l" fontAlgn="b"/>
                      <a:r>
                        <a:rPr lang="en-US" sz="1200" b="0" i="1" u="none" strike="noStrike" dirty="0">
                          <a:solidFill>
                            <a:srgbClr val="000000"/>
                          </a:solidFill>
                          <a:effectLst/>
                          <a:latin typeface="Calibri"/>
                        </a:rPr>
                        <a:t>Company</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Exposure</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Revenues</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Proportion</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ERP</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Weighted ERP</a:t>
                      </a:r>
                    </a:p>
                  </a:txBody>
                  <a:tcPr marL="9725" marR="9725" marT="97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199194">
                <a:tc>
                  <a:txBody>
                    <a:bodyPr/>
                    <a:lstStyle/>
                    <a:p>
                      <a:pPr algn="l" fontAlgn="b"/>
                      <a:r>
                        <a:rPr lang="en-US" sz="1200" b="0" i="0" u="none" strike="noStrike">
                          <a:solidFill>
                            <a:srgbClr val="000000"/>
                          </a:solidFill>
                          <a:effectLst/>
                          <a:latin typeface="Calibri"/>
                        </a:rPr>
                        <a:t>Ranbaxy</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North America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53798</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50.53%</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5.81%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6">
                  <a:txBody>
                    <a:bodyPr/>
                    <a:lstStyle/>
                    <a:p>
                      <a:pPr algn="ctr" fontAlgn="ctr"/>
                      <a:r>
                        <a:rPr lang="en-US" sz="1200" b="1" i="0" u="none" strike="noStrike">
                          <a:solidFill>
                            <a:srgbClr val="000000"/>
                          </a:solidFill>
                          <a:effectLst/>
                          <a:latin typeface="Calibri"/>
                        </a:rPr>
                        <a:t>8.72%</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23350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21.93%</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Europe</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20959</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19.69%</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6.97%</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Asia Pacific</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8361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7.85%</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7.13%</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Africa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7879</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7.40%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11.61%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20695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Rest of the World</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10251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9.63%</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10.29%</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385454">
                <a:tc>
                  <a:txBody>
                    <a:bodyPr/>
                    <a:lstStyle/>
                    <a:p>
                      <a:pPr algn="l" fontAlgn="b"/>
                      <a:r>
                        <a:rPr lang="en-US" sz="1200" b="0" i="0" u="none" strike="noStrike">
                          <a:solidFill>
                            <a:srgbClr val="000000"/>
                          </a:solidFill>
                          <a:effectLst/>
                          <a:latin typeface="Calibri"/>
                        </a:rPr>
                        <a:t>Tube Investments</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dirty="0">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84002</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100.00%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200" b="1" i="0" u="none" strike="noStrike">
                          <a:solidFill>
                            <a:srgbClr val="000000"/>
                          </a:solidFill>
                          <a:effectLst/>
                          <a:latin typeface="Calibri"/>
                        </a:rPr>
                        <a:t>9.11%</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206954">
                <a:tc>
                  <a:txBody>
                    <a:bodyPr/>
                    <a:lstStyle/>
                    <a:p>
                      <a:pPr algn="l" fontAlgn="b"/>
                      <a:r>
                        <a:rPr lang="en-US" sz="1200" b="0" i="0" u="none" strike="noStrike">
                          <a:solidFill>
                            <a:srgbClr val="000000"/>
                          </a:solidFill>
                          <a:effectLst/>
                          <a:latin typeface="Calibri"/>
                        </a:rPr>
                        <a:t>SKF 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22041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100.00%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200" b="1" i="0" u="none" strike="noStrike">
                          <a:solidFill>
                            <a:srgbClr val="000000"/>
                          </a:solidFill>
                          <a:effectLst/>
                          <a:latin typeface="Calibri"/>
                        </a:rPr>
                        <a:t>9.11%</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99194">
                <a:tc>
                  <a:txBody>
                    <a:bodyPr/>
                    <a:lstStyle/>
                    <a:p>
                      <a:pPr algn="l" fontAlgn="b"/>
                      <a:r>
                        <a:rPr lang="en-US" sz="1200" b="0" i="0" u="none" strike="noStrike">
                          <a:solidFill>
                            <a:srgbClr val="000000"/>
                          </a:solidFill>
                          <a:effectLst/>
                          <a:latin typeface="Calibri"/>
                        </a:rPr>
                        <a:t>Titan Co.</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99210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98.00%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rowSpan="2">
                  <a:txBody>
                    <a:bodyPr/>
                    <a:lstStyle/>
                    <a:p>
                      <a:pPr algn="ctr" fontAlgn="ctr"/>
                      <a:r>
                        <a:rPr lang="en-US" sz="1200" b="1" i="0" u="none" strike="noStrike">
                          <a:solidFill>
                            <a:srgbClr val="000000"/>
                          </a:solidFill>
                          <a:effectLst/>
                          <a:latin typeface="Calibri"/>
                        </a:rPr>
                        <a:t>9.07%</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20695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Rest of the World</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2022</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2.00%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7%</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Bharti Airtel</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559696</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67.52%</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en-US" sz="1200" b="1" i="0" u="none" strike="noStrike">
                          <a:solidFill>
                            <a:srgbClr val="000000"/>
                          </a:solidFill>
                          <a:effectLst/>
                          <a:latin typeface="Calibri"/>
                        </a:rPr>
                        <a:t>9.92%</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0695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Africa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dirty="0">
                          <a:solidFill>
                            <a:srgbClr val="000000"/>
                          </a:solidFill>
                          <a:effectLst/>
                          <a:latin typeface="Calibri"/>
                        </a:rPr>
                        <a:t>269287</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32.48%</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11.61%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206954">
                <a:tc>
                  <a:txBody>
                    <a:bodyPr/>
                    <a:lstStyle/>
                    <a:p>
                      <a:pPr algn="l" fontAlgn="b"/>
                      <a:r>
                        <a:rPr lang="en-US" sz="1200" b="0" i="0" u="none" strike="noStrike">
                          <a:solidFill>
                            <a:srgbClr val="000000"/>
                          </a:solidFill>
                          <a:effectLst/>
                          <a:latin typeface="Calibri"/>
                        </a:rPr>
                        <a:t>India Cements</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51595</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100.00%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1" i="0" u="none" strike="noStrike">
                          <a:solidFill>
                            <a:srgbClr val="000000"/>
                          </a:solidFill>
                          <a:effectLst/>
                          <a:latin typeface="Calibri"/>
                        </a:rPr>
                        <a:t>9.11%</a:t>
                      </a:r>
                    </a:p>
                  </a:txBody>
                  <a:tcPr marL="9725" marR="9725" marT="97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206954">
                <a:tc>
                  <a:txBody>
                    <a:bodyPr/>
                    <a:lstStyle/>
                    <a:p>
                      <a:pPr algn="l" fontAlgn="b"/>
                      <a:r>
                        <a:rPr lang="en-US" sz="1200" b="0" i="0" u="none" strike="noStrike">
                          <a:solidFill>
                            <a:srgbClr val="000000"/>
                          </a:solidFill>
                          <a:effectLst/>
                          <a:latin typeface="Calibri"/>
                        </a:rPr>
                        <a:t>Brittania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77751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100.00%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200" b="1" i="0" u="none" strike="noStrike">
                          <a:solidFill>
                            <a:srgbClr val="000000"/>
                          </a:solidFill>
                          <a:effectLst/>
                          <a:latin typeface="Calibri"/>
                        </a:rPr>
                        <a:t>9.11%</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85454">
                <a:tc>
                  <a:txBody>
                    <a:bodyPr/>
                    <a:lstStyle/>
                    <a:p>
                      <a:pPr algn="l" fontAlgn="b"/>
                      <a:r>
                        <a:rPr lang="en-US" sz="1200" b="0" i="0" u="none" strike="noStrike">
                          <a:solidFill>
                            <a:srgbClr val="000000"/>
                          </a:solidFill>
                          <a:effectLst/>
                          <a:latin typeface="Calibri"/>
                        </a:rPr>
                        <a:t>Reliance Industries</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1365710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35.15%</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rowSpan="2">
                  <a:txBody>
                    <a:bodyPr/>
                    <a:lstStyle/>
                    <a:p>
                      <a:pPr algn="ctr" fontAlgn="ctr"/>
                      <a:r>
                        <a:rPr lang="en-US" sz="1200" b="1" i="0" u="none" strike="noStrike">
                          <a:solidFill>
                            <a:srgbClr val="000000"/>
                          </a:solidFill>
                          <a:effectLst/>
                          <a:latin typeface="Calibri"/>
                        </a:rPr>
                        <a:t>7.88%</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20695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Rest of the World</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2519230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64.85%</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7.21%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Dr. Reddy's</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21158</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16.36%</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4">
                  <a:txBody>
                    <a:bodyPr/>
                    <a:lstStyle/>
                    <a:p>
                      <a:pPr algn="ctr" fontAlgn="ctr"/>
                      <a:r>
                        <a:rPr lang="en-US" sz="1200" b="1" i="0" u="none" strike="noStrike">
                          <a:solidFill>
                            <a:srgbClr val="000000"/>
                          </a:solidFill>
                          <a:effectLst/>
                          <a:latin typeface="Calibri"/>
                        </a:rPr>
                        <a:t>7.16%</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North America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69328</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53.59%</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5.81%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Russia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17713</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13.69%</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9.56%</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20695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Rest of the World</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21158</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dirty="0">
                          <a:solidFill>
                            <a:srgbClr val="000000"/>
                          </a:solidFill>
                          <a:effectLst/>
                          <a:latin typeface="Calibri"/>
                        </a:rPr>
                        <a:t>16.36%</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7.62%</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Bajaj Auto</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126184</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60.55%</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rowSpan="2">
                  <a:txBody>
                    <a:bodyPr/>
                    <a:lstStyle/>
                    <a:p>
                      <a:pPr algn="ctr" fontAlgn="ctr"/>
                      <a:r>
                        <a:rPr lang="en-US" sz="1200" b="1" i="0" u="none" strike="noStrike">
                          <a:solidFill>
                            <a:srgbClr val="000000"/>
                          </a:solidFill>
                          <a:effectLst/>
                          <a:latin typeface="Calibri"/>
                        </a:rPr>
                        <a:t>8.91%</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Rest of the World</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82217</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dirty="0">
                          <a:solidFill>
                            <a:srgbClr val="000000"/>
                          </a:solidFill>
                          <a:effectLst/>
                          <a:latin typeface="Calibri"/>
                        </a:rPr>
                        <a:t>39.45%</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8.60%</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Wipro</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United States</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227328</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48.04%</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5.81%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4">
                  <a:txBody>
                    <a:bodyPr/>
                    <a:lstStyle/>
                    <a:p>
                      <a:pPr algn="ctr" fontAlgn="ctr"/>
                      <a:r>
                        <a:rPr lang="en-US" sz="1200" b="1" i="0" u="none" strike="noStrike">
                          <a:solidFill>
                            <a:srgbClr val="000000"/>
                          </a:solidFill>
                          <a:effectLst/>
                          <a:latin typeface="Calibri"/>
                        </a:rPr>
                        <a:t>6.80%</a:t>
                      </a:r>
                    </a:p>
                  </a:txBody>
                  <a:tcPr marL="9725" marR="9725" marT="97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Europe</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124523</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26.32%</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6.97%</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45814</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9.68%</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dirty="0">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Rest of the World</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75517</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15.96%</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dirty="0">
                          <a:solidFill>
                            <a:srgbClr val="000000"/>
                          </a:solidFill>
                          <a:effectLst/>
                          <a:latin typeface="Calibri"/>
                        </a:rPr>
                        <a:t>8.07%</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Shopper's Stop</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31772</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100%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1" i="0" u="none" strike="noStrike" dirty="0">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bl>
          </a:graphicData>
        </a:graphic>
      </p:graphicFrame>
    </p:spTree>
    <p:extLst>
      <p:ext uri="{BB962C8B-B14F-4D97-AF65-F5344CB8AC3E}">
        <p14:creationId xmlns:p14="http://schemas.microsoft.com/office/powerpoint/2010/main" val="4144571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88543" y="1600200"/>
            <a:ext cx="1939879"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Regression beta is 0.422</a:t>
            </a:r>
            <a:endParaRPr lang="en-US" sz="1400" i="0" dirty="0"/>
          </a:p>
        </p:txBody>
      </p:sp>
      <p:sp>
        <p:nvSpPr>
          <p:cNvPr id="7" name="TextBox 6"/>
          <p:cNvSpPr txBox="1"/>
          <p:nvPr/>
        </p:nvSpPr>
        <p:spPr>
          <a:xfrm>
            <a:off x="7010400" y="2971800"/>
            <a:ext cx="120157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Intercept in %</a:t>
            </a:r>
          </a:p>
          <a:p>
            <a:r>
              <a:rPr lang="en-US" sz="1400" i="0" dirty="0" smtClean="0"/>
              <a:t>0.057%</a:t>
            </a:r>
            <a:endParaRPr lang="en-US" sz="1400" i="0" dirty="0"/>
          </a:p>
        </p:txBody>
      </p:sp>
      <p:sp>
        <p:nvSpPr>
          <p:cNvPr id="11" name="TextBox 10"/>
          <p:cNvSpPr txBox="1"/>
          <p:nvPr/>
        </p:nvSpPr>
        <p:spPr>
          <a:xfrm>
            <a:off x="7010400" y="2057400"/>
            <a:ext cx="1752600"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smtClean="0"/>
              <a:t>Adj</a:t>
            </a:r>
            <a:r>
              <a:rPr lang="en-US" sz="1400" i="0" dirty="0" smtClean="0"/>
              <a:t> Beta = (2/3)(0.422) + (1/3) (1) = 0.614</a:t>
            </a:r>
            <a:endParaRPr lang="en-US" sz="1400" i="0" dirty="0"/>
          </a:p>
        </p:txBody>
      </p:sp>
      <p:sp>
        <p:nvSpPr>
          <p:cNvPr id="14" name="TextBox 13"/>
          <p:cNvSpPr txBox="1"/>
          <p:nvPr/>
        </p:nvSpPr>
        <p:spPr>
          <a:xfrm>
            <a:off x="7086600" y="3657600"/>
            <a:ext cx="1828800" cy="5334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R squared (decimals) = 21.5%</a:t>
            </a:r>
            <a:endParaRPr lang="en-US" sz="1400" i="0" dirty="0"/>
          </a:p>
        </p:txBody>
      </p:sp>
      <p:sp>
        <p:nvSpPr>
          <p:cNvPr id="17" name="TextBox 16"/>
          <p:cNvSpPr txBox="1"/>
          <p:nvPr/>
        </p:nvSpPr>
        <p:spPr>
          <a:xfrm>
            <a:off x="6934200" y="4648200"/>
            <a:ext cx="2209800" cy="16002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smtClean="0"/>
              <a:t>Std</a:t>
            </a:r>
            <a:r>
              <a:rPr lang="en-US" sz="1400" i="0" dirty="0" smtClean="0"/>
              <a:t> error of beta = 0.08</a:t>
            </a:r>
          </a:p>
          <a:p>
            <a:r>
              <a:rPr lang="en-US" sz="1400" i="0" dirty="0" smtClean="0"/>
              <a:t>67% confidence: </a:t>
            </a:r>
          </a:p>
          <a:p>
            <a:r>
              <a:rPr lang="en-US" sz="1400" i="0" dirty="0" smtClean="0"/>
              <a:t>0.34 (=0.42-0.08) to</a:t>
            </a:r>
          </a:p>
          <a:p>
            <a:r>
              <a:rPr lang="en-US" sz="1400" i="0" dirty="0" smtClean="0"/>
              <a:t>0.50 (=0.42+0.08)</a:t>
            </a:r>
          </a:p>
          <a:p>
            <a:r>
              <a:rPr lang="en-US" sz="1400" i="0" dirty="0" smtClean="0"/>
              <a:t>95% confidence:</a:t>
            </a:r>
          </a:p>
          <a:p>
            <a:r>
              <a:rPr lang="en-US" sz="1400" i="0" dirty="0" smtClean="0"/>
              <a:t>0.26 </a:t>
            </a:r>
            <a:r>
              <a:rPr lang="en-US" sz="1400" i="0" dirty="0"/>
              <a:t>(=0.42</a:t>
            </a:r>
            <a:r>
              <a:rPr lang="en-US" sz="1400" i="0" dirty="0" smtClean="0"/>
              <a:t>-2*0.08</a:t>
            </a:r>
            <a:r>
              <a:rPr lang="en-US" sz="1400" i="0" dirty="0"/>
              <a:t>) to</a:t>
            </a:r>
          </a:p>
          <a:p>
            <a:r>
              <a:rPr lang="en-US" sz="1400" i="0" dirty="0" smtClean="0"/>
              <a:t>0.58 (</a:t>
            </a:r>
            <a:r>
              <a:rPr lang="en-US" sz="1400" i="0" dirty="0"/>
              <a:t>=</a:t>
            </a:r>
            <a:r>
              <a:rPr lang="en-US" sz="1400" i="0" dirty="0" smtClean="0"/>
              <a:t>0.42+2*0.08</a:t>
            </a:r>
            <a:r>
              <a:rPr lang="en-US" sz="1400" i="0" dirty="0"/>
              <a:t>)</a:t>
            </a:r>
          </a:p>
        </p:txBody>
      </p:sp>
      <p:sp>
        <p:nvSpPr>
          <p:cNvPr id="20" name="TextBox 19"/>
          <p:cNvSpPr txBox="1"/>
          <p:nvPr/>
        </p:nvSpPr>
        <p:spPr>
          <a:xfrm>
            <a:off x="4191000" y="152400"/>
            <a:ext cx="434994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If annualized </a:t>
            </a:r>
            <a:r>
              <a:rPr lang="en-US" sz="1400" i="0" dirty="0" err="1" smtClean="0"/>
              <a:t>riskfree</a:t>
            </a:r>
            <a:r>
              <a:rPr lang="en-US" sz="1400" i="0" dirty="0" smtClean="0"/>
              <a:t> rate during period was 1.5%,</a:t>
            </a:r>
          </a:p>
          <a:p>
            <a:r>
              <a:rPr lang="en-US" sz="1400" i="0" dirty="0" smtClean="0"/>
              <a:t>Jensen’s alpha = 0.057% - (1.5%/52)*(1-0.422) = 0.0403%</a:t>
            </a:r>
            <a:endParaRPr lang="en-US" sz="1400" i="0" dirty="0"/>
          </a:p>
        </p:txBody>
      </p:sp>
      <p:pic>
        <p:nvPicPr>
          <p:cNvPr id="2" name="Picture 1"/>
          <p:cNvPicPr>
            <a:picLocks noChangeAspect="1"/>
          </p:cNvPicPr>
          <p:nvPr/>
        </p:nvPicPr>
        <p:blipFill>
          <a:blip r:embed="rId2"/>
          <a:stretch>
            <a:fillRect/>
          </a:stretch>
        </p:blipFill>
        <p:spPr>
          <a:xfrm>
            <a:off x="76200" y="762000"/>
            <a:ext cx="6865550" cy="5029200"/>
          </a:xfrm>
          <a:prstGeom prst="rect">
            <a:avLst/>
          </a:prstGeom>
        </p:spPr>
      </p:pic>
      <p:sp>
        <p:nvSpPr>
          <p:cNvPr id="5" name="TextBox 4"/>
          <p:cNvSpPr txBox="1"/>
          <p:nvPr/>
        </p:nvSpPr>
        <p:spPr>
          <a:xfrm>
            <a:off x="990600" y="5638800"/>
            <a:ext cx="5432684" cy="73866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Using a 6% ERP for mature markets and a current </a:t>
            </a:r>
            <a:r>
              <a:rPr lang="en-US" sz="1400" i="0" dirty="0" err="1" smtClean="0"/>
              <a:t>riskfree</a:t>
            </a:r>
            <a:r>
              <a:rPr lang="en-US" sz="1400" i="0" dirty="0" smtClean="0"/>
              <a:t> rate of 1.87%,</a:t>
            </a:r>
          </a:p>
          <a:p>
            <a:r>
              <a:rPr lang="en-US" sz="1400" i="0" dirty="0" smtClean="0"/>
              <a:t>Expected Return = </a:t>
            </a:r>
            <a:r>
              <a:rPr lang="en-US" sz="1400" i="0" dirty="0" err="1" smtClean="0"/>
              <a:t>Riskfree</a:t>
            </a:r>
            <a:r>
              <a:rPr lang="en-US" sz="1400" i="0" dirty="0" smtClean="0"/>
              <a:t> rate + Raw Beta (ERP)</a:t>
            </a:r>
          </a:p>
          <a:p>
            <a:r>
              <a:rPr lang="en-US" sz="1400" i="0" dirty="0"/>
              <a:t>	</a:t>
            </a:r>
            <a:r>
              <a:rPr lang="en-US" sz="1400" i="0" dirty="0" smtClean="0"/>
              <a:t>= 1.87% + 0.422 (6%) = 4.40%</a:t>
            </a:r>
            <a:endParaRPr lang="en-US" sz="1400" i="0" dirty="0"/>
          </a:p>
        </p:txBody>
      </p:sp>
      <p:sp>
        <p:nvSpPr>
          <p:cNvPr id="3" name="Slide Number Placeholder 2"/>
          <p:cNvSpPr>
            <a:spLocks noGrp="1"/>
          </p:cNvSpPr>
          <p:nvPr>
            <p:ph type="sldNum" sz="quarter" idx="12"/>
          </p:nvPr>
        </p:nvSpPr>
        <p:spPr/>
        <p:txBody>
          <a:bodyPr/>
          <a:lstStyle/>
          <a:p>
            <a:fld id="{1AD93096-5B34-4342-9326-69289CEAE4C2}" type="slidenum">
              <a:rPr lang="en-US" smtClean="0"/>
              <a:pPr/>
              <a:t>15</a:t>
            </a:fld>
            <a:endParaRPr lang="en-US" dirty="0">
              <a:solidFill>
                <a:schemeClr val="tx2"/>
              </a:solidFill>
            </a:endParaRPr>
          </a:p>
        </p:txBody>
      </p:sp>
      <p:sp>
        <p:nvSpPr>
          <p:cNvPr id="15" name="TextBox 14"/>
          <p:cNvSpPr txBox="1"/>
          <p:nvPr/>
        </p:nvSpPr>
        <p:spPr>
          <a:xfrm>
            <a:off x="3505200" y="762000"/>
            <a:ext cx="1977575"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Based on weekly returns</a:t>
            </a:r>
            <a:endParaRPr lang="en-US" sz="1400" i="0" dirty="0"/>
          </a:p>
        </p:txBody>
      </p:sp>
      <p:cxnSp>
        <p:nvCxnSpPr>
          <p:cNvPr id="13" name="Straight Arrow Connector 12"/>
          <p:cNvCxnSpPr/>
          <p:nvPr/>
        </p:nvCxnSpPr>
        <p:spPr>
          <a:xfrm>
            <a:off x="5029200" y="10668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980502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Indian </a:t>
            </a:r>
            <a:r>
              <a:rPr lang="en-US" dirty="0" smtClean="0"/>
              <a:t>Companies: Beta Regression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16</a:t>
            </a:fld>
            <a:endParaRPr lang="en-US" dirty="0">
              <a:solidFill>
                <a:srgbClr val="FFFFFF"/>
              </a:solidFill>
            </a:endParaRP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2833911177"/>
              </p:ext>
            </p:extLst>
          </p:nvPr>
        </p:nvGraphicFramePr>
        <p:xfrm>
          <a:off x="609600" y="2133600"/>
          <a:ext cx="8153399" cy="2176408"/>
        </p:xfrm>
        <a:graphic>
          <a:graphicData uri="http://schemas.openxmlformats.org/drawingml/2006/table">
            <a:tbl>
              <a:tblPr/>
              <a:tblGrid>
                <a:gridCol w="1087120"/>
                <a:gridCol w="554431"/>
                <a:gridCol w="326136"/>
                <a:gridCol w="619658"/>
                <a:gridCol w="652272"/>
                <a:gridCol w="1358900"/>
                <a:gridCol w="1315415"/>
                <a:gridCol w="956666"/>
                <a:gridCol w="619658"/>
                <a:gridCol w="663143"/>
              </a:tblGrid>
              <a:tr h="167416">
                <a:tc>
                  <a:txBody>
                    <a:bodyPr/>
                    <a:lstStyle/>
                    <a:p>
                      <a:pPr algn="l" fontAlgn="b"/>
                      <a:r>
                        <a:rPr lang="en-US" sz="1000" b="0" i="1" u="none" strike="noStrike">
                          <a:solidFill>
                            <a:srgbClr val="000000"/>
                          </a:solidFill>
                          <a:effectLst/>
                          <a:latin typeface="Calibri"/>
                        </a:rPr>
                        <a:t>Company</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Intercept</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Beta</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R-squared</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Rf (1-Beta)</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Jensen's alpha (monthy)</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Jensen's alpha (annual)</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Std Error of Beta</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Beta (low)</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Beta (high)</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Ranbaxy</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1.04%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0.96%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64.36%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0.36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-0.55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0.89</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Tube Investments</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0.71%</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0.67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7.60%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0.68%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42.12%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0.21</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1.13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SKF</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0.69%</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0.80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19.70%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0.67%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41.57%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0.48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1.12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Titan Co</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0.95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20.60%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2.91%</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0.19</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0.57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1.33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Bharti Airtel</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0.21%</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0.67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10.70%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9.70%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0.19</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0.29</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1.05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India Cements</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1.96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28.70%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-0.09%</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-2.45%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0.31</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1.34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2.58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Brittania</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0.46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7.00%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0.05%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0.94%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0.17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Reliance Industries</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1.26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54.80%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-0.03%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-12.43%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0.11</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1.04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1.48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Dr. Reddy's Lab</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0.49%</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0.34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3.30%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0.06%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0.43%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24.77%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0.18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Bajaj Auto</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0.85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26.70%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0.01%</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-1.77%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0.14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0.57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1.13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Wipro</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0.52%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1.20%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0.44%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25.85%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0.56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Shoppers Stop</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0.35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3.00%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-1.68%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solidFill>
                            <a:srgbClr val="000000"/>
                          </a:solidFill>
                          <a:effectLst/>
                          <a:latin typeface="Calibri"/>
                        </a:rPr>
                        <a:t>0.75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98923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The best R-squared ever?</a:t>
            </a:r>
            <a:endParaRPr lang="en-US"/>
          </a:p>
        </p:txBody>
      </p:sp>
      <p:pic>
        <p:nvPicPr>
          <p:cNvPr id="29699" name="Picture 4"/>
          <p:cNvPicPr>
            <a:picLocks noGrp="1" noChangeAspect="1" noChangeArrowheads="1"/>
          </p:cNvPicPr>
          <p:nvPr>
            <p:ph sz="quarter" idx="1"/>
          </p:nvPr>
        </p:nvPicPr>
        <p:blipFill>
          <a:blip r:embed="rId2"/>
          <a:srcRect l="-18644" r="-18644"/>
          <a:stretch>
            <a:fillRect/>
          </a:stretch>
        </p:blipFill>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17</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 sector is your firm in?</a:t>
            </a:r>
            <a:endParaRPr lang="en-US" dirty="0"/>
          </a:p>
        </p:txBody>
      </p:sp>
      <p:pic>
        <p:nvPicPr>
          <p:cNvPr id="4" name="Content Placeholder 3"/>
          <p:cNvPicPr>
            <a:picLocks noGrp="1" noChangeAspect="1"/>
          </p:cNvPicPr>
          <p:nvPr>
            <p:ph sz="quarter" idx="1"/>
          </p:nvPr>
        </p:nvPicPr>
        <p:blipFill>
          <a:blip r:embed="rId2"/>
          <a:srcRect t="12098" b="12098"/>
          <a:stretch>
            <a:fillRect/>
          </a:stretch>
        </p:blipFill>
        <p:spPr/>
      </p:pic>
      <p:sp>
        <p:nvSpPr>
          <p:cNvPr id="6" name="TextBox 5"/>
          <p:cNvSpPr txBox="1"/>
          <p:nvPr/>
        </p:nvSpPr>
        <p:spPr>
          <a:xfrm>
            <a:off x="6629400" y="1371600"/>
            <a:ext cx="2362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Bloomberg sector category</a:t>
            </a:r>
            <a:endParaRPr lang="en-US" sz="1400" i="0" dirty="0"/>
          </a:p>
        </p:txBody>
      </p:sp>
      <p:sp>
        <p:nvSpPr>
          <p:cNvPr id="12" name="TextBox 11"/>
          <p:cNvSpPr txBox="1"/>
          <p:nvPr/>
        </p:nvSpPr>
        <p:spPr>
          <a:xfrm>
            <a:off x="381001" y="2819400"/>
            <a:ext cx="1676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Read the description and make your own judgment</a:t>
            </a:r>
            <a:endParaRPr lang="en-US" sz="1400" i="0" dirty="0"/>
          </a:p>
        </p:txBody>
      </p:sp>
      <p:cxnSp>
        <p:nvCxnSpPr>
          <p:cNvPr id="9" name="Straight Arrow Connector 8"/>
          <p:cNvCxnSpPr/>
          <p:nvPr/>
        </p:nvCxnSpPr>
        <p:spPr bwMode="auto">
          <a:xfrm flipH="1">
            <a:off x="7239000" y="1676400"/>
            <a:ext cx="457200" cy="9144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V="1">
            <a:off x="2057400" y="3200400"/>
            <a:ext cx="304800" cy="76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18</a:t>
            </a:fld>
            <a:endParaRPr lang="en-US" dirty="0">
              <a:solidFill>
                <a:srgbClr val="FFFFFF"/>
              </a:solidFill>
            </a:endParaRPr>
          </a:p>
        </p:txBody>
      </p:sp>
    </p:spTree>
    <p:extLst>
      <p:ext uri="{BB962C8B-B14F-4D97-AF65-F5344CB8AC3E}">
        <p14:creationId xmlns:p14="http://schemas.microsoft.com/office/powerpoint/2010/main" val="2380150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19</a:t>
            </a:fld>
            <a:endParaRPr lang="en-US" dirty="0">
              <a:solidFill>
                <a:schemeClr val="tx2"/>
              </a:solidFill>
            </a:endParaRPr>
          </a:p>
        </p:txBody>
      </p:sp>
      <p:pic>
        <p:nvPicPr>
          <p:cNvPr id="5" name="Picture 4"/>
          <p:cNvPicPr>
            <a:picLocks noChangeAspect="1"/>
          </p:cNvPicPr>
          <p:nvPr/>
        </p:nvPicPr>
        <p:blipFill>
          <a:blip r:embed="rId2"/>
          <a:stretch>
            <a:fillRect/>
          </a:stretch>
        </p:blipFill>
        <p:spPr>
          <a:xfrm>
            <a:off x="0" y="139700"/>
            <a:ext cx="9144000" cy="655898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20</a:t>
            </a:fld>
            <a:endParaRPr lang="en-US" dirty="0">
              <a:solidFill>
                <a:schemeClr val="tx2"/>
              </a:solidFill>
            </a:endParaRPr>
          </a:p>
        </p:txBody>
      </p:sp>
      <p:pic>
        <p:nvPicPr>
          <p:cNvPr id="6" name="Picture 5"/>
          <p:cNvPicPr>
            <a:picLocks noChangeAspect="1"/>
          </p:cNvPicPr>
          <p:nvPr/>
        </p:nvPicPr>
        <p:blipFill>
          <a:blip r:embed="rId2"/>
          <a:stretch>
            <a:fillRect/>
          </a:stretch>
        </p:blipFill>
        <p:spPr>
          <a:xfrm>
            <a:off x="0" y="292100"/>
            <a:ext cx="9144000" cy="627209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Indian Companies: </a:t>
            </a:r>
            <a:r>
              <a:rPr lang="en-US" dirty="0" smtClean="0"/>
              <a:t>Bottom up Betas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21</a:t>
            </a:fld>
            <a:endParaRPr lang="en-US" dirty="0">
              <a:solidFill>
                <a:srgbClr val="FFFFFF"/>
              </a:solidFill>
            </a:endParaRPr>
          </a:p>
        </p:txBody>
      </p:sp>
      <p:graphicFrame>
        <p:nvGraphicFramePr>
          <p:cNvPr id="6" name="Content Placeholder 5"/>
          <p:cNvGraphicFramePr>
            <a:graphicFrameLocks noGrp="1"/>
          </p:cNvGraphicFramePr>
          <p:nvPr>
            <p:ph sz="quarter" idx="1"/>
          </p:nvPr>
        </p:nvGraphicFramePr>
        <p:xfrm>
          <a:off x="771525" y="2576830"/>
          <a:ext cx="7835900" cy="2542540"/>
        </p:xfrm>
        <a:graphic>
          <a:graphicData uri="http://schemas.openxmlformats.org/drawingml/2006/table">
            <a:tbl>
              <a:tblPr/>
              <a:tblGrid>
                <a:gridCol w="1549400"/>
                <a:gridCol w="1841500"/>
                <a:gridCol w="1054100"/>
                <a:gridCol w="1003300"/>
                <a:gridCol w="812800"/>
                <a:gridCol w="673100"/>
                <a:gridCol w="901700"/>
              </a:tblGrid>
              <a:tr h="190500">
                <a:tc>
                  <a:txBody>
                    <a:bodyPr/>
                    <a:lstStyle/>
                    <a:p>
                      <a:pPr algn="l" fontAlgn="b"/>
                      <a:r>
                        <a:rPr lang="en-US" sz="1200" b="0" i="1" u="none" strike="noStrike">
                          <a:solidFill>
                            <a:srgbClr val="000000"/>
                          </a:solidFill>
                          <a:effectLst/>
                          <a:latin typeface="Calibri"/>
                        </a:rPr>
                        <a:t>Company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Total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Market Cap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D/E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Ranbaxy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Drugs (Pharmaceutical)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0.8161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60,035₹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365,557₹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16.42%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Tube Investments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Steel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0.7189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162,454₹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63,988₹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253.88%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SKF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Machinery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76,789₹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Titan 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Electronics (General)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0.9081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322,932₹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Bharti Airtel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Telecom. Services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0.6581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663,672₹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1,661,319₹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39.95%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India Cements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Construction Supplies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29,788₹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117.97%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Brittania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Food Processing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0.6339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318,673₹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Reliance Industries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Chemical (Diversified)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1.0756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1,608,600₹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2,834,174₹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Dr. Reddy's Lab</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Drugs (Pharmaceutical)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0.8161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43,125₹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600,842₹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Bajaj Auto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Auto &amp; Truck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0.7448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666,398₹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Wipro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Computer Services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0.8535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78,913₹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1,369,265₹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Shoppers Stop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Retail (Special Lines)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6,535₹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0.93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4173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Interest coverage ratios</a:t>
            </a:r>
            <a:endParaRPr lang="en-US" dirty="0"/>
          </a:p>
        </p:txBody>
      </p:sp>
      <p:pic>
        <p:nvPicPr>
          <p:cNvPr id="4" name="Content Placeholder 3"/>
          <p:cNvPicPr>
            <a:picLocks noGrp="1" noChangeAspect="1"/>
          </p:cNvPicPr>
          <p:nvPr>
            <p:ph sz="quarter" idx="1"/>
          </p:nvPr>
        </p:nvPicPr>
        <p:blipFill>
          <a:blip r:embed="rId2"/>
          <a:srcRect t="-73973" b="-73973"/>
          <a:stretch>
            <a:fillRect/>
          </a:stretch>
        </p:blipFill>
        <p:spPr/>
      </p:pic>
      <p:sp>
        <p:nvSpPr>
          <p:cNvPr id="5" name="TextBox 4"/>
          <p:cNvSpPr txBox="1"/>
          <p:nvPr/>
        </p:nvSpPr>
        <p:spPr>
          <a:xfrm>
            <a:off x="1676400" y="5334000"/>
            <a:ext cx="464333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Interest coverage ratio = Operating profit/ Interest expense</a:t>
            </a:r>
          </a:p>
          <a:p>
            <a:r>
              <a:rPr lang="en-US" sz="1400" i="0" dirty="0"/>
              <a:t>	</a:t>
            </a:r>
            <a:r>
              <a:rPr lang="en-US" sz="1400" i="0" dirty="0" smtClean="0"/>
              <a:t>		= 17,741/1,441 = 12.10</a:t>
            </a:r>
            <a:endParaRPr lang="en-US" sz="1400" i="0"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22</a:t>
            </a:fld>
            <a:endParaRPr lang="en-US" dirty="0">
              <a:solidFill>
                <a:srgbClr val="FFFFFF"/>
              </a:solidFill>
            </a:endParaRPr>
          </a:p>
        </p:txBody>
      </p:sp>
    </p:spTree>
    <p:extLst>
      <p:ext uri="{BB962C8B-B14F-4D97-AF65-F5344CB8AC3E}">
        <p14:creationId xmlns:p14="http://schemas.microsoft.com/office/powerpoint/2010/main" val="2643102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0" y="457200"/>
            <a:ext cx="7620000" cy="838200"/>
          </a:xfrm>
        </p:spPr>
        <p:txBody>
          <a:bodyPr/>
          <a:lstStyle/>
          <a:p>
            <a:r>
              <a:rPr lang="en-US" smtClean="0">
                <a:ea typeface="ＭＳ Ｐゴシック" charset="-128"/>
                <a:cs typeface="ＭＳ Ｐゴシック" charset="-128"/>
              </a:rPr>
              <a:t>Synthetic Ratings and Default Spreads</a:t>
            </a:r>
          </a:p>
        </p:txBody>
      </p:sp>
      <p:sp>
        <p:nvSpPr>
          <p:cNvPr id="2" name="TextBox 1"/>
          <p:cNvSpPr txBox="1"/>
          <p:nvPr/>
        </p:nvSpPr>
        <p:spPr>
          <a:xfrm>
            <a:off x="1524000" y="1600200"/>
            <a:ext cx="2035871" cy="307777"/>
          </a:xfrm>
          <a:prstGeom prst="rect">
            <a:avLst/>
          </a:prstGeom>
          <a:noFill/>
        </p:spPr>
        <p:txBody>
          <a:bodyPr wrap="none" rtlCol="0">
            <a:spAutoFit/>
          </a:bodyPr>
          <a:lstStyle/>
          <a:p>
            <a:r>
              <a:rPr lang="en-US" sz="1400" i="0" dirty="0" smtClean="0"/>
              <a:t>Market cap &gt; $ 5 billion</a:t>
            </a:r>
            <a:endParaRPr lang="en-US" sz="1400" i="0" dirty="0"/>
          </a:p>
        </p:txBody>
      </p:sp>
      <p:sp>
        <p:nvSpPr>
          <p:cNvPr id="7" name="TextBox 6"/>
          <p:cNvSpPr txBox="1"/>
          <p:nvPr/>
        </p:nvSpPr>
        <p:spPr>
          <a:xfrm>
            <a:off x="5791200" y="1600200"/>
            <a:ext cx="2035871" cy="307777"/>
          </a:xfrm>
          <a:prstGeom prst="rect">
            <a:avLst/>
          </a:prstGeom>
          <a:noFill/>
        </p:spPr>
        <p:txBody>
          <a:bodyPr wrap="none" rtlCol="0">
            <a:spAutoFit/>
          </a:bodyPr>
          <a:lstStyle/>
          <a:p>
            <a:r>
              <a:rPr lang="en-US" sz="1400" i="0" dirty="0" smtClean="0"/>
              <a:t>Market cap &lt; $ 5 billion</a:t>
            </a:r>
          </a:p>
        </p:txBody>
      </p:sp>
      <p:sp>
        <p:nvSpPr>
          <p:cNvPr id="4" name="Slide Number Placeholder 3"/>
          <p:cNvSpPr>
            <a:spLocks noGrp="1"/>
          </p:cNvSpPr>
          <p:nvPr>
            <p:ph type="sldNum" sz="quarter" idx="12"/>
          </p:nvPr>
        </p:nvSpPr>
        <p:spPr/>
        <p:txBody>
          <a:bodyPr/>
          <a:lstStyle/>
          <a:p>
            <a:fld id="{1AD93096-5B34-4342-9326-69289CEAE4C2}" type="slidenum">
              <a:rPr lang="en-US" smtClean="0"/>
              <a:pPr/>
              <a:t>23</a:t>
            </a:fld>
            <a:endParaRPr lang="en-US" dirty="0">
              <a:solidFill>
                <a:schemeClr val="tx2"/>
              </a:solidFill>
            </a:endParaRPr>
          </a:p>
        </p:txBody>
      </p:sp>
      <p:pic>
        <p:nvPicPr>
          <p:cNvPr id="6" name="Picture 5"/>
          <p:cNvPicPr>
            <a:picLocks noChangeAspect="1"/>
          </p:cNvPicPr>
          <p:nvPr/>
        </p:nvPicPr>
        <p:blipFill>
          <a:blip r:embed="rId2"/>
          <a:stretch>
            <a:fillRect/>
          </a:stretch>
        </p:blipFill>
        <p:spPr>
          <a:xfrm>
            <a:off x="457200" y="1905000"/>
            <a:ext cx="3962400" cy="3886492"/>
          </a:xfrm>
          <a:prstGeom prst="rect">
            <a:avLst/>
          </a:prstGeom>
        </p:spPr>
      </p:pic>
      <p:pic>
        <p:nvPicPr>
          <p:cNvPr id="10" name="Picture 9"/>
          <p:cNvPicPr>
            <a:picLocks noChangeAspect="1"/>
          </p:cNvPicPr>
          <p:nvPr/>
        </p:nvPicPr>
        <p:blipFill>
          <a:blip r:embed="rId3"/>
          <a:stretch>
            <a:fillRect/>
          </a:stretch>
        </p:blipFill>
        <p:spPr>
          <a:xfrm>
            <a:off x="4829702" y="1905000"/>
            <a:ext cx="3742798" cy="3886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Indian </a:t>
            </a:r>
            <a:r>
              <a:rPr lang="en-US" dirty="0" smtClean="0"/>
              <a:t>Companies: Cost of Debt </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24</a:t>
            </a:fld>
            <a:endParaRPr lang="en-US" dirty="0">
              <a:solidFill>
                <a:srgbClr val="FFFFFF"/>
              </a:solidFill>
            </a:endParaRPr>
          </a:p>
        </p:txBody>
      </p:sp>
      <p:graphicFrame>
        <p:nvGraphicFramePr>
          <p:cNvPr id="8" name="Content Placeholder 7"/>
          <p:cNvGraphicFramePr>
            <a:graphicFrameLocks noGrp="1"/>
          </p:cNvGraphicFramePr>
          <p:nvPr>
            <p:ph sz="quarter" idx="1"/>
          </p:nvPr>
        </p:nvGraphicFramePr>
        <p:xfrm>
          <a:off x="612775" y="2661830"/>
          <a:ext cx="8153400" cy="2372539"/>
        </p:xfrm>
        <a:graphic>
          <a:graphicData uri="http://schemas.openxmlformats.org/drawingml/2006/table">
            <a:tbl>
              <a:tblPr/>
              <a:tblGrid>
                <a:gridCol w="1540613"/>
                <a:gridCol w="853263"/>
                <a:gridCol w="1031026"/>
                <a:gridCol w="1398403"/>
                <a:gridCol w="794008"/>
                <a:gridCol w="1220640"/>
                <a:gridCol w="1315447"/>
              </a:tblGrid>
              <a:tr h="182503">
                <a:tc>
                  <a:txBody>
                    <a:bodyPr/>
                    <a:lstStyle/>
                    <a:p>
                      <a:pPr algn="l" fontAlgn="b"/>
                      <a:r>
                        <a:rPr lang="en-US" sz="1100" b="0" i="1" u="none" strike="noStrike">
                          <a:solidFill>
                            <a:srgbClr val="000000"/>
                          </a:solidFill>
                          <a:effectLst/>
                          <a:latin typeface="Calibri"/>
                        </a:rPr>
                        <a:t>Company</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EBIT</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Interest Expense</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Interest coverage ratio</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Bond Rating</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Pre-tax cost of debt</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After-tax cost of debt</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Ranbaxy</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10,399.00₹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5,401.00₹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1.93</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13.85%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9.14%</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Tube Investments</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20,480.00₹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11,270.00₹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1.82</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13.85%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9.14%</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SKF</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2,151.00₹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100000.00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8.25%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Titan Co</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10,588.00₹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807.00₹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13.12</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8.25%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Bharti Airtel</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157,849.00₹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64,363.00₹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2.45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12.85%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8.48%</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India Cements</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4,822.00₹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4,781.00₹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CC</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15.85%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10.46%</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Brittania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7,177.00₹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39.00₹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184.03</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8.25%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Reliance Industries</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258,170.00₹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33,160.00₹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7.79</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8.75%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5.78%</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Dr. Reddy's Lab</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26,286.00₹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100000.00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8.25%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Bajaj Auto</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38,457.00₹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65.00₹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591.65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8.25%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Wipro</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91,786.00₹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768.00₹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119.51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8.25%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Shoppers Stop</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1,427.00₹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781.00₹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1.83</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13.85%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9.14%</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26248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3400" y="381000"/>
            <a:ext cx="2938550"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Market value of equity = 66,452.45 M</a:t>
            </a:r>
            <a:endParaRPr lang="en-US" sz="1400" i="0" dirty="0"/>
          </a:p>
        </p:txBody>
      </p:sp>
      <p:sp>
        <p:nvSpPr>
          <p:cNvPr id="10" name="TextBox 9"/>
          <p:cNvSpPr txBox="1"/>
          <p:nvPr/>
        </p:nvSpPr>
        <p:spPr>
          <a:xfrm>
            <a:off x="4191000" y="381000"/>
            <a:ext cx="3505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BV of debt = Total Debt = $28,360 M </a:t>
            </a:r>
            <a:endParaRPr lang="en-US" sz="1400" i="0" dirty="0"/>
          </a:p>
        </p:txBody>
      </p:sp>
      <p:pic>
        <p:nvPicPr>
          <p:cNvPr id="3" name="Picture 2"/>
          <p:cNvPicPr>
            <a:picLocks noChangeAspect="1"/>
          </p:cNvPicPr>
          <p:nvPr/>
        </p:nvPicPr>
        <p:blipFill>
          <a:blip r:embed="rId2"/>
          <a:stretch>
            <a:fillRect/>
          </a:stretch>
        </p:blipFill>
        <p:spPr>
          <a:xfrm>
            <a:off x="152401" y="990600"/>
            <a:ext cx="6553200" cy="4987241"/>
          </a:xfrm>
          <a:prstGeom prst="rect">
            <a:avLst/>
          </a:prstGeom>
        </p:spPr>
      </p:pic>
      <p:sp>
        <p:nvSpPr>
          <p:cNvPr id="21" name="TextBox 20"/>
          <p:cNvSpPr txBox="1"/>
          <p:nvPr/>
        </p:nvSpPr>
        <p:spPr>
          <a:xfrm>
            <a:off x="6477000" y="1905001"/>
            <a:ext cx="26670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With a pre-tax cost of debt of 3%</a:t>
            </a:r>
          </a:p>
          <a:p>
            <a:r>
              <a:rPr lang="en-US" sz="1400" i="0" dirty="0" smtClean="0"/>
              <a:t>MV of debt =</a:t>
            </a:r>
          </a:p>
          <a:p>
            <a:r>
              <a:rPr lang="en-US" sz="1400" i="0" dirty="0" smtClean="0"/>
              <a:t>1,441 (PV of annuity, 3 years, 3%) </a:t>
            </a:r>
          </a:p>
          <a:p>
            <a:r>
              <a:rPr lang="en-US" sz="1400" i="0" dirty="0" smtClean="0"/>
              <a:t>+ 28,360/ (1.03)</a:t>
            </a:r>
            <a:r>
              <a:rPr lang="en-US" sz="1400" i="0" baseline="30000" dirty="0" smtClean="0"/>
              <a:t>3</a:t>
            </a:r>
            <a:r>
              <a:rPr lang="en-US" sz="1400" i="0" dirty="0" smtClean="0"/>
              <a:t> = $ 30,029 M</a:t>
            </a:r>
            <a:endParaRPr lang="en-US" sz="1400" i="0" dirty="0"/>
          </a:p>
        </p:txBody>
      </p:sp>
      <p:sp>
        <p:nvSpPr>
          <p:cNvPr id="15" name="TextBox 14"/>
          <p:cNvSpPr txBox="1"/>
          <p:nvPr/>
        </p:nvSpPr>
        <p:spPr>
          <a:xfrm>
            <a:off x="6400800" y="3429001"/>
            <a:ext cx="2819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PV of operating leases at 3%</a:t>
            </a:r>
          </a:p>
          <a:p>
            <a:r>
              <a:rPr lang="en-US" sz="1400" i="0" dirty="0" smtClean="0"/>
              <a:t>767/1.03 +</a:t>
            </a:r>
            <a:r>
              <a:rPr lang="en-US" sz="1400" i="0" dirty="0"/>
              <a:t>519</a:t>
            </a:r>
            <a:r>
              <a:rPr lang="en-US" sz="1400" i="0" dirty="0" smtClean="0"/>
              <a:t>/1.03</a:t>
            </a:r>
            <a:r>
              <a:rPr lang="en-US" sz="1400" i="0" baseline="30000" dirty="0" smtClean="0"/>
              <a:t>2</a:t>
            </a:r>
            <a:r>
              <a:rPr lang="en-US" sz="1400" i="0" dirty="0" smtClean="0"/>
              <a:t> +382/1.03</a:t>
            </a:r>
            <a:r>
              <a:rPr lang="en-US" sz="1400" i="0" baseline="30000" dirty="0" smtClean="0"/>
              <a:t>3 </a:t>
            </a:r>
            <a:r>
              <a:rPr lang="en-US" sz="1400" i="0" dirty="0" smtClean="0"/>
              <a:t>+300/1.03</a:t>
            </a:r>
            <a:r>
              <a:rPr lang="en-US" sz="1400" i="0" baseline="30000" dirty="0" smtClean="0"/>
              <a:t>4 </a:t>
            </a:r>
            <a:r>
              <a:rPr lang="en-US" sz="1400" i="0" dirty="0" smtClean="0"/>
              <a:t>+202/1.03</a:t>
            </a:r>
            <a:r>
              <a:rPr lang="en-US" sz="1400" i="0" baseline="30000" dirty="0" smtClean="0"/>
              <a:t>5</a:t>
            </a:r>
            <a:r>
              <a:rPr lang="en-US" sz="1400" i="0" dirty="0" smtClean="0"/>
              <a:t> +259.5/1.03</a:t>
            </a:r>
            <a:r>
              <a:rPr lang="en-US" sz="1400" i="0" baseline="30000" dirty="0" smtClean="0"/>
              <a:t>6</a:t>
            </a:r>
            <a:r>
              <a:rPr lang="en-US" sz="1400" i="0" dirty="0" smtClean="0"/>
              <a:t> +259.5/1.03</a:t>
            </a:r>
            <a:r>
              <a:rPr lang="en-US" sz="1400" i="0" baseline="30000" dirty="0" smtClean="0"/>
              <a:t>7</a:t>
            </a:r>
            <a:r>
              <a:rPr lang="en-US" sz="1400" i="0" dirty="0" smtClean="0"/>
              <a:t> = 2,187    </a:t>
            </a:r>
            <a:endParaRPr lang="en-US" sz="1400" i="0" dirty="0"/>
          </a:p>
        </p:txBody>
      </p:sp>
      <p:sp>
        <p:nvSpPr>
          <p:cNvPr id="2" name="Slide Number Placeholder 1"/>
          <p:cNvSpPr>
            <a:spLocks noGrp="1"/>
          </p:cNvSpPr>
          <p:nvPr>
            <p:ph type="sldNum" sz="quarter" idx="12"/>
          </p:nvPr>
        </p:nvSpPr>
        <p:spPr/>
        <p:txBody>
          <a:bodyPr/>
          <a:lstStyle/>
          <a:p>
            <a:fld id="{1AD93096-5B34-4342-9326-69289CEAE4C2}" type="slidenum">
              <a:rPr lang="en-US" smtClean="0"/>
              <a:pPr/>
              <a:t>25</a:t>
            </a:fld>
            <a:endParaRPr lang="en-US" dirty="0">
              <a:solidFill>
                <a:schemeClr val="tx2"/>
              </a:solidFill>
            </a:endParaRPr>
          </a:p>
        </p:txBody>
      </p:sp>
    </p:spTree>
    <p:extLst>
      <p:ext uri="{BB962C8B-B14F-4D97-AF65-F5344CB8AC3E}">
        <p14:creationId xmlns:p14="http://schemas.microsoft.com/office/powerpoint/2010/main" val="511653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Indian Companies: </a:t>
            </a:r>
            <a:r>
              <a:rPr lang="en-US" dirty="0" smtClean="0"/>
              <a:t>Cost of Capital</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26</a:t>
            </a:fld>
            <a:endParaRPr lang="en-US" dirty="0">
              <a:solidFill>
                <a:srgbClr val="FFFFFF"/>
              </a:solidFill>
            </a:endParaRPr>
          </a:p>
        </p:txBody>
      </p:sp>
      <p:graphicFrame>
        <p:nvGraphicFramePr>
          <p:cNvPr id="6" name="Content Placeholder 5"/>
          <p:cNvGraphicFramePr>
            <a:graphicFrameLocks noGrp="1"/>
          </p:cNvGraphicFramePr>
          <p:nvPr>
            <p:ph sz="quarter" idx="1"/>
          </p:nvPr>
        </p:nvGraphicFramePr>
        <p:xfrm>
          <a:off x="1127125" y="2576830"/>
          <a:ext cx="7124700" cy="2542540"/>
        </p:xfrm>
        <a:graphic>
          <a:graphicData uri="http://schemas.openxmlformats.org/drawingml/2006/table">
            <a:tbl>
              <a:tblPr/>
              <a:tblGrid>
                <a:gridCol w="1270000"/>
                <a:gridCol w="901700"/>
                <a:gridCol w="469900"/>
                <a:gridCol w="939800"/>
                <a:gridCol w="1409700"/>
                <a:gridCol w="889000"/>
                <a:gridCol w="1244600"/>
              </a:tblGrid>
              <a:tr h="190500">
                <a:tc>
                  <a:txBody>
                    <a:bodyPr/>
                    <a:lstStyle/>
                    <a:p>
                      <a:pPr algn="l" fontAlgn="b"/>
                      <a:r>
                        <a:rPr lang="en-US" sz="1200" b="0" i="1" u="none" strike="noStrike">
                          <a:solidFill>
                            <a:srgbClr val="000000"/>
                          </a:solidFill>
                          <a:effectLst/>
                          <a:latin typeface="Calibri"/>
                        </a:rPr>
                        <a:t>Company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ERP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Debt/Capital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Cost of capital (Rs)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Ranbaxy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8.72%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Tube Investments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SKF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Titan 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9.07%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Bharti Airtel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28.55%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India Cements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Brittania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Reliance Industries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5.78%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36.21%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Dr. Reddy's Lab</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Bajaj Auto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Wipro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Shoppers Stop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13.29%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85142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27</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203200"/>
            <a:ext cx="9144000" cy="6440389"/>
          </a:xfrm>
          <a:prstGeom prst="rect">
            <a:avLst/>
          </a:prstGeom>
        </p:spPr>
      </p:pic>
    </p:spTree>
    <p:extLst>
      <p:ext uri="{BB962C8B-B14F-4D97-AF65-F5344CB8AC3E}">
        <p14:creationId xmlns:p14="http://schemas.microsoft.com/office/powerpoint/2010/main" val="38576577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28</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254000"/>
            <a:ext cx="9144000" cy="6341498"/>
          </a:xfrm>
          <a:prstGeom prst="rect">
            <a:avLst/>
          </a:prstGeom>
        </p:spPr>
      </p:pic>
    </p:spTree>
    <p:extLst>
      <p:ext uri="{BB962C8B-B14F-4D97-AF65-F5344CB8AC3E}">
        <p14:creationId xmlns:p14="http://schemas.microsoft.com/office/powerpoint/2010/main" val="355967284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29</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0" y="304800"/>
            <a:ext cx="9144000" cy="6233209"/>
          </a:xfrm>
          <a:prstGeom prst="rect">
            <a:avLst/>
          </a:prstGeom>
        </p:spPr>
      </p:pic>
    </p:spTree>
    <p:extLst>
      <p:ext uri="{BB962C8B-B14F-4D97-AF65-F5344CB8AC3E}">
        <p14:creationId xmlns:p14="http://schemas.microsoft.com/office/powerpoint/2010/main" val="3289880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3500" y="0"/>
            <a:ext cx="6007577" cy="4572000"/>
          </a:xfrm>
          <a:prstGeom prst="rect">
            <a:avLst/>
          </a:prstGeom>
        </p:spPr>
      </p:pic>
      <p:sp>
        <p:nvSpPr>
          <p:cNvPr id="4" name="TextBox 3"/>
          <p:cNvSpPr txBox="1"/>
          <p:nvPr/>
        </p:nvSpPr>
        <p:spPr>
          <a:xfrm>
            <a:off x="4876800" y="4343400"/>
            <a:ext cx="3962400" cy="224676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Pre-tax Return on capital</a:t>
            </a:r>
          </a:p>
          <a:p>
            <a:r>
              <a:rPr lang="en-US" sz="1400" i="0" dirty="0" smtClean="0"/>
              <a:t>= Operating Income/ </a:t>
            </a:r>
          </a:p>
          <a:p>
            <a:r>
              <a:rPr lang="en-US" sz="1400" i="0" dirty="0" smtClean="0"/>
              <a:t>(BV of Debt last year + BV of Equity last year –Cash last year)</a:t>
            </a:r>
          </a:p>
          <a:p>
            <a:r>
              <a:rPr lang="en-US" sz="1400" i="0" dirty="0" smtClean="0"/>
              <a:t>= 17741/(22,623+ 55,734-6,361) = 24.64%</a:t>
            </a:r>
          </a:p>
          <a:p>
            <a:endParaRPr lang="en-US" sz="1400" i="0" dirty="0"/>
          </a:p>
          <a:p>
            <a:r>
              <a:rPr lang="en-US" sz="1400" i="0" dirty="0" smtClean="0"/>
              <a:t>After-tax Return on capital =</a:t>
            </a:r>
          </a:p>
          <a:p>
            <a:r>
              <a:rPr lang="en-US" sz="1400" i="0" dirty="0" smtClean="0"/>
              <a:t>Pre-tax Return on capital (1- tax rate)</a:t>
            </a:r>
          </a:p>
          <a:p>
            <a:r>
              <a:rPr lang="en-US" sz="1400" i="0" dirty="0" smtClean="0"/>
              <a:t>= 24.64% (1-.4603) = .1330 or 13.30%</a:t>
            </a:r>
          </a:p>
          <a:p>
            <a:r>
              <a:rPr lang="en-US" sz="1400" i="0" dirty="0" smtClean="0"/>
              <a:t>Tax rate used: Effective tax rate (from this page)</a:t>
            </a:r>
          </a:p>
        </p:txBody>
      </p:sp>
      <p:sp>
        <p:nvSpPr>
          <p:cNvPr id="2" name="Slide Number Placeholder 1"/>
          <p:cNvSpPr>
            <a:spLocks noGrp="1"/>
          </p:cNvSpPr>
          <p:nvPr>
            <p:ph type="sldNum" sz="quarter" idx="12"/>
          </p:nvPr>
        </p:nvSpPr>
        <p:spPr/>
        <p:txBody>
          <a:bodyPr/>
          <a:lstStyle/>
          <a:p>
            <a:fld id="{1AD93096-5B34-4342-9326-69289CEAE4C2}" type="slidenum">
              <a:rPr lang="en-US" smtClean="0"/>
              <a:pPr/>
              <a:t>30</a:t>
            </a:fld>
            <a:endParaRPr lang="en-US" dirty="0">
              <a:solidFill>
                <a:schemeClr val="tx2"/>
              </a:solidFill>
            </a:endParaRPr>
          </a:p>
        </p:txBody>
      </p:sp>
    </p:spTree>
    <p:extLst>
      <p:ext uri="{BB962C8B-B14F-4D97-AF65-F5344CB8AC3E}">
        <p14:creationId xmlns:p14="http://schemas.microsoft.com/office/powerpoint/2010/main" val="343507903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Indian </a:t>
            </a:r>
            <a:r>
              <a:rPr lang="en-US" dirty="0" smtClean="0"/>
              <a:t>companies: ROIC &amp; Return Spreads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31</a:t>
            </a:fld>
            <a:endParaRPr lang="en-US" dirty="0">
              <a:solidFill>
                <a:srgbClr val="FFFFFF"/>
              </a:solidFill>
            </a:endParaRPr>
          </a:p>
        </p:txBody>
      </p:sp>
      <p:graphicFrame>
        <p:nvGraphicFramePr>
          <p:cNvPr id="6" name="Content Placeholder 5"/>
          <p:cNvGraphicFramePr>
            <a:graphicFrameLocks noGrp="1"/>
          </p:cNvGraphicFramePr>
          <p:nvPr>
            <p:ph sz="quarter" idx="1"/>
          </p:nvPr>
        </p:nvGraphicFramePr>
        <p:xfrm>
          <a:off x="612775" y="2633581"/>
          <a:ext cx="8153400" cy="2429037"/>
        </p:xfrm>
        <a:graphic>
          <a:graphicData uri="http://schemas.openxmlformats.org/drawingml/2006/table">
            <a:tbl>
              <a:tblPr/>
              <a:tblGrid>
                <a:gridCol w="1722891"/>
                <a:gridCol w="630918"/>
                <a:gridCol w="1140505"/>
                <a:gridCol w="740115"/>
                <a:gridCol w="788647"/>
                <a:gridCol w="630918"/>
                <a:gridCol w="1031308"/>
                <a:gridCol w="521721"/>
                <a:gridCol w="946377"/>
              </a:tblGrid>
              <a:tr h="186849">
                <a:tc>
                  <a:txBody>
                    <a:bodyPr/>
                    <a:lstStyle/>
                    <a:p>
                      <a:pPr algn="l" fontAlgn="b"/>
                      <a:r>
                        <a:rPr lang="en-US" sz="1100" b="0" i="1" u="none" strike="noStrike">
                          <a:solidFill>
                            <a:srgbClr val="000000"/>
                          </a:solidFill>
                          <a:effectLst/>
                          <a:latin typeface="Calibri"/>
                        </a:rPr>
                        <a:t>Company</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EBIT</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Effective Tax Rate</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Total Debt</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Book Equity</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Cash</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Invested Capital</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ROIC</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Cost of Capital</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Ranbaxy</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10,399₹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23.97%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59,648₹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35,965₹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14,524₹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81,089₹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9.75%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12.91%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Tube Investments</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20,480₹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31.86%</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194,594₹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33,151₹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14,740₹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213,005₹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6.55%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13.11%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SKF</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2,151₹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33.77%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12,755₹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3,744₹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9,011₹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15.81%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14.38%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Titan Co</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10,588₹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22.18%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19,699₹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11,205₹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8,494₹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97.00%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13.88%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Bharti Airtel</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157,849₹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45.64%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758,958₹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639,662₹</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112,073₹</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1,286,547₹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6.67%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12.35%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India Cements</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4,822₹</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31.48%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34,984₹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36,961₹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71,865₹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4.60%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14.37%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Brittania</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7,177₹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27.49%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1,549₹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8,805₹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2,677₹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7,677₹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67.79%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11.41%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Reliance Industries</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258,170₹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24.02%</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1,387,550₹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1,996,460₹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678,450₹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2,705,560₹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7.25%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13.13%</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Dr. Reddy's Lab</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26,286₹</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21.25%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44,742₹</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90,801₹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33,534₹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102,009₹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20.29%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11.35%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Bajaj Auto</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38,457₹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29.58%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592₹</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101,673₹</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27,814₹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74,451₹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36.37%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Wipro</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91,786₹</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22.05%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63,751₹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344,886₹</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174,758₹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233,879₹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30.59%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11.33%</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Shoppers Stop</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1,427₹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37.04%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6,449₹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4,920₹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237₹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11,132₹</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a:rPr>
                        <a:t>13.29%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35539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32</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50800"/>
            <a:ext cx="9144000" cy="67355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33</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279400"/>
            <a:ext cx="9144000" cy="627973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Return Spreads Globally in January 2015</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34</a:t>
            </a:fld>
            <a:endParaRPr lang="en-US" dirty="0">
              <a:solidFill>
                <a:srgbClr val="FFFFFF"/>
              </a:solidFill>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497584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35</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25400"/>
            <a:ext cx="9144000" cy="679296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36</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241300"/>
            <a:ext cx="9144000" cy="637161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37</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0" y="228600"/>
            <a:ext cx="9144000" cy="6388141"/>
          </a:xfrm>
          <a:prstGeom prst="rect">
            <a:avLst/>
          </a:prstGeom>
        </p:spPr>
      </p:pic>
    </p:spTree>
    <p:extLst>
      <p:ext uri="{BB962C8B-B14F-4D97-AF65-F5344CB8AC3E}">
        <p14:creationId xmlns:p14="http://schemas.microsoft.com/office/powerpoint/2010/main" val="1444733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Indian </a:t>
            </a:r>
            <a:r>
              <a:rPr lang="en-US" dirty="0" smtClean="0"/>
              <a:t>Companies: Debt Ratios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38</a:t>
            </a:fld>
            <a:endParaRPr lang="en-US" dirty="0">
              <a:solidFill>
                <a:srgbClr val="FFFFFF"/>
              </a:solidFill>
            </a:endParaRPr>
          </a:p>
        </p:txBody>
      </p:sp>
      <p:graphicFrame>
        <p:nvGraphicFramePr>
          <p:cNvPr id="6" name="Content Placeholder 5"/>
          <p:cNvGraphicFramePr>
            <a:graphicFrameLocks noGrp="1"/>
          </p:cNvGraphicFramePr>
          <p:nvPr>
            <p:ph sz="quarter" idx="1"/>
          </p:nvPr>
        </p:nvGraphicFramePr>
        <p:xfrm>
          <a:off x="612775" y="2670384"/>
          <a:ext cx="8153400" cy="2355431"/>
        </p:xfrm>
        <a:graphic>
          <a:graphicData uri="http://schemas.openxmlformats.org/drawingml/2006/table">
            <a:tbl>
              <a:tblPr/>
              <a:tblGrid>
                <a:gridCol w="1176537"/>
                <a:gridCol w="800045"/>
                <a:gridCol w="835341"/>
                <a:gridCol w="1400079"/>
                <a:gridCol w="1447140"/>
                <a:gridCol w="2494258"/>
              </a:tblGrid>
              <a:tr h="181187">
                <a:tc>
                  <a:txBody>
                    <a:bodyPr/>
                    <a:lstStyle/>
                    <a:p>
                      <a:pPr algn="l" fontAlgn="b"/>
                      <a:r>
                        <a:rPr lang="en-US" sz="1100" b="0" i="1" u="none" strike="noStrike">
                          <a:solidFill>
                            <a:srgbClr val="000000"/>
                          </a:solidFill>
                          <a:effectLst/>
                          <a:latin typeface="Calibri"/>
                        </a:rPr>
                        <a:t>Company</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EBITDA</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Debt/EBITDA</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Market Debt to Capital</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Industry for comparison</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Industry Average Debt to Capital (Market)</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Ranbaxy</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$14,413.00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4.17</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14.11%</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Drugs (Pharmaceutical)</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11.43%</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Tube Investments</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$22,188.00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7.32</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71.74%</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Steel</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47.34%</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SKF</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$2,715.00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Machinery</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17.38%</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Titan Co</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$11,484.00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0.09</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0.31%</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Electronics (General)</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17.84%</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Bharti Airtel</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$313,124.00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2.12</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28.55%</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Telecom. Services</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38.63%</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India Cements</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$7,851.00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3.79</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54.12%</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Construction Supplies</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32.34%</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Brittania</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$8,622.00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0.16</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0.44%</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Food Processing</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20.81%</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Reliance Industries</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$373,640.00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4.31</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36.21%</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Chemical (Diversified)</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28.94%</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Dr. Reddy's Lab</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$32,555.00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1.32</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6.70%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Drugs (Pharmaceutical)</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11.43%</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Bajaj Auto</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$41,132.00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0.03</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0.17%</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Auto &amp; Truck</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45.27%</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Wipro</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$104,609.00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0.75</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5.45%</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Computer Services</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16.07%</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Shoppers Stop</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$2,680.00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2.44</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16.19%</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Retail (Special Lines)</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24.59%</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068128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Dividend yield and payout</a:t>
            </a:r>
            <a:endParaRPr lang="en-US" dirty="0"/>
          </a:p>
        </p:txBody>
      </p:sp>
      <p:pic>
        <p:nvPicPr>
          <p:cNvPr id="5" name="Content Placeholder 4"/>
          <p:cNvPicPr>
            <a:picLocks noGrp="1" noChangeAspect="1"/>
          </p:cNvPicPr>
          <p:nvPr>
            <p:ph sz="quarter" idx="1"/>
          </p:nvPr>
        </p:nvPicPr>
        <p:blipFill>
          <a:blip r:embed="rId2"/>
          <a:srcRect l="-7306" r="-7306"/>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39</a:t>
            </a:fld>
            <a:endParaRPr lang="en-US" dirty="0">
              <a:solidFill>
                <a:srgbClr val="FFFFFF"/>
              </a:solidFill>
            </a:endParaRPr>
          </a:p>
        </p:txBody>
      </p:sp>
    </p:spTree>
    <p:extLst>
      <p:ext uri="{BB962C8B-B14F-4D97-AF65-F5344CB8AC3E}">
        <p14:creationId xmlns:p14="http://schemas.microsoft.com/office/powerpoint/2010/main" val="10235753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40</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50800" y="0"/>
            <a:ext cx="9018076"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41</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101600"/>
            <a:ext cx="9144000" cy="664552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Indian </a:t>
            </a:r>
            <a:r>
              <a:rPr lang="en-US" dirty="0" smtClean="0"/>
              <a:t>Companies: Dividend Statistics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42</a:t>
            </a:fld>
            <a:endParaRPr lang="en-US" dirty="0">
              <a:solidFill>
                <a:srgbClr val="FFFFFF"/>
              </a:solidFill>
            </a:endParaRPr>
          </a:p>
        </p:txBody>
      </p:sp>
      <p:graphicFrame>
        <p:nvGraphicFramePr>
          <p:cNvPr id="6" name="Content Placeholder 5"/>
          <p:cNvGraphicFramePr>
            <a:graphicFrameLocks noGrp="1"/>
          </p:cNvGraphicFramePr>
          <p:nvPr>
            <p:ph sz="quarter" idx="1"/>
          </p:nvPr>
        </p:nvGraphicFramePr>
        <p:xfrm>
          <a:off x="612775" y="2845449"/>
          <a:ext cx="8153399" cy="2005302"/>
        </p:xfrm>
        <a:graphic>
          <a:graphicData uri="http://schemas.openxmlformats.org/drawingml/2006/table">
            <a:tbl>
              <a:tblPr/>
              <a:tblGrid>
                <a:gridCol w="1001646"/>
                <a:gridCol w="550905"/>
                <a:gridCol w="631037"/>
                <a:gridCol w="651070"/>
                <a:gridCol w="761251"/>
                <a:gridCol w="871432"/>
                <a:gridCol w="1211992"/>
                <a:gridCol w="1181942"/>
                <a:gridCol w="1292124"/>
              </a:tblGrid>
              <a:tr h="154254">
                <a:tc>
                  <a:txBody>
                    <a:bodyPr/>
                    <a:lstStyle/>
                    <a:p>
                      <a:pPr algn="l" fontAlgn="b"/>
                      <a:r>
                        <a:rPr lang="en-US" sz="900" b="0" i="1" u="none" strike="noStrike">
                          <a:solidFill>
                            <a:srgbClr val="000000"/>
                          </a:solidFill>
                          <a:effectLst/>
                          <a:latin typeface="Calibri"/>
                        </a:rPr>
                        <a:t>Company</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Dividends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Net Income</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Market Cap</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Dividend Yield</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Dividend Payout</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Industry</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Industry Dividend Yield</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Industry Dividend Payout</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Ranbaxy</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-8,116₹</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365,557₹</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NA</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Drugs (Pharmaceutical)</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2.29%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61.73%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Tube Investments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1,119₹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3,113₹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63,988₹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35.95%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Steel</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3.39%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519.88%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SKF</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925₹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2,028₹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76,789₹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1.20%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45.61%</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Machinery</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1.74%</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36.57%</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Titan Co</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8,163₹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322,932₹</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Electronics (General)</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1.40%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31.53%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Bharti Airtel</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21,399₹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51,835₹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1,661,319₹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1.29%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41.28%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Telecom. Services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4.05%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61.31%</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India Cements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720₹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-2,434₹</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25,250₹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NA</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Construction Supplies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2.43%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54.25%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Brittania</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1,189₹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3,954₹</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318,673₹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0.37%</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30.07%</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Food Processing</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2.18%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51.45%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Reliance Industries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32,680₹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235,660₹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2,834,174₹</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13.87%</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Chemical (Diversified)</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2.69%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46.56%</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Dr. Reddy's Lab</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196₹</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1,274₹</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600,842₹</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15.40%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Drugs (Pharmaceutical)</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2.29%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61.73%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Bajaj Auto</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15,182₹</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33,803₹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666,398₹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2.28%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44.91%</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Auto &amp; Truck</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2.63%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29.62%</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Wipro</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29,490₹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86,528₹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1,369,265₹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2.15%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34.08%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Computer Services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1.66%</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31.39%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Shoppers Stop</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73₹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424₹</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33,830₹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0.22%</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17.22%</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Retail (Special Lines)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1.40%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36.01%</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247153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91200" y="685800"/>
            <a:ext cx="2954655" cy="267765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Net Income 		   12,345</a:t>
            </a:r>
          </a:p>
          <a:p>
            <a:r>
              <a:rPr lang="en-US" sz="1400" i="0" dirty="0" smtClean="0"/>
              <a:t>+ </a:t>
            </a:r>
            <a:r>
              <a:rPr lang="en-US" sz="1400" i="0" dirty="0" err="1" smtClean="0"/>
              <a:t>Deprecn</a:t>
            </a:r>
            <a:r>
              <a:rPr lang="en-US" sz="1400" i="0" dirty="0" smtClean="0"/>
              <a:t> &amp; </a:t>
            </a:r>
            <a:r>
              <a:rPr lang="en-US" sz="1400" i="0" dirty="0" err="1" smtClean="0"/>
              <a:t>Amortzn</a:t>
            </a:r>
            <a:r>
              <a:rPr lang="en-US" sz="1400" i="0" dirty="0" smtClean="0"/>
              <a:t> 	+   7,742  </a:t>
            </a:r>
          </a:p>
          <a:p>
            <a:r>
              <a:rPr lang="en-US" sz="1400" i="0" dirty="0" smtClean="0"/>
              <a:t>+ </a:t>
            </a:r>
            <a:r>
              <a:rPr lang="en-US" sz="1400" i="0" dirty="0" err="1" smtClean="0"/>
              <a:t>Chg</a:t>
            </a:r>
            <a:r>
              <a:rPr lang="en-US" sz="1400" i="0" dirty="0" smtClean="0"/>
              <a:t> in non-cash WC 	+   1,748</a:t>
            </a:r>
          </a:p>
          <a:p>
            <a:r>
              <a:rPr lang="en-US" sz="1400" i="0" dirty="0" smtClean="0"/>
              <a:t>+ Cap Ex		-  14,642</a:t>
            </a:r>
          </a:p>
          <a:p>
            <a:r>
              <a:rPr lang="en-US" sz="1400" i="0" dirty="0" smtClean="0"/>
              <a:t>+ </a:t>
            </a:r>
            <a:r>
              <a:rPr lang="en-US" sz="1400" i="0" dirty="0" err="1" smtClean="0"/>
              <a:t>Inc</a:t>
            </a:r>
            <a:r>
              <a:rPr lang="en-US" sz="1400" i="0" dirty="0" smtClean="0"/>
              <a:t> (Dec) in ST Debt	+          0</a:t>
            </a:r>
          </a:p>
          <a:p>
            <a:r>
              <a:rPr lang="en-US" sz="1400" i="0" dirty="0" smtClean="0"/>
              <a:t>+ Increase in LT Debt	+   5,794</a:t>
            </a:r>
          </a:p>
          <a:p>
            <a:r>
              <a:rPr lang="en-US" sz="1400" i="0" dirty="0" smtClean="0"/>
              <a:t>-  Decrease in LT Debt	-   </a:t>
            </a:r>
            <a:r>
              <a:rPr lang="en-US" sz="1400" i="0" dirty="0"/>
              <a:t> </a:t>
            </a:r>
            <a:r>
              <a:rPr lang="en-US" sz="1400" i="0" dirty="0" smtClean="0"/>
              <a:t>      0</a:t>
            </a:r>
          </a:p>
          <a:p>
            <a:r>
              <a:rPr lang="en-US" sz="1400" i="0" dirty="0" smtClean="0"/>
              <a:t>= FCFE		=</a:t>
            </a:r>
            <a:r>
              <a:rPr lang="en-US" sz="1400" b="1" i="0" dirty="0"/>
              <a:t> </a:t>
            </a:r>
            <a:r>
              <a:rPr lang="en-US" sz="1400" b="1" i="0" dirty="0" smtClean="0"/>
              <a:t> 9,491 M</a:t>
            </a:r>
            <a:r>
              <a:rPr lang="en-US" sz="1400" i="0" dirty="0" smtClean="0"/>
              <a:t>	</a:t>
            </a:r>
          </a:p>
          <a:p>
            <a:endParaRPr lang="en-US" sz="1400" i="0" dirty="0" smtClean="0"/>
          </a:p>
          <a:p>
            <a:r>
              <a:rPr lang="en-US" sz="1400" i="0" dirty="0" smtClean="0"/>
              <a:t>Dividends Paid	-  3,531</a:t>
            </a:r>
          </a:p>
          <a:p>
            <a:r>
              <a:rPr lang="en-US" sz="1400" i="0" dirty="0" smtClean="0"/>
              <a:t>Decrease capital stock	-11,623	</a:t>
            </a:r>
          </a:p>
          <a:p>
            <a:r>
              <a:rPr lang="en-US" sz="1400" i="0" dirty="0" smtClean="0"/>
              <a:t>Dividends + Buybacks	-15,154</a:t>
            </a:r>
            <a:endParaRPr lang="en-US" sz="1400" b="1" i="0" dirty="0"/>
          </a:p>
        </p:txBody>
      </p:sp>
      <p:pic>
        <p:nvPicPr>
          <p:cNvPr id="2" name="Picture 1"/>
          <p:cNvPicPr>
            <a:picLocks noChangeAspect="1"/>
          </p:cNvPicPr>
          <p:nvPr/>
        </p:nvPicPr>
        <p:blipFill>
          <a:blip r:embed="rId2"/>
          <a:stretch>
            <a:fillRect/>
          </a:stretch>
        </p:blipFill>
        <p:spPr>
          <a:xfrm>
            <a:off x="1" y="0"/>
            <a:ext cx="5791200" cy="4407329"/>
          </a:xfrm>
          <a:prstGeom prst="rect">
            <a:avLst/>
          </a:prstGeom>
        </p:spPr>
      </p:pic>
      <p:sp>
        <p:nvSpPr>
          <p:cNvPr id="11" name="TextBox 10"/>
          <p:cNvSpPr txBox="1"/>
          <p:nvPr/>
        </p:nvSpPr>
        <p:spPr>
          <a:xfrm>
            <a:off x="533400" y="5181600"/>
            <a:ext cx="460895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EBITDA – Operating Income = Depreciation &amp; Amortization</a:t>
            </a:r>
          </a:p>
          <a:p>
            <a:r>
              <a:rPr lang="en-US" sz="1400" i="0" dirty="0" smtClean="0"/>
              <a:t>25,443 – 17,741 = 7,742 M</a:t>
            </a:r>
            <a:r>
              <a:rPr lang="en-US" sz="1400" i="0" dirty="0"/>
              <a:t>	</a:t>
            </a:r>
          </a:p>
        </p:txBody>
      </p:sp>
      <p:sp>
        <p:nvSpPr>
          <p:cNvPr id="12" name="TextBox 11"/>
          <p:cNvSpPr txBox="1"/>
          <p:nvPr/>
        </p:nvSpPr>
        <p:spPr>
          <a:xfrm>
            <a:off x="5867400" y="3733800"/>
            <a:ext cx="2840641" cy="138499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Operating Income	   17,741</a:t>
            </a:r>
          </a:p>
          <a:p>
            <a:r>
              <a:rPr lang="en-US" sz="1400" i="0" dirty="0" smtClean="0"/>
              <a:t>- Taxes  = 17741*.4603 = -   8,166</a:t>
            </a:r>
          </a:p>
          <a:p>
            <a:r>
              <a:rPr lang="en-US" sz="1400" i="0" dirty="0" smtClean="0"/>
              <a:t>+ </a:t>
            </a:r>
            <a:r>
              <a:rPr lang="en-US" sz="1400" i="0" dirty="0" err="1" smtClean="0"/>
              <a:t>Deprecn</a:t>
            </a:r>
            <a:r>
              <a:rPr lang="en-US" sz="1400" i="0" dirty="0" smtClean="0"/>
              <a:t> &amp; </a:t>
            </a:r>
            <a:r>
              <a:rPr lang="en-US" sz="1400" i="0" dirty="0" err="1" smtClean="0"/>
              <a:t>Amortzn</a:t>
            </a:r>
            <a:r>
              <a:rPr lang="en-US" sz="1400" i="0" dirty="0" smtClean="0"/>
              <a:t> 	+   7,742  </a:t>
            </a:r>
          </a:p>
          <a:p>
            <a:r>
              <a:rPr lang="en-US" sz="1400" i="0" dirty="0" smtClean="0"/>
              <a:t>+ </a:t>
            </a:r>
            <a:r>
              <a:rPr lang="en-US" sz="1400" i="0" dirty="0" err="1" smtClean="0"/>
              <a:t>Chg</a:t>
            </a:r>
            <a:r>
              <a:rPr lang="en-US" sz="1400" i="0" dirty="0" smtClean="0"/>
              <a:t> in non-cash WC 	+   1,748</a:t>
            </a:r>
          </a:p>
          <a:p>
            <a:r>
              <a:rPr lang="en-US" sz="1400" i="0" dirty="0" smtClean="0"/>
              <a:t>+ Cap Ex		-  14,642</a:t>
            </a:r>
          </a:p>
          <a:p>
            <a:r>
              <a:rPr lang="en-US" sz="1400" i="0" dirty="0" smtClean="0"/>
              <a:t>= FCFF		=</a:t>
            </a:r>
            <a:r>
              <a:rPr lang="en-US" sz="1400" b="1" i="0" dirty="0"/>
              <a:t> </a:t>
            </a:r>
            <a:r>
              <a:rPr lang="en-US" sz="1400" b="1" i="0" dirty="0" smtClean="0"/>
              <a:t> 4,423 M</a:t>
            </a:r>
            <a:endParaRPr lang="en-US" sz="1400" i="0" dirty="0" smtClean="0"/>
          </a:p>
        </p:txBody>
      </p:sp>
      <p:sp>
        <p:nvSpPr>
          <p:cNvPr id="3" name="Slide Number Placeholder 2"/>
          <p:cNvSpPr>
            <a:spLocks noGrp="1"/>
          </p:cNvSpPr>
          <p:nvPr>
            <p:ph type="sldNum" sz="quarter" idx="12"/>
          </p:nvPr>
        </p:nvSpPr>
        <p:spPr/>
        <p:txBody>
          <a:bodyPr/>
          <a:lstStyle/>
          <a:p>
            <a:fld id="{1AD93096-5B34-4342-9326-69289CEAE4C2}" type="slidenum">
              <a:rPr lang="en-US" smtClean="0"/>
              <a:pPr/>
              <a:t>43</a:t>
            </a:fld>
            <a:endParaRPr lang="en-US" dirty="0">
              <a:solidFill>
                <a:schemeClr val="tx2"/>
              </a:solidFill>
            </a:endParaRPr>
          </a:p>
        </p:txBody>
      </p:sp>
    </p:spTree>
    <p:extLst>
      <p:ext uri="{BB962C8B-B14F-4D97-AF65-F5344CB8AC3E}">
        <p14:creationId xmlns:p14="http://schemas.microsoft.com/office/powerpoint/2010/main" val="28356783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smtClean="0"/>
              <a:t>Post-class Analysis</a:t>
            </a:r>
          </a:p>
        </p:txBody>
      </p:sp>
      <p:sp>
        <p:nvSpPr>
          <p:cNvPr id="56323" name="Content Placeholder 2"/>
          <p:cNvSpPr>
            <a:spLocks noGrp="1"/>
          </p:cNvSpPr>
          <p:nvPr>
            <p:ph sz="quarter" idx="1"/>
          </p:nvPr>
        </p:nvSpPr>
        <p:spPr/>
        <p:txBody>
          <a:bodyPr>
            <a:normAutofit fontScale="62500" lnSpcReduction="20000"/>
          </a:bodyPr>
          <a:lstStyle/>
          <a:p>
            <a:r>
              <a:rPr lang="en-US" dirty="0" smtClean="0"/>
              <a:t>Now that you have the numbers for your company, you should be in a position to make an assessment of where your company stands right now, what it does well, what it does badly and what you would change about it.</a:t>
            </a:r>
          </a:p>
          <a:p>
            <a:r>
              <a:rPr lang="en-US" dirty="0" smtClean="0"/>
              <a:t>Here are some key questions to address:</a:t>
            </a:r>
          </a:p>
          <a:p>
            <a:pPr marL="365760" lvl="1" indent="0">
              <a:buNone/>
            </a:pPr>
            <a:r>
              <a:rPr lang="en-US" dirty="0" smtClean="0"/>
              <a:t>I. Stockholder Analysis: Who has the power and what are the potential conflicts of interest?</a:t>
            </a:r>
          </a:p>
          <a:p>
            <a:pPr marL="365760" lvl="1" indent="0">
              <a:buNone/>
            </a:pPr>
            <a:r>
              <a:rPr lang="en-US" dirty="0" smtClean="0"/>
              <a:t>II. Risk and Return: How risky is your firm and what are its hurdle rates?</a:t>
            </a:r>
          </a:p>
          <a:p>
            <a:pPr marL="365760" lvl="1" indent="0">
              <a:buNone/>
            </a:pPr>
            <a:r>
              <a:rPr lang="en-US" dirty="0" smtClean="0"/>
              <a:t>III. Investments: How good are existing investments and what is the potential for the future?</a:t>
            </a:r>
          </a:p>
          <a:p>
            <a:pPr marL="365760" lvl="1" indent="0">
              <a:buNone/>
            </a:pPr>
            <a:r>
              <a:rPr lang="en-US" dirty="0" smtClean="0"/>
              <a:t>IV. Capital Structure Choices: What are the current financing choices?</a:t>
            </a:r>
          </a:p>
          <a:p>
            <a:pPr marL="365760" lvl="1" indent="0">
              <a:buNone/>
            </a:pPr>
            <a:r>
              <a:rPr lang="en-US" dirty="0" smtClean="0"/>
              <a:t>V. Optimal Financing: What is the optimal mix of debt and equity for the firm?</a:t>
            </a:r>
          </a:p>
          <a:p>
            <a:pPr marL="365760" lvl="1" indent="0">
              <a:buNone/>
            </a:pPr>
            <a:r>
              <a:rPr lang="en-US" dirty="0" smtClean="0"/>
              <a:t>VI. Financing Changes: Should firm move to optimal and what type of debt should it use?</a:t>
            </a:r>
          </a:p>
          <a:p>
            <a:pPr marL="365760" lvl="1" indent="0">
              <a:buNone/>
            </a:pPr>
            <a:r>
              <a:rPr lang="en-US" dirty="0" smtClean="0"/>
              <a:t>VII. Dividend Policy: How much and how does the firm return cash to stockholders?</a:t>
            </a:r>
          </a:p>
          <a:p>
            <a:pPr marL="365760" lvl="1" indent="0">
              <a:buNone/>
            </a:pPr>
            <a:r>
              <a:rPr lang="en-US" dirty="0" smtClean="0"/>
              <a:t>VIII. Dividend Assessment: Should the firm return more or less cash to stockholders?</a:t>
            </a:r>
          </a:p>
          <a:p>
            <a:pPr marL="365760" lvl="1" indent="0">
              <a:buNone/>
            </a:pPr>
            <a:r>
              <a:rPr lang="en-US" dirty="0" smtClean="0"/>
              <a:t>IX: Valuation (optional): What value would you attach to the firm and its equity?</a:t>
            </a:r>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44</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9632</TotalTime>
  <Pages>12</Pages>
  <Words>5243</Words>
  <Application>Microsoft Macintosh PowerPoint</Application>
  <PresentationFormat>On-screen Show (4:3)</PresentationFormat>
  <Paragraphs>2033</Paragraphs>
  <Slides>44</Slides>
  <Notes>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44</vt:i4>
      </vt:variant>
    </vt:vector>
  </HeadingPairs>
  <TitlesOfParts>
    <vt:vector size="47" baseType="lpstr">
      <vt:lpstr>Basic</vt:lpstr>
      <vt:lpstr>Equation</vt:lpstr>
      <vt:lpstr>Document</vt:lpstr>
      <vt:lpstr>Project Workbook The India 2015 Edition</vt:lpstr>
      <vt:lpstr>Your data…</vt:lpstr>
      <vt:lpstr>PowerPoint Presentation</vt:lpstr>
      <vt:lpstr>Corporate Governance: Assessing where the power lies and potential conflicts of interest</vt:lpstr>
      <vt:lpstr>The Indian Sample</vt:lpstr>
      <vt:lpstr>Local Currency Government Bond Rates – July 2015</vt:lpstr>
      <vt:lpstr>Approach 1: Default spread from Government Bonds</vt:lpstr>
      <vt:lpstr>Approach 2: CDS Spreads – July 2015</vt:lpstr>
      <vt:lpstr>Approach 3: Typical Default Spreads: July 2015</vt:lpstr>
      <vt:lpstr>Getting to a risk free rate in a currency: Examples</vt:lpstr>
      <vt:lpstr>Risk free Rates: By Currency – July 2015</vt:lpstr>
      <vt:lpstr>Risk free Rate: Desperation Time?</vt:lpstr>
      <vt:lpstr>PowerPoint Presentation</vt:lpstr>
      <vt:lpstr>PowerPoint Presentation</vt:lpstr>
      <vt:lpstr>PowerPoint Presentation</vt:lpstr>
      <vt:lpstr>Indian Companies: Beta Regression</vt:lpstr>
      <vt:lpstr>The best R-squared ever?</vt:lpstr>
      <vt:lpstr>What sector is your firm in?</vt:lpstr>
      <vt:lpstr>PowerPoint Presentation</vt:lpstr>
      <vt:lpstr>PowerPoint Presentation</vt:lpstr>
      <vt:lpstr>Indian Companies: Bottom up Betas</vt:lpstr>
      <vt:lpstr>Interest coverage ratios</vt:lpstr>
      <vt:lpstr>Synthetic Ratings and Default Spreads</vt:lpstr>
      <vt:lpstr>Indian Companies: Cost of Debt </vt:lpstr>
      <vt:lpstr>PowerPoint Presentation</vt:lpstr>
      <vt:lpstr>Indian Companies: Cost of Capital</vt:lpstr>
      <vt:lpstr>PowerPoint Presentation</vt:lpstr>
      <vt:lpstr>PowerPoint Presentation</vt:lpstr>
      <vt:lpstr>PowerPoint Presentation</vt:lpstr>
      <vt:lpstr>PowerPoint Presentation</vt:lpstr>
      <vt:lpstr>Indian companies: ROIC &amp; Return Spreads</vt:lpstr>
      <vt:lpstr>PowerPoint Presentation</vt:lpstr>
      <vt:lpstr>PowerPoint Presentation</vt:lpstr>
      <vt:lpstr>Return Spreads Globally in January 2015</vt:lpstr>
      <vt:lpstr>PowerPoint Presentation</vt:lpstr>
      <vt:lpstr>PowerPoint Presentation</vt:lpstr>
      <vt:lpstr>PowerPoint Presentation</vt:lpstr>
      <vt:lpstr>Indian Companies: Debt Ratios</vt:lpstr>
      <vt:lpstr>Dividend yield and payout</vt:lpstr>
      <vt:lpstr>PowerPoint Presentation</vt:lpstr>
      <vt:lpstr>PowerPoint Presentation</vt:lpstr>
      <vt:lpstr>Indian Companies: Dividend Statistics</vt:lpstr>
      <vt:lpstr>PowerPoint Presentation</vt:lpstr>
      <vt:lpstr>Post-class Analysis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 The Project</dc:title>
  <dc:subject/>
  <dc:creator>Aswath Damodaran</dc:creator>
  <cp:keywords/>
  <dc:description/>
  <cp:lastModifiedBy>Aswath Damodaran</cp:lastModifiedBy>
  <cp:revision>168</cp:revision>
  <cp:lastPrinted>2014-09-17T19:16:55Z</cp:lastPrinted>
  <dcterms:created xsi:type="dcterms:W3CDTF">2010-01-13T15:39:20Z</dcterms:created>
  <dcterms:modified xsi:type="dcterms:W3CDTF">2015-07-18T04:48:51Z</dcterms:modified>
</cp:coreProperties>
</file>