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34" r:id="rId1"/>
  </p:sldMasterIdLst>
  <p:notesMasterIdLst>
    <p:notesMasterId r:id="rId47"/>
  </p:notesMasterIdLst>
  <p:handoutMasterIdLst>
    <p:handoutMasterId r:id="rId48"/>
  </p:handoutMasterIdLst>
  <p:sldIdLst>
    <p:sldId id="256" r:id="rId2"/>
    <p:sldId id="291" r:id="rId3"/>
    <p:sldId id="324" r:id="rId4"/>
    <p:sldId id="287" r:id="rId5"/>
    <p:sldId id="362" r:id="rId6"/>
    <p:sldId id="353" r:id="rId7"/>
    <p:sldId id="354" r:id="rId8"/>
    <p:sldId id="355" r:id="rId9"/>
    <p:sldId id="356" r:id="rId10"/>
    <p:sldId id="357" r:id="rId11"/>
    <p:sldId id="351" r:id="rId12"/>
    <p:sldId id="352" r:id="rId13"/>
    <p:sldId id="358" r:id="rId14"/>
    <p:sldId id="367" r:id="rId15"/>
    <p:sldId id="334" r:id="rId16"/>
    <p:sldId id="363" r:id="rId17"/>
    <p:sldId id="285" r:id="rId18"/>
    <p:sldId id="335" r:id="rId19"/>
    <p:sldId id="295" r:id="rId20"/>
    <p:sldId id="296" r:id="rId21"/>
    <p:sldId id="364" r:id="rId22"/>
    <p:sldId id="343" r:id="rId23"/>
    <p:sldId id="282" r:id="rId24"/>
    <p:sldId id="365" r:id="rId25"/>
    <p:sldId id="338" r:id="rId26"/>
    <p:sldId id="366" r:id="rId27"/>
    <p:sldId id="315" r:id="rId28"/>
    <p:sldId id="316" r:id="rId29"/>
    <p:sldId id="360" r:id="rId30"/>
    <p:sldId id="337" r:id="rId31"/>
    <p:sldId id="368" r:id="rId32"/>
    <p:sldId id="301" r:id="rId33"/>
    <p:sldId id="312" r:id="rId34"/>
    <p:sldId id="347" r:id="rId35"/>
    <p:sldId id="303" r:id="rId36"/>
    <p:sldId id="304" r:id="rId37"/>
    <p:sldId id="361" r:id="rId38"/>
    <p:sldId id="371" r:id="rId39"/>
    <p:sldId id="369" r:id="rId40"/>
    <p:sldId id="342" r:id="rId41"/>
    <p:sldId id="306" r:id="rId42"/>
    <p:sldId id="307" r:id="rId43"/>
    <p:sldId id="370" r:id="rId44"/>
    <p:sldId id="339" r:id="rId45"/>
    <p:sldId id="309" r:id="rId4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1pPr>
    <a:lvl2pPr marL="4572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2pPr>
    <a:lvl3pPr marL="9144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3pPr>
    <a:lvl4pPr marL="13716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4pPr>
    <a:lvl5pPr marL="1828800" algn="l" rtl="0" fontAlgn="base">
      <a:spcBef>
        <a:spcPct val="0"/>
      </a:spcBef>
      <a:spcAft>
        <a:spcPct val="0"/>
      </a:spcAft>
      <a:defRPr sz="2400" i="1" kern="1200">
        <a:solidFill>
          <a:schemeClr val="tx1"/>
        </a:solidFill>
        <a:latin typeface="Helvetica" charset="0"/>
        <a:ea typeface="ＭＳ Ｐゴシック" charset="-128"/>
        <a:cs typeface="ＭＳ Ｐゴシック" charset="-128"/>
      </a:defRPr>
    </a:lvl5pPr>
    <a:lvl6pPr marL="2286000" algn="l" defTabSz="457200" rtl="0" eaLnBrk="1" latinLnBrk="0" hangingPunct="1">
      <a:defRPr sz="2400" i="1" kern="1200">
        <a:solidFill>
          <a:schemeClr val="tx1"/>
        </a:solidFill>
        <a:latin typeface="Helvetica" charset="0"/>
        <a:ea typeface="ＭＳ Ｐゴシック" charset="-128"/>
        <a:cs typeface="ＭＳ Ｐゴシック" charset="-128"/>
      </a:defRPr>
    </a:lvl6pPr>
    <a:lvl7pPr marL="2743200" algn="l" defTabSz="457200" rtl="0" eaLnBrk="1" latinLnBrk="0" hangingPunct="1">
      <a:defRPr sz="2400" i="1" kern="1200">
        <a:solidFill>
          <a:schemeClr val="tx1"/>
        </a:solidFill>
        <a:latin typeface="Helvetica" charset="0"/>
        <a:ea typeface="ＭＳ Ｐゴシック" charset="-128"/>
        <a:cs typeface="ＭＳ Ｐゴシック" charset="-128"/>
      </a:defRPr>
    </a:lvl7pPr>
    <a:lvl8pPr marL="3200400" algn="l" defTabSz="457200" rtl="0" eaLnBrk="1" latinLnBrk="0" hangingPunct="1">
      <a:defRPr sz="2400" i="1" kern="1200">
        <a:solidFill>
          <a:schemeClr val="tx1"/>
        </a:solidFill>
        <a:latin typeface="Helvetica" charset="0"/>
        <a:ea typeface="ＭＳ Ｐゴシック" charset="-128"/>
        <a:cs typeface="ＭＳ Ｐゴシック" charset="-128"/>
      </a:defRPr>
    </a:lvl8pPr>
    <a:lvl9pPr marL="3657600" algn="l" defTabSz="457200" rtl="0" eaLnBrk="1" latinLnBrk="0" hangingPunct="1">
      <a:defRPr sz="2400" i="1" kern="1200">
        <a:solidFill>
          <a:schemeClr val="tx1"/>
        </a:solidFill>
        <a:latin typeface="Helvetica"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3" autoAdjust="0"/>
    <p:restoredTop sz="94660"/>
  </p:normalViewPr>
  <p:slideViewPr>
    <p:cSldViewPr>
      <p:cViewPr>
        <p:scale>
          <a:sx n="100" d="100"/>
          <a:sy n="100" d="100"/>
        </p:scale>
        <p:origin x="-760"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handoutMaster" Target="handoutMasters/handout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Datasets:Datasets15:Global:ExcessReturnsbyRegion.xlsx" TargetMode="External"/><Relationship Id="rId3"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a:t>Excess Return (ROC minus Cost of Capital) for firms with</a:t>
            </a:r>
            <a:r>
              <a:rPr lang="en-US" sz="1400" b="0" i="1" baseline="0"/>
              <a:t> market capitalization&gt; $50 million</a:t>
            </a:r>
            <a:r>
              <a:rPr lang="en-US" sz="1400" b="0" i="1"/>
              <a:t>: Global in</a:t>
            </a:r>
            <a:r>
              <a:rPr lang="en-US" sz="1400" b="0" i="1" baseline="0"/>
              <a:t> 2014</a:t>
            </a:r>
            <a:endParaRPr lang="en-US" sz="1400" b="0" i="1"/>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'Capital Excess Returns'!$B$38</c:f>
              <c:strCache>
                <c:ptCount val="1"/>
                <c:pt idx="0">
                  <c:v>&lt;-5%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Returns'!$B$39:$B$44</c:f>
              <c:numCache>
                <c:formatCode>0.00%</c:formatCode>
                <c:ptCount val="6"/>
                <c:pt idx="0">
                  <c:v>0.300704776820673</c:v>
                </c:pt>
                <c:pt idx="1">
                  <c:v>0.237518463810931</c:v>
                </c:pt>
                <c:pt idx="2">
                  <c:v>0.335394554683895</c:v>
                </c:pt>
                <c:pt idx="3">
                  <c:v>0.188534517561566</c:v>
                </c:pt>
                <c:pt idx="4">
                  <c:v>0.228257960931228</c:v>
                </c:pt>
                <c:pt idx="5">
                  <c:v>0.282898070102713</c:v>
                </c:pt>
              </c:numCache>
            </c:numRef>
          </c:val>
        </c:ser>
        <c:ser>
          <c:idx val="1"/>
          <c:order val="1"/>
          <c:tx>
            <c:strRef>
              <c:f>'Capital Excess Returns'!$C$38</c:f>
              <c:strCache>
                <c:ptCount val="1"/>
                <c:pt idx="0">
                  <c:v> -5% - 0%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Returns'!$C$39:$C$44</c:f>
              <c:numCache>
                <c:formatCode>0.00%</c:formatCode>
                <c:ptCount val="6"/>
                <c:pt idx="0">
                  <c:v>0.191072826938136</c:v>
                </c:pt>
                <c:pt idx="1">
                  <c:v>0.217725258493353</c:v>
                </c:pt>
                <c:pt idx="2">
                  <c:v>0.237101984310106</c:v>
                </c:pt>
                <c:pt idx="3">
                  <c:v>0.419459023011708</c:v>
                </c:pt>
                <c:pt idx="4">
                  <c:v>0.265185978057265</c:v>
                </c:pt>
                <c:pt idx="5">
                  <c:v>0.257012574271107</c:v>
                </c:pt>
              </c:numCache>
            </c:numRef>
          </c:val>
        </c:ser>
        <c:ser>
          <c:idx val="2"/>
          <c:order val="2"/>
          <c:tx>
            <c:strRef>
              <c:f>'Capital Excess Returns'!$D$38</c:f>
              <c:strCache>
                <c:ptCount val="1"/>
                <c:pt idx="0">
                  <c:v> 0 -5%</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Returns'!$D$39:$D$44</c:f>
              <c:numCache>
                <c:formatCode>0.00%</c:formatCode>
                <c:ptCount val="6"/>
                <c:pt idx="0">
                  <c:v>0.186374314800313</c:v>
                </c:pt>
                <c:pt idx="1">
                  <c:v>0.171344165435746</c:v>
                </c:pt>
                <c:pt idx="2">
                  <c:v>0.147392708814029</c:v>
                </c:pt>
                <c:pt idx="3">
                  <c:v>0.176826806620912</c:v>
                </c:pt>
                <c:pt idx="4">
                  <c:v>0.156810275622157</c:v>
                </c:pt>
                <c:pt idx="5">
                  <c:v>0.158398968264935</c:v>
                </c:pt>
              </c:numCache>
            </c:numRef>
          </c:val>
        </c:ser>
        <c:ser>
          <c:idx val="3"/>
          <c:order val="3"/>
          <c:tx>
            <c:strRef>
              <c:f>'Capital Excess Returns'!$E$38</c:f>
              <c:strCache>
                <c:ptCount val="1"/>
                <c:pt idx="0">
                  <c:v>5 -10%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Returns'!$E$39:$E$44</c:f>
              <c:numCache>
                <c:formatCode>0.00%</c:formatCode>
                <c:ptCount val="6"/>
                <c:pt idx="0">
                  <c:v>0.11433046202036</c:v>
                </c:pt>
                <c:pt idx="1">
                  <c:v>0.104579025110783</c:v>
                </c:pt>
                <c:pt idx="2">
                  <c:v>0.0910936778957083</c:v>
                </c:pt>
                <c:pt idx="3">
                  <c:v>0.0815502624142107</c:v>
                </c:pt>
                <c:pt idx="4">
                  <c:v>0.102756221568103</c:v>
                </c:pt>
                <c:pt idx="5">
                  <c:v>0.0954815531297499</c:v>
                </c:pt>
              </c:numCache>
            </c:numRef>
          </c:val>
        </c:ser>
        <c:ser>
          <c:idx val="4"/>
          <c:order val="4"/>
          <c:tx>
            <c:strRef>
              <c:f>'Capital Excess Returns'!$F$38</c:f>
              <c:strCache>
                <c:ptCount val="1"/>
                <c:pt idx="0">
                  <c:v>&gt;10%</c:v>
                </c:pt>
              </c:strCache>
            </c:strRef>
          </c:tx>
          <c:invertIfNegative val="0"/>
          <c:cat>
            <c:strRef>
              <c:f>'Capital Excess Returns'!$A$39:$A$44</c:f>
              <c:strCache>
                <c:ptCount val="6"/>
                <c:pt idx="0">
                  <c:v>Australia, NZ and Canada</c:v>
                </c:pt>
                <c:pt idx="1">
                  <c:v>Developed Europe</c:v>
                </c:pt>
                <c:pt idx="2">
                  <c:v>Emerging Markets</c:v>
                </c:pt>
                <c:pt idx="3">
                  <c:v>Japan</c:v>
                </c:pt>
                <c:pt idx="4">
                  <c:v>United States</c:v>
                </c:pt>
                <c:pt idx="5">
                  <c:v>Global</c:v>
                </c:pt>
              </c:strCache>
            </c:strRef>
          </c:cat>
          <c:val>
            <c:numRef>
              <c:f>'Capital Excess Returns'!$F$39:$F$44</c:f>
              <c:numCache>
                <c:formatCode>0.00%</c:formatCode>
                <c:ptCount val="6"/>
                <c:pt idx="0">
                  <c:v>0.207517619420517</c:v>
                </c:pt>
                <c:pt idx="1">
                  <c:v>0.268833087149188</c:v>
                </c:pt>
                <c:pt idx="2">
                  <c:v>0.189017074296262</c:v>
                </c:pt>
                <c:pt idx="3">
                  <c:v>0.133629390391603</c:v>
                </c:pt>
                <c:pt idx="4">
                  <c:v>0.246989563821247</c:v>
                </c:pt>
                <c:pt idx="5">
                  <c:v>0.206208834231496</c:v>
                </c:pt>
              </c:numCache>
            </c:numRef>
          </c:val>
        </c:ser>
        <c:dLbls>
          <c:showLegendKey val="0"/>
          <c:showVal val="0"/>
          <c:showCatName val="0"/>
          <c:showSerName val="0"/>
          <c:showPercent val="0"/>
          <c:showBubbleSize val="0"/>
        </c:dLbls>
        <c:gapWidth val="150"/>
        <c:shape val="box"/>
        <c:axId val="-2059821368"/>
        <c:axId val="-2059818168"/>
        <c:axId val="0"/>
      </c:bar3DChart>
      <c:catAx>
        <c:axId val="-2059821368"/>
        <c:scaling>
          <c:orientation val="minMax"/>
        </c:scaling>
        <c:delete val="0"/>
        <c:axPos val="b"/>
        <c:majorTickMark val="out"/>
        <c:minorTickMark val="none"/>
        <c:tickLblPos val="nextTo"/>
        <c:crossAx val="-2059818168"/>
        <c:crosses val="autoZero"/>
        <c:auto val="1"/>
        <c:lblAlgn val="ctr"/>
        <c:lblOffset val="100"/>
        <c:noMultiLvlLbl val="0"/>
      </c:catAx>
      <c:valAx>
        <c:axId val="-2059818168"/>
        <c:scaling>
          <c:orientation val="minMax"/>
        </c:scaling>
        <c:delete val="0"/>
        <c:axPos val="l"/>
        <c:majorGridlines/>
        <c:numFmt formatCode="0.00%" sourceLinked="1"/>
        <c:majorTickMark val="out"/>
        <c:minorTickMark val="none"/>
        <c:tickLblPos val="nextTo"/>
        <c:crossAx val="-2059821368"/>
        <c:crosses val="autoZero"/>
        <c:crossBetween val="between"/>
      </c:valAx>
    </c:plotArea>
    <c:legend>
      <c:legendPos val="r"/>
      <c:layout/>
      <c:overlay val="0"/>
    </c:legend>
    <c:plotVisOnly val="1"/>
    <c:dispBlanksAs val="gap"/>
    <c:showDLblsOverMax val="0"/>
  </c:chart>
  <c:externalData r:id="rId2">
    <c:autoUpdate val="0"/>
  </c:externalData>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 Id="rId2" Type="http://schemas.openxmlformats.org/officeDocument/2006/relationships/image" Target="../media/image10.png"/><Relationship Id="rId3" Type="http://schemas.openxmlformats.org/officeDocument/2006/relationships/image" Target="../media/image11.emf"/></Relationships>
</file>

<file path=ppt/drawings/drawing1.xml><?xml version="1.0" encoding="utf-8"?>
<c:userShapes xmlns:c="http://schemas.openxmlformats.org/drawingml/2006/chart">
  <cdr:relSizeAnchor xmlns:cdr="http://schemas.openxmlformats.org/drawingml/2006/chartDrawing">
    <cdr:from>
      <cdr:x>0.68708</cdr:x>
      <cdr:y>0.16555</cdr:y>
    </cdr:from>
    <cdr:to>
      <cdr:x>0.89421</cdr:x>
      <cdr:y>0.36498</cdr:y>
    </cdr:to>
    <cdr:sp macro="" textlink="">
      <cdr:nvSpPr>
        <cdr:cNvPr id="3" name="Rectangle 2"/>
        <cdr:cNvSpPr/>
      </cdr:nvSpPr>
      <cdr:spPr>
        <a:xfrm xmlns:a="http://schemas.openxmlformats.org/drawingml/2006/main">
          <a:off x="5891654" y="965891"/>
          <a:ext cx="1776092" cy="1163507"/>
        </a:xfrm>
        <a:prstGeom xmlns:a="http://schemas.openxmlformats.org/drawingml/2006/main" prst="rect">
          <a:avLst/>
        </a:prstGeom>
        <a:noFill xmlns:a="http://schemas.openxmlformats.org/drawingml/2006/main"/>
      </cdr:spPr>
      <cdr:txBody>
        <a:bodyPr xmlns:a="http://schemas.openxmlformats.org/drawingml/2006/main" wrap="square" lIns="91440" tIns="45720" rIns="91440" bIns="45720">
          <a:spAutoFit/>
        </a:bodyPr>
        <a:lstStyle xmlns:a="http://schemas.openxmlformats.org/drawingml/2006/main"/>
        <a:p xmlns:a="http://schemas.openxmlformats.org/drawingml/2006/main">
          <a:pPr algn="ctr"/>
          <a:r>
            <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Globally, 11,722</a:t>
          </a:r>
          <a:r>
            <a:rPr lang="en-US" sz="14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firms (54%) out of 21,711 firms earned less than their cost of capital in 2014</a:t>
          </a:r>
          <a:endParaRPr lang="en-US" sz="1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25980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74860838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Helvetica" pitchFamily="-109" charset="0"/>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3pPr>
    <a:lvl4pPr marL="13716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4pPr>
    <a:lvl5pPr marL="1828800" algn="l" rtl="0" eaLnBrk="0" fontAlgn="base" hangingPunct="0">
      <a:spcBef>
        <a:spcPct val="30000"/>
      </a:spcBef>
      <a:spcAft>
        <a:spcPct val="0"/>
      </a:spcAft>
      <a:defRPr sz="1200" kern="1200">
        <a:solidFill>
          <a:schemeClr val="tx1"/>
        </a:solidFill>
        <a:latin typeface="Helvetica" pitchFamily="-109" charset="0"/>
        <a:ea typeface="ヒラギノ角ゴ Pro W3" pitchFamily="-65" charset="-128"/>
        <a:cs typeface="ヒラギノ角ゴ Pro W3" pitchFamily="-65"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1150938" y="692150"/>
            <a:ext cx="4556125" cy="3416300"/>
          </a:xfrm>
          <a:ln/>
        </p:spPr>
      </p:sp>
      <p:sp>
        <p:nvSpPr>
          <p:cNvPr id="16387" name="Rectangle 3"/>
          <p:cNvSpPr>
            <a:spLocks noGrp="1" noChangeArrowheads="1"/>
          </p:cNvSpPr>
          <p:nvPr>
            <p:ph type="body" idx="1"/>
          </p:nvPr>
        </p:nvSpPr>
        <p:spPr>
          <a:noFill/>
          <a:ln w="9525"/>
        </p:spPr>
        <p:txBody>
          <a:bodyPr/>
          <a:lstStyle/>
          <a:p>
            <a:endParaRPr lang="en-US">
              <a:latin typeface="Helvetica" charset="0"/>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These numbers are usually tough to get. I get these from a website that lists them for free (for the moment):</a:t>
            </a:r>
          </a:p>
          <a:p>
            <a:r>
              <a:rPr lang="en-US">
                <a:latin typeface="Times" charset="0"/>
                <a:ea typeface="ＭＳ Ｐゴシック" charset="0"/>
                <a:cs typeface="ＭＳ Ｐゴシック" charset="0"/>
              </a:rPr>
              <a:t>http://www.tradingeconomics.com/bonds-list-by-country</a:t>
            </a:r>
          </a:p>
          <a:p>
            <a:r>
              <a:rPr lang="en-US">
                <a:latin typeface="Times" charset="0"/>
                <a:ea typeface="ＭＳ Ｐゴシック" charset="0"/>
                <a:cs typeface="ＭＳ Ｐゴシック" charset="0"/>
              </a:rPr>
              <a:t>These are local currency bond rates and some are more liquid (and credible) than others.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xfrm>
            <a:off x="1150938" y="692150"/>
            <a:ext cx="4556125" cy="3416300"/>
          </a:xfrm>
          <a:ln/>
        </p:spPr>
      </p:sp>
      <p:sp>
        <p:nvSpPr>
          <p:cNvPr id="839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There are about 60 countries with CDS spreads. Think of these as annual insurance costs against default in percentage terms for the 10-year bond.</a:t>
            </a:r>
          </a:p>
          <a:p>
            <a:r>
              <a:rPr lang="en-US">
                <a:latin typeface="Times" charset="0"/>
                <a:ea typeface="ＭＳ Ｐゴシック" charset="0"/>
                <a:cs typeface="ＭＳ Ｐゴシック" charset="0"/>
              </a:rPr>
              <a:t>To insure yourself against Brazil default risk in January 2013 would have cost you about 1.42% a year. </a:t>
            </a:r>
          </a:p>
          <a:p>
            <a:r>
              <a:rPr lang="en-US">
                <a:latin typeface="Times" charset="0"/>
                <a:ea typeface="ＭＳ Ｐゴシック" charset="0"/>
                <a:cs typeface="ＭＳ Ｐゴシック" charset="0"/>
              </a:rPr>
              <a:t>The one catch with the CDS market is that there is counter party risk, i.e., you can buy insurance but there is the chance that the person you bought it from might default and there are quirks in the market that lead to CDS spreads to exist even for nominally default free entities (Switzerland, for example)</a:t>
            </a:r>
          </a:p>
          <a:p>
            <a:r>
              <a:rPr lang="en-US">
                <a:latin typeface="Times" charset="0"/>
                <a:ea typeface="ＭＳ Ｐゴシック" charset="0"/>
                <a:cs typeface="ＭＳ Ｐゴシック" charset="0"/>
              </a:rPr>
              <a:t>One way to counter this is to subtract out the CDS spread for markets like Switzerland, Germany and the US (if you think of these as default free) from every CDS spread.</a:t>
            </a:r>
          </a:p>
          <a:p>
            <a:r>
              <a:rPr lang="en-US">
                <a:latin typeface="Times" charset="0"/>
                <a:ea typeface="ＭＳ Ｐゴシック" charset="0"/>
                <a:cs typeface="ＭＳ Ｐゴシック" charset="0"/>
              </a:rPr>
              <a:t>In January 2013, the average CDS spreads across these markets was about 0.50%.</a:t>
            </a:r>
          </a:p>
          <a:p>
            <a:r>
              <a:rPr lang="en-US">
                <a:latin typeface="Times" charset="0"/>
                <a:ea typeface="ＭＳ Ｐゴシック" charset="0"/>
                <a:cs typeface="ＭＳ Ｐゴシック" charset="0"/>
              </a:rPr>
              <a:t>Netting that out against Brazil’s CDS spread yields = 1.42% - 0.50% = 0.92%</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xfrm>
            <a:off x="1150938" y="692150"/>
            <a:ext cx="4556125" cy="3416300"/>
          </a:xfrm>
          <a:ln/>
        </p:spPr>
      </p:sp>
      <p:sp>
        <p:nvSpPr>
          <p:cNvPr id="860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table was developed using both sovereign bonds and CDS spreads. Within each ratings class, I found as many estimates of the spread as I could and averaged out across these estimates.</a:t>
            </a:r>
          </a:p>
          <a:p>
            <a:r>
              <a:rPr lang="en-US">
                <a:latin typeface="Times" charset="0"/>
                <a:ea typeface="ＭＳ Ｐゴシック" charset="0"/>
                <a:cs typeface="ＭＳ Ｐゴシック" charset="0"/>
              </a:rPr>
              <a:t>Using Brazil as an example, the rating for Brazil in June 2012 was Baa2. The default spread for Brazil in June 2012 would have worked out to 1.75%</a:t>
            </a:r>
          </a:p>
          <a:p>
            <a:r>
              <a:rPr lang="en-US">
                <a:latin typeface="Times" charset="0"/>
                <a:ea typeface="ＭＳ Ｐゴシック" charset="0"/>
                <a:cs typeface="ＭＳ Ｐゴシック" charset="0"/>
              </a:rPr>
              <a:t>Using all three approaches for Brazil in June 2012 yields the following:</a:t>
            </a:r>
          </a:p>
          <a:p>
            <a:r>
              <a:rPr lang="en-US">
                <a:latin typeface="Times" charset="0"/>
                <a:ea typeface="ＭＳ Ｐゴシック" charset="0"/>
                <a:cs typeface="ＭＳ Ｐゴシック" charset="0"/>
              </a:rPr>
              <a:t>$ denominated bond spread = 1.43%</a:t>
            </a:r>
          </a:p>
          <a:p>
            <a:r>
              <a:rPr lang="en-US">
                <a:latin typeface="Times" charset="0"/>
                <a:ea typeface="ＭＳ Ｐゴシック" charset="0"/>
                <a:cs typeface="ＭＳ Ｐゴシック" charset="0"/>
              </a:rPr>
              <a:t>Adjusted CDS spread = 1.58%</a:t>
            </a:r>
          </a:p>
          <a:p>
            <a:r>
              <a:rPr lang="en-US">
                <a:latin typeface="Times" charset="0"/>
                <a:ea typeface="ＭＳ Ｐゴシック" charset="0"/>
                <a:cs typeface="ＭＳ Ｐゴシック" charset="0"/>
              </a:rPr>
              <a:t>Rating-based spread = 1.75%</a:t>
            </a:r>
          </a:p>
          <a:p>
            <a:r>
              <a:rPr lang="en-US">
                <a:latin typeface="Times" charset="0"/>
                <a:ea typeface="ＭＳ Ｐゴシック" charset="0"/>
                <a:cs typeface="ＭＳ Ｐゴシック" charset="0"/>
              </a:rPr>
              <a:t>You can pick one of the three or use an average of the three.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p:cNvSpPr>
          <p:nvPr>
            <p:ph type="sldImg"/>
          </p:nvPr>
        </p:nvSpPr>
        <p:spPr>
          <a:xfrm>
            <a:off x="1150938" y="692150"/>
            <a:ext cx="4556125" cy="3416300"/>
          </a:xfrm>
          <a:ln/>
        </p:spPr>
      </p:sp>
      <p:sp>
        <p:nvSpPr>
          <p:cNvPr id="1116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Updated country risk premiums.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hf hdr="0" ft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9.emf"/><Relationship Id="rId5" Type="http://schemas.openxmlformats.org/officeDocument/2006/relationships/oleObject" Target="../embeddings/oleObject2.bin"/><Relationship Id="rId6" Type="http://schemas.openxmlformats.org/officeDocument/2006/relationships/package" Target="../embeddings/Microsoft_Word_Document1.docx"/><Relationship Id="rId7" Type="http://schemas.openxmlformats.org/officeDocument/2006/relationships/image" Target="../media/image10.png"/><Relationship Id="rId8" Type="http://schemas.openxmlformats.org/officeDocument/2006/relationships/oleObject" Target="../embeddings/oleObject3.bin"/><Relationship Id="rId9" Type="http://schemas.openxmlformats.org/officeDocument/2006/relationships/package" Target="../embeddings/Microsoft_Word_Document2.docx"/><Relationship Id="rId10" Type="http://schemas.openxmlformats.org/officeDocument/2006/relationships/image" Target="../media/image11.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en-US" dirty="0" smtClean="0"/>
              <a:t>Project Workbook</a:t>
            </a:r>
            <a:br>
              <a:rPr lang="en-US" dirty="0" smtClean="0"/>
            </a:br>
            <a:r>
              <a:rPr lang="en-US" dirty="0" smtClean="0"/>
              <a:t>The </a:t>
            </a:r>
            <a:r>
              <a:rPr lang="en-US" dirty="0" smtClean="0"/>
              <a:t>Indonesia </a:t>
            </a:r>
            <a:r>
              <a:rPr lang="en-US" dirty="0" smtClean="0"/>
              <a:t>2015 Edition</a:t>
            </a:r>
          </a:p>
        </p:txBody>
      </p:sp>
      <p:sp>
        <p:nvSpPr>
          <p:cNvPr id="15363" name="Rectangle 3"/>
          <p:cNvSpPr>
            <a:spLocks noGrp="1" noChangeArrowheads="1"/>
          </p:cNvSpPr>
          <p:nvPr>
            <p:ph type="subTitle" idx="1"/>
          </p:nvPr>
        </p:nvSpPr>
        <p:spPr/>
        <p:txBody>
          <a:bodyPr/>
          <a:lstStyle/>
          <a:p>
            <a:r>
              <a:rPr lang="en-US" smtClean="0"/>
              <a:t>“Talk is cheap. Time for action”</a:t>
            </a:r>
          </a:p>
        </p:txBody>
      </p:sp>
      <p:sp>
        <p:nvSpPr>
          <p:cNvPr id="2" name="Slide Number Placeholder 1"/>
          <p:cNvSpPr>
            <a:spLocks noGrp="1"/>
          </p:cNvSpPr>
          <p:nvPr>
            <p:ph type="sldNum" sz="quarter" idx="12"/>
          </p:nvPr>
        </p:nvSpPr>
        <p:spPr/>
        <p:txBody>
          <a:bodyPr/>
          <a:lstStyle/>
          <a:p>
            <a:fld id="{72AC53DF-4216-466D-99A7-94400E6C2A25}" type="slidenum">
              <a:rPr lang="en-US" smtClean="0"/>
              <a:pPr/>
              <a:t>1</a:t>
            </a:fld>
            <a:endParaRPr lang="en-US" dirty="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Your data…</a:t>
            </a:r>
          </a:p>
        </p:txBody>
      </p:sp>
      <p:sp>
        <p:nvSpPr>
          <p:cNvPr id="17411" name="Content Placeholder 2"/>
          <p:cNvSpPr>
            <a:spLocks noGrp="1"/>
          </p:cNvSpPr>
          <p:nvPr>
            <p:ph sz="quarter" idx="1"/>
          </p:nvPr>
        </p:nvSpPr>
        <p:spPr/>
        <p:txBody>
          <a:bodyPr>
            <a:normAutofit fontScale="77500" lnSpcReduction="20000"/>
          </a:bodyPr>
          <a:lstStyle/>
          <a:p>
            <a:r>
              <a:rPr lang="en-US" dirty="0" smtClean="0"/>
              <a:t>Data Packet</a:t>
            </a:r>
          </a:p>
          <a:p>
            <a:pPr lvl="1"/>
            <a:r>
              <a:rPr lang="en-US" dirty="0" smtClean="0"/>
              <a:t>Page 1: HDS (Bloomberg) – Top 17 stockholders</a:t>
            </a:r>
          </a:p>
          <a:p>
            <a:pPr lvl="1"/>
            <a:r>
              <a:rPr lang="en-US" dirty="0" smtClean="0"/>
              <a:t>Page 2: Beta (Bloomberg) – 2 year weekly return beta</a:t>
            </a:r>
          </a:p>
          <a:p>
            <a:pPr lvl="1"/>
            <a:r>
              <a:rPr lang="en-US" dirty="0" smtClean="0"/>
              <a:t>Pages 3-7: DES (Bloomberg) – 5 page description of your company</a:t>
            </a:r>
          </a:p>
          <a:p>
            <a:pPr lvl="1"/>
            <a:r>
              <a:rPr lang="en-US" dirty="0" smtClean="0"/>
              <a:t>Page 8: FA - Summary financial information for your company</a:t>
            </a:r>
          </a:p>
          <a:p>
            <a:pPr lvl="1"/>
            <a:r>
              <a:rPr lang="en-US" dirty="0" smtClean="0"/>
              <a:t>Page 9: CRPR – Bond Rating or Bloomberg Default Risk </a:t>
            </a:r>
            <a:r>
              <a:rPr lang="en-US" dirty="0" err="1" smtClean="0"/>
              <a:t>Assessement</a:t>
            </a:r>
            <a:endParaRPr lang="en-US" dirty="0" smtClean="0"/>
          </a:p>
          <a:p>
            <a:pPr lvl="1"/>
            <a:r>
              <a:rPr lang="en-US" dirty="0" smtClean="0"/>
              <a:t>Page 10 : DDIS: Debt due table (with maturities)</a:t>
            </a:r>
          </a:p>
          <a:p>
            <a:r>
              <a:rPr lang="en-US" dirty="0" smtClean="0"/>
              <a:t>Checklist before you start</a:t>
            </a:r>
          </a:p>
          <a:p>
            <a:pPr lvl="1"/>
            <a:r>
              <a:rPr lang="en-US" dirty="0" smtClean="0"/>
              <a:t>What country is your company incorporated in?</a:t>
            </a:r>
          </a:p>
          <a:p>
            <a:pPr lvl="1"/>
            <a:r>
              <a:rPr lang="en-US" dirty="0" smtClean="0"/>
              <a:t>What currency are the financial statements in? (Not necessarily in the local currency)</a:t>
            </a:r>
          </a:p>
          <a:p>
            <a:pPr lvl="1"/>
            <a:r>
              <a:rPr lang="en-US" dirty="0" smtClean="0"/>
              <a:t>What currency is your market capitalization and stock price stated in? (May not match the currency of the financial statements)</a:t>
            </a:r>
          </a:p>
          <a:p>
            <a:pPr lvl="1"/>
            <a:r>
              <a:rPr lang="en-US" dirty="0" smtClean="0"/>
              <a:t>What was the most recent fiscal year? (For most of your companies, it will be a year ending December… but some may have other year ends)</a:t>
            </a:r>
          </a:p>
          <a:p>
            <a:endParaRPr lang="en-US" dirty="0"/>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0" y="228600"/>
            <a:ext cx="2362199" cy="584776"/>
          </a:xfrm>
          <a:prstGeom prst="rect">
            <a:avLst/>
          </a:prstGeom>
          <a:noFill/>
        </p:spPr>
        <p:txBody>
          <a:bodyPr wrap="square" rtlCol="0">
            <a:spAutoFit/>
          </a:bodyPr>
          <a:lstStyle/>
          <a:p>
            <a:r>
              <a:rPr lang="en-US" sz="1600" i="0" dirty="0" smtClean="0"/>
              <a:t>Percent of outstanding shares in company</a:t>
            </a:r>
            <a:endParaRPr lang="en-US" sz="1600" i="0" dirty="0"/>
          </a:p>
        </p:txBody>
      </p:sp>
      <p:sp>
        <p:nvSpPr>
          <p:cNvPr id="7" name="TextBox 6"/>
          <p:cNvSpPr txBox="1"/>
          <p:nvPr/>
        </p:nvSpPr>
        <p:spPr>
          <a:xfrm>
            <a:off x="2514600" y="152400"/>
            <a:ext cx="3276600" cy="830997"/>
          </a:xfrm>
          <a:prstGeom prst="rect">
            <a:avLst/>
          </a:prstGeom>
          <a:noFill/>
        </p:spPr>
        <p:txBody>
          <a:bodyPr wrap="square" rtlCol="0">
            <a:spAutoFit/>
          </a:bodyPr>
          <a:lstStyle/>
          <a:p>
            <a:r>
              <a:rPr lang="en-US" sz="1600" i="0" dirty="0" smtClean="0"/>
              <a:t>Source for data: Will vary across markets. 13F is SEC filing for US mutual/pension funds</a:t>
            </a:r>
            <a:endParaRPr lang="en-US" sz="1600" i="0" dirty="0"/>
          </a:p>
        </p:txBody>
      </p:sp>
      <p:pic>
        <p:nvPicPr>
          <p:cNvPr id="4" name="Picture 3"/>
          <p:cNvPicPr>
            <a:picLocks noChangeAspect="1"/>
          </p:cNvPicPr>
          <p:nvPr/>
        </p:nvPicPr>
        <p:blipFill>
          <a:blip r:embed="rId2"/>
          <a:stretch>
            <a:fillRect/>
          </a:stretch>
        </p:blipFill>
        <p:spPr>
          <a:xfrm>
            <a:off x="1219200" y="1524000"/>
            <a:ext cx="6934200" cy="4820115"/>
          </a:xfrm>
          <a:prstGeom prst="rect">
            <a:avLst/>
          </a:prstGeom>
        </p:spPr>
        <p:style>
          <a:lnRef idx="2">
            <a:schemeClr val="dk1"/>
          </a:lnRef>
          <a:fillRef idx="1">
            <a:schemeClr val="lt1"/>
          </a:fillRef>
          <a:effectRef idx="0">
            <a:schemeClr val="dk1"/>
          </a:effectRef>
          <a:fontRef idx="minor">
            <a:schemeClr val="dk1"/>
          </a:fontRef>
        </p:style>
      </p:pic>
      <p:cxnSp>
        <p:nvCxnSpPr>
          <p:cNvPr id="8" name="Straight Arrow Connector 7"/>
          <p:cNvCxnSpPr/>
          <p:nvPr/>
        </p:nvCxnSpPr>
        <p:spPr bwMode="auto">
          <a:xfrm flipH="1">
            <a:off x="4648200" y="838200"/>
            <a:ext cx="152400" cy="22098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H="1">
            <a:off x="5943600" y="762000"/>
            <a:ext cx="609600" cy="1981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2" name="Slide Number Placeholder 1"/>
          <p:cNvSpPr>
            <a:spLocks noGrp="1"/>
          </p:cNvSpPr>
          <p:nvPr>
            <p:ph type="sldNum" sz="quarter" idx="12"/>
          </p:nvPr>
        </p:nvSpPr>
        <p:spPr/>
        <p:txBody>
          <a:bodyPr/>
          <a:lstStyle/>
          <a:p>
            <a:fld id="{1AD93096-5B34-4342-9326-69289CEAE4C2}" type="slidenum">
              <a:rPr lang="en-US" smtClean="0"/>
              <a:pPr/>
              <a:t>3</a:t>
            </a:fld>
            <a:endParaRPr lang="en-US" dirty="0">
              <a:solidFill>
                <a:schemeClr val="tx2"/>
              </a:solidFill>
            </a:endParaRPr>
          </a:p>
        </p:txBody>
      </p:sp>
    </p:spTree>
    <p:extLst>
      <p:ext uri="{BB962C8B-B14F-4D97-AF65-F5344CB8AC3E}">
        <p14:creationId xmlns:p14="http://schemas.microsoft.com/office/powerpoint/2010/main" val="108970868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smtClean="0"/>
              <a:t>Corporate Governance: Assessing where the power lies and potential conflicts of interest</a:t>
            </a:r>
          </a:p>
        </p:txBody>
      </p:sp>
      <p:pic>
        <p:nvPicPr>
          <p:cNvPr id="3" name="Content Placeholder 2"/>
          <p:cNvPicPr>
            <a:picLocks noGrp="1" noChangeAspect="1"/>
          </p:cNvPicPr>
          <p:nvPr>
            <p:ph sz="quarter" idx="1"/>
          </p:nvPr>
        </p:nvPicPr>
        <p:blipFill>
          <a:blip r:embed="rId2"/>
          <a:srcRect l="-11747" r="-11747"/>
          <a:stretch>
            <a:fillRect/>
          </a:stretch>
        </p:blipFill>
        <p:spPr/>
      </p:pic>
      <p:pic>
        <p:nvPicPr>
          <p:cNvPr id="18435" name="Picture 3"/>
          <p:cNvPicPr>
            <a:picLocks noChangeAspect="1"/>
          </p:cNvPicPr>
          <p:nvPr/>
        </p:nvPicPr>
        <p:blipFill>
          <a:blip r:embed="rId3"/>
          <a:srcRect/>
          <a:stretch>
            <a:fillRect/>
          </a:stretch>
        </p:blipFill>
        <p:spPr bwMode="auto">
          <a:xfrm>
            <a:off x="4546600" y="3403600"/>
            <a:ext cx="50800" cy="50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Indonesian Sample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graphicFrame>
        <p:nvGraphicFramePr>
          <p:cNvPr id="8" name="Content Placeholder 7"/>
          <p:cNvGraphicFramePr>
            <a:graphicFrameLocks noGrp="1"/>
          </p:cNvGraphicFramePr>
          <p:nvPr>
            <p:ph sz="quarter" idx="1"/>
            <p:extLst>
              <p:ext uri="{D42A27DB-BD31-4B8C-83A1-F6EECF244321}">
                <p14:modId xmlns:p14="http://schemas.microsoft.com/office/powerpoint/2010/main" val="3725392409"/>
              </p:ext>
            </p:extLst>
          </p:nvPr>
        </p:nvGraphicFramePr>
        <p:xfrm>
          <a:off x="685800" y="1752600"/>
          <a:ext cx="8000999" cy="4343400"/>
        </p:xfrm>
        <a:graphic>
          <a:graphicData uri="http://schemas.openxmlformats.org/drawingml/2006/table">
            <a:tbl>
              <a:tblPr/>
              <a:tblGrid>
                <a:gridCol w="1457809"/>
                <a:gridCol w="2780008"/>
                <a:gridCol w="1169638"/>
                <a:gridCol w="2593544"/>
              </a:tblGrid>
              <a:tr h="434340">
                <a:tc>
                  <a:txBody>
                    <a:bodyPr/>
                    <a:lstStyle/>
                    <a:p>
                      <a:pPr algn="l" fontAlgn="b"/>
                      <a:r>
                        <a:rPr lang="en-US" sz="1600" b="0" i="1" u="none" strike="noStrike" dirty="0">
                          <a:solidFill>
                            <a:srgbClr val="000000"/>
                          </a:solidFill>
                          <a:effectLst/>
                          <a:latin typeface="Calibri"/>
                        </a:rPr>
                        <a:t>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1" u="none" strike="noStrike">
                          <a:solidFill>
                            <a:srgbClr val="000000"/>
                          </a:solidFill>
                          <a:effectLst/>
                          <a:latin typeface="Calibri"/>
                        </a:rPr>
                        <a:t>Biggest Holder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Calibri"/>
                        </a:rPr>
                        <a:t>Holding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1" u="none" strike="noStrike">
                          <a:solidFill>
                            <a:srgbClr val="000000"/>
                          </a:solidFill>
                          <a:effectLst/>
                          <a:latin typeface="Calibri"/>
                        </a:rPr>
                        <a:t>Other comments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4340">
                <a:tc>
                  <a:txBody>
                    <a:bodyPr/>
                    <a:lstStyle/>
                    <a:p>
                      <a:pPr algn="l" fontAlgn="b"/>
                      <a:r>
                        <a:rPr lang="en-US" sz="1600" b="0" i="0" u="none" strike="noStrike">
                          <a:solidFill>
                            <a:srgbClr val="000000"/>
                          </a:solidFill>
                          <a:effectLst/>
                          <a:latin typeface="Calibri"/>
                        </a:rPr>
                        <a:t>Krakatau Steel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Republic of 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4340">
                <a:tc>
                  <a:txBody>
                    <a:bodyPr/>
                    <a:lstStyle/>
                    <a:p>
                      <a:pPr algn="l" fontAlgn="b"/>
                      <a:r>
                        <a:rPr lang="en-US" sz="1600" b="0" i="0" u="none" strike="noStrike">
                          <a:solidFill>
                            <a:srgbClr val="000000"/>
                          </a:solidFill>
                          <a:effectLst/>
                          <a:latin typeface="Calibri"/>
                        </a:rPr>
                        <a:t>Bumi Resources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Long Haul Holdings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23.15%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5 FII on list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4340">
                <a:tc>
                  <a:txBody>
                    <a:bodyPr/>
                    <a:lstStyle/>
                    <a:p>
                      <a:pPr algn="l" fontAlgn="b"/>
                      <a:r>
                        <a:rPr lang="en-US" sz="1600" b="0" i="0" u="none" strike="noStrike">
                          <a:solidFill>
                            <a:srgbClr val="000000"/>
                          </a:solidFill>
                          <a:effectLst/>
                          <a:latin typeface="Calibri"/>
                        </a:rPr>
                        <a:t>Lippo Karawacki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Pacific Asia Holdings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17.88%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Blackrock, Vanguard etc.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4340">
                <a:tc>
                  <a:txBody>
                    <a:bodyPr/>
                    <a:lstStyle/>
                    <a:p>
                      <a:pPr algn="l" fontAlgn="b"/>
                      <a:r>
                        <a:rPr lang="en-US" sz="1600" b="0" i="0" u="none" strike="noStrike">
                          <a:solidFill>
                            <a:srgbClr val="000000"/>
                          </a:solidFill>
                          <a:effectLst/>
                          <a:latin typeface="Calibri"/>
                        </a:rPr>
                        <a:t>Gudang Garam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Sutyaduta Investama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69.29%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Blackrock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4340">
                <a:tc>
                  <a:txBody>
                    <a:bodyPr/>
                    <a:lstStyle/>
                    <a:p>
                      <a:pPr algn="l" fontAlgn="b"/>
                      <a:r>
                        <a:rPr lang="en-US" sz="1600" b="0" i="0" u="none" strike="noStrike">
                          <a:solidFill>
                            <a:srgbClr val="000000"/>
                          </a:solidFill>
                          <a:effectLst/>
                          <a:latin typeface="Calibri"/>
                        </a:rPr>
                        <a:t>Perushann Gas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Republic of 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56.97%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Blackrock again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4340">
                <a:tc>
                  <a:txBody>
                    <a:bodyPr/>
                    <a:lstStyle/>
                    <a:p>
                      <a:pPr algn="l" fontAlgn="b"/>
                      <a:r>
                        <a:rPr lang="en-US" sz="1600" b="0" i="0" u="none" strike="noStrike">
                          <a:solidFill>
                            <a:srgbClr val="000000"/>
                          </a:solidFill>
                          <a:effectLst/>
                          <a:latin typeface="Calibri"/>
                        </a:rPr>
                        <a:t>Semen 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Republic of 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51.01%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Blackrock, Vanguard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4340">
                <a:tc>
                  <a:txBody>
                    <a:bodyPr/>
                    <a:lstStyle/>
                    <a:p>
                      <a:pPr algn="l" fontAlgn="b"/>
                      <a:r>
                        <a:rPr lang="en-US" sz="1600" b="0" i="0" u="none" strike="noStrike">
                          <a:solidFill>
                            <a:srgbClr val="000000"/>
                          </a:solidFill>
                          <a:effectLst/>
                          <a:latin typeface="Calibri"/>
                        </a:rPr>
                        <a:t>United Tractors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PT Astra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59.50%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Blackrock and other FII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4340">
                <a:tc>
                  <a:txBody>
                    <a:bodyPr/>
                    <a:lstStyle/>
                    <a:p>
                      <a:pPr algn="l" fontAlgn="b"/>
                      <a:r>
                        <a:rPr lang="en-US" sz="1600" b="0" i="0" u="none" strike="noStrike">
                          <a:solidFill>
                            <a:srgbClr val="000000"/>
                          </a:solidFill>
                          <a:effectLst/>
                          <a:latin typeface="Calibri"/>
                        </a:rPr>
                        <a:t>Media Nusantra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Global Mediacom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65.32%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Blackrock and FII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4340">
                <a:tc>
                  <a:txBody>
                    <a:bodyPr/>
                    <a:lstStyle/>
                    <a:p>
                      <a:pPr algn="l" fontAlgn="b"/>
                      <a:r>
                        <a:rPr lang="en-US" sz="1600" b="0" i="0" u="none" strike="noStrike">
                          <a:solidFill>
                            <a:srgbClr val="000000"/>
                          </a:solidFill>
                          <a:effectLst/>
                          <a:latin typeface="Calibri"/>
                        </a:rPr>
                        <a:t>Indosat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600" b="0" i="0" u="none" strike="noStrike">
                          <a:solidFill>
                            <a:srgbClr val="000000"/>
                          </a:solidFill>
                          <a:effectLst/>
                          <a:latin typeface="Calibri"/>
                        </a:rPr>
                        <a:t>Coredoo Asia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65.00%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4 FII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23860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Local Currency Government Bond Rates – July 2015</a:t>
            </a:r>
            <a:endParaRPr lang="en-US" dirty="0">
              <a:ea typeface="+mj-ea"/>
              <a:cs typeface="+mj-cs"/>
            </a:endParaRPr>
          </a:p>
        </p:txBody>
      </p:sp>
      <p:sp>
        <p:nvSpPr>
          <p:cNvPr id="7987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65758" name="Slide Number Placeholder 5"/>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09B2EF1B-33BA-F842-9944-0DBF8C4207A3}" type="slidenum">
              <a:rPr lang="en-US" sz="1400" smtClean="0">
                <a:solidFill>
                  <a:srgbClr val="FFFFFF"/>
                </a:solidFill>
              </a:rPr>
              <a:pPr eaLnBrk="1" hangingPunct="1">
                <a:defRPr/>
              </a:pPr>
              <a:t>6</a:t>
            </a:fld>
            <a:endParaRPr lang="en-US" sz="1400" smtClean="0">
              <a:solidFill>
                <a:srgbClr val="FFFFFF"/>
              </a:solidFill>
            </a:endParaRP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2182301799"/>
              </p:ext>
            </p:extLst>
          </p:nvPr>
        </p:nvGraphicFramePr>
        <p:xfrm>
          <a:off x="1343025" y="1696720"/>
          <a:ext cx="6692900" cy="4302759"/>
        </p:xfrm>
        <a:graphic>
          <a:graphicData uri="http://schemas.openxmlformats.org/drawingml/2006/table">
            <a:tbl>
              <a:tblPr/>
              <a:tblGrid>
                <a:gridCol w="1282700"/>
                <a:gridCol w="2006600"/>
                <a:gridCol w="1600200"/>
                <a:gridCol w="1803400"/>
              </a:tblGrid>
              <a:tr h="190500">
                <a:tc>
                  <a:txBody>
                    <a:bodyPr/>
                    <a:lstStyle/>
                    <a:p>
                      <a:pPr algn="l" fontAlgn="ctr"/>
                      <a:r>
                        <a:rPr lang="en-US" sz="1200" b="0" i="1" u="none" strike="noStrike" dirty="0">
                          <a:solidFill>
                            <a:srgbClr val="000000"/>
                          </a:solidFill>
                          <a:effectLst/>
                          <a:latin typeface="Calibri"/>
                        </a:rPr>
                        <a:t>Currency</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1200" b="0" i="1" u="none" strike="noStrike">
                          <a:solidFill>
                            <a:srgbClr val="000000"/>
                          </a:solidFill>
                          <a:effectLst/>
                          <a:latin typeface="Calibri"/>
                        </a:rPr>
                        <a:t>Govt Bond Rate (6/30/15)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1" u="none" strike="noStrike">
                          <a:solidFill>
                            <a:srgbClr val="000000"/>
                          </a:solidFill>
                          <a:effectLst/>
                          <a:latin typeface="Calibri"/>
                        </a:rPr>
                        <a:t>Currency</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1200" b="0" i="1" u="none" strike="noStrike">
                          <a:solidFill>
                            <a:srgbClr val="000000"/>
                          </a:solidFill>
                          <a:effectLst/>
                          <a:latin typeface="Calibri"/>
                        </a:rPr>
                        <a:t>Govt Bond Rate (6/30/15)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Australian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3.07%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Malyasian Ringgit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4.03%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dirty="0">
                          <a:solidFill>
                            <a:srgbClr val="FF0000"/>
                          </a:solidFill>
                          <a:effectLst/>
                          <a:latin typeface="Calibri"/>
                        </a:rPr>
                        <a:t>Brazilian </a:t>
                      </a:r>
                      <a:r>
                        <a:rPr lang="en-US" sz="1200" b="0" i="0" u="none" strike="noStrike" dirty="0" err="1">
                          <a:solidFill>
                            <a:srgbClr val="FF0000"/>
                          </a:solidFill>
                          <a:effectLst/>
                          <a:latin typeface="Calibri"/>
                        </a:rPr>
                        <a:t>Reai</a:t>
                      </a:r>
                      <a:endParaRPr lang="en-US" sz="1200" b="0" i="0" u="none" strike="noStrike" dirty="0">
                        <a:solidFill>
                          <a:srgbClr val="FF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FF0000"/>
                          </a:solidFill>
                          <a:effectLst/>
                          <a:latin typeface="Calibri"/>
                        </a:rPr>
                        <a:t>12.58%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Mexican Peso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6.12%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British Pound</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2.18%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Nigerian Naira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14.15%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Bulgarian Lev</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Norwegian Krone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Canadian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1.86%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NZ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3.38%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Chilean Peso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4.63%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Pakistani Rupee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10.05%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Chinese Yuan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3.62%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Peruvian Sol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6.38%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Colombian Peso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7.22%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Phillipine Peso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4.38%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Croatian Kuna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3.26%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Polish Zloty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3.24%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Czech Koruna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Romanian Leu</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Danish Krone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Russian Ruble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11.14%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Euro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Singapore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2.72%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HK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1.85%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South African Rand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8.30%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Hungarian Forint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3.93%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Swedish Krona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1.03%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Iceland Krona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7.10%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Swiss Franc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0.16%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dirty="0" smtClean="0">
                          <a:solidFill>
                            <a:schemeClr val="tx1"/>
                          </a:solidFill>
                          <a:effectLst/>
                          <a:latin typeface="Calibri"/>
                        </a:rPr>
                        <a:t>Indonesian </a:t>
                      </a:r>
                      <a:r>
                        <a:rPr lang="en-US" sz="1200" b="0" i="0" u="none" strike="noStrike" dirty="0">
                          <a:solidFill>
                            <a:schemeClr val="tx1"/>
                          </a:solidFill>
                          <a:effectLst/>
                          <a:latin typeface="Calibri"/>
                        </a:rPr>
                        <a:t>Rupee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chemeClr val="tx1"/>
                          </a:solidFill>
                          <a:effectLst/>
                          <a:latin typeface="Calibri"/>
                        </a:rPr>
                        <a:t>7.85%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Taiwanese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1.51%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FF0000"/>
                          </a:solidFill>
                          <a:effectLst/>
                          <a:latin typeface="Calibri"/>
                        </a:rPr>
                        <a:t>Indonesian Rupiah</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FF0000"/>
                          </a:solidFill>
                          <a:effectLst/>
                          <a:latin typeface="Calibri"/>
                        </a:rPr>
                        <a:t>8.31%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Thai Baht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2.97%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Israeli Shekel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2.39%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Turkish Lira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9.14%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Japanese Yen</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0.45%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US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2.47%</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200" b="0" i="0" u="none" strike="noStrike">
                          <a:solidFill>
                            <a:srgbClr val="000000"/>
                          </a:solidFill>
                          <a:effectLst/>
                          <a:latin typeface="Calibri"/>
                        </a:rPr>
                        <a:t>Kenyan Shilling</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13.02%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Venezuelan Bolivar</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12.25%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Korean Won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2.48%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effectLst/>
                          <a:latin typeface="Calibri"/>
                        </a:rPr>
                        <a:t>Vietnamese Dong</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6.79%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7412794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a:defRPr/>
            </a:pPr>
            <a:r>
              <a:rPr lang="en-US" smtClean="0"/>
              <a:t>Approach 1: Default spread from Government Bonds</a:t>
            </a:r>
            <a:endParaRPr lang="en-US" dirty="0"/>
          </a:p>
        </p:txBody>
      </p:sp>
      <p:sp>
        <p:nvSpPr>
          <p:cNvPr id="81922" name="TextBox 8"/>
          <p:cNvSpPr txBox="1">
            <a:spLocks noChangeArrowheads="1"/>
          </p:cNvSpPr>
          <p:nvPr/>
        </p:nvSpPr>
        <p:spPr bwMode="auto">
          <a:xfrm>
            <a:off x="685800" y="4800600"/>
            <a:ext cx="3733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2000" b="1" i="1" dirty="0"/>
              <a:t>The Brazil Default Spread</a:t>
            </a:r>
          </a:p>
          <a:p>
            <a:pPr eaLnBrk="1" hangingPunct="1"/>
            <a:r>
              <a:rPr lang="en-US" sz="2000" dirty="0"/>
              <a:t>Brazil </a:t>
            </a:r>
            <a:r>
              <a:rPr lang="en-US" sz="2000" dirty="0" smtClean="0"/>
              <a:t>2021 </a:t>
            </a:r>
            <a:r>
              <a:rPr lang="en-US" sz="2000" dirty="0"/>
              <a:t>Bond: </a:t>
            </a:r>
            <a:r>
              <a:rPr lang="en-US" sz="2000" dirty="0" smtClean="0"/>
              <a:t>4.05%</a:t>
            </a:r>
            <a:endParaRPr lang="en-US" sz="2000" dirty="0"/>
          </a:p>
          <a:p>
            <a:pPr eaLnBrk="1" hangingPunct="1"/>
            <a:r>
              <a:rPr lang="en-US" sz="2000" dirty="0"/>
              <a:t>US </a:t>
            </a:r>
            <a:r>
              <a:rPr lang="en-US" sz="2000" dirty="0" smtClean="0"/>
              <a:t>2021 </a:t>
            </a:r>
            <a:r>
              <a:rPr lang="en-US" sz="2000" dirty="0" err="1"/>
              <a:t>T.Bond</a:t>
            </a:r>
            <a:r>
              <a:rPr lang="en-US" sz="2000" dirty="0"/>
              <a:t>:  </a:t>
            </a:r>
            <a:r>
              <a:rPr lang="en-US" sz="2000" dirty="0" smtClean="0"/>
              <a:t>1.75%</a:t>
            </a:r>
            <a:endParaRPr lang="en-US" sz="2000" dirty="0"/>
          </a:p>
          <a:p>
            <a:pPr eaLnBrk="1" hangingPunct="1"/>
            <a:r>
              <a:rPr lang="en-US" sz="2000" dirty="0"/>
              <a:t>Spread:		 </a:t>
            </a:r>
            <a:r>
              <a:rPr lang="en-US" sz="2000" dirty="0" smtClean="0"/>
              <a:t>2.30%</a:t>
            </a:r>
            <a:endParaRPr lang="en-US" sz="2000" dirty="0"/>
          </a:p>
        </p:txBody>
      </p:sp>
      <p:pic>
        <p:nvPicPr>
          <p:cNvPr id="4" name="Content Placeholder 3"/>
          <p:cNvPicPr>
            <a:picLocks noGrp="1" noChangeAspect="1"/>
          </p:cNvPicPr>
          <p:nvPr>
            <p:ph sz="quarter" idx="1"/>
          </p:nvPr>
        </p:nvPicPr>
        <p:blipFill>
          <a:blip r:embed="rId2"/>
          <a:srcRect l="-19509" r="-19509"/>
          <a:stretch>
            <a:fillRect/>
          </a:stretch>
        </p:blipFill>
        <p:spPr>
          <a:xfrm>
            <a:off x="228600" y="1600200"/>
            <a:ext cx="5665923" cy="3124200"/>
          </a:xfrm>
        </p:spPr>
      </p:pic>
      <p:sp>
        <p:nvSpPr>
          <p:cNvPr id="5" name="TextBox 8"/>
          <p:cNvSpPr txBox="1">
            <a:spLocks noChangeArrowheads="1"/>
          </p:cNvSpPr>
          <p:nvPr/>
        </p:nvSpPr>
        <p:spPr bwMode="auto">
          <a:xfrm>
            <a:off x="5029200" y="4876800"/>
            <a:ext cx="37338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2000" b="1" i="1" dirty="0"/>
              <a:t>The </a:t>
            </a:r>
            <a:r>
              <a:rPr lang="en-US" sz="2000" b="1" i="1" dirty="0" smtClean="0"/>
              <a:t>Indonesia </a:t>
            </a:r>
            <a:r>
              <a:rPr lang="en-US" sz="2000" b="1" i="1" dirty="0"/>
              <a:t>Default Spread</a:t>
            </a:r>
          </a:p>
          <a:p>
            <a:pPr eaLnBrk="1" hangingPunct="1"/>
            <a:r>
              <a:rPr lang="en-US" sz="2000" dirty="0" smtClean="0"/>
              <a:t>Indonesia does not have dollar or Euro denominated bonds outstanding.</a:t>
            </a:r>
            <a:endParaRPr lang="en-US" sz="2000" dirty="0"/>
          </a:p>
        </p:txBody>
      </p:sp>
    </p:spTree>
    <p:extLst>
      <p:ext uri="{BB962C8B-B14F-4D97-AF65-F5344CB8AC3E}">
        <p14:creationId xmlns:p14="http://schemas.microsoft.com/office/powerpoint/2010/main" val="67025199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612775" y="228600"/>
            <a:ext cx="8153400" cy="990600"/>
          </a:xfrm>
        </p:spPr>
        <p:txBody>
          <a:bodyPr/>
          <a:lstStyle/>
          <a:p>
            <a:r>
              <a:rPr lang="en-US" dirty="0">
                <a:latin typeface="Calibri" charset="0"/>
              </a:rPr>
              <a:t>Approach 2: CDS Spreads – </a:t>
            </a:r>
            <a:r>
              <a:rPr lang="en-US" dirty="0" smtClean="0">
                <a:latin typeface="Calibri" charset="0"/>
              </a:rPr>
              <a:t>July </a:t>
            </a:r>
            <a:r>
              <a:rPr lang="en-US" dirty="0">
                <a:latin typeface="Calibri" charset="0"/>
              </a:rPr>
              <a:t>2015</a:t>
            </a:r>
          </a:p>
        </p:txBody>
      </p:sp>
      <p:sp>
        <p:nvSpPr>
          <p:cNvPr id="82946"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5" name="Slide Number Placeholder 4"/>
          <p:cNvSpPr>
            <a:spLocks noGrp="1"/>
          </p:cNvSpPr>
          <p:nvPr>
            <p:ph type="sldNum" sz="quarter" idx="11"/>
          </p:nvPr>
        </p:nvSpPr>
        <p:spPr/>
        <p:txBody>
          <a:bodyPr>
            <a:normAutofit/>
          </a:bodyPr>
          <a:lstStyle/>
          <a:p>
            <a:pPr>
              <a:defRPr/>
            </a:pPr>
            <a:fld id="{785103CC-5B5A-5245-96A5-ACCC30962EF8}" type="slidenum">
              <a:rPr lang="en-US" smtClean="0"/>
              <a:pPr>
                <a:defRPr/>
              </a:pPr>
              <a:t>8</a:t>
            </a:fld>
            <a:endParaRPr lang="en-US"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437086699"/>
              </p:ext>
            </p:extLst>
          </p:nvPr>
        </p:nvGraphicFramePr>
        <p:xfrm>
          <a:off x="612775" y="2023474"/>
          <a:ext cx="8153401" cy="3649251"/>
        </p:xfrm>
        <a:graphic>
          <a:graphicData uri="http://schemas.openxmlformats.org/drawingml/2006/table">
            <a:tbl>
              <a:tblPr/>
              <a:tblGrid>
                <a:gridCol w="801487"/>
                <a:gridCol w="504640"/>
                <a:gridCol w="643169"/>
                <a:gridCol w="643169"/>
                <a:gridCol w="702538"/>
                <a:gridCol w="504640"/>
                <a:gridCol w="643169"/>
                <a:gridCol w="643169"/>
                <a:gridCol w="1276442"/>
                <a:gridCol w="504640"/>
                <a:gridCol w="643169"/>
                <a:gridCol w="643169"/>
              </a:tblGrid>
              <a:tr h="296847">
                <a:tc>
                  <a:txBody>
                    <a:bodyPr/>
                    <a:lstStyle/>
                    <a:p>
                      <a:pPr algn="l" fontAlgn="ctr"/>
                      <a:r>
                        <a:rPr lang="en-US" sz="900" b="1" i="0" u="none" strike="noStrike">
                          <a:solidFill>
                            <a:srgbClr val="000000"/>
                          </a:solidFill>
                          <a:effectLst/>
                          <a:latin typeface="Calibri"/>
                        </a:rPr>
                        <a:t>Country</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Moody's rating</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 adj for US</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1" i="0" u="none" strike="noStrike">
                          <a:solidFill>
                            <a:srgbClr val="000000"/>
                          </a:solidFill>
                          <a:effectLst/>
                          <a:latin typeface="Calibri"/>
                        </a:rPr>
                        <a:t>Country</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Moody's rating</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 adj for US</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1" i="0" u="none" strike="noStrike">
                          <a:solidFill>
                            <a:srgbClr val="000000"/>
                          </a:solidFill>
                          <a:effectLst/>
                          <a:latin typeface="Calibri"/>
                        </a:rPr>
                        <a:t>Country</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Moody's rating</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Calibri"/>
                        </a:rPr>
                        <a:t>CDS Spread adj for US</a:t>
                      </a:r>
                    </a:p>
                  </a:txBody>
                  <a:tcPr marL="9895" marR="9895" marT="98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2382">
                <a:tc>
                  <a:txBody>
                    <a:bodyPr/>
                    <a:lstStyle/>
                    <a:p>
                      <a:pPr algn="l" fontAlgn="b"/>
                      <a:r>
                        <a:rPr lang="en-US" sz="900" b="0" i="0" u="none" strike="noStrike">
                          <a:solidFill>
                            <a:srgbClr val="000000"/>
                          </a:solidFill>
                          <a:effectLst/>
                          <a:latin typeface="Calibri"/>
                        </a:rPr>
                        <a:t>Abu Dhabi</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chemeClr val="tx1"/>
                          </a:solidFill>
                          <a:effectLst/>
                          <a:latin typeface="Calibri"/>
                        </a:rPr>
                        <a:t>India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chemeClr val="tx1"/>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chemeClr val="tx1"/>
                          </a:solidFill>
                          <a:effectLst/>
                          <a:latin typeface="Calibri"/>
                        </a:rPr>
                        <a:t>2.37%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chemeClr val="tx1"/>
                          </a:solidFill>
                          <a:effectLst/>
                          <a:latin typeface="Calibri"/>
                        </a:rPr>
                        <a:t>1.96%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Portugal</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2.71%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2.30%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Australia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0.20%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FF0000"/>
                          </a:solidFill>
                          <a:effectLst/>
                          <a:latin typeface="Calibri"/>
                        </a:rPr>
                        <a:t>Indonesia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2.60%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2.19%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Qatar</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Austria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0.16%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Ireland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0.72%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Romania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Bahrain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Israel</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Russia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3.59%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3.18%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Belgium</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Italy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Saudi Arabia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dirty="0">
                          <a:solidFill>
                            <a:srgbClr val="FF0000"/>
                          </a:solidFill>
                          <a:effectLst/>
                          <a:latin typeface="Calibri"/>
                        </a:rPr>
                        <a:t>Brazil</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3.32%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FF0000"/>
                          </a:solidFill>
                          <a:effectLst/>
                          <a:latin typeface="Calibri"/>
                        </a:rPr>
                        <a:t>2.91%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Japan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Slovakia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Bulgaria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2.26%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1.85%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Kazakhstan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Slovenia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Chile</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Korea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South Africa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2.73%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China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Latvia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1.43%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Spain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Colombia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2.32%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Lebanon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4.03%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3.62%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Sweden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Costa Rica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3.78%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Lithuania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Switzerland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Croatia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Malaysia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Thailand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Cyprus</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5.15%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4.74%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Mexico</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Tunisia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Czech Republic</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0.94%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Morocco</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2.29%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1.88%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Turkey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2.81%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Denmark</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Netherlands</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United Kingdom</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Egypt</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3.70%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3.29%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New Zealand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0.65%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0.24%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United States of America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Estonia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Norway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Vietnam</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2382">
                <a:tc>
                  <a:txBody>
                    <a:bodyPr/>
                    <a:lstStyle/>
                    <a:p>
                      <a:pPr algn="l" fontAlgn="b"/>
                      <a:r>
                        <a:rPr lang="en-US" sz="900" b="0" i="0" u="none" strike="noStrike">
                          <a:solidFill>
                            <a:srgbClr val="000000"/>
                          </a:solidFill>
                          <a:effectLst/>
                          <a:latin typeface="Calibri"/>
                        </a:rPr>
                        <a:t>Finland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0.53%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0.12%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Pakistan</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4.95%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4.54%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w="6350" cap="flat" cmpd="sng" algn="ctr">
                      <a:solidFill>
                        <a:srgbClr val="000000"/>
                      </a:solidFill>
                      <a:prstDash val="solid"/>
                      <a:round/>
                      <a:headEnd type="none" w="med" len="med"/>
                      <a:tailEnd type="none" w="med" len="med"/>
                    </a:lnT>
                    <a:lnB>
                      <a:noFill/>
                    </a:lnB>
                  </a:tcPr>
                </a:tc>
              </a:tr>
              <a:tr h="152382">
                <a:tc>
                  <a:txBody>
                    <a:bodyPr/>
                    <a:lstStyle/>
                    <a:p>
                      <a:pPr algn="l" fontAlgn="b"/>
                      <a:r>
                        <a:rPr lang="en-US" sz="900" b="0" i="0" u="none" strike="noStrike">
                          <a:solidFill>
                            <a:srgbClr val="000000"/>
                          </a:solidFill>
                          <a:effectLst/>
                          <a:latin typeface="Calibri"/>
                        </a:rPr>
                        <a:t>France</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0.76%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0.35%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Panama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1.98%</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1.57%</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r>
              <a:tr h="152382">
                <a:tc>
                  <a:txBody>
                    <a:bodyPr/>
                    <a:lstStyle/>
                    <a:p>
                      <a:pPr algn="l" fontAlgn="b"/>
                      <a:r>
                        <a:rPr lang="en-US" sz="900" b="0" i="0" u="none" strike="noStrike">
                          <a:solidFill>
                            <a:srgbClr val="000000"/>
                          </a:solidFill>
                          <a:effectLst/>
                          <a:latin typeface="Calibri"/>
                        </a:rPr>
                        <a:t>Germany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Aaa</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0.41%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Peru</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A3</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1.60%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r>
              <a:tr h="152382">
                <a:tc>
                  <a:txBody>
                    <a:bodyPr/>
                    <a:lstStyle/>
                    <a:p>
                      <a:pPr algn="l" fontAlgn="b"/>
                      <a:r>
                        <a:rPr lang="en-US" sz="900" b="0" i="0" u="none" strike="noStrike">
                          <a:solidFill>
                            <a:srgbClr val="000000"/>
                          </a:solidFill>
                          <a:effectLst/>
                          <a:latin typeface="Calibri"/>
                        </a:rPr>
                        <a:t>Hong Kong</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0.70%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0.29%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Philippines</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1.14%</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r>
              <a:tr h="152382">
                <a:tc>
                  <a:txBody>
                    <a:bodyPr/>
                    <a:lstStyle/>
                    <a:p>
                      <a:pPr algn="l" fontAlgn="b"/>
                      <a:r>
                        <a:rPr lang="en-US" sz="900" b="0" i="0" u="none" strike="noStrike">
                          <a:solidFill>
                            <a:srgbClr val="000000"/>
                          </a:solidFill>
                          <a:effectLst/>
                          <a:latin typeface="Calibri"/>
                        </a:rPr>
                        <a:t>Hungary</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Ba1</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2.16%</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1.75%</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a:rPr>
                        <a:t>Poland</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A2</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1.30%</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0.89%</a:t>
                      </a:r>
                    </a:p>
                  </a:txBody>
                  <a:tcPr marL="9895" marR="9895" marT="98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9895" marR="9895" marT="989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a:endParaRPr>
                    </a:p>
                  </a:txBody>
                  <a:tcPr marL="9895" marR="9895" marT="9895"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a:endParaRPr>
                    </a:p>
                  </a:txBody>
                  <a:tcPr marL="9895" marR="9895" marT="9895" marB="0" anchor="b">
                    <a:lnL>
                      <a:noFill/>
                    </a:lnL>
                    <a:lnR>
                      <a:noFill/>
                    </a:lnR>
                    <a:lnT>
                      <a:noFill/>
                    </a:lnT>
                    <a:lnB>
                      <a:noFill/>
                    </a:lnB>
                  </a:tcPr>
                </a:tc>
              </a:tr>
            </a:tbl>
          </a:graphicData>
        </a:graphic>
      </p:graphicFrame>
    </p:spTree>
    <p:extLst>
      <p:ext uri="{BB962C8B-B14F-4D97-AF65-F5344CB8AC3E}">
        <p14:creationId xmlns:p14="http://schemas.microsoft.com/office/powerpoint/2010/main" val="122506357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Approach 3: Typical Default Spreads: July 2015</a:t>
            </a:r>
            <a:endParaRPr lang="en-US" dirty="0">
              <a:ea typeface="+mj-ea"/>
              <a:cs typeface="+mj-cs"/>
            </a:endParaRPr>
          </a:p>
        </p:txBody>
      </p:sp>
      <p:sp>
        <p:nvSpPr>
          <p:cNvPr id="84994"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71684" name="Slide Number Placeholder 4"/>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D460F740-7051-6744-B85B-BE985E82F9E5}" type="slidenum">
              <a:rPr lang="en-US" sz="1400" smtClean="0">
                <a:solidFill>
                  <a:srgbClr val="FFFFFF"/>
                </a:solidFill>
              </a:rPr>
              <a:pPr eaLnBrk="1" hangingPunct="1">
                <a:defRPr/>
              </a:pPr>
              <a:t>9</a:t>
            </a:fld>
            <a:endParaRPr lang="en-US" sz="1400" smtClean="0">
              <a:solidFill>
                <a:srgbClr val="FFFFFF"/>
              </a:solidFill>
            </a:endParaRPr>
          </a:p>
        </p:txBody>
      </p:sp>
      <p:graphicFrame>
        <p:nvGraphicFramePr>
          <p:cNvPr id="3" name="Content Placeholder 2"/>
          <p:cNvGraphicFramePr>
            <a:graphicFrameLocks noGrp="1"/>
          </p:cNvGraphicFramePr>
          <p:nvPr>
            <p:ph sz="quarter" idx="1"/>
          </p:nvPr>
        </p:nvGraphicFramePr>
        <p:xfrm>
          <a:off x="3352800" y="1676400"/>
          <a:ext cx="2705100" cy="4734219"/>
        </p:xfrm>
        <a:graphic>
          <a:graphicData uri="http://schemas.openxmlformats.org/drawingml/2006/table">
            <a:tbl>
              <a:tblPr/>
              <a:tblGrid>
                <a:gridCol w="1041400"/>
                <a:gridCol w="1663700"/>
              </a:tblGrid>
              <a:tr h="439375">
                <a:tc>
                  <a:txBody>
                    <a:bodyPr/>
                    <a:lstStyle/>
                    <a:p>
                      <a:pPr algn="ctr" fontAlgn="b"/>
                      <a:r>
                        <a:rPr lang="en-US" sz="1400" b="0" i="1" u="none" strike="noStrike" dirty="0">
                          <a:solidFill>
                            <a:srgbClr val="000000"/>
                          </a:solidFill>
                          <a:effectLst/>
                          <a:latin typeface="Geneva"/>
                        </a:rPr>
                        <a:t>Sovereign Rating</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Geneva"/>
                        </a:rPr>
                        <a:t>Default Spread over riskfree</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Aaa</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0.40%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0.70%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0.85%</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1.20%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1.60%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1.90%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2.20%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3.00%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3.60%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B3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Caa1</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7.50%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Caa2</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9.00%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029">
                <a:tc>
                  <a:txBody>
                    <a:bodyPr/>
                    <a:lstStyle/>
                    <a:p>
                      <a:pPr algn="ctr" fontAlgn="b"/>
                      <a:r>
                        <a:rPr lang="en-US" sz="1400" b="0" i="0" u="none" strike="noStrike">
                          <a:solidFill>
                            <a:srgbClr val="000000"/>
                          </a:solidFill>
                          <a:effectLst/>
                          <a:latin typeface="Calibri"/>
                        </a:rPr>
                        <a:t>Caa3</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10.00%</a:t>
                      </a:r>
                    </a:p>
                  </a:txBody>
                  <a:tcPr marL="12700" marR="12700" marT="126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 name="TextBox 1"/>
          <p:cNvSpPr txBox="1"/>
          <p:nvPr/>
        </p:nvSpPr>
        <p:spPr>
          <a:xfrm>
            <a:off x="6553200" y="3124200"/>
            <a:ext cx="1591401" cy="830997"/>
          </a:xfrm>
          <a:prstGeom prst="rect">
            <a:avLst/>
          </a:prstGeom>
          <a:noFill/>
        </p:spPr>
        <p:txBody>
          <a:bodyPr wrap="none" rtlCol="0">
            <a:spAutoFit/>
          </a:bodyPr>
          <a:lstStyle/>
          <a:p>
            <a:r>
              <a:rPr lang="en-US" sz="1600" dirty="0" smtClean="0"/>
              <a:t>Indonesia</a:t>
            </a:r>
          </a:p>
          <a:p>
            <a:r>
              <a:rPr lang="en-US" sz="1600" dirty="0" smtClean="0"/>
              <a:t>Rating = Baa3</a:t>
            </a:r>
          </a:p>
          <a:p>
            <a:r>
              <a:rPr lang="en-US" sz="1600" dirty="0" smtClean="0"/>
              <a:t>Spread = 2.2%</a:t>
            </a:r>
          </a:p>
        </p:txBody>
      </p:sp>
      <p:sp>
        <p:nvSpPr>
          <p:cNvPr id="7" name="TextBox 6"/>
          <p:cNvSpPr txBox="1"/>
          <p:nvPr/>
        </p:nvSpPr>
        <p:spPr>
          <a:xfrm>
            <a:off x="914400" y="3200400"/>
            <a:ext cx="1591401" cy="830997"/>
          </a:xfrm>
          <a:prstGeom prst="rect">
            <a:avLst/>
          </a:prstGeom>
          <a:noFill/>
        </p:spPr>
        <p:txBody>
          <a:bodyPr wrap="none" rtlCol="0">
            <a:spAutoFit/>
          </a:bodyPr>
          <a:lstStyle/>
          <a:p>
            <a:r>
              <a:rPr lang="en-US" sz="1600" dirty="0" smtClean="0"/>
              <a:t>Brazil</a:t>
            </a:r>
          </a:p>
          <a:p>
            <a:r>
              <a:rPr lang="en-US" sz="1600" dirty="0" smtClean="0"/>
              <a:t>Rating = Baa2</a:t>
            </a:r>
          </a:p>
          <a:p>
            <a:r>
              <a:rPr lang="en-US" sz="1600" dirty="0" smtClean="0"/>
              <a:t>Spread = 1.9%</a:t>
            </a:r>
          </a:p>
        </p:txBody>
      </p:sp>
    </p:spTree>
    <p:extLst>
      <p:ext uri="{BB962C8B-B14F-4D97-AF65-F5344CB8AC3E}">
        <p14:creationId xmlns:p14="http://schemas.microsoft.com/office/powerpoint/2010/main" val="266205078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Getting to a risk free rate in a currency: Examples</a:t>
            </a:r>
            <a:endParaRPr lang="en-US" dirty="0">
              <a:ea typeface="+mj-ea"/>
              <a:cs typeface="+mj-cs"/>
            </a:endParaRPr>
          </a:p>
        </p:txBody>
      </p:sp>
      <p:sp>
        <p:nvSpPr>
          <p:cNvPr id="74754" name="Content Placeholder 2"/>
          <p:cNvSpPr>
            <a:spLocks noGrp="1"/>
          </p:cNvSpPr>
          <p:nvPr>
            <p:ph sz="quarter" idx="1"/>
          </p:nvPr>
        </p:nvSpPr>
        <p:spPr>
          <a:xfrm>
            <a:off x="612775" y="1600200"/>
            <a:ext cx="8153400" cy="449580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The Brazilian government bond rate in nominal </a:t>
            </a:r>
            <a:r>
              <a:rPr lang="en-US" dirty="0" err="1" smtClean="0">
                <a:ea typeface="+mn-ea"/>
                <a:cs typeface="+mn-cs"/>
              </a:rPr>
              <a:t>reais</a:t>
            </a:r>
            <a:r>
              <a:rPr lang="en-US" dirty="0" smtClean="0">
                <a:ea typeface="+mn-ea"/>
                <a:cs typeface="+mn-cs"/>
              </a:rPr>
              <a:t> in July 2015 was 12.58%. </a:t>
            </a:r>
          </a:p>
          <a:p>
            <a:pPr lvl="1" indent="-320040">
              <a:buFont typeface="Wingdings"/>
              <a:buChar char=""/>
              <a:defRPr/>
            </a:pPr>
            <a:r>
              <a:rPr lang="en-US" dirty="0" smtClean="0">
                <a:ea typeface="+mn-ea"/>
              </a:rPr>
              <a:t>Approach 1: Government Bond spread</a:t>
            </a:r>
          </a:p>
          <a:p>
            <a:pPr marL="914717" lvl="2" indent="-274320" eaLnBrk="1" fontAlgn="auto" hangingPunct="1">
              <a:spcAft>
                <a:spcPts val="0"/>
              </a:spcAft>
              <a:buFont typeface="Wingdings 2"/>
              <a:buChar char=""/>
              <a:defRPr/>
            </a:pPr>
            <a:r>
              <a:rPr lang="en-US" dirty="0" smtClean="0">
                <a:ea typeface="+mn-ea"/>
              </a:rPr>
              <a:t>The 2021 Brazil bond, denominated in US dollars, has a spread of 2.30% over the US treasury bond rate.</a:t>
            </a:r>
          </a:p>
          <a:p>
            <a:pPr marL="914717" lvl="2" indent="-274320" eaLnBrk="1" fontAlgn="auto" hangingPunct="1">
              <a:spcAft>
                <a:spcPts val="0"/>
              </a:spcAft>
              <a:buFont typeface="Wingdings 2"/>
              <a:buChar char=""/>
              <a:defRPr/>
            </a:pPr>
            <a:r>
              <a:rPr lang="en-US" dirty="0" err="1" smtClean="0">
                <a:ea typeface="+mn-ea"/>
              </a:rPr>
              <a:t>Riskfree</a:t>
            </a:r>
            <a:r>
              <a:rPr lang="en-US" dirty="0" smtClean="0">
                <a:ea typeface="+mn-ea"/>
              </a:rPr>
              <a:t> rate in $R = 12.58% - </a:t>
            </a:r>
            <a:r>
              <a:rPr lang="en-US" dirty="0" smtClean="0"/>
              <a:t>2.30</a:t>
            </a:r>
            <a:r>
              <a:rPr lang="en-US" dirty="0" smtClean="0">
                <a:ea typeface="+mn-ea"/>
              </a:rPr>
              <a:t>% = 10.28%</a:t>
            </a:r>
          </a:p>
          <a:p>
            <a:pPr marL="640715" lvl="1" indent="-320040" eaLnBrk="1" fontAlgn="auto" hangingPunct="1">
              <a:spcAft>
                <a:spcPts val="0"/>
              </a:spcAft>
              <a:buFont typeface="Wingdings"/>
              <a:buChar char=""/>
              <a:defRPr/>
            </a:pPr>
            <a:r>
              <a:rPr lang="en-US" dirty="0" smtClean="0">
                <a:ea typeface="+mn-ea"/>
              </a:rPr>
              <a:t>Approach 2: The CDS Spread</a:t>
            </a:r>
          </a:p>
          <a:p>
            <a:pPr marL="914717" lvl="2" indent="-274320" eaLnBrk="1" fontAlgn="auto" hangingPunct="1">
              <a:spcAft>
                <a:spcPts val="0"/>
              </a:spcAft>
              <a:buFont typeface="Wingdings 2"/>
              <a:buChar char=""/>
              <a:defRPr/>
            </a:pPr>
            <a:r>
              <a:rPr lang="en-US" dirty="0" smtClean="0">
                <a:ea typeface="+mn-ea"/>
              </a:rPr>
              <a:t>CDS spread for Brazil, adjusted for the US CDS, on July 1, 2015 was 2.91%. </a:t>
            </a:r>
          </a:p>
          <a:p>
            <a:pPr marL="914717" lvl="2" indent="-274320" eaLnBrk="1" fontAlgn="auto" hangingPunct="1">
              <a:spcAft>
                <a:spcPts val="0"/>
              </a:spcAft>
              <a:buFont typeface="Wingdings 2"/>
              <a:buChar char=""/>
              <a:defRPr/>
            </a:pPr>
            <a:r>
              <a:rPr lang="en-US" dirty="0" err="1" smtClean="0">
                <a:ea typeface="+mn-ea"/>
              </a:rPr>
              <a:t>Riskfree</a:t>
            </a:r>
            <a:r>
              <a:rPr lang="en-US" dirty="0" smtClean="0">
                <a:ea typeface="+mn-ea"/>
              </a:rPr>
              <a:t> rate in $R = 12.58% - 2.91% = 9.67%</a:t>
            </a:r>
          </a:p>
          <a:p>
            <a:pPr marL="640715" lvl="1" indent="-320040" eaLnBrk="1" fontAlgn="auto" hangingPunct="1">
              <a:spcAft>
                <a:spcPts val="0"/>
              </a:spcAft>
              <a:buFont typeface="Wingdings"/>
              <a:buChar char=""/>
              <a:defRPr/>
            </a:pPr>
            <a:r>
              <a:rPr lang="en-US" dirty="0" smtClean="0">
                <a:ea typeface="+mn-ea"/>
              </a:rPr>
              <a:t>Approach 3: The Rating based spread</a:t>
            </a:r>
          </a:p>
          <a:p>
            <a:pPr marL="914717" lvl="2" indent="-274320" eaLnBrk="1" fontAlgn="auto" hangingPunct="1">
              <a:spcAft>
                <a:spcPts val="0"/>
              </a:spcAft>
              <a:buFont typeface="Wingdings 2"/>
              <a:buChar char=""/>
              <a:defRPr/>
            </a:pPr>
            <a:r>
              <a:rPr lang="en-US" dirty="0" smtClean="0">
                <a:ea typeface="+mn-ea"/>
              </a:rPr>
              <a:t>Brazil has a Baa2 local currency rating, with a default spread of 1.90%.</a:t>
            </a:r>
          </a:p>
          <a:p>
            <a:pPr marL="914717" lvl="2" indent="-274320" eaLnBrk="1" fontAlgn="auto" hangingPunct="1">
              <a:spcAft>
                <a:spcPts val="0"/>
              </a:spcAft>
              <a:buFont typeface="Wingdings 2"/>
              <a:buChar char=""/>
              <a:defRPr/>
            </a:pPr>
            <a:r>
              <a:rPr lang="en-US" dirty="0" err="1" smtClean="0">
                <a:ea typeface="+mn-ea"/>
              </a:rPr>
              <a:t>Riskfree</a:t>
            </a:r>
            <a:r>
              <a:rPr lang="en-US" dirty="0" smtClean="0">
                <a:ea typeface="+mn-ea"/>
              </a:rPr>
              <a:t> rate in $R = 12.58% - 1.90% = 10.68%</a:t>
            </a:r>
          </a:p>
          <a:p>
            <a:pPr marL="320357">
              <a:defRPr/>
            </a:pPr>
            <a:r>
              <a:rPr lang="en-US" dirty="0" smtClean="0"/>
              <a:t>The Indonesian government bond rate in rupiah in July 2015 was 8.31%</a:t>
            </a:r>
          </a:p>
          <a:p>
            <a:pPr marL="640397" lvl="1">
              <a:defRPr/>
            </a:pPr>
            <a:r>
              <a:rPr lang="en-US" dirty="0" smtClean="0">
                <a:ea typeface="+mn-ea"/>
              </a:rPr>
              <a:t>Approach 2: The CDS Spread</a:t>
            </a:r>
          </a:p>
          <a:p>
            <a:pPr marL="914717" lvl="2" indent="-274320">
              <a:buFont typeface="Wingdings 2"/>
              <a:buChar char=""/>
              <a:defRPr/>
            </a:pPr>
            <a:r>
              <a:rPr lang="en-US" dirty="0"/>
              <a:t>CDS spread for </a:t>
            </a:r>
            <a:r>
              <a:rPr lang="en-US" dirty="0" smtClean="0"/>
              <a:t>India, </a:t>
            </a:r>
            <a:r>
              <a:rPr lang="en-US" dirty="0"/>
              <a:t>adjusted for the US CDS, on July 1, 2015 was </a:t>
            </a:r>
            <a:r>
              <a:rPr lang="en-US" dirty="0" smtClean="0"/>
              <a:t>2.19%</a:t>
            </a:r>
            <a:r>
              <a:rPr lang="en-US" dirty="0"/>
              <a:t>. </a:t>
            </a:r>
          </a:p>
          <a:p>
            <a:pPr marL="914717" lvl="2" indent="-274320">
              <a:buFont typeface="Wingdings 2"/>
              <a:buChar char=""/>
              <a:defRPr/>
            </a:pPr>
            <a:r>
              <a:rPr lang="en-US" dirty="0" err="1"/>
              <a:t>Riskfree</a:t>
            </a:r>
            <a:r>
              <a:rPr lang="en-US" dirty="0"/>
              <a:t> rate in </a:t>
            </a:r>
            <a:r>
              <a:rPr lang="en-US" dirty="0" smtClean="0"/>
              <a:t>Rupiah </a:t>
            </a:r>
            <a:r>
              <a:rPr lang="en-US" dirty="0"/>
              <a:t>= </a:t>
            </a:r>
            <a:r>
              <a:rPr lang="en-US" dirty="0" smtClean="0"/>
              <a:t>8.31% </a:t>
            </a:r>
            <a:r>
              <a:rPr lang="en-US" dirty="0"/>
              <a:t>- </a:t>
            </a:r>
            <a:r>
              <a:rPr lang="en-US" dirty="0" smtClean="0"/>
              <a:t>2.19% </a:t>
            </a:r>
            <a:r>
              <a:rPr lang="en-US" dirty="0"/>
              <a:t>= </a:t>
            </a:r>
            <a:r>
              <a:rPr lang="en-US" dirty="0" smtClean="0"/>
              <a:t>6.12%</a:t>
            </a:r>
          </a:p>
          <a:p>
            <a:pPr marL="640715" lvl="1" indent="-320040">
              <a:buFont typeface="Wingdings"/>
              <a:buChar char=""/>
              <a:defRPr/>
            </a:pPr>
            <a:r>
              <a:rPr lang="en-US" dirty="0"/>
              <a:t>Approach 3: The Rating based spread</a:t>
            </a:r>
          </a:p>
          <a:p>
            <a:pPr marL="914717" lvl="2" indent="-274320">
              <a:buFont typeface="Wingdings 2"/>
              <a:buChar char=""/>
              <a:defRPr/>
            </a:pPr>
            <a:r>
              <a:rPr lang="en-US" dirty="0" smtClean="0"/>
              <a:t>Indonesia has </a:t>
            </a:r>
            <a:r>
              <a:rPr lang="en-US" dirty="0"/>
              <a:t>a </a:t>
            </a:r>
            <a:r>
              <a:rPr lang="en-US" dirty="0" smtClean="0"/>
              <a:t>Baa3 </a:t>
            </a:r>
            <a:r>
              <a:rPr lang="en-US" dirty="0"/>
              <a:t>local currency rating, with a default spread of </a:t>
            </a:r>
            <a:r>
              <a:rPr lang="en-US" dirty="0" smtClean="0"/>
              <a:t>2.20%</a:t>
            </a:r>
            <a:r>
              <a:rPr lang="en-US" dirty="0"/>
              <a:t>.</a:t>
            </a:r>
          </a:p>
          <a:p>
            <a:pPr marL="914717" lvl="2" indent="-274320">
              <a:buFont typeface="Wingdings 2"/>
              <a:buChar char=""/>
              <a:defRPr/>
            </a:pPr>
            <a:r>
              <a:rPr lang="en-US" dirty="0" err="1"/>
              <a:t>Riskfree</a:t>
            </a:r>
            <a:r>
              <a:rPr lang="en-US" dirty="0"/>
              <a:t> rate </a:t>
            </a:r>
            <a:r>
              <a:rPr lang="en-US" dirty="0" smtClean="0"/>
              <a:t>in Rupiah </a:t>
            </a:r>
            <a:r>
              <a:rPr lang="en-US" dirty="0"/>
              <a:t>= </a:t>
            </a:r>
            <a:r>
              <a:rPr lang="en-US" dirty="0" smtClean="0"/>
              <a:t>8.31% </a:t>
            </a:r>
            <a:r>
              <a:rPr lang="en-US" dirty="0"/>
              <a:t>- </a:t>
            </a:r>
            <a:r>
              <a:rPr lang="en-US" dirty="0" smtClean="0"/>
              <a:t>2.20% = 6.11%</a:t>
            </a:r>
          </a:p>
          <a:p>
            <a:pPr marL="914717" lvl="2" indent="-274320">
              <a:buFont typeface="Wingdings 2"/>
              <a:buChar char=""/>
              <a:defRPr/>
            </a:pPr>
            <a:endParaRPr lang="en-US" dirty="0"/>
          </a:p>
          <a:p>
            <a:pPr marL="914717" lvl="2">
              <a:defRPr/>
            </a:pPr>
            <a:endParaRPr lang="en-US" dirty="0" smtClean="0">
              <a:ea typeface="+mn-ea"/>
            </a:endParaRPr>
          </a:p>
          <a:p>
            <a:pPr marL="914717" lvl="2">
              <a:defRPr/>
            </a:pPr>
            <a:endParaRPr lang="en-US" dirty="0" smtClean="0">
              <a:ea typeface="+mn-ea"/>
            </a:endParaRPr>
          </a:p>
          <a:p>
            <a:pPr marL="914717" lvl="2">
              <a:defRPr/>
            </a:pPr>
            <a:endParaRPr lang="en-US" dirty="0" smtClean="0">
              <a:ea typeface="+mn-ea"/>
            </a:endParaRPr>
          </a:p>
          <a:p>
            <a:pPr marL="914717" lvl="2">
              <a:defRPr/>
            </a:pPr>
            <a:endParaRPr lang="en-US" dirty="0">
              <a:ea typeface="+mn-ea"/>
            </a:endParaRPr>
          </a:p>
        </p:txBody>
      </p:sp>
      <p:sp>
        <p:nvSpPr>
          <p:cNvPr id="87043" name="Footer Placeholder 3"/>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a:solidFill>
                  <a:schemeClr val="tx2"/>
                </a:solidFill>
              </a:rPr>
              <a:t>Aswath Damodaran</a:t>
            </a:r>
          </a:p>
        </p:txBody>
      </p:sp>
      <p:sp>
        <p:nvSpPr>
          <p:cNvPr id="73732" name="Slide Number Placeholder 4"/>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fld id="{FB070572-C3B6-364D-93B7-23CD31178B3F}" type="slidenum">
              <a:rPr lang="en-US" sz="1400" smtClean="0">
                <a:solidFill>
                  <a:srgbClr val="FFFFFF"/>
                </a:solidFill>
              </a:rPr>
              <a:pPr eaLnBrk="1" hangingPunct="1">
                <a:defRPr/>
              </a:pPr>
              <a:t>10</a:t>
            </a:fld>
            <a:endParaRPr lang="en-US" sz="1400" dirty="0" smtClean="0">
              <a:solidFill>
                <a:srgbClr val="FFFFFF"/>
              </a:solidFill>
            </a:endParaRPr>
          </a:p>
        </p:txBody>
      </p:sp>
    </p:spTree>
    <p:extLst>
      <p:ext uri="{BB962C8B-B14F-4D97-AF65-F5344CB8AC3E}">
        <p14:creationId xmlns:p14="http://schemas.microsoft.com/office/powerpoint/2010/main" val="267244764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Risk free Rates: By Currency – July 2015</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892669944"/>
              </p:ext>
            </p:extLst>
          </p:nvPr>
        </p:nvGraphicFramePr>
        <p:xfrm>
          <a:off x="762000" y="1363014"/>
          <a:ext cx="7315200" cy="5494986"/>
        </p:xfrm>
        <a:graphic>
          <a:graphicData uri="http://schemas.openxmlformats.org/drawingml/2006/table">
            <a:tbl>
              <a:tblPr/>
              <a:tblGrid>
                <a:gridCol w="2735765"/>
                <a:gridCol w="1367883"/>
                <a:gridCol w="1724722"/>
                <a:gridCol w="1486830"/>
              </a:tblGrid>
              <a:tr h="154976">
                <a:tc gridSpan="2">
                  <a:txBody>
                    <a:bodyPr/>
                    <a:lstStyle/>
                    <a:p>
                      <a:pPr algn="ctr" fontAlgn="b"/>
                      <a:r>
                        <a:rPr lang="en-US" sz="1000" b="0" i="1" u="none" strike="noStrike" dirty="0">
                          <a:solidFill>
                            <a:srgbClr val="000000"/>
                          </a:solidFill>
                          <a:effectLst/>
                          <a:latin typeface="Calibri"/>
                        </a:rPr>
                        <a:t>Governments with no default risk</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000" b="0" i="1" u="none" strike="noStrike">
                          <a:solidFill>
                            <a:srgbClr val="000000"/>
                          </a:solidFill>
                          <a:effectLst/>
                          <a:latin typeface="Calibri"/>
                        </a:rPr>
                        <a:t>Governments with default risk</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54976">
                <a:tc>
                  <a:txBody>
                    <a:bodyPr/>
                    <a:lstStyle/>
                    <a:p>
                      <a:pPr algn="l" fontAlgn="ctr"/>
                      <a:r>
                        <a:rPr lang="en-US" sz="1000" b="0" i="1" u="none" strike="noStrike">
                          <a:solidFill>
                            <a:srgbClr val="000000"/>
                          </a:solidFill>
                          <a:effectLst/>
                          <a:latin typeface="Calibri"/>
                        </a:rPr>
                        <a:t>Currency</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1" u="none" strike="noStrike" dirty="0">
                          <a:solidFill>
                            <a:srgbClr val="000000"/>
                          </a:solidFill>
                          <a:effectLst/>
                          <a:latin typeface="Calibri"/>
                        </a:rPr>
                        <a:t>Risk free Rate</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1" u="none" strike="noStrike">
                          <a:solidFill>
                            <a:srgbClr val="000000"/>
                          </a:solidFill>
                          <a:effectLst/>
                          <a:latin typeface="Calibri"/>
                        </a:rPr>
                        <a:t>Currency</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1" u="none" strike="noStrike" dirty="0">
                          <a:solidFill>
                            <a:srgbClr val="000000"/>
                          </a:solidFill>
                          <a:effectLst/>
                          <a:latin typeface="Calibri"/>
                        </a:rPr>
                        <a:t>Risk free Rate</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Australian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3.07%</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Brazilian Reai</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10.68%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Canadian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1.86%</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British Pound</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1.78%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Danish Krone</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1.15%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Bulgarian Lev</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1.25%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Euro</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0.92%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Chilean Peso</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4.03%</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r>
                        <a:rPr lang="en-US" sz="1000" b="0" i="0" u="none" strike="noStrike">
                          <a:solidFill>
                            <a:srgbClr val="000000"/>
                          </a:solidFill>
                          <a:effectLst/>
                          <a:latin typeface="Calibri"/>
                        </a:rPr>
                        <a:t>Norwegian Krone</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1.92%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Chinese Yuan</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3.02%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NZ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3.38%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Colombian Peso</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5.32%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Singapore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2.72%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Croatian Kuna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0.76%</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Swedish Krona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1.03%</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Czech Koruna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0.22%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r>
                        <a:rPr lang="en-US" sz="1000" b="0" i="0" u="none" strike="noStrike">
                          <a:solidFill>
                            <a:srgbClr val="000000"/>
                          </a:solidFill>
                          <a:effectLst/>
                          <a:latin typeface="Calibri"/>
                        </a:rPr>
                        <a:t>Swiss Franc</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0.16%</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HK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1.45%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ctr"/>
                      <a:r>
                        <a:rPr lang="en-US" sz="1000" b="0" i="0" u="none" strike="noStrike">
                          <a:solidFill>
                            <a:srgbClr val="000000"/>
                          </a:solidFill>
                          <a:effectLst/>
                          <a:latin typeface="Calibri"/>
                        </a:rPr>
                        <a:t>US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2.47%</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a:rPr>
                        <a:t>Hungarian Forint</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1.43%</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dirty="0">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en-US" sz="1000" b="0" i="0" u="none" strike="noStrike">
                          <a:solidFill>
                            <a:srgbClr val="000000"/>
                          </a:solidFill>
                          <a:effectLst/>
                          <a:latin typeface="Calibri"/>
                        </a:rPr>
                        <a:t>Iceland Krona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4.90%</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dirty="0" smtClean="0">
                          <a:solidFill>
                            <a:srgbClr val="000000"/>
                          </a:solidFill>
                          <a:effectLst/>
                          <a:latin typeface="Calibri"/>
                        </a:rPr>
                        <a:t>Indonesian </a:t>
                      </a:r>
                      <a:r>
                        <a:rPr lang="en-US" sz="1000" b="0" i="0" u="none" strike="noStrike" dirty="0">
                          <a:solidFill>
                            <a:srgbClr val="000000"/>
                          </a:solidFill>
                          <a:effectLst/>
                          <a:latin typeface="Calibri"/>
                        </a:rPr>
                        <a:t>Rupee</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5.65%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Indonesian Rupiah</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6.11%</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Israeli Shekel</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1.69%</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Japanese Yen</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-0.25%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Kenyan Shilling</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8.52%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Korean Won</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1.88%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Malyasian Ringgit</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2.83%</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Mexican Peso</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4.92%</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Nigerian Naira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10.55%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Pakistani Rupee</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2.55%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Peruvian Sol</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5.18%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Phillipine Peso</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2.48%</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Polish Zloty</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2.39%</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Romanian Leu</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1.80%</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Russian Ruble</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9.24%</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592">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solidFill>
                            <a:srgbClr val="000000"/>
                          </a:solidFill>
                          <a:effectLst/>
                          <a:latin typeface="Calibri"/>
                        </a:rPr>
                        <a:t>South African Rand</a:t>
                      </a:r>
                    </a:p>
                  </a:txBody>
                  <a:tcPr marL="8586" marR="8586" marT="8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6.40%</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Taiwanese $</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0.91%</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Thai Baht</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a:rPr>
                        <a:t>1.37%</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4976">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Turkish Lira</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6.94%</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448">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Venezuelan Bolivar</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4.75%</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endParaRPr lang="en-US" sz="1000" b="0" i="0" u="none" strike="noStrike">
                        <a:solidFill>
                          <a:srgbClr val="000000"/>
                        </a:solidFill>
                        <a:effectLst/>
                        <a:latin typeface="Calibri"/>
                      </a:endParaRPr>
                    </a:p>
                  </a:txBody>
                  <a:tcPr marL="8586" marR="8586" marT="8586"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586" marR="8586" marT="8586"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000" b="0" i="0" u="none" strike="noStrike">
                          <a:solidFill>
                            <a:srgbClr val="000000"/>
                          </a:solidFill>
                          <a:effectLst/>
                          <a:latin typeface="Calibri"/>
                        </a:rPr>
                        <a:t>Vietnamese Dong</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a:rPr>
                        <a:t>2.29%</a:t>
                      </a:r>
                    </a:p>
                  </a:txBody>
                  <a:tcPr marL="8586" marR="8586" marT="8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74482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free Rate: Desperation Time?</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smtClean="0"/>
              <a:t>It is entirely possible that you may be unable to find a government bond issued in the local currency (that is traded) or that you do not trust the government bond rate as a fair market interest rate. There are two ways you can get to a risk free rate, in this case.</a:t>
            </a:r>
          </a:p>
          <a:p>
            <a:pPr marL="514350" indent="-514350">
              <a:buFont typeface="+mj-lt"/>
              <a:buAutoNum type="arabicPeriod"/>
            </a:pPr>
            <a:r>
              <a:rPr lang="en-US" dirty="0" smtClean="0"/>
              <a:t>Build up approach: The risk free rate in any currency can be written as the sum of two variables:</a:t>
            </a:r>
          </a:p>
          <a:p>
            <a:pPr marL="320040" lvl="1" indent="0">
              <a:buNone/>
            </a:pPr>
            <a:r>
              <a:rPr lang="en-US" dirty="0"/>
              <a:t>Risk free rate = Expected Inflation in currency + Expected real interest </a:t>
            </a:r>
            <a:r>
              <a:rPr lang="en-US" dirty="0" smtClean="0"/>
              <a:t>rate</a:t>
            </a:r>
          </a:p>
          <a:p>
            <a:pPr marL="594360" lvl="2" indent="0">
              <a:buNone/>
            </a:pPr>
            <a:r>
              <a:rPr lang="en-US" dirty="0" smtClean="0"/>
              <a:t>The expected real interest rate can be computed in one of two ways: from the US TIPs rate or set equal to real growth in the economy. Thus, if the expected inflation rate in a country is expected to be 15% and the TIPs rate is 1%, the risk free rate is 16%.</a:t>
            </a:r>
          </a:p>
          <a:p>
            <a:pPr marL="514350" indent="-514350">
              <a:buFont typeface="+mj-lt"/>
              <a:buAutoNum type="arabicPeriod"/>
            </a:pPr>
            <a:r>
              <a:rPr lang="en-US" dirty="0" smtClean="0"/>
              <a:t>US $ rate &amp; Differential Inflation: Alternatively, you can scale up the US $ risk free rate by the differential inflation between the US $ and the currency in question:</a:t>
            </a:r>
          </a:p>
          <a:p>
            <a:pPr marL="320040" lvl="1" indent="0">
              <a:buNone/>
            </a:pPr>
            <a:r>
              <a:rPr lang="en-US" dirty="0" smtClean="0"/>
              <a:t>Risk free </a:t>
            </a:r>
            <a:r>
              <a:rPr lang="en-US" dirty="0" err="1" smtClean="0"/>
              <a:t>rate</a:t>
            </a:r>
            <a:r>
              <a:rPr lang="en-US" baseline="-25000" dirty="0" err="1" smtClean="0"/>
              <a:t>Currency</a:t>
            </a:r>
            <a:r>
              <a:rPr lang="en-US" dirty="0" smtClean="0"/>
              <a:t>=</a:t>
            </a:r>
          </a:p>
          <a:p>
            <a:pPr marL="320040" lvl="1" indent="0">
              <a:buNone/>
            </a:pPr>
            <a:endParaRPr lang="en-US" dirty="0" smtClean="0"/>
          </a:p>
          <a:p>
            <a:pPr marL="320040" lvl="1" indent="0">
              <a:buNone/>
            </a:pPr>
            <a:r>
              <a:rPr lang="en-US" dirty="0" smtClean="0"/>
              <a:t>Thus, if the US $ risk free rate is 3.04%, the inflation rate in the foreign currency is 15% and the inflation rate in US $ is 2%, the foreign currency risk free rate is as follows:</a:t>
            </a:r>
          </a:p>
          <a:p>
            <a:pPr marL="320040" lvl="1" indent="0">
              <a:buNone/>
            </a:pPr>
            <a:r>
              <a:rPr lang="en-US" dirty="0" smtClean="0"/>
              <a:t>Risk free rate = </a:t>
            </a:r>
          </a:p>
        </p:txBody>
      </p:sp>
      <p:graphicFrame>
        <p:nvGraphicFramePr>
          <p:cNvPr id="4" name="Object 3"/>
          <p:cNvGraphicFramePr>
            <a:graphicFrameLocks noChangeAspect="1"/>
          </p:cNvGraphicFramePr>
          <p:nvPr>
            <p:extLst>
              <p:ext uri="{D42A27DB-BD31-4B8C-83A1-F6EECF244321}">
                <p14:modId xmlns:p14="http://schemas.microsoft.com/office/powerpoint/2010/main" val="3248413925"/>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3184" name="Equation" r:id="rId3" imgW="114300" imgH="165100" progId="Equation.3">
                  <p:embed/>
                </p:oleObj>
              </mc:Choice>
              <mc:Fallback>
                <p:oleObj name="Equation" r:id="rId3" imgW="114300" imgH="165100" progId="Equation.3">
                  <p:embed/>
                  <p:pic>
                    <p:nvPicPr>
                      <p:cNvPr id="0" name=""/>
                      <p:cNvPicPr/>
                      <p:nvPr/>
                    </p:nvPicPr>
                    <p:blipFill>
                      <a:blip r:embed="rId4"/>
                      <a:stretch>
                        <a:fillRect/>
                      </a:stretch>
                    </p:blipFill>
                    <p:spPr>
                      <a:xfrm>
                        <a:off x="4514850" y="3346450"/>
                        <a:ext cx="114300" cy="165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134487840"/>
              </p:ext>
            </p:extLst>
          </p:nvPr>
        </p:nvGraphicFramePr>
        <p:xfrm>
          <a:off x="2819400" y="4648200"/>
          <a:ext cx="5486400" cy="546100"/>
        </p:xfrm>
        <a:graphic>
          <a:graphicData uri="http://schemas.openxmlformats.org/presentationml/2006/ole">
            <mc:AlternateContent xmlns:mc="http://schemas.openxmlformats.org/markup-compatibility/2006">
              <mc:Choice xmlns:v="urn:schemas-microsoft-com:vml" Requires="v">
                <p:oleObj spid="_x0000_s3185" name="Document" r:id="rId6" imgW="5486400" imgH="546100" progId="Word.Document.12">
                  <p:embed/>
                </p:oleObj>
              </mc:Choice>
              <mc:Fallback>
                <p:oleObj name="Document" r:id="rId6" imgW="5486400" imgH="546100" progId="Word.Document.12">
                  <p:embed/>
                  <p:pic>
                    <p:nvPicPr>
                      <p:cNvPr id="0" name=""/>
                      <p:cNvPicPr/>
                      <p:nvPr/>
                    </p:nvPicPr>
                    <p:blipFill>
                      <a:blip r:embed="rId7"/>
                      <a:stretch>
                        <a:fillRect/>
                      </a:stretch>
                    </p:blipFill>
                    <p:spPr>
                      <a:xfrm>
                        <a:off x="2819400" y="4648200"/>
                        <a:ext cx="5486400" cy="5461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552037749"/>
              </p:ext>
            </p:extLst>
          </p:nvPr>
        </p:nvGraphicFramePr>
        <p:xfrm>
          <a:off x="2362200" y="5715000"/>
          <a:ext cx="5486400" cy="419100"/>
        </p:xfrm>
        <a:graphic>
          <a:graphicData uri="http://schemas.openxmlformats.org/presentationml/2006/ole">
            <mc:AlternateContent xmlns:mc="http://schemas.openxmlformats.org/markup-compatibility/2006">
              <mc:Choice xmlns:v="urn:schemas-microsoft-com:vml" Requires="v">
                <p:oleObj spid="_x0000_s3186" name="Document" r:id="rId9" imgW="5486400" imgH="419100" progId="Word.Document.12">
                  <p:embed/>
                </p:oleObj>
              </mc:Choice>
              <mc:Fallback>
                <p:oleObj name="Document" r:id="rId9" imgW="5486400" imgH="419100" progId="Word.Document.12">
                  <p:embed/>
                  <p:pic>
                    <p:nvPicPr>
                      <p:cNvPr id="0" name=""/>
                      <p:cNvPicPr/>
                      <p:nvPr/>
                    </p:nvPicPr>
                    <p:blipFill>
                      <a:blip r:embed="rId10"/>
                      <a:stretch>
                        <a:fillRect/>
                      </a:stretch>
                    </p:blipFill>
                    <p:spPr>
                      <a:xfrm>
                        <a:off x="2362200" y="5715000"/>
                        <a:ext cx="5486400" cy="419100"/>
                      </a:xfrm>
                      <a:prstGeom prst="rect">
                        <a:avLst/>
                      </a:prstGeom>
                    </p:spPr>
                  </p:pic>
                </p:oleObj>
              </mc:Fallback>
            </mc:AlternateContent>
          </a:graphicData>
        </a:graphic>
      </p:graphicFrame>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12</a:t>
            </a:fld>
            <a:endParaRPr lang="en-US" dirty="0">
              <a:solidFill>
                <a:srgbClr val="FFFFFF"/>
              </a:solidFill>
            </a:endParaRPr>
          </a:p>
        </p:txBody>
      </p:sp>
    </p:spTree>
    <p:extLst>
      <p:ext uri="{BB962C8B-B14F-4D97-AF65-F5344CB8AC3E}">
        <p14:creationId xmlns:p14="http://schemas.microsoft.com/office/powerpoint/2010/main" val="3007807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200" i="1"/>
              <a:t>Black #: Total ERP</a:t>
            </a:r>
          </a:p>
          <a:p>
            <a:pPr eaLnBrk="1" hangingPunct="1"/>
            <a:r>
              <a:rPr lang="en-US" sz="1200" i="1"/>
              <a:t>Red #: Country risk premium</a:t>
            </a:r>
          </a:p>
          <a:p>
            <a:pPr eaLnBrk="1" hangingPunct="1"/>
            <a:r>
              <a:rPr lang="en-US" sz="1200" i="1"/>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t>ERP : </a:t>
            </a:r>
            <a:r>
              <a:rPr lang="en-US" dirty="0" smtClean="0"/>
              <a:t>July </a:t>
            </a:r>
            <a:r>
              <a:rPr lang="en-US" dirty="0"/>
              <a:t>2015</a:t>
            </a:r>
          </a:p>
        </p:txBody>
      </p:sp>
      <p:graphicFrame>
        <p:nvGraphicFramePr>
          <p:cNvPr id="4" name="Table 3"/>
          <p:cNvGraphicFramePr>
            <a:graphicFrameLocks noGrp="1"/>
          </p:cNvGraphicFramePr>
          <p:nvPr>
            <p:extLst>
              <p:ext uri="{D42A27DB-BD31-4B8C-83A1-F6EECF244321}">
                <p14:modId xmlns:p14="http://schemas.microsoft.com/office/powerpoint/2010/main" val="708242738"/>
              </p:ext>
            </p:extLst>
          </p:nvPr>
        </p:nvGraphicFramePr>
        <p:xfrm>
          <a:off x="2057400" y="2590800"/>
          <a:ext cx="1919009" cy="4114800"/>
        </p:xfrm>
        <a:graphic>
          <a:graphicData uri="http://schemas.openxmlformats.org/drawingml/2006/table">
            <a:tbl>
              <a:tblPr/>
              <a:tblGrid>
                <a:gridCol w="1062093"/>
                <a:gridCol w="458631"/>
                <a:gridCol w="398285"/>
              </a:tblGrid>
              <a:tr h="164592">
                <a:tc>
                  <a:txBody>
                    <a:bodyPr/>
                    <a:lstStyle/>
                    <a:p>
                      <a:pPr algn="l" fontAlgn="b"/>
                      <a:r>
                        <a:rPr lang="en-US" sz="1000" b="0" i="1" u="none" strike="noStrike">
                          <a:solidFill>
                            <a:srgbClr val="000000"/>
                          </a:solidFill>
                          <a:effectLst/>
                          <a:latin typeface="Calibri"/>
                        </a:rPr>
                        <a:t>Country</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solidFill>
                            <a:srgbClr val="000000"/>
                          </a:solidFill>
                          <a:effectLst/>
                          <a:latin typeface="Calibri"/>
                        </a:rPr>
                        <a:t>ERP</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solidFill>
                            <a:srgbClr val="FF0000"/>
                          </a:solidFill>
                          <a:effectLst/>
                          <a:latin typeface="Calibri"/>
                        </a:rPr>
                        <a:t>CRP</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Angola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10.31%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4.50%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Botswana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7.09%</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Burkina Faso</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Cameroon</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Cape Verde</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Congo (DR)</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Congo (Republic of)</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C™te d'Ivoire</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Egypt</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Ethiopia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Gabon</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Ghana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Kenya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Morocco</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Mozambique</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Namibia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Nigeria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Rwanda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Senegal</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South Africa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Tunisia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Uganda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0" i="0" u="none" strike="noStrike">
                          <a:solidFill>
                            <a:srgbClr val="000000"/>
                          </a:solidFill>
                          <a:effectLst/>
                          <a:latin typeface="Calibri"/>
                        </a:rPr>
                        <a:t>Zambia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592">
                <a:tc>
                  <a:txBody>
                    <a:bodyPr/>
                    <a:lstStyle/>
                    <a:p>
                      <a:pPr algn="l" fontAlgn="b"/>
                      <a:r>
                        <a:rPr lang="en-US" sz="1000" b="1" i="0" u="none" strike="noStrike">
                          <a:solidFill>
                            <a:srgbClr val="000000"/>
                          </a:solidFill>
                          <a:effectLst/>
                          <a:latin typeface="Calibri"/>
                        </a:rPr>
                        <a:t>Africa</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11.61%</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5.80%</a:t>
                      </a:r>
                    </a:p>
                  </a:txBody>
                  <a:tcPr marL="12069" marR="12069" marT="12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582962482"/>
              </p:ext>
            </p:extLst>
          </p:nvPr>
        </p:nvGraphicFramePr>
        <p:xfrm>
          <a:off x="5994400" y="2895600"/>
          <a:ext cx="3149600" cy="2095500"/>
        </p:xfrm>
        <a:graphic>
          <a:graphicData uri="http://schemas.openxmlformats.org/drawingml/2006/table">
            <a:tbl>
              <a:tblPr/>
              <a:tblGrid>
                <a:gridCol w="698500"/>
                <a:gridCol w="482600"/>
                <a:gridCol w="406400"/>
                <a:gridCol w="660400"/>
                <a:gridCol w="482600"/>
                <a:gridCol w="419100"/>
              </a:tblGrid>
              <a:tr h="190500">
                <a:tc>
                  <a:txBody>
                    <a:bodyPr/>
                    <a:lstStyle/>
                    <a:p>
                      <a:pPr algn="l" fontAlgn="b"/>
                      <a:r>
                        <a:rPr lang="en-US" sz="1000" b="0" i="0" u="none" strike="noStrike">
                          <a:solidFill>
                            <a:srgbClr val="000000"/>
                          </a:solidFill>
                          <a:effectLst/>
                          <a:latin typeface="Calibri"/>
                        </a:rPr>
                        <a:t>Bangladesh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Mauritius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Cambodia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Mongolia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China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Pakistan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Fiji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Papua 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Hong Kong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Philippines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India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Singapore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Sri Lanka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Japan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Taiwan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Korea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Thailand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Macao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Vietnam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Malaysia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effectLst/>
                          <a:latin typeface="Calibri"/>
                        </a:rPr>
                        <a:t>Asia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7.31%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856620666"/>
              </p:ext>
            </p:extLst>
          </p:nvPr>
        </p:nvGraphicFramePr>
        <p:xfrm>
          <a:off x="7086600" y="5410200"/>
          <a:ext cx="1765300" cy="762000"/>
        </p:xfrm>
        <a:graphic>
          <a:graphicData uri="http://schemas.openxmlformats.org/drawingml/2006/table">
            <a:tbl>
              <a:tblPr/>
              <a:tblGrid>
                <a:gridCol w="863600"/>
                <a:gridCol w="482600"/>
                <a:gridCol w="419100"/>
              </a:tblGrid>
              <a:tr h="190500">
                <a:tc>
                  <a:txBody>
                    <a:bodyPr/>
                    <a:lstStyle/>
                    <a:p>
                      <a:pPr algn="l" fontAlgn="b"/>
                      <a:r>
                        <a:rPr lang="en-US" sz="1000" b="0" i="0" u="none" strike="noStrike">
                          <a:solidFill>
                            <a:srgbClr val="000000"/>
                          </a:solidFill>
                          <a:effectLst/>
                          <a:latin typeface="Calibri"/>
                        </a:rPr>
                        <a:t>Australia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Cook Islands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New Zealand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Australia &amp; NZ</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115217746"/>
              </p:ext>
            </p:extLst>
          </p:nvPr>
        </p:nvGraphicFramePr>
        <p:xfrm>
          <a:off x="152400" y="2895600"/>
          <a:ext cx="1790700" cy="3810000"/>
        </p:xfrm>
        <a:graphic>
          <a:graphicData uri="http://schemas.openxmlformats.org/drawingml/2006/table">
            <a:tbl>
              <a:tblPr/>
              <a:tblGrid>
                <a:gridCol w="825500"/>
                <a:gridCol w="482600"/>
                <a:gridCol w="482600"/>
              </a:tblGrid>
              <a:tr h="190500">
                <a:tc>
                  <a:txBody>
                    <a:bodyPr/>
                    <a:lstStyle/>
                    <a:p>
                      <a:pPr algn="l" fontAlgn="b"/>
                      <a:r>
                        <a:rPr lang="en-US" sz="1000" b="0" i="0" u="none" strike="noStrike">
                          <a:solidFill>
                            <a:srgbClr val="000000"/>
                          </a:solidFill>
                          <a:effectLst/>
                          <a:latin typeface="Calibri"/>
                        </a:rPr>
                        <a:t>Argentina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Belize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19.31%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Bolivia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Brazil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Chile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Colombia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Costa 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Ecuador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El Salvador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Guatemala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Honduras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Mexico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Nicaragua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Panama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Paraguay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Peru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Suriname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Uruguay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Venezuela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20.81%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Latin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10.29%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4.48%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978632850"/>
              </p:ext>
            </p:extLst>
          </p:nvPr>
        </p:nvGraphicFramePr>
        <p:xfrm>
          <a:off x="5626100" y="76200"/>
          <a:ext cx="3492500" cy="2481580"/>
        </p:xfrm>
        <a:graphic>
          <a:graphicData uri="http://schemas.openxmlformats.org/drawingml/2006/table">
            <a:tbl>
              <a:tblPr/>
              <a:tblGrid>
                <a:gridCol w="876300"/>
                <a:gridCol w="482600"/>
                <a:gridCol w="482600"/>
                <a:gridCol w="749300"/>
                <a:gridCol w="482600"/>
                <a:gridCol w="419100"/>
              </a:tblGrid>
              <a:tr h="190500">
                <a:tc>
                  <a:txBody>
                    <a:bodyPr/>
                    <a:lstStyle/>
                    <a:p>
                      <a:pPr algn="l" fontAlgn="b"/>
                      <a:r>
                        <a:rPr lang="en-US" sz="1000" b="0" i="0" u="none" strike="noStrike">
                          <a:solidFill>
                            <a:srgbClr val="000000"/>
                          </a:solidFill>
                          <a:effectLst/>
                          <a:latin typeface="Calibri"/>
                        </a:rPr>
                        <a:t>Albania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Lithuania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Armenia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Macedonia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Azerbaijan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Moldova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Belarus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11.25%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Montenegro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Bosnia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Poland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Bulgaria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Romania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Croatia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Russia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Czech Republic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Serbia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Estonia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Slovakia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Georgia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11.21%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5.40%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Slovenia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Hungary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Ukraine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a:rPr>
                        <a:t>23.81%</a:t>
                      </a:r>
                      <a:endParaRPr lang="en-US" sz="1000" b="0"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smtClean="0">
                          <a:solidFill>
                            <a:srgbClr val="FF0000"/>
                          </a:solidFill>
                          <a:effectLst/>
                          <a:latin typeface="Calibri"/>
                        </a:rPr>
                        <a:t>18.0%</a:t>
                      </a:r>
                      <a:endParaRPr lang="en-US" sz="1000" b="0" i="0" u="none" strike="noStrike" dirty="0">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Kazakhstan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solidFill>
                            <a:srgbClr val="000000"/>
                          </a:solidFill>
                          <a:effectLst/>
                          <a:latin typeface="Calibri"/>
                        </a:rPr>
                        <a:t>E. 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libri"/>
                        </a:rPr>
                        <a:t>9.71%</a:t>
                      </a:r>
                      <a:endParaRPr lang="en-US" sz="1000" b="1" i="0" u="none" strike="noStrike" dirty="0">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smtClean="0">
                          <a:solidFill>
                            <a:srgbClr val="FF0000"/>
                          </a:solidFill>
                          <a:effectLst/>
                          <a:latin typeface="Calibri"/>
                        </a:rPr>
                        <a:t>3.90%</a:t>
                      </a:r>
                      <a:endParaRPr lang="en-US" sz="1000" b="1" i="0" u="none" strike="noStrike">
                        <a:solidFill>
                          <a:srgbClr val="FF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Latvia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effectLst/>
                        <a:latin typeface="Calibri"/>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707810491"/>
              </p:ext>
            </p:extLst>
          </p:nvPr>
        </p:nvGraphicFramePr>
        <p:xfrm>
          <a:off x="4038600" y="3429000"/>
          <a:ext cx="1790700" cy="2476500"/>
        </p:xfrm>
        <a:graphic>
          <a:graphicData uri="http://schemas.openxmlformats.org/drawingml/2006/table">
            <a:tbl>
              <a:tblPr/>
              <a:tblGrid>
                <a:gridCol w="889000"/>
                <a:gridCol w="482600"/>
                <a:gridCol w="419100"/>
              </a:tblGrid>
              <a:tr h="190500">
                <a:tc>
                  <a:txBody>
                    <a:bodyPr/>
                    <a:lstStyle/>
                    <a:p>
                      <a:pPr algn="l" fontAlgn="b"/>
                      <a:r>
                        <a:rPr lang="en-US" sz="1000" b="0" i="0" u="none" strike="noStrike">
                          <a:solidFill>
                            <a:srgbClr val="000000"/>
                          </a:solidFill>
                          <a:effectLst/>
                          <a:latin typeface="Calibri"/>
                        </a:rPr>
                        <a:t>Abu Dhabi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Bahrain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Israel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Jordan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Kuwait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Lebanon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8.25%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Oman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Qatar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Ras Al Khaimah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Saudi Arabia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Sharjah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UAE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Middle East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6.91%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960802420"/>
              </p:ext>
            </p:extLst>
          </p:nvPr>
        </p:nvGraphicFramePr>
        <p:xfrm>
          <a:off x="457200" y="1981200"/>
          <a:ext cx="1790700" cy="571500"/>
        </p:xfrm>
        <a:graphic>
          <a:graphicData uri="http://schemas.openxmlformats.org/drawingml/2006/table">
            <a:tbl>
              <a:tblPr/>
              <a:tblGrid>
                <a:gridCol w="889000"/>
                <a:gridCol w="482600"/>
                <a:gridCol w="419100"/>
              </a:tblGrid>
              <a:tr h="190500">
                <a:tc>
                  <a:txBody>
                    <a:bodyPr/>
                    <a:lstStyle/>
                    <a:p>
                      <a:pPr algn="l" fontAlgn="b"/>
                      <a:r>
                        <a:rPr lang="en-US" sz="1000" b="0" i="0" u="none" strike="noStrike">
                          <a:solidFill>
                            <a:srgbClr val="000000"/>
                          </a:solidFill>
                          <a:effectLst/>
                          <a:latin typeface="Calibri"/>
                        </a:rPr>
                        <a:t>Canada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United States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1" i="0" u="none" strike="noStrike">
                          <a:solidFill>
                            <a:srgbClr val="000000"/>
                          </a:solidFill>
                          <a:effectLst/>
                          <a:latin typeface="Calibri"/>
                        </a:rPr>
                        <a:t>North America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209211647"/>
              </p:ext>
            </p:extLst>
          </p:nvPr>
        </p:nvGraphicFramePr>
        <p:xfrm>
          <a:off x="838200" y="152400"/>
          <a:ext cx="4711700" cy="1714500"/>
        </p:xfrm>
        <a:graphic>
          <a:graphicData uri="http://schemas.openxmlformats.org/drawingml/2006/table">
            <a:tbl>
              <a:tblPr/>
              <a:tblGrid>
                <a:gridCol w="571500"/>
                <a:gridCol w="482600"/>
                <a:gridCol w="482600"/>
                <a:gridCol w="787400"/>
                <a:gridCol w="406400"/>
                <a:gridCol w="406400"/>
                <a:gridCol w="736600"/>
                <a:gridCol w="419100"/>
                <a:gridCol w="419100"/>
              </a:tblGrid>
              <a:tr h="190500">
                <a:tc>
                  <a:txBody>
                    <a:bodyPr/>
                    <a:lstStyle/>
                    <a:p>
                      <a:pPr algn="l" fontAlgn="b"/>
                      <a:r>
                        <a:rPr lang="en-US" sz="1000" b="0" i="0" u="none" strike="noStrike">
                          <a:solidFill>
                            <a:srgbClr val="000000"/>
                          </a:solidFill>
                          <a:effectLst/>
                          <a:latin typeface="Calibri"/>
                        </a:rPr>
                        <a:t>Andorra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Guernsey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Netherlands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Austria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Iceland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Norway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Belgium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Ireland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Portugal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Cyprus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9.75%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Isle of Man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Spain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Denmark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Italy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8.66%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Sweden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Finland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Jersey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Switzerland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France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Liechtenstein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Turkey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3.30%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Germany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Luxembourg</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UK</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6.41%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0.60%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000" b="0" i="0" u="none" strike="noStrike">
                          <a:solidFill>
                            <a:srgbClr val="000000"/>
                          </a:solidFill>
                          <a:effectLst/>
                          <a:latin typeface="Calibri"/>
                        </a:rPr>
                        <a:t>Greece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19.31%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Malta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FF0000"/>
                          </a:solidFill>
                          <a:effectLst/>
                          <a:latin typeface="Calibri"/>
                        </a:rPr>
                        <a:t>1.80%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solidFill>
                            <a:srgbClr val="000000"/>
                          </a:solidFill>
                          <a:effectLst/>
                          <a:latin typeface="Calibri"/>
                        </a:rPr>
                        <a:t>W. 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libri"/>
                        </a:rPr>
                        <a:t>6.97%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libri"/>
                        </a:rPr>
                        <a:t>1.16%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802137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14</a:t>
            </a:fld>
            <a:endParaRPr lang="en-US" dirty="0">
              <a:solidFill>
                <a:schemeClr val="tx2"/>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034873496"/>
              </p:ext>
            </p:extLst>
          </p:nvPr>
        </p:nvGraphicFramePr>
        <p:xfrm>
          <a:off x="1295400" y="1143000"/>
          <a:ext cx="6794500" cy="3175000"/>
        </p:xfrm>
        <a:graphic>
          <a:graphicData uri="http://schemas.openxmlformats.org/drawingml/2006/table">
            <a:tbl>
              <a:tblPr/>
              <a:tblGrid>
                <a:gridCol w="1092200"/>
                <a:gridCol w="2273300"/>
                <a:gridCol w="825500"/>
                <a:gridCol w="825500"/>
                <a:gridCol w="825500"/>
                <a:gridCol w="952500"/>
              </a:tblGrid>
              <a:tr h="203200">
                <a:tc>
                  <a:txBody>
                    <a:bodyPr/>
                    <a:lstStyle/>
                    <a:p>
                      <a:pPr algn="l" fontAlgn="b"/>
                      <a:r>
                        <a:rPr lang="en-US" sz="1200" b="0" i="1" u="none" strike="noStrike">
                          <a:solidFill>
                            <a:srgbClr val="000000"/>
                          </a:solidFill>
                          <a:effectLst/>
                          <a:latin typeface="Calibri"/>
                        </a:rPr>
                        <a:t>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Exposure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Revenues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Proportion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ERP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Weighted ERP</a:t>
                      </a:r>
                    </a:p>
                  </a:txBody>
                  <a:tcPr marL="12700" marR="12700" marT="1270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203200">
                <a:tc>
                  <a:txBody>
                    <a:bodyPr/>
                    <a:lstStyle/>
                    <a:p>
                      <a:pPr algn="l" fontAlgn="b"/>
                      <a:r>
                        <a:rPr lang="en-US" sz="1200" b="0" i="0" u="none" strike="noStrike">
                          <a:solidFill>
                            <a:srgbClr val="000000"/>
                          </a:solidFill>
                          <a:effectLst/>
                          <a:latin typeface="Calibri"/>
                        </a:rPr>
                        <a:t>Krakatau</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1889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200" b="1" i="0" u="none" strike="noStrike">
                          <a:solidFill>
                            <a:srgbClr val="000000"/>
                          </a:solidFill>
                          <a:effectLst/>
                          <a:latin typeface="Calibri"/>
                        </a:rPr>
                        <a:t>9.11%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90500">
                <a:tc>
                  <a:txBody>
                    <a:bodyPr/>
                    <a:lstStyle/>
                    <a:p>
                      <a:pPr algn="l" fontAlgn="b"/>
                      <a:r>
                        <a:rPr lang="en-US" sz="1200" b="0" i="0" u="none" strike="noStrike">
                          <a:solidFill>
                            <a:srgbClr val="000000"/>
                          </a:solidFill>
                          <a:effectLst/>
                          <a:latin typeface="Calibri"/>
                        </a:rPr>
                        <a:t>Bumi Resources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39.47%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rowSpan="4">
                  <a:txBody>
                    <a:bodyPr/>
                    <a:lstStyle/>
                    <a:p>
                      <a:pPr algn="ctr" fontAlgn="ctr"/>
                      <a:r>
                        <a:rPr lang="en-US" sz="1200" b="1" i="0" u="none" strike="noStrike">
                          <a:solidFill>
                            <a:srgbClr val="000000"/>
                          </a:solidFill>
                          <a:effectLst/>
                          <a:latin typeface="Calibri"/>
                        </a:rPr>
                        <a:t>7.9%</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190500">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Rest of Asia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3547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7.23%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vMerge="1">
                  <a:txBody>
                    <a:bodyPr/>
                    <a:lstStyle/>
                    <a:p>
                      <a:endParaRPr lang="en-US"/>
                    </a:p>
                  </a:txBody>
                  <a:tcPr/>
                </a:tc>
              </a:tr>
              <a:tr h="190500">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704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9.92%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6.97%</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vMerge="1">
                  <a:txBody>
                    <a:bodyPr/>
                    <a:lstStyle/>
                    <a:p>
                      <a:endParaRPr lang="en-US"/>
                    </a:p>
                  </a:txBody>
                  <a:tcPr/>
                </a:tc>
              </a:tr>
              <a:tr h="203200">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United States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0.61%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5.81%</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vMerge="1">
                  <a:txBody>
                    <a:bodyPr/>
                    <a:lstStyle/>
                    <a:p>
                      <a:endParaRPr lang="en-US"/>
                    </a:p>
                  </a:txBody>
                  <a:tcPr/>
                </a:tc>
              </a:tr>
              <a:tr h="203200">
                <a:tc>
                  <a:txBody>
                    <a:bodyPr/>
                    <a:lstStyle/>
                    <a:p>
                      <a:pPr algn="l" fontAlgn="b"/>
                      <a:r>
                        <a:rPr lang="en-US" sz="1200" b="0" i="0" u="none" strike="noStrike">
                          <a:solidFill>
                            <a:srgbClr val="000000"/>
                          </a:solidFill>
                          <a:effectLst/>
                          <a:latin typeface="Calibri"/>
                        </a:rPr>
                        <a:t>Lippo Karawacki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dirty="0">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12028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200" b="1" i="0" u="none" strike="noStrike">
                          <a:solidFill>
                            <a:srgbClr val="000000"/>
                          </a:solidFill>
                          <a:effectLst/>
                          <a:latin typeface="Calibri"/>
                        </a:rPr>
                        <a:t>9.11%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90500">
                <a:tc>
                  <a:txBody>
                    <a:bodyPr/>
                    <a:lstStyle/>
                    <a:p>
                      <a:pPr algn="l" fontAlgn="b"/>
                      <a:r>
                        <a:rPr lang="en-US" sz="1200" b="0" i="0" u="none" strike="noStrike">
                          <a:solidFill>
                            <a:srgbClr val="000000"/>
                          </a:solidFill>
                          <a:effectLst/>
                          <a:latin typeface="Calibri"/>
                        </a:rPr>
                        <a:t>Gudang Garam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62273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95.53%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1" i="0" u="none" strike="noStrike">
                          <a:solidFill>
                            <a:srgbClr val="000000"/>
                          </a:solidFill>
                          <a:effectLst/>
                          <a:latin typeface="Calibri"/>
                        </a:rPr>
                        <a:t>9.03%</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03200">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Rest of the World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2912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4.47%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7.24%</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vMerge="1">
                  <a:txBody>
                    <a:bodyPr/>
                    <a:lstStyle/>
                    <a:p>
                      <a:endParaRPr lang="en-US"/>
                    </a:p>
                  </a:txBody>
                  <a:tcPr/>
                </a:tc>
              </a:tr>
              <a:tr h="203200">
                <a:tc>
                  <a:txBody>
                    <a:bodyPr/>
                    <a:lstStyle/>
                    <a:p>
                      <a:pPr algn="l" fontAlgn="b"/>
                      <a:r>
                        <a:rPr lang="en-US" sz="1200" b="0" i="0" u="none" strike="noStrike">
                          <a:solidFill>
                            <a:srgbClr val="000000"/>
                          </a:solidFill>
                          <a:effectLst/>
                          <a:latin typeface="Calibri"/>
                        </a:rPr>
                        <a:t>Perushaan Gas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3408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200" b="1" i="0" u="none" strike="noStrike">
                          <a:solidFill>
                            <a:srgbClr val="000000"/>
                          </a:solidFill>
                          <a:effectLst/>
                          <a:latin typeface="Calibri"/>
                        </a:rPr>
                        <a:t>9.11%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90500">
                <a:tc>
                  <a:txBody>
                    <a:bodyPr/>
                    <a:lstStyle/>
                    <a:p>
                      <a:pPr algn="l" fontAlgn="b"/>
                      <a:r>
                        <a:rPr lang="en-US" sz="1200" b="0" i="0" u="none" strike="noStrike">
                          <a:solidFill>
                            <a:srgbClr val="000000"/>
                          </a:solidFill>
                          <a:effectLst/>
                          <a:latin typeface="Calibri"/>
                        </a:rPr>
                        <a:t>Semen 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25610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94.90%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rowSpan="3">
                  <a:txBody>
                    <a:bodyPr/>
                    <a:lstStyle/>
                    <a:p>
                      <a:pPr algn="ctr" fontAlgn="ctr"/>
                      <a:r>
                        <a:rPr lang="en-US" sz="1200" b="1" i="0" u="none" strike="noStrike">
                          <a:solidFill>
                            <a:srgbClr val="000000"/>
                          </a:solidFill>
                          <a:effectLst/>
                          <a:latin typeface="Calibri"/>
                        </a:rPr>
                        <a:t>9.01%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CC"/>
                    </a:solidFill>
                  </a:tcPr>
                </a:tc>
              </a:tr>
              <a:tr h="190500">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Rest of Asia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1351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5.01%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7.23%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vMerge="1">
                  <a:txBody>
                    <a:bodyPr/>
                    <a:lstStyle/>
                    <a:p>
                      <a:endParaRPr lang="en-US"/>
                    </a:p>
                  </a:txBody>
                  <a:tcPr/>
                </a:tc>
              </a:tr>
              <a:tr h="190500">
                <a:tc>
                  <a:txBody>
                    <a:bodyPr/>
                    <a:lstStyle/>
                    <a:p>
                      <a:pPr algn="l" fontAlgn="b"/>
                      <a:r>
                        <a:rPr lang="en-US" sz="12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Europe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0.09%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6.97%</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vMerge="1">
                  <a:txBody>
                    <a:bodyPr/>
                    <a:lstStyle/>
                    <a:p>
                      <a:endParaRPr lang="en-US"/>
                    </a:p>
                  </a:txBody>
                  <a:tcPr/>
                </a:tc>
              </a:tr>
              <a:tr h="190500">
                <a:tc>
                  <a:txBody>
                    <a:bodyPr/>
                    <a:lstStyle/>
                    <a:p>
                      <a:pPr algn="l" fontAlgn="b"/>
                      <a:r>
                        <a:rPr lang="en-US" sz="1200" b="0" i="0" u="none" strike="noStrike">
                          <a:solidFill>
                            <a:srgbClr val="000000"/>
                          </a:solidFill>
                          <a:effectLst/>
                          <a:latin typeface="Calibri"/>
                        </a:rPr>
                        <a:t>United Tractor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51012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200" b="1" i="0" u="none" strike="noStrike">
                          <a:solidFill>
                            <a:srgbClr val="000000"/>
                          </a:solidFill>
                          <a:effectLst/>
                          <a:latin typeface="Calibri"/>
                        </a:rPr>
                        <a:t>9.11%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r>
              <a:tr h="190500">
                <a:tc>
                  <a:txBody>
                    <a:bodyPr/>
                    <a:lstStyle/>
                    <a:p>
                      <a:pPr algn="l" fontAlgn="b"/>
                      <a:r>
                        <a:rPr lang="en-US" sz="1200" b="0" i="0" u="none" strike="noStrike">
                          <a:solidFill>
                            <a:srgbClr val="000000"/>
                          </a:solidFill>
                          <a:effectLst/>
                          <a:latin typeface="Calibri"/>
                        </a:rPr>
                        <a:t>Media Nusantra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2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24405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200" b="0" i="0" u="none" strike="noStrike">
                          <a:solidFill>
                            <a:srgbClr val="000000"/>
                          </a:solidFill>
                          <a:effectLst/>
                          <a:latin typeface="Calibri"/>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200" b="1"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90500">
                <a:tc>
                  <a:txBody>
                    <a:bodyPr/>
                    <a:lstStyle/>
                    <a:p>
                      <a:pPr algn="l" fontAlgn="b"/>
                      <a:r>
                        <a:rPr lang="en-US" sz="1200" b="0" i="0" u="none" strike="noStrike">
                          <a:solidFill>
                            <a:srgbClr val="000000"/>
                          </a:solidFill>
                          <a:effectLst/>
                          <a:latin typeface="Calibri"/>
                        </a:rPr>
                        <a:t>Indosat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0" i="0" u="none" strike="noStrike">
                          <a:solidFill>
                            <a:srgbClr val="000000"/>
                          </a:solidFill>
                          <a:effectLst/>
                          <a:latin typeface="Calibri"/>
                        </a:rPr>
                        <a:t>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24085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solidFill>
                            <a:srgbClr val="000000"/>
                          </a:solidFill>
                          <a:effectLst/>
                          <a:latin typeface="Calibri"/>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dirty="0">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p14="http://schemas.microsoft.com/office/powerpoint/2010/main" val="4144571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88543" y="1600200"/>
            <a:ext cx="1939879"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Regression beta is 0.422</a:t>
            </a:r>
            <a:endParaRPr lang="en-US" sz="1400" i="0" dirty="0"/>
          </a:p>
        </p:txBody>
      </p:sp>
      <p:sp>
        <p:nvSpPr>
          <p:cNvPr id="7" name="TextBox 6"/>
          <p:cNvSpPr txBox="1"/>
          <p:nvPr/>
        </p:nvSpPr>
        <p:spPr>
          <a:xfrm>
            <a:off x="7010400" y="2971800"/>
            <a:ext cx="120157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Intercept in %</a:t>
            </a:r>
          </a:p>
          <a:p>
            <a:r>
              <a:rPr lang="en-US" sz="1400" i="0" dirty="0" smtClean="0"/>
              <a:t>0.057%</a:t>
            </a:r>
            <a:endParaRPr lang="en-US" sz="1400" i="0" dirty="0"/>
          </a:p>
        </p:txBody>
      </p:sp>
      <p:sp>
        <p:nvSpPr>
          <p:cNvPr id="11" name="TextBox 10"/>
          <p:cNvSpPr txBox="1"/>
          <p:nvPr/>
        </p:nvSpPr>
        <p:spPr>
          <a:xfrm>
            <a:off x="7010400" y="2057400"/>
            <a:ext cx="1752600"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smtClean="0"/>
              <a:t>Adj</a:t>
            </a:r>
            <a:r>
              <a:rPr lang="en-US" sz="1400" i="0" dirty="0" smtClean="0"/>
              <a:t> Beta = (2/3)(0.422) + (1/3) (1) = 0.614</a:t>
            </a:r>
            <a:endParaRPr lang="en-US" sz="1400" i="0" dirty="0"/>
          </a:p>
        </p:txBody>
      </p:sp>
      <p:sp>
        <p:nvSpPr>
          <p:cNvPr id="14" name="TextBox 13"/>
          <p:cNvSpPr txBox="1"/>
          <p:nvPr/>
        </p:nvSpPr>
        <p:spPr>
          <a:xfrm>
            <a:off x="7086600" y="3657600"/>
            <a:ext cx="1828800" cy="5334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R squared (decimals) = 21.5%</a:t>
            </a:r>
            <a:endParaRPr lang="en-US" sz="1400" i="0" dirty="0"/>
          </a:p>
        </p:txBody>
      </p:sp>
      <p:sp>
        <p:nvSpPr>
          <p:cNvPr id="17" name="TextBox 16"/>
          <p:cNvSpPr txBox="1"/>
          <p:nvPr/>
        </p:nvSpPr>
        <p:spPr>
          <a:xfrm>
            <a:off x="6934200" y="4648200"/>
            <a:ext cx="2209800" cy="16002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err="1" smtClean="0"/>
              <a:t>Std</a:t>
            </a:r>
            <a:r>
              <a:rPr lang="en-US" sz="1400" i="0" dirty="0" smtClean="0"/>
              <a:t> error of beta = 0.08</a:t>
            </a:r>
          </a:p>
          <a:p>
            <a:r>
              <a:rPr lang="en-US" sz="1400" i="0" dirty="0" smtClean="0"/>
              <a:t>67% confidence: </a:t>
            </a:r>
          </a:p>
          <a:p>
            <a:r>
              <a:rPr lang="en-US" sz="1400" i="0" dirty="0" smtClean="0"/>
              <a:t>0.34 (=0.42-0.08) to</a:t>
            </a:r>
          </a:p>
          <a:p>
            <a:r>
              <a:rPr lang="en-US" sz="1400" i="0" dirty="0" smtClean="0"/>
              <a:t>0.50 (=0.42+0.08)</a:t>
            </a:r>
          </a:p>
          <a:p>
            <a:r>
              <a:rPr lang="en-US" sz="1400" i="0" dirty="0" smtClean="0"/>
              <a:t>95% confidence:</a:t>
            </a:r>
          </a:p>
          <a:p>
            <a:r>
              <a:rPr lang="en-US" sz="1400" i="0" dirty="0" smtClean="0"/>
              <a:t>0.26 </a:t>
            </a:r>
            <a:r>
              <a:rPr lang="en-US" sz="1400" i="0" dirty="0"/>
              <a:t>(=0.42</a:t>
            </a:r>
            <a:r>
              <a:rPr lang="en-US" sz="1400" i="0" dirty="0" smtClean="0"/>
              <a:t>-2*0.08</a:t>
            </a:r>
            <a:r>
              <a:rPr lang="en-US" sz="1400" i="0" dirty="0"/>
              <a:t>) to</a:t>
            </a:r>
          </a:p>
          <a:p>
            <a:r>
              <a:rPr lang="en-US" sz="1400" i="0" dirty="0" smtClean="0"/>
              <a:t>0.58 (</a:t>
            </a:r>
            <a:r>
              <a:rPr lang="en-US" sz="1400" i="0" dirty="0"/>
              <a:t>=</a:t>
            </a:r>
            <a:r>
              <a:rPr lang="en-US" sz="1400" i="0" dirty="0" smtClean="0"/>
              <a:t>0.42+2*0.08</a:t>
            </a:r>
            <a:r>
              <a:rPr lang="en-US" sz="1400" i="0" dirty="0"/>
              <a:t>)</a:t>
            </a:r>
          </a:p>
        </p:txBody>
      </p:sp>
      <p:sp>
        <p:nvSpPr>
          <p:cNvPr id="20" name="TextBox 19"/>
          <p:cNvSpPr txBox="1"/>
          <p:nvPr/>
        </p:nvSpPr>
        <p:spPr>
          <a:xfrm>
            <a:off x="4191000" y="152400"/>
            <a:ext cx="434994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If annualized </a:t>
            </a:r>
            <a:r>
              <a:rPr lang="en-US" sz="1400" i="0" dirty="0" err="1" smtClean="0"/>
              <a:t>riskfree</a:t>
            </a:r>
            <a:r>
              <a:rPr lang="en-US" sz="1400" i="0" dirty="0" smtClean="0"/>
              <a:t> rate during period was 1.5%,</a:t>
            </a:r>
          </a:p>
          <a:p>
            <a:r>
              <a:rPr lang="en-US" sz="1400" i="0" dirty="0" smtClean="0"/>
              <a:t>Jensen’s alpha = 0.057% - (1.5%/52)*(1-0.422) = 0.0403%</a:t>
            </a:r>
            <a:endParaRPr lang="en-US" sz="1400" i="0" dirty="0"/>
          </a:p>
        </p:txBody>
      </p:sp>
      <p:pic>
        <p:nvPicPr>
          <p:cNvPr id="2" name="Picture 1"/>
          <p:cNvPicPr>
            <a:picLocks noChangeAspect="1"/>
          </p:cNvPicPr>
          <p:nvPr/>
        </p:nvPicPr>
        <p:blipFill>
          <a:blip r:embed="rId2"/>
          <a:stretch>
            <a:fillRect/>
          </a:stretch>
        </p:blipFill>
        <p:spPr>
          <a:xfrm>
            <a:off x="76200" y="762000"/>
            <a:ext cx="6865550" cy="5029200"/>
          </a:xfrm>
          <a:prstGeom prst="rect">
            <a:avLst/>
          </a:prstGeom>
        </p:spPr>
      </p:pic>
      <p:sp>
        <p:nvSpPr>
          <p:cNvPr id="5" name="TextBox 4"/>
          <p:cNvSpPr txBox="1"/>
          <p:nvPr/>
        </p:nvSpPr>
        <p:spPr>
          <a:xfrm>
            <a:off x="990600" y="5638800"/>
            <a:ext cx="5432684" cy="73866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Using a 6% ERP for mature markets and a current </a:t>
            </a:r>
            <a:r>
              <a:rPr lang="en-US" sz="1400" i="0" dirty="0" err="1" smtClean="0"/>
              <a:t>riskfree</a:t>
            </a:r>
            <a:r>
              <a:rPr lang="en-US" sz="1400" i="0" dirty="0" smtClean="0"/>
              <a:t> rate of 1.87%,</a:t>
            </a:r>
          </a:p>
          <a:p>
            <a:r>
              <a:rPr lang="en-US" sz="1400" i="0" dirty="0" smtClean="0"/>
              <a:t>Expected Return = </a:t>
            </a:r>
            <a:r>
              <a:rPr lang="en-US" sz="1400" i="0" dirty="0" err="1" smtClean="0"/>
              <a:t>Riskfree</a:t>
            </a:r>
            <a:r>
              <a:rPr lang="en-US" sz="1400" i="0" dirty="0" smtClean="0"/>
              <a:t> rate + Raw Beta (ERP)</a:t>
            </a:r>
          </a:p>
          <a:p>
            <a:r>
              <a:rPr lang="en-US" sz="1400" i="0" dirty="0"/>
              <a:t>	</a:t>
            </a:r>
            <a:r>
              <a:rPr lang="en-US" sz="1400" i="0" dirty="0" smtClean="0"/>
              <a:t>= 1.87% + 0.422 (6%) = 4.40%</a:t>
            </a:r>
            <a:endParaRPr lang="en-US" sz="1400" i="0" dirty="0"/>
          </a:p>
        </p:txBody>
      </p:sp>
      <p:sp>
        <p:nvSpPr>
          <p:cNvPr id="3" name="Slide Number Placeholder 2"/>
          <p:cNvSpPr>
            <a:spLocks noGrp="1"/>
          </p:cNvSpPr>
          <p:nvPr>
            <p:ph type="sldNum" sz="quarter" idx="12"/>
          </p:nvPr>
        </p:nvSpPr>
        <p:spPr/>
        <p:txBody>
          <a:bodyPr/>
          <a:lstStyle/>
          <a:p>
            <a:fld id="{1AD93096-5B34-4342-9326-69289CEAE4C2}" type="slidenum">
              <a:rPr lang="en-US" smtClean="0"/>
              <a:pPr/>
              <a:t>15</a:t>
            </a:fld>
            <a:endParaRPr lang="en-US" dirty="0">
              <a:solidFill>
                <a:schemeClr val="tx2"/>
              </a:solidFill>
            </a:endParaRPr>
          </a:p>
        </p:txBody>
      </p:sp>
      <p:sp>
        <p:nvSpPr>
          <p:cNvPr id="15" name="TextBox 14"/>
          <p:cNvSpPr txBox="1"/>
          <p:nvPr/>
        </p:nvSpPr>
        <p:spPr>
          <a:xfrm>
            <a:off x="3505200" y="762000"/>
            <a:ext cx="1977575"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Based on weekly returns</a:t>
            </a:r>
            <a:endParaRPr lang="en-US" sz="1400" i="0" dirty="0"/>
          </a:p>
        </p:txBody>
      </p:sp>
      <p:cxnSp>
        <p:nvCxnSpPr>
          <p:cNvPr id="13" name="Straight Arrow Connector 12"/>
          <p:cNvCxnSpPr/>
          <p:nvPr/>
        </p:nvCxnSpPr>
        <p:spPr>
          <a:xfrm>
            <a:off x="5029200" y="1066800"/>
            <a:ext cx="1524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980502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Indonesian Companies: Beta Regression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16</a:t>
            </a:fld>
            <a:endParaRPr lang="en-US" dirty="0">
              <a:solidFill>
                <a:srgbClr val="FFFFFF"/>
              </a:solidFill>
            </a:endParaRPr>
          </a:p>
        </p:txBody>
      </p:sp>
      <p:graphicFrame>
        <p:nvGraphicFramePr>
          <p:cNvPr id="8" name="Content Placeholder 7"/>
          <p:cNvGraphicFramePr>
            <a:graphicFrameLocks noGrp="1"/>
          </p:cNvGraphicFramePr>
          <p:nvPr>
            <p:ph sz="quarter" idx="1"/>
          </p:nvPr>
        </p:nvGraphicFramePr>
        <p:xfrm>
          <a:off x="612775" y="3000850"/>
          <a:ext cx="8153401" cy="1694500"/>
        </p:xfrm>
        <a:graphic>
          <a:graphicData uri="http://schemas.openxmlformats.org/drawingml/2006/table">
            <a:tbl>
              <a:tblPr/>
              <a:tblGrid>
                <a:gridCol w="1001295"/>
                <a:gridCol w="561165"/>
                <a:gridCol w="330097"/>
                <a:gridCol w="627185"/>
                <a:gridCol w="660194"/>
                <a:gridCol w="1375405"/>
                <a:gridCol w="1331392"/>
                <a:gridCol w="968285"/>
                <a:gridCol w="627185"/>
                <a:gridCol w="671198"/>
              </a:tblGrid>
              <a:tr h="169450">
                <a:tc>
                  <a:txBody>
                    <a:bodyPr/>
                    <a:lstStyle/>
                    <a:p>
                      <a:pPr algn="l" fontAlgn="b"/>
                      <a:r>
                        <a:rPr lang="en-US" sz="1000" b="0" i="1" u="none" strike="noStrike">
                          <a:solidFill>
                            <a:srgbClr val="000000"/>
                          </a:solidFill>
                          <a:effectLst/>
                          <a:latin typeface="Calibri"/>
                        </a:rPr>
                        <a:t>Company</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Intercept</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Beta</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R-squared</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Rf (1-Beta)</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Jensen's alpha (monthy)</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Jensen's alpha (annual)</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Std Error of Beta</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Beta (low)</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1" u="none" strike="noStrike">
                          <a:solidFill>
                            <a:srgbClr val="000000"/>
                          </a:solidFill>
                          <a:effectLst/>
                          <a:latin typeface="Calibri"/>
                        </a:rPr>
                        <a:t>Beta (high)</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450">
                <a:tc>
                  <a:txBody>
                    <a:bodyPr/>
                    <a:lstStyle/>
                    <a:p>
                      <a:pPr algn="l" fontAlgn="b"/>
                      <a:r>
                        <a:rPr lang="en-US" sz="1000" b="0" i="0" u="none" strike="noStrike">
                          <a:solidFill>
                            <a:srgbClr val="000000"/>
                          </a:solidFill>
                          <a:effectLst/>
                          <a:latin typeface="Calibri"/>
                        </a:rPr>
                        <a:t>Krakatau Steel</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-0.22%</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0.99</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21.10%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-0.22%</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-10.87%</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0.19</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0.61</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1.37</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450">
                <a:tc>
                  <a:txBody>
                    <a:bodyPr/>
                    <a:lstStyle/>
                    <a:p>
                      <a:pPr algn="l" fontAlgn="b"/>
                      <a:r>
                        <a:rPr lang="en-US" sz="1000" b="0" i="0" u="none" strike="noStrike">
                          <a:solidFill>
                            <a:srgbClr val="000000"/>
                          </a:solidFill>
                          <a:effectLst/>
                          <a:latin typeface="Calibri"/>
                        </a:rPr>
                        <a:t>Bumi Resources</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-1.68%</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1.19</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9.30%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-0.02%</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-1.66%</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-58.16%</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0.37</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0.45</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1.93</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450">
                <a:tc>
                  <a:txBody>
                    <a:bodyPr/>
                    <a:lstStyle/>
                    <a:p>
                      <a:pPr algn="l" fontAlgn="b"/>
                      <a:r>
                        <a:rPr lang="en-US" sz="1000" b="0" i="0" u="none" strike="noStrike">
                          <a:solidFill>
                            <a:srgbClr val="000000"/>
                          </a:solidFill>
                          <a:effectLst/>
                          <a:latin typeface="Calibri"/>
                        </a:rPr>
                        <a:t>Lippo Karawacki</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-0.22%</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2.00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46.90%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-0.12%</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-6.24%</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0.21</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1.58</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2.42</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450">
                <a:tc>
                  <a:txBody>
                    <a:bodyPr/>
                    <a:lstStyle/>
                    <a:p>
                      <a:pPr algn="l" fontAlgn="b"/>
                      <a:r>
                        <a:rPr lang="en-US" sz="1000" b="0" i="0" u="none" strike="noStrike">
                          <a:solidFill>
                            <a:srgbClr val="000000"/>
                          </a:solidFill>
                          <a:effectLst/>
                          <a:latin typeface="Calibri"/>
                        </a:rPr>
                        <a:t>Gudang Garam</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-0.08%</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0.95</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24.30%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-0.08%</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-4.32%</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0.17</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0.61</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1.29</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450">
                <a:tc>
                  <a:txBody>
                    <a:bodyPr/>
                    <a:lstStyle/>
                    <a:p>
                      <a:pPr algn="l" fontAlgn="b"/>
                      <a:r>
                        <a:rPr lang="en-US" sz="1000" b="0" i="0" u="none" strike="noStrike">
                          <a:solidFill>
                            <a:srgbClr val="000000"/>
                          </a:solidFill>
                          <a:effectLst/>
                          <a:latin typeface="Calibri"/>
                        </a:rPr>
                        <a:t>Perushann Gas</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-0.22%</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1.00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35.80%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0.00%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-0.22%</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-10.82%</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0.13</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0.74</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1.26</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450">
                <a:tc>
                  <a:txBody>
                    <a:bodyPr/>
                    <a:lstStyle/>
                    <a:p>
                      <a:pPr algn="l" fontAlgn="b"/>
                      <a:r>
                        <a:rPr lang="en-US" sz="1000" b="0" i="0" u="none" strike="noStrike">
                          <a:solidFill>
                            <a:srgbClr val="000000"/>
                          </a:solidFill>
                          <a:effectLst/>
                          <a:latin typeface="Calibri"/>
                        </a:rPr>
                        <a:t>Semen Indonesia</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-0.25%</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1.30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44.00%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-0.03%</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-0.22%</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-10.87%</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0.15</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1.6</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450">
                <a:tc>
                  <a:txBody>
                    <a:bodyPr/>
                    <a:lstStyle/>
                    <a:p>
                      <a:pPr algn="l" fontAlgn="b"/>
                      <a:r>
                        <a:rPr lang="en-US" sz="1000" b="0" i="0" u="none" strike="noStrike">
                          <a:solidFill>
                            <a:srgbClr val="000000"/>
                          </a:solidFill>
                          <a:effectLst/>
                          <a:latin typeface="Calibri"/>
                        </a:rPr>
                        <a:t>United Tractors</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0.26%</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0.81</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19.30%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0.02%</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0.24%</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13.38%</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0.17</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0.47</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1.15</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450">
                <a:tc>
                  <a:txBody>
                    <a:bodyPr/>
                    <a:lstStyle/>
                    <a:p>
                      <a:pPr algn="l" fontAlgn="b"/>
                      <a:r>
                        <a:rPr lang="en-US" sz="1000" b="0" i="0" u="none" strike="noStrike">
                          <a:solidFill>
                            <a:srgbClr val="000000"/>
                          </a:solidFill>
                          <a:effectLst/>
                          <a:latin typeface="Calibri"/>
                        </a:rPr>
                        <a:t>Media Nusantra</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-0.41%</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1.29</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32.30%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-0.03%</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-0.38%</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-18.05%</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0.19</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0.91</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1.67</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9450">
                <a:tc>
                  <a:txBody>
                    <a:bodyPr/>
                    <a:lstStyle/>
                    <a:p>
                      <a:pPr algn="l" fontAlgn="b"/>
                      <a:r>
                        <a:rPr lang="en-US" sz="1000" b="0" i="0" u="none" strike="noStrike">
                          <a:solidFill>
                            <a:srgbClr val="000000"/>
                          </a:solidFill>
                          <a:effectLst/>
                          <a:latin typeface="Calibri"/>
                        </a:rPr>
                        <a:t>Indosat</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-0.27%</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0.71</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15.20%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0.03%</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-0.30%</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-14.37%</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solidFill>
                            <a:srgbClr val="000000"/>
                          </a:solidFill>
                          <a:effectLst/>
                          <a:latin typeface="Calibri"/>
                        </a:rPr>
                        <a:t>0.17</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0.37</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solidFill>
                            <a:srgbClr val="000000"/>
                          </a:solidFill>
                          <a:effectLst/>
                          <a:latin typeface="Calibri"/>
                        </a:rPr>
                        <a:t>1.05</a:t>
                      </a:r>
                    </a:p>
                  </a:txBody>
                  <a:tcPr marL="11003" marR="11003" marT="11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98923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The best R-squared ever?</a:t>
            </a:r>
            <a:endParaRPr lang="en-US"/>
          </a:p>
        </p:txBody>
      </p:sp>
      <p:pic>
        <p:nvPicPr>
          <p:cNvPr id="29699" name="Picture 4"/>
          <p:cNvPicPr>
            <a:picLocks noGrp="1" noChangeAspect="1" noChangeArrowheads="1"/>
          </p:cNvPicPr>
          <p:nvPr>
            <p:ph sz="quarter" idx="1"/>
          </p:nvPr>
        </p:nvPicPr>
        <p:blipFill>
          <a:blip r:embed="rId2"/>
          <a:srcRect l="-18644" r="-18644"/>
          <a:stretch>
            <a:fillRect/>
          </a:stretch>
        </p:blipFill>
        <p:spPr/>
      </p:pic>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17</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sector is your firm in?</a:t>
            </a:r>
            <a:endParaRPr lang="en-US" dirty="0"/>
          </a:p>
        </p:txBody>
      </p:sp>
      <p:pic>
        <p:nvPicPr>
          <p:cNvPr id="4" name="Content Placeholder 3"/>
          <p:cNvPicPr>
            <a:picLocks noGrp="1" noChangeAspect="1"/>
          </p:cNvPicPr>
          <p:nvPr>
            <p:ph sz="quarter" idx="1"/>
          </p:nvPr>
        </p:nvPicPr>
        <p:blipFill>
          <a:blip r:embed="rId2"/>
          <a:srcRect t="12098" b="12098"/>
          <a:stretch>
            <a:fillRect/>
          </a:stretch>
        </p:blipFill>
        <p:spPr/>
      </p:pic>
      <p:sp>
        <p:nvSpPr>
          <p:cNvPr id="6" name="TextBox 5"/>
          <p:cNvSpPr txBox="1"/>
          <p:nvPr/>
        </p:nvSpPr>
        <p:spPr>
          <a:xfrm>
            <a:off x="6629400" y="1371600"/>
            <a:ext cx="2362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Bloomberg sector category</a:t>
            </a:r>
            <a:endParaRPr lang="en-US" sz="1400" i="0" dirty="0"/>
          </a:p>
        </p:txBody>
      </p:sp>
      <p:sp>
        <p:nvSpPr>
          <p:cNvPr id="12" name="TextBox 11"/>
          <p:cNvSpPr txBox="1"/>
          <p:nvPr/>
        </p:nvSpPr>
        <p:spPr>
          <a:xfrm>
            <a:off x="381001" y="2819400"/>
            <a:ext cx="1676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Read the description and make your own judgment</a:t>
            </a:r>
            <a:endParaRPr lang="en-US" sz="1400" i="0" dirty="0"/>
          </a:p>
        </p:txBody>
      </p:sp>
      <p:cxnSp>
        <p:nvCxnSpPr>
          <p:cNvPr id="9" name="Straight Arrow Connector 8"/>
          <p:cNvCxnSpPr/>
          <p:nvPr/>
        </p:nvCxnSpPr>
        <p:spPr bwMode="auto">
          <a:xfrm flipH="1">
            <a:off x="7239000" y="1676400"/>
            <a:ext cx="457200" cy="9144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flipV="1">
            <a:off x="2057400" y="3200400"/>
            <a:ext cx="304800" cy="7620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18</a:t>
            </a:fld>
            <a:endParaRPr lang="en-US" dirty="0">
              <a:solidFill>
                <a:srgbClr val="FFFFFF"/>
              </a:solidFill>
            </a:endParaRPr>
          </a:p>
        </p:txBody>
      </p:sp>
    </p:spTree>
    <p:extLst>
      <p:ext uri="{BB962C8B-B14F-4D97-AF65-F5344CB8AC3E}">
        <p14:creationId xmlns:p14="http://schemas.microsoft.com/office/powerpoint/2010/main" val="2380150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19</a:t>
            </a:fld>
            <a:endParaRPr lang="en-US" dirty="0">
              <a:solidFill>
                <a:schemeClr val="tx2"/>
              </a:solidFill>
            </a:endParaRPr>
          </a:p>
        </p:txBody>
      </p:sp>
      <p:pic>
        <p:nvPicPr>
          <p:cNvPr id="5" name="Picture 4"/>
          <p:cNvPicPr>
            <a:picLocks noChangeAspect="1"/>
          </p:cNvPicPr>
          <p:nvPr/>
        </p:nvPicPr>
        <p:blipFill>
          <a:blip r:embed="rId2"/>
          <a:stretch>
            <a:fillRect/>
          </a:stretch>
        </p:blipFill>
        <p:spPr>
          <a:xfrm>
            <a:off x="0" y="139700"/>
            <a:ext cx="9144000" cy="655898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20</a:t>
            </a:fld>
            <a:endParaRPr lang="en-US" dirty="0">
              <a:solidFill>
                <a:schemeClr val="tx2"/>
              </a:solidFill>
            </a:endParaRPr>
          </a:p>
        </p:txBody>
      </p:sp>
      <p:pic>
        <p:nvPicPr>
          <p:cNvPr id="6" name="Picture 5"/>
          <p:cNvPicPr>
            <a:picLocks noChangeAspect="1"/>
          </p:cNvPicPr>
          <p:nvPr/>
        </p:nvPicPr>
        <p:blipFill>
          <a:blip r:embed="rId2"/>
          <a:stretch>
            <a:fillRect/>
          </a:stretch>
        </p:blipFill>
        <p:spPr>
          <a:xfrm>
            <a:off x="0" y="292100"/>
            <a:ext cx="9144000" cy="627209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Indonesian Companies: Bottom up Betas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21</a:t>
            </a:fld>
            <a:endParaRPr lang="en-US" dirty="0">
              <a:solidFill>
                <a:srgbClr val="FFFFFF"/>
              </a:solidFill>
            </a:endParaRPr>
          </a:p>
        </p:txBody>
      </p:sp>
      <p:graphicFrame>
        <p:nvGraphicFramePr>
          <p:cNvPr id="8" name="Content Placeholder 7"/>
          <p:cNvGraphicFramePr>
            <a:graphicFrameLocks noGrp="1"/>
          </p:cNvGraphicFramePr>
          <p:nvPr>
            <p:ph sz="quarter" idx="1"/>
          </p:nvPr>
        </p:nvGraphicFramePr>
        <p:xfrm>
          <a:off x="669925" y="2680970"/>
          <a:ext cx="8039100" cy="2334260"/>
        </p:xfrm>
        <a:graphic>
          <a:graphicData uri="http://schemas.openxmlformats.org/drawingml/2006/table">
            <a:tbl>
              <a:tblPr/>
              <a:tblGrid>
                <a:gridCol w="1549400"/>
                <a:gridCol w="1841500"/>
                <a:gridCol w="1054100"/>
                <a:gridCol w="1003300"/>
                <a:gridCol w="812800"/>
                <a:gridCol w="876300"/>
                <a:gridCol w="901700"/>
              </a:tblGrid>
              <a:tr h="190500">
                <a:tc>
                  <a:txBody>
                    <a:bodyPr/>
                    <a:lstStyle/>
                    <a:p>
                      <a:pPr algn="l" fontAlgn="b"/>
                      <a:r>
                        <a:rPr lang="en-US" sz="1200" b="0" i="0" u="none" strike="noStrike">
                          <a:solidFill>
                            <a:srgbClr val="000000"/>
                          </a:solidFill>
                          <a:effectLst/>
                          <a:latin typeface="Calibri"/>
                        </a:rPr>
                        <a:t>Marginal tax rate =</a:t>
                      </a:r>
                    </a:p>
                  </a:txBody>
                  <a:tcPr marL="12700" marR="12700" marT="127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1" u="none" strike="noStrike">
                          <a:solidFill>
                            <a:srgbClr val="000000"/>
                          </a:solidFill>
                          <a:effectLst/>
                          <a:latin typeface="Calibri"/>
                        </a:rPr>
                        <a:t>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Business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Unlevered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Total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Market Cap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D/E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Krakatau Steel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Steel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0.7189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1,529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408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374.75%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Bumi Resources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Coal &amp; Related Energy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0.9147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4,228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1957.41%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Lippo Karawacki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Real Estate (General/Diversified)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0.6464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10,787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30,001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35.96%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Gudang Garam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Tobacco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0.6725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15,170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90,624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Perushann Gas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Oil/Gas Distribution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0.8332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2,145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7,881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27.22%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Semen 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Construction Supplies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3,970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79,779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Tractors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Machinery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2,620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75,271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Media Nusantra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Entertainment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0.8967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3,376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29,409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11.48%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Indosat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Telecom. Services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0.6581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27,279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20,323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24173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Interest coverage ratios</a:t>
            </a:r>
            <a:endParaRPr lang="en-US" dirty="0"/>
          </a:p>
        </p:txBody>
      </p:sp>
      <p:pic>
        <p:nvPicPr>
          <p:cNvPr id="4" name="Content Placeholder 3"/>
          <p:cNvPicPr>
            <a:picLocks noGrp="1" noChangeAspect="1"/>
          </p:cNvPicPr>
          <p:nvPr>
            <p:ph sz="quarter" idx="1"/>
          </p:nvPr>
        </p:nvPicPr>
        <p:blipFill>
          <a:blip r:embed="rId2"/>
          <a:srcRect t="-73973" b="-73973"/>
          <a:stretch>
            <a:fillRect/>
          </a:stretch>
        </p:blipFill>
        <p:spPr/>
      </p:pic>
      <p:sp>
        <p:nvSpPr>
          <p:cNvPr id="5" name="TextBox 4"/>
          <p:cNvSpPr txBox="1"/>
          <p:nvPr/>
        </p:nvSpPr>
        <p:spPr>
          <a:xfrm>
            <a:off x="1676400" y="5334000"/>
            <a:ext cx="4643331"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Interest coverage ratio = Operating profit/ Interest expense</a:t>
            </a:r>
          </a:p>
          <a:p>
            <a:r>
              <a:rPr lang="en-US" sz="1400" i="0" dirty="0"/>
              <a:t>	</a:t>
            </a:r>
            <a:r>
              <a:rPr lang="en-US" sz="1400" i="0" dirty="0" smtClean="0"/>
              <a:t>		= 17,741/1,441 = 12.10</a:t>
            </a:r>
            <a:endParaRPr lang="en-US" sz="1400" i="0"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22</a:t>
            </a:fld>
            <a:endParaRPr lang="en-US" dirty="0">
              <a:solidFill>
                <a:srgbClr val="FFFFFF"/>
              </a:solidFill>
            </a:endParaRPr>
          </a:p>
        </p:txBody>
      </p:sp>
    </p:spTree>
    <p:extLst>
      <p:ext uri="{BB962C8B-B14F-4D97-AF65-F5344CB8AC3E}">
        <p14:creationId xmlns:p14="http://schemas.microsoft.com/office/powerpoint/2010/main" val="2643102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0" y="457200"/>
            <a:ext cx="7620000" cy="838200"/>
          </a:xfrm>
        </p:spPr>
        <p:txBody>
          <a:bodyPr/>
          <a:lstStyle/>
          <a:p>
            <a:r>
              <a:rPr lang="en-US" smtClean="0">
                <a:ea typeface="ＭＳ Ｐゴシック" charset="-128"/>
                <a:cs typeface="ＭＳ Ｐゴシック" charset="-128"/>
              </a:rPr>
              <a:t>Synthetic Ratings and Default Spreads</a:t>
            </a:r>
          </a:p>
        </p:txBody>
      </p:sp>
      <p:sp>
        <p:nvSpPr>
          <p:cNvPr id="2" name="TextBox 1"/>
          <p:cNvSpPr txBox="1"/>
          <p:nvPr/>
        </p:nvSpPr>
        <p:spPr>
          <a:xfrm>
            <a:off x="1524000" y="1600200"/>
            <a:ext cx="2035871" cy="307777"/>
          </a:xfrm>
          <a:prstGeom prst="rect">
            <a:avLst/>
          </a:prstGeom>
          <a:noFill/>
        </p:spPr>
        <p:txBody>
          <a:bodyPr wrap="none" rtlCol="0">
            <a:spAutoFit/>
          </a:bodyPr>
          <a:lstStyle/>
          <a:p>
            <a:r>
              <a:rPr lang="en-US" sz="1400" i="0" dirty="0" smtClean="0"/>
              <a:t>Market cap &gt; $ 5 billion</a:t>
            </a:r>
            <a:endParaRPr lang="en-US" sz="1400" i="0" dirty="0"/>
          </a:p>
        </p:txBody>
      </p:sp>
      <p:sp>
        <p:nvSpPr>
          <p:cNvPr id="7" name="TextBox 6"/>
          <p:cNvSpPr txBox="1"/>
          <p:nvPr/>
        </p:nvSpPr>
        <p:spPr>
          <a:xfrm>
            <a:off x="5791200" y="1600200"/>
            <a:ext cx="2035871" cy="307777"/>
          </a:xfrm>
          <a:prstGeom prst="rect">
            <a:avLst/>
          </a:prstGeom>
          <a:noFill/>
        </p:spPr>
        <p:txBody>
          <a:bodyPr wrap="none" rtlCol="0">
            <a:spAutoFit/>
          </a:bodyPr>
          <a:lstStyle/>
          <a:p>
            <a:r>
              <a:rPr lang="en-US" sz="1400" i="0" dirty="0" smtClean="0"/>
              <a:t>Market cap &lt; $ 5 billion</a:t>
            </a:r>
          </a:p>
        </p:txBody>
      </p:sp>
      <p:sp>
        <p:nvSpPr>
          <p:cNvPr id="4" name="Slide Number Placeholder 3"/>
          <p:cNvSpPr>
            <a:spLocks noGrp="1"/>
          </p:cNvSpPr>
          <p:nvPr>
            <p:ph type="sldNum" sz="quarter" idx="12"/>
          </p:nvPr>
        </p:nvSpPr>
        <p:spPr/>
        <p:txBody>
          <a:bodyPr/>
          <a:lstStyle/>
          <a:p>
            <a:fld id="{1AD93096-5B34-4342-9326-69289CEAE4C2}" type="slidenum">
              <a:rPr lang="en-US" smtClean="0"/>
              <a:pPr/>
              <a:t>23</a:t>
            </a:fld>
            <a:endParaRPr lang="en-US" dirty="0">
              <a:solidFill>
                <a:schemeClr val="tx2"/>
              </a:solidFill>
            </a:endParaRPr>
          </a:p>
        </p:txBody>
      </p:sp>
      <p:pic>
        <p:nvPicPr>
          <p:cNvPr id="6" name="Picture 5"/>
          <p:cNvPicPr>
            <a:picLocks noChangeAspect="1"/>
          </p:cNvPicPr>
          <p:nvPr/>
        </p:nvPicPr>
        <p:blipFill>
          <a:blip r:embed="rId2"/>
          <a:stretch>
            <a:fillRect/>
          </a:stretch>
        </p:blipFill>
        <p:spPr>
          <a:xfrm>
            <a:off x="457200" y="1905000"/>
            <a:ext cx="3962400" cy="3886492"/>
          </a:xfrm>
          <a:prstGeom prst="rect">
            <a:avLst/>
          </a:prstGeom>
        </p:spPr>
      </p:pic>
      <p:pic>
        <p:nvPicPr>
          <p:cNvPr id="10" name="Picture 9"/>
          <p:cNvPicPr>
            <a:picLocks noChangeAspect="1"/>
          </p:cNvPicPr>
          <p:nvPr/>
        </p:nvPicPr>
        <p:blipFill>
          <a:blip r:embed="rId3"/>
          <a:stretch>
            <a:fillRect/>
          </a:stretch>
        </p:blipFill>
        <p:spPr>
          <a:xfrm>
            <a:off x="4829702" y="1905000"/>
            <a:ext cx="3742798" cy="3886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Indonesian Companies: Cost of Debt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24</a:t>
            </a:fld>
            <a:endParaRPr lang="en-US" dirty="0">
              <a:solidFill>
                <a:srgbClr val="FFFFFF"/>
              </a:solidFill>
            </a:endParaRPr>
          </a:p>
        </p:txBody>
      </p:sp>
      <p:graphicFrame>
        <p:nvGraphicFramePr>
          <p:cNvPr id="10" name="Content Placeholder 9"/>
          <p:cNvGraphicFramePr>
            <a:graphicFrameLocks noGrp="1"/>
          </p:cNvGraphicFramePr>
          <p:nvPr>
            <p:ph sz="quarter" idx="1"/>
          </p:nvPr>
        </p:nvGraphicFramePr>
        <p:xfrm>
          <a:off x="612775" y="2661830"/>
          <a:ext cx="8153400" cy="2372539"/>
        </p:xfrm>
        <a:graphic>
          <a:graphicData uri="http://schemas.openxmlformats.org/drawingml/2006/table">
            <a:tbl>
              <a:tblPr/>
              <a:tblGrid>
                <a:gridCol w="1540613"/>
                <a:gridCol w="853263"/>
                <a:gridCol w="1031026"/>
                <a:gridCol w="1398403"/>
                <a:gridCol w="794008"/>
                <a:gridCol w="1220640"/>
                <a:gridCol w="1315447"/>
              </a:tblGrid>
              <a:tr h="182503">
                <a:tc gridSpan="2">
                  <a:txBody>
                    <a:bodyPr/>
                    <a:lstStyle/>
                    <a:p>
                      <a:pPr algn="l" fontAlgn="b"/>
                      <a:r>
                        <a:rPr lang="en-US" sz="1100" b="0" i="0" u="none" strike="noStrike">
                          <a:solidFill>
                            <a:srgbClr val="000000"/>
                          </a:solidFill>
                          <a:effectLst/>
                          <a:latin typeface="Calibri"/>
                        </a:rPr>
                        <a:t>Indonesian Rupiah Risk free rate </a:t>
                      </a:r>
                    </a:p>
                  </a:txBody>
                  <a:tcPr marL="11851" marR="11851" marT="11851" marB="0" anchor="b">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r" fontAlgn="b"/>
                      <a:r>
                        <a:rPr lang="en-US" sz="1100" b="0" i="0" u="none" strike="noStrike">
                          <a:solidFill>
                            <a:srgbClr val="000000"/>
                          </a:solidFill>
                          <a:effectLst/>
                          <a:latin typeface="Calibri"/>
                        </a:rPr>
                        <a:t>6.11%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en-US" sz="1100" b="0" i="0" u="none" strike="noStrike">
                        <a:solidFill>
                          <a:srgbClr val="000000"/>
                        </a:solidFill>
                        <a:effectLst/>
                        <a:latin typeface="Calibri"/>
                      </a:endParaRPr>
                    </a:p>
                  </a:txBody>
                  <a:tcPr marL="11851" marR="11851" marT="11851"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11851" marR="11851" marT="11851"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11851" marR="11851" marT="11851"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11851" marR="11851" marT="11851" marB="0" anchor="b">
                    <a:lnL>
                      <a:noFill/>
                    </a:lnL>
                    <a:lnR>
                      <a:noFill/>
                    </a:lnR>
                    <a:lnT>
                      <a:noFill/>
                    </a:lnT>
                    <a:lnB>
                      <a:noFill/>
                    </a:lnB>
                  </a:tcPr>
                </a:tc>
              </a:tr>
              <a:tr h="182503">
                <a:tc gridSpan="2">
                  <a:txBody>
                    <a:bodyPr/>
                    <a:lstStyle/>
                    <a:p>
                      <a:pPr algn="l" fontAlgn="b"/>
                      <a:r>
                        <a:rPr lang="en-US" sz="1100" b="0" i="0" u="none" strike="noStrike">
                          <a:solidFill>
                            <a:srgbClr val="000000"/>
                          </a:solidFill>
                          <a:effectLst/>
                          <a:latin typeface="Calibri"/>
                        </a:rPr>
                        <a:t>Default Spread for Indonesia =</a:t>
                      </a:r>
                    </a:p>
                  </a:txBody>
                  <a:tcPr marL="11851" marR="11851" marT="11851" marB="0" anchor="b">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r" fontAlgn="b"/>
                      <a:r>
                        <a:rPr lang="en-US" sz="1100" b="0" i="0" u="none" strike="noStrike">
                          <a:solidFill>
                            <a:srgbClr val="000000"/>
                          </a:solidFill>
                          <a:effectLst/>
                          <a:latin typeface="Calibri"/>
                        </a:rPr>
                        <a:t>2.20%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en-US" sz="1100" b="0" i="0" u="none" strike="noStrike">
                        <a:solidFill>
                          <a:srgbClr val="000000"/>
                        </a:solidFill>
                        <a:effectLst/>
                        <a:latin typeface="Calibri"/>
                      </a:endParaRPr>
                    </a:p>
                  </a:txBody>
                  <a:tcPr marL="11851" marR="11851" marT="11851"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11851" marR="11851" marT="11851"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11851" marR="11851" marT="11851"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a:endParaRPr>
                    </a:p>
                  </a:txBody>
                  <a:tcPr marL="11851" marR="11851" marT="11851" marB="0" anchor="b">
                    <a:lnL>
                      <a:noFill/>
                    </a:lnL>
                    <a:lnR>
                      <a:noFill/>
                    </a:lnR>
                    <a:lnT>
                      <a:noFill/>
                    </a:lnT>
                    <a:lnB>
                      <a:noFill/>
                    </a:lnB>
                  </a:tcPr>
                </a:tc>
              </a:tr>
              <a:tr h="182503">
                <a:tc>
                  <a:txBody>
                    <a:bodyPr/>
                    <a:lstStyle/>
                    <a:p>
                      <a:pPr algn="l" fontAlgn="b"/>
                      <a:r>
                        <a:rPr lang="en-US" sz="1100" b="0" i="0" u="none" strike="noStrike">
                          <a:solidFill>
                            <a:srgbClr val="000000"/>
                          </a:solidFill>
                          <a:effectLst/>
                          <a:latin typeface="Calibri"/>
                        </a:rPr>
                        <a:t>Marginal tax rate =</a:t>
                      </a:r>
                    </a:p>
                  </a:txBody>
                  <a:tcPr marL="11851" marR="11851" marT="118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a:endParaRPr>
                    </a:p>
                  </a:txBody>
                  <a:tcPr marL="11851" marR="11851" marT="11851"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25.00%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en-US" sz="1100" b="0" i="0" u="none" strike="noStrike">
                        <a:solidFill>
                          <a:srgbClr val="000000"/>
                        </a:solidFill>
                        <a:effectLst/>
                        <a:latin typeface="Calibri"/>
                      </a:endParaRPr>
                    </a:p>
                  </a:txBody>
                  <a:tcPr marL="11851" marR="11851" marT="11851"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a:endParaRPr>
                    </a:p>
                  </a:txBody>
                  <a:tcPr marL="11851" marR="11851" marT="118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a:endParaRPr>
                    </a:p>
                  </a:txBody>
                  <a:tcPr marL="11851" marR="11851" marT="118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a:endParaRPr>
                    </a:p>
                  </a:txBody>
                  <a:tcPr marL="11851" marR="11851" marT="11851" marB="0" anchor="b">
                    <a:lnL>
                      <a:noFill/>
                    </a:lnL>
                    <a:lnR>
                      <a:noFill/>
                    </a:lnR>
                    <a:lnT>
                      <a:noFill/>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1" u="none" strike="noStrike">
                          <a:solidFill>
                            <a:srgbClr val="000000"/>
                          </a:solidFill>
                          <a:effectLst/>
                          <a:latin typeface="Calibri"/>
                        </a:rPr>
                        <a:t>Company</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EBIT</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Interest Expense</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Interest coverage ratio</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Bond Rating</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Pre-tax cost of debt</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1" u="none" strike="noStrike">
                          <a:solidFill>
                            <a:srgbClr val="000000"/>
                          </a:solidFill>
                          <a:effectLst/>
                          <a:latin typeface="Calibri"/>
                        </a:rPr>
                        <a:t>After-tax cost of debt</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Krakatau Steel</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115.00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67.00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-1.72</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20.31%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15.23%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Bumi Resources</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87.00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723.00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0.12</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20.31%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15.23%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Lippo Karawacki</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3,295.00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1,356.00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2.43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B</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13.31%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9.98%</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Gudang Garam</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8,506.00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1,488.00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5.72</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9.51%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7.13%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Perushann Gas</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721.00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90.00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8.01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9.21%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Semen Indonesia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6,878.00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843.00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8.16</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9.21%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6.91%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United Tractors</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8,595.00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92.00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93.42</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8.71%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6.53%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Media Nusantra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2,611.00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82.00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31.84</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AAA</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8.71%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6.53%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503">
                <a:tc>
                  <a:txBody>
                    <a:bodyPr/>
                    <a:lstStyle/>
                    <a:p>
                      <a:pPr algn="l" fontAlgn="b"/>
                      <a:r>
                        <a:rPr lang="en-US" sz="1100" b="0" i="0" u="none" strike="noStrike">
                          <a:solidFill>
                            <a:srgbClr val="000000"/>
                          </a:solidFill>
                          <a:effectLst/>
                          <a:latin typeface="Calibri"/>
                        </a:rPr>
                        <a:t>Indosat</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348.00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IDR 2,398.00</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0.15</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D</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a:rPr>
                        <a:t>20.31%</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a:rPr>
                        <a:t>15.23%</a:t>
                      </a:r>
                    </a:p>
                  </a:txBody>
                  <a:tcPr marL="11851" marR="11851" marT="118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26248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381000"/>
            <a:ext cx="2938550"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Market value of equity = 66,452.45 M</a:t>
            </a:r>
            <a:endParaRPr lang="en-US" sz="1400" i="0" dirty="0"/>
          </a:p>
        </p:txBody>
      </p:sp>
      <p:sp>
        <p:nvSpPr>
          <p:cNvPr id="10" name="TextBox 9"/>
          <p:cNvSpPr txBox="1"/>
          <p:nvPr/>
        </p:nvSpPr>
        <p:spPr>
          <a:xfrm>
            <a:off x="4191000" y="381000"/>
            <a:ext cx="35052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BV of debt = Total Debt = $28,360 M </a:t>
            </a:r>
            <a:endParaRPr lang="en-US" sz="1400" i="0" dirty="0"/>
          </a:p>
        </p:txBody>
      </p:sp>
      <p:pic>
        <p:nvPicPr>
          <p:cNvPr id="3" name="Picture 2"/>
          <p:cNvPicPr>
            <a:picLocks noChangeAspect="1"/>
          </p:cNvPicPr>
          <p:nvPr/>
        </p:nvPicPr>
        <p:blipFill>
          <a:blip r:embed="rId2"/>
          <a:stretch>
            <a:fillRect/>
          </a:stretch>
        </p:blipFill>
        <p:spPr>
          <a:xfrm>
            <a:off x="152401" y="990600"/>
            <a:ext cx="6553200" cy="4987241"/>
          </a:xfrm>
          <a:prstGeom prst="rect">
            <a:avLst/>
          </a:prstGeom>
        </p:spPr>
      </p:pic>
      <p:sp>
        <p:nvSpPr>
          <p:cNvPr id="21" name="TextBox 20"/>
          <p:cNvSpPr txBox="1"/>
          <p:nvPr/>
        </p:nvSpPr>
        <p:spPr>
          <a:xfrm>
            <a:off x="6477000" y="1905001"/>
            <a:ext cx="26670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With a pre-tax cost of debt of 3%</a:t>
            </a:r>
          </a:p>
          <a:p>
            <a:r>
              <a:rPr lang="en-US" sz="1400" i="0" dirty="0" smtClean="0"/>
              <a:t>MV of debt =</a:t>
            </a:r>
          </a:p>
          <a:p>
            <a:r>
              <a:rPr lang="en-US" sz="1400" i="0" dirty="0" smtClean="0"/>
              <a:t>1,441 (PV of annuity, 3 years, 3%) </a:t>
            </a:r>
          </a:p>
          <a:p>
            <a:r>
              <a:rPr lang="en-US" sz="1400" i="0" dirty="0" smtClean="0"/>
              <a:t>+ 28,360/ (1.03)</a:t>
            </a:r>
            <a:r>
              <a:rPr lang="en-US" sz="1400" i="0" baseline="30000" dirty="0" smtClean="0"/>
              <a:t>3</a:t>
            </a:r>
            <a:r>
              <a:rPr lang="en-US" sz="1400" i="0" dirty="0" smtClean="0"/>
              <a:t> = $ 30,029 M</a:t>
            </a:r>
            <a:endParaRPr lang="en-US" sz="1400" i="0" dirty="0"/>
          </a:p>
        </p:txBody>
      </p:sp>
      <p:sp>
        <p:nvSpPr>
          <p:cNvPr id="15" name="TextBox 14"/>
          <p:cNvSpPr txBox="1"/>
          <p:nvPr/>
        </p:nvSpPr>
        <p:spPr>
          <a:xfrm>
            <a:off x="6400800" y="3429001"/>
            <a:ext cx="2819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PV of operating leases at 3%</a:t>
            </a:r>
          </a:p>
          <a:p>
            <a:r>
              <a:rPr lang="en-US" sz="1400" i="0" dirty="0" smtClean="0"/>
              <a:t>767/1.03 +</a:t>
            </a:r>
            <a:r>
              <a:rPr lang="en-US" sz="1400" i="0" dirty="0"/>
              <a:t>519</a:t>
            </a:r>
            <a:r>
              <a:rPr lang="en-US" sz="1400" i="0" dirty="0" smtClean="0"/>
              <a:t>/1.03</a:t>
            </a:r>
            <a:r>
              <a:rPr lang="en-US" sz="1400" i="0" baseline="30000" dirty="0" smtClean="0"/>
              <a:t>2</a:t>
            </a:r>
            <a:r>
              <a:rPr lang="en-US" sz="1400" i="0" dirty="0" smtClean="0"/>
              <a:t> +382/1.03</a:t>
            </a:r>
            <a:r>
              <a:rPr lang="en-US" sz="1400" i="0" baseline="30000" dirty="0" smtClean="0"/>
              <a:t>3 </a:t>
            </a:r>
            <a:r>
              <a:rPr lang="en-US" sz="1400" i="0" dirty="0" smtClean="0"/>
              <a:t>+300/1.03</a:t>
            </a:r>
            <a:r>
              <a:rPr lang="en-US" sz="1400" i="0" baseline="30000" dirty="0" smtClean="0"/>
              <a:t>4 </a:t>
            </a:r>
            <a:r>
              <a:rPr lang="en-US" sz="1400" i="0" dirty="0" smtClean="0"/>
              <a:t>+202/1.03</a:t>
            </a:r>
            <a:r>
              <a:rPr lang="en-US" sz="1400" i="0" baseline="30000" dirty="0" smtClean="0"/>
              <a:t>5</a:t>
            </a:r>
            <a:r>
              <a:rPr lang="en-US" sz="1400" i="0" dirty="0" smtClean="0"/>
              <a:t> +259.5/1.03</a:t>
            </a:r>
            <a:r>
              <a:rPr lang="en-US" sz="1400" i="0" baseline="30000" dirty="0" smtClean="0"/>
              <a:t>6</a:t>
            </a:r>
            <a:r>
              <a:rPr lang="en-US" sz="1400" i="0" dirty="0" smtClean="0"/>
              <a:t> +259.5/1.03</a:t>
            </a:r>
            <a:r>
              <a:rPr lang="en-US" sz="1400" i="0" baseline="30000" dirty="0" smtClean="0"/>
              <a:t>7</a:t>
            </a:r>
            <a:r>
              <a:rPr lang="en-US" sz="1400" i="0" dirty="0" smtClean="0"/>
              <a:t> = 2,187    </a:t>
            </a:r>
            <a:endParaRPr lang="en-US" sz="1400" i="0" dirty="0"/>
          </a:p>
        </p:txBody>
      </p:sp>
      <p:sp>
        <p:nvSpPr>
          <p:cNvPr id="2" name="Slide Number Placeholder 1"/>
          <p:cNvSpPr>
            <a:spLocks noGrp="1"/>
          </p:cNvSpPr>
          <p:nvPr>
            <p:ph type="sldNum" sz="quarter" idx="12"/>
          </p:nvPr>
        </p:nvSpPr>
        <p:spPr/>
        <p:txBody>
          <a:bodyPr/>
          <a:lstStyle/>
          <a:p>
            <a:fld id="{1AD93096-5B34-4342-9326-69289CEAE4C2}" type="slidenum">
              <a:rPr lang="en-US" smtClean="0"/>
              <a:pPr/>
              <a:t>25</a:t>
            </a:fld>
            <a:endParaRPr lang="en-US" dirty="0">
              <a:solidFill>
                <a:schemeClr val="tx2"/>
              </a:solidFill>
            </a:endParaRPr>
          </a:p>
        </p:txBody>
      </p:sp>
    </p:spTree>
    <p:extLst>
      <p:ext uri="{BB962C8B-B14F-4D97-AF65-F5344CB8AC3E}">
        <p14:creationId xmlns:p14="http://schemas.microsoft.com/office/powerpoint/2010/main" val="511653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Indonesian Companies: Cost of Capital</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26</a:t>
            </a:fld>
            <a:endParaRPr lang="en-US" dirty="0">
              <a:solidFill>
                <a:srgbClr val="FFFFFF"/>
              </a:solidFill>
            </a:endParaRPr>
          </a:p>
        </p:txBody>
      </p:sp>
      <p:graphicFrame>
        <p:nvGraphicFramePr>
          <p:cNvPr id="8" name="Content Placeholder 7"/>
          <p:cNvGraphicFramePr>
            <a:graphicFrameLocks noGrp="1"/>
          </p:cNvGraphicFramePr>
          <p:nvPr>
            <p:ph sz="quarter" idx="1"/>
          </p:nvPr>
        </p:nvGraphicFramePr>
        <p:xfrm>
          <a:off x="1031875" y="2870200"/>
          <a:ext cx="7315200" cy="1955800"/>
        </p:xfrm>
        <a:graphic>
          <a:graphicData uri="http://schemas.openxmlformats.org/drawingml/2006/table">
            <a:tbl>
              <a:tblPr/>
              <a:tblGrid>
                <a:gridCol w="1155700"/>
                <a:gridCol w="901700"/>
                <a:gridCol w="469900"/>
                <a:gridCol w="939800"/>
                <a:gridCol w="1409700"/>
                <a:gridCol w="889000"/>
                <a:gridCol w="1549400"/>
              </a:tblGrid>
              <a:tr h="190500">
                <a:tc>
                  <a:txBody>
                    <a:bodyPr/>
                    <a:lstStyle/>
                    <a:p>
                      <a:pPr algn="l" fontAlgn="b"/>
                      <a:r>
                        <a:rPr lang="en-US" sz="1200" b="0" i="1" u="none" strike="noStrike">
                          <a:solidFill>
                            <a:srgbClr val="000000"/>
                          </a:solidFill>
                          <a:effectLst/>
                          <a:latin typeface="Calibri"/>
                        </a:rPr>
                        <a:t>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Levered 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ERP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Debt/Capital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Cost of Capital (Rupiah)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Krakatau Steel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31.07%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78.94%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18.57%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Bumi Resources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14.34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7.94%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119.95%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95.14%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20.32%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Lippo Karawacki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26.45%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Gudang Garam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12.94%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7.13%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14.34%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Perushann Gas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21.39%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Semen 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9.01%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4.74%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Tractors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15.07%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14.78%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Media Nusantra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0.97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14.98%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14.11%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Indosat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18.14%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15.23%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57.31%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a:rPr>
                        <a:t>16.47%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85142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27</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03200"/>
            <a:ext cx="9144000" cy="6440389"/>
          </a:xfrm>
          <a:prstGeom prst="rect">
            <a:avLst/>
          </a:prstGeom>
        </p:spPr>
      </p:pic>
    </p:spTree>
    <p:extLst>
      <p:ext uri="{BB962C8B-B14F-4D97-AF65-F5344CB8AC3E}">
        <p14:creationId xmlns:p14="http://schemas.microsoft.com/office/powerpoint/2010/main" val="3857657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28</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54000"/>
            <a:ext cx="9144000" cy="6341498"/>
          </a:xfrm>
          <a:prstGeom prst="rect">
            <a:avLst/>
          </a:prstGeom>
        </p:spPr>
      </p:pic>
    </p:spTree>
    <p:extLst>
      <p:ext uri="{BB962C8B-B14F-4D97-AF65-F5344CB8AC3E}">
        <p14:creationId xmlns:p14="http://schemas.microsoft.com/office/powerpoint/2010/main" val="355967284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29</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304800"/>
            <a:ext cx="9144000" cy="6233209"/>
          </a:xfrm>
          <a:prstGeom prst="rect">
            <a:avLst/>
          </a:prstGeom>
        </p:spPr>
      </p:pic>
    </p:spTree>
    <p:extLst>
      <p:ext uri="{BB962C8B-B14F-4D97-AF65-F5344CB8AC3E}">
        <p14:creationId xmlns:p14="http://schemas.microsoft.com/office/powerpoint/2010/main" val="3289880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3500" y="0"/>
            <a:ext cx="6007577" cy="4572000"/>
          </a:xfrm>
          <a:prstGeom prst="rect">
            <a:avLst/>
          </a:prstGeom>
        </p:spPr>
      </p:pic>
      <p:sp>
        <p:nvSpPr>
          <p:cNvPr id="4" name="TextBox 3"/>
          <p:cNvSpPr txBox="1"/>
          <p:nvPr/>
        </p:nvSpPr>
        <p:spPr>
          <a:xfrm>
            <a:off x="4876800" y="4343400"/>
            <a:ext cx="3962400" cy="224676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i="0" dirty="0" smtClean="0"/>
              <a:t>Pre-tax Return on capital</a:t>
            </a:r>
          </a:p>
          <a:p>
            <a:r>
              <a:rPr lang="en-US" sz="1400" i="0" dirty="0" smtClean="0"/>
              <a:t>= Operating Income/ </a:t>
            </a:r>
          </a:p>
          <a:p>
            <a:r>
              <a:rPr lang="en-US" sz="1400" i="0" dirty="0" smtClean="0"/>
              <a:t>(BV of Debt last year + BV of Equity last year –Cash last year)</a:t>
            </a:r>
          </a:p>
          <a:p>
            <a:r>
              <a:rPr lang="en-US" sz="1400" i="0" dirty="0" smtClean="0"/>
              <a:t>= 17741/(22,623+ 55,734-6,361) = 24.64%</a:t>
            </a:r>
          </a:p>
          <a:p>
            <a:endParaRPr lang="en-US" sz="1400" i="0" dirty="0"/>
          </a:p>
          <a:p>
            <a:r>
              <a:rPr lang="en-US" sz="1400" i="0" dirty="0" smtClean="0"/>
              <a:t>After-tax Return on capital =</a:t>
            </a:r>
          </a:p>
          <a:p>
            <a:r>
              <a:rPr lang="en-US" sz="1400" i="0" dirty="0" smtClean="0"/>
              <a:t>Pre-tax Return on capital (1- tax rate)</a:t>
            </a:r>
          </a:p>
          <a:p>
            <a:r>
              <a:rPr lang="en-US" sz="1400" i="0" dirty="0" smtClean="0"/>
              <a:t>= 24.64% (1-.4603) = .1330 or 13.30%</a:t>
            </a:r>
          </a:p>
          <a:p>
            <a:r>
              <a:rPr lang="en-US" sz="1400" i="0" dirty="0" smtClean="0"/>
              <a:t>Tax rate used: Effective tax rate (from this page)</a:t>
            </a:r>
          </a:p>
        </p:txBody>
      </p:sp>
      <p:sp>
        <p:nvSpPr>
          <p:cNvPr id="2" name="Slide Number Placeholder 1"/>
          <p:cNvSpPr>
            <a:spLocks noGrp="1"/>
          </p:cNvSpPr>
          <p:nvPr>
            <p:ph type="sldNum" sz="quarter" idx="12"/>
          </p:nvPr>
        </p:nvSpPr>
        <p:spPr/>
        <p:txBody>
          <a:bodyPr/>
          <a:lstStyle/>
          <a:p>
            <a:fld id="{1AD93096-5B34-4342-9326-69289CEAE4C2}" type="slidenum">
              <a:rPr lang="en-US" smtClean="0"/>
              <a:pPr/>
              <a:t>30</a:t>
            </a:fld>
            <a:endParaRPr lang="en-US" dirty="0">
              <a:solidFill>
                <a:schemeClr val="tx2"/>
              </a:solidFill>
            </a:endParaRPr>
          </a:p>
        </p:txBody>
      </p:sp>
    </p:spTree>
    <p:extLst>
      <p:ext uri="{BB962C8B-B14F-4D97-AF65-F5344CB8AC3E}">
        <p14:creationId xmlns:p14="http://schemas.microsoft.com/office/powerpoint/2010/main" val="343507903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Indonesian companies: ROIC &amp; Return Spreads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31</a:t>
            </a:fld>
            <a:endParaRPr lang="en-US" dirty="0">
              <a:solidFill>
                <a:srgbClr val="FFFFFF"/>
              </a:solidFill>
            </a:endParaRPr>
          </a:p>
        </p:txBody>
      </p:sp>
      <p:graphicFrame>
        <p:nvGraphicFramePr>
          <p:cNvPr id="8" name="Content Placeholder 7"/>
          <p:cNvGraphicFramePr>
            <a:graphicFrameLocks noGrp="1"/>
          </p:cNvGraphicFramePr>
          <p:nvPr>
            <p:ph sz="quarter" idx="1"/>
          </p:nvPr>
        </p:nvGraphicFramePr>
        <p:xfrm>
          <a:off x="676275" y="2870200"/>
          <a:ext cx="8026400" cy="1955800"/>
        </p:xfrm>
        <a:graphic>
          <a:graphicData uri="http://schemas.openxmlformats.org/drawingml/2006/table">
            <a:tbl>
              <a:tblPr/>
              <a:tblGrid>
                <a:gridCol w="1155700"/>
                <a:gridCol w="685800"/>
                <a:gridCol w="1193800"/>
                <a:gridCol w="774700"/>
                <a:gridCol w="825500"/>
                <a:gridCol w="774700"/>
                <a:gridCol w="1079500"/>
                <a:gridCol w="546100"/>
                <a:gridCol w="990600"/>
              </a:tblGrid>
              <a:tr h="190500">
                <a:tc>
                  <a:txBody>
                    <a:bodyPr/>
                    <a:lstStyle/>
                    <a:p>
                      <a:pPr algn="l" fontAlgn="b"/>
                      <a:r>
                        <a:rPr lang="en-US" sz="1200" b="0" i="1" u="none" strike="noStrike">
                          <a:solidFill>
                            <a:srgbClr val="000000"/>
                          </a:solidFill>
                          <a:effectLst/>
                          <a:latin typeface="Calibri"/>
                        </a:rPr>
                        <a:t>Company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EBIT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Effective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Total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Book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Cash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Invested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Krakatau Steel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-IDR 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1,006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835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1,648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18.57%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Bumi Resources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IDR 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4,252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3,910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20.32%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Lippo Karawacki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IDR 3,295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9,997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17,646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11,640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16,003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19.28%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Gudang Garam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IDR 8,506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18,147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33,229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1,588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49,788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Perushann Gas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IDR 721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27.11%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1,892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2,963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1,309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3,546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Semen Indonesia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IDR 6,878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20.45%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4,083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21,804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4,175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21,712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United Tractors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IDR 8,595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2,597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36,576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10,610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28,563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14.78%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Media Nusantra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IDR 2,611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3,182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9,393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1,132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11,443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15.84%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14.11%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1200" b="0" i="0" u="none" strike="noStrike">
                          <a:solidFill>
                            <a:srgbClr val="000000"/>
                          </a:solidFill>
                          <a:effectLst/>
                          <a:latin typeface="Calibri"/>
                        </a:rPr>
                        <a:t>Indosat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IDR 348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27,872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14,210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3,480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IDR 38,602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0.90%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16.47%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35539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32</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50800"/>
            <a:ext cx="9144000" cy="67355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33</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79400"/>
            <a:ext cx="9144000" cy="627973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 Spreads Globally in January 2015</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1AD93096-5B34-4342-9326-69289CEAE4C2}" type="slidenum">
              <a:rPr lang="en-US" smtClean="0"/>
              <a:pPr/>
              <a:t>34</a:t>
            </a:fld>
            <a:endParaRPr lang="en-US" dirty="0">
              <a:solidFill>
                <a:srgbClr val="FFFFFF"/>
              </a:solidFill>
            </a:endParaRPr>
          </a:p>
        </p:txBody>
      </p:sp>
      <p:graphicFrame>
        <p:nvGraphicFramePr>
          <p:cNvPr id="8" name="Content Placeholder 7"/>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49758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35</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5400"/>
            <a:ext cx="9144000" cy="679296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36</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241300"/>
            <a:ext cx="9144000" cy="637161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AD93096-5B34-4342-9326-69289CEAE4C2}" type="slidenum">
              <a:rPr lang="en-US" smtClean="0"/>
              <a:pPr/>
              <a:t>37</a:t>
            </a:fld>
            <a:endParaRPr lang="en-US" dirty="0">
              <a:solidFill>
                <a:schemeClr val="tx2"/>
              </a:solidFill>
            </a:endParaRPr>
          </a:p>
        </p:txBody>
      </p:sp>
      <p:pic>
        <p:nvPicPr>
          <p:cNvPr id="3" name="Picture 2"/>
          <p:cNvPicPr>
            <a:picLocks noChangeAspect="1"/>
          </p:cNvPicPr>
          <p:nvPr/>
        </p:nvPicPr>
        <p:blipFill>
          <a:blip r:embed="rId2"/>
          <a:stretch>
            <a:fillRect/>
          </a:stretch>
        </p:blipFill>
        <p:spPr>
          <a:xfrm>
            <a:off x="0" y="228600"/>
            <a:ext cx="9144000" cy="6388141"/>
          </a:xfrm>
          <a:prstGeom prst="rect">
            <a:avLst/>
          </a:prstGeom>
        </p:spPr>
      </p:pic>
    </p:spTree>
    <p:extLst>
      <p:ext uri="{BB962C8B-B14F-4D97-AF65-F5344CB8AC3E}">
        <p14:creationId xmlns:p14="http://schemas.microsoft.com/office/powerpoint/2010/main" val="1444733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Indonesian Companies: Optimal Debt Ratios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38</a:t>
            </a:fld>
            <a:endParaRPr lang="en-US" dirty="0">
              <a:solidFill>
                <a:srgbClr val="FFFFFF"/>
              </a:solidFill>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108686174"/>
              </p:ext>
            </p:extLst>
          </p:nvPr>
        </p:nvGraphicFramePr>
        <p:xfrm>
          <a:off x="533400" y="1828800"/>
          <a:ext cx="8153400" cy="3516354"/>
        </p:xfrm>
        <a:graphic>
          <a:graphicData uri="http://schemas.openxmlformats.org/drawingml/2006/table">
            <a:tbl>
              <a:tblPr/>
              <a:tblGrid>
                <a:gridCol w="1830939"/>
                <a:gridCol w="1215858"/>
                <a:gridCol w="1702201"/>
                <a:gridCol w="1702201"/>
                <a:gridCol w="1702201"/>
              </a:tblGrid>
              <a:tr h="335280">
                <a:tc>
                  <a:txBody>
                    <a:bodyPr/>
                    <a:lstStyle/>
                    <a:p>
                      <a:pPr algn="l" fontAlgn="b"/>
                      <a:r>
                        <a:rPr lang="en-US" sz="1600" b="0" i="1" u="none" strike="noStrike" dirty="0">
                          <a:solidFill>
                            <a:srgbClr val="000000"/>
                          </a:solidFill>
                          <a:effectLst/>
                          <a:latin typeface="Calibri"/>
                        </a:rPr>
                        <a:t>Company</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dirty="0">
                          <a:solidFill>
                            <a:srgbClr val="000000"/>
                          </a:solidFill>
                          <a:effectLst/>
                          <a:latin typeface="Calibri"/>
                        </a:rPr>
                        <a:t>EBITDA/EV</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Calibri"/>
                        </a:rPr>
                        <a:t>Market Debt to Capital</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Calibri"/>
                        </a:rPr>
                        <a:t>Optimal Debt Ratio</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Calibri"/>
                        </a:rPr>
                        <a:t>Change in Value</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5280">
                <a:tc>
                  <a:txBody>
                    <a:bodyPr/>
                    <a:lstStyle/>
                    <a:p>
                      <a:pPr algn="l" fontAlgn="b"/>
                      <a:r>
                        <a:rPr lang="en-US" sz="1600" b="0" i="0" u="none" strike="noStrike" dirty="0">
                          <a:solidFill>
                            <a:srgbClr val="000000"/>
                          </a:solidFill>
                          <a:effectLst/>
                          <a:latin typeface="Calibri"/>
                        </a:rPr>
                        <a:t>Krakatau Steel</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-2.75%</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78.94%</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0.00%</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55.19%</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5280">
                <a:tc>
                  <a:txBody>
                    <a:bodyPr/>
                    <a:lstStyle/>
                    <a:p>
                      <a:pPr algn="l" fontAlgn="b"/>
                      <a:r>
                        <a:rPr lang="en-US" sz="1600" b="0" i="0" u="none" strike="noStrike">
                          <a:solidFill>
                            <a:srgbClr val="000000"/>
                          </a:solidFill>
                          <a:effectLst/>
                          <a:latin typeface="Calibri"/>
                        </a:rPr>
                        <a:t>Bumi Resources</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13.14%</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95.14%</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0.00%</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61.57%</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5280">
                <a:tc>
                  <a:txBody>
                    <a:bodyPr/>
                    <a:lstStyle/>
                    <a:p>
                      <a:pPr algn="l" fontAlgn="b"/>
                      <a:r>
                        <a:rPr lang="en-US" sz="1600" b="0" i="0" u="none" strike="noStrike">
                          <a:solidFill>
                            <a:srgbClr val="000000"/>
                          </a:solidFill>
                          <a:effectLst/>
                          <a:latin typeface="Calibri"/>
                        </a:rPr>
                        <a:t>Lippo Karawacki</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10.20%</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26.45%</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10.00%</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10.28%</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5280">
                <a:tc>
                  <a:txBody>
                    <a:bodyPr/>
                    <a:lstStyle/>
                    <a:p>
                      <a:pPr algn="l" fontAlgn="b"/>
                      <a:r>
                        <a:rPr lang="en-US" sz="1600" b="0" i="0" u="none" strike="noStrike">
                          <a:solidFill>
                            <a:srgbClr val="000000"/>
                          </a:solidFill>
                          <a:effectLst/>
                          <a:latin typeface="Calibri"/>
                        </a:rPr>
                        <a:t>Gudang Garam</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9.68%</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14.34%</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10.00%</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-0.01%</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5280">
                <a:tc>
                  <a:txBody>
                    <a:bodyPr/>
                    <a:lstStyle/>
                    <a:p>
                      <a:pPr algn="l" fontAlgn="b"/>
                      <a:r>
                        <a:rPr lang="en-US" sz="1600" b="0" i="0" u="none" strike="noStrike">
                          <a:solidFill>
                            <a:srgbClr val="000000"/>
                          </a:solidFill>
                          <a:effectLst/>
                          <a:latin typeface="Calibri"/>
                        </a:rPr>
                        <a:t>Perushann Gas</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11.24%</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21.39%</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20.00%</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-0.14%</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5280">
                <a:tc>
                  <a:txBody>
                    <a:bodyPr/>
                    <a:lstStyle/>
                    <a:p>
                      <a:pPr algn="l" fontAlgn="b"/>
                      <a:r>
                        <a:rPr lang="en-US" sz="1600" b="0" i="0" u="none" strike="noStrike">
                          <a:solidFill>
                            <a:srgbClr val="000000"/>
                          </a:solidFill>
                          <a:effectLst/>
                          <a:latin typeface="Calibri"/>
                        </a:rPr>
                        <a:t>Semen Indonesia</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10.31%</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4.74%</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10.00%</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0.44%</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5280">
                <a:tc>
                  <a:txBody>
                    <a:bodyPr/>
                    <a:lstStyle/>
                    <a:p>
                      <a:pPr algn="l" fontAlgn="b"/>
                      <a:r>
                        <a:rPr lang="en-US" sz="1600" b="0" i="0" u="none" strike="noStrike">
                          <a:solidFill>
                            <a:srgbClr val="000000"/>
                          </a:solidFill>
                          <a:effectLst/>
                          <a:latin typeface="Calibri"/>
                        </a:rPr>
                        <a:t>United Tractors</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19.17%</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3.36%</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20.00%</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1.70%</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5280">
                <a:tc>
                  <a:txBody>
                    <a:bodyPr/>
                    <a:lstStyle/>
                    <a:p>
                      <a:pPr algn="l" fontAlgn="b"/>
                      <a:r>
                        <a:rPr lang="en-US" sz="1600" b="0" i="0" u="none" strike="noStrike">
                          <a:solidFill>
                            <a:srgbClr val="000000"/>
                          </a:solidFill>
                          <a:effectLst/>
                          <a:latin typeface="Calibri"/>
                        </a:rPr>
                        <a:t>Media Nusantra</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8.87%</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10.30%</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20.00%</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0.91%</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5280">
                <a:tc>
                  <a:txBody>
                    <a:bodyPr/>
                    <a:lstStyle/>
                    <a:p>
                      <a:pPr algn="l" fontAlgn="b"/>
                      <a:r>
                        <a:rPr lang="en-US" sz="1600" b="0" i="0" u="none" strike="noStrike">
                          <a:solidFill>
                            <a:srgbClr val="000000"/>
                          </a:solidFill>
                          <a:effectLst/>
                          <a:latin typeface="Calibri"/>
                        </a:rPr>
                        <a:t>Indosat</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19.61%</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57.31%</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0.00%</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75.18%</a:t>
                      </a:r>
                    </a:p>
                  </a:txBody>
                  <a:tcPr marL="11154" marR="11154" marT="11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729910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Indonesian Companies: Debt Ratios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39</a:t>
            </a:fld>
            <a:endParaRPr lang="en-US" dirty="0">
              <a:solidFill>
                <a:srgbClr val="FFFFFF"/>
              </a:solidFill>
            </a:endParaRPr>
          </a:p>
        </p:txBody>
      </p:sp>
      <p:graphicFrame>
        <p:nvGraphicFramePr>
          <p:cNvPr id="8" name="Content Placeholder 7"/>
          <p:cNvGraphicFramePr>
            <a:graphicFrameLocks noGrp="1"/>
          </p:cNvGraphicFramePr>
          <p:nvPr>
            <p:ph sz="quarter" idx="1"/>
          </p:nvPr>
        </p:nvGraphicFramePr>
        <p:xfrm>
          <a:off x="612775" y="2950692"/>
          <a:ext cx="8153400" cy="1794816"/>
        </p:xfrm>
        <a:graphic>
          <a:graphicData uri="http://schemas.openxmlformats.org/drawingml/2006/table">
            <a:tbl>
              <a:tblPr/>
              <a:tblGrid>
                <a:gridCol w="1364229"/>
                <a:gridCol w="810011"/>
                <a:gridCol w="905933"/>
                <a:gridCol w="1268307"/>
                <a:gridCol w="1545416"/>
                <a:gridCol w="2259504"/>
              </a:tblGrid>
              <a:tr h="164134">
                <a:tc>
                  <a:txBody>
                    <a:bodyPr/>
                    <a:lstStyle/>
                    <a:p>
                      <a:pPr algn="l" fontAlgn="b"/>
                      <a:r>
                        <a:rPr lang="en-US" sz="1000" b="0" i="1" u="none" strike="noStrike">
                          <a:solidFill>
                            <a:srgbClr val="000000"/>
                          </a:solidFill>
                          <a:effectLst/>
                          <a:latin typeface="Calibri"/>
                        </a:rPr>
                        <a:t>Company</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solidFill>
                            <a:srgbClr val="000000"/>
                          </a:solidFill>
                          <a:effectLst/>
                          <a:latin typeface="Calibri"/>
                        </a:rPr>
                        <a:t>EBITDA</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solidFill>
                            <a:srgbClr val="000000"/>
                          </a:solidFill>
                          <a:effectLst/>
                          <a:latin typeface="Calibri"/>
                        </a:rPr>
                        <a:t>Debt/EBITDA</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solidFill>
                            <a:srgbClr val="000000"/>
                          </a:solidFill>
                          <a:effectLst/>
                          <a:latin typeface="Calibri"/>
                        </a:rPr>
                        <a:t>Market Debt to Capital</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solidFill>
                            <a:srgbClr val="000000"/>
                          </a:solidFill>
                          <a:effectLst/>
                          <a:latin typeface="Calibri"/>
                        </a:rPr>
                        <a:t>Industry for comparison</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1" u="none" strike="noStrike">
                          <a:solidFill>
                            <a:srgbClr val="000000"/>
                          </a:solidFill>
                          <a:effectLst/>
                          <a:latin typeface="Calibri"/>
                        </a:rPr>
                        <a:t>Industry Average Debt to Capital (Market)</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134">
                <a:tc>
                  <a:txBody>
                    <a:bodyPr/>
                    <a:lstStyle/>
                    <a:p>
                      <a:pPr algn="l" fontAlgn="b"/>
                      <a:r>
                        <a:rPr lang="en-US" sz="1000" b="0" i="0" u="none" strike="noStrike">
                          <a:solidFill>
                            <a:srgbClr val="000000"/>
                          </a:solidFill>
                          <a:effectLst/>
                          <a:latin typeface="Calibri"/>
                        </a:rPr>
                        <a:t>Krakatau Steel</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IDR 48.00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-31.85</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78.94%</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Steel</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47.34%</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134">
                <a:tc>
                  <a:txBody>
                    <a:bodyPr/>
                    <a:lstStyle/>
                    <a:p>
                      <a:pPr algn="l" fontAlgn="b"/>
                      <a:r>
                        <a:rPr lang="en-US" sz="1000" b="0" i="0" u="none" strike="noStrike">
                          <a:solidFill>
                            <a:srgbClr val="000000"/>
                          </a:solidFill>
                          <a:effectLst/>
                          <a:latin typeface="Calibri"/>
                        </a:rPr>
                        <a:t>Bumi Resources</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IDR 581.00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7.28</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95.14%</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Coal &amp; Related Energy</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35.06%</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7610">
                <a:tc>
                  <a:txBody>
                    <a:bodyPr/>
                    <a:lstStyle/>
                    <a:p>
                      <a:pPr algn="l" fontAlgn="b"/>
                      <a:r>
                        <a:rPr lang="en-US" sz="1000" b="0" i="0" u="none" strike="noStrike">
                          <a:solidFill>
                            <a:srgbClr val="000000"/>
                          </a:solidFill>
                          <a:effectLst/>
                          <a:latin typeface="Calibri"/>
                        </a:rPr>
                        <a:t>Lippo Karawacki</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IDR 2,974.00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3.63</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26.45%</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Real Estate (General/Diversified)</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44.11%</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134">
                <a:tc>
                  <a:txBody>
                    <a:bodyPr/>
                    <a:lstStyle/>
                    <a:p>
                      <a:pPr algn="l" fontAlgn="b"/>
                      <a:r>
                        <a:rPr lang="en-US" sz="1000" b="0" i="0" u="none" strike="noStrike">
                          <a:solidFill>
                            <a:srgbClr val="000000"/>
                          </a:solidFill>
                          <a:effectLst/>
                          <a:latin typeface="Calibri"/>
                        </a:rPr>
                        <a:t>Gudang Garam</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IDR 10,088.00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1.50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14.34%</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Tobacco</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14.43%</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134">
                <a:tc>
                  <a:txBody>
                    <a:bodyPr/>
                    <a:lstStyle/>
                    <a:p>
                      <a:pPr algn="l" fontAlgn="b"/>
                      <a:r>
                        <a:rPr lang="en-US" sz="1000" b="0" i="0" u="none" strike="noStrike">
                          <a:solidFill>
                            <a:srgbClr val="000000"/>
                          </a:solidFill>
                          <a:effectLst/>
                          <a:latin typeface="Calibri"/>
                        </a:rPr>
                        <a:t>Perushann Gas</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IDR 980.00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2.19</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21.39%</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Oil/Gas Distribution</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34.58%</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134">
                <a:tc>
                  <a:txBody>
                    <a:bodyPr/>
                    <a:lstStyle/>
                    <a:p>
                      <a:pPr algn="l" fontAlgn="b"/>
                      <a:r>
                        <a:rPr lang="en-US" sz="1000" b="0" i="0" u="none" strike="noStrike">
                          <a:solidFill>
                            <a:srgbClr val="000000"/>
                          </a:solidFill>
                          <a:effectLst/>
                          <a:latin typeface="Calibri"/>
                        </a:rPr>
                        <a:t>Semen Indonesia</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IDR 8,204.00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0.48</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4.74%</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Construction Supplies</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32.34%</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134">
                <a:tc>
                  <a:txBody>
                    <a:bodyPr/>
                    <a:lstStyle/>
                    <a:p>
                      <a:pPr algn="l" fontAlgn="b"/>
                      <a:r>
                        <a:rPr lang="en-US" sz="1000" b="0" i="0" u="none" strike="noStrike">
                          <a:solidFill>
                            <a:srgbClr val="000000"/>
                          </a:solidFill>
                          <a:effectLst/>
                          <a:latin typeface="Calibri"/>
                        </a:rPr>
                        <a:t>United Tractors</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IDR 12,900.00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0.20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3.36%</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Machinery</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17.38%</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134">
                <a:tc>
                  <a:txBody>
                    <a:bodyPr/>
                    <a:lstStyle/>
                    <a:p>
                      <a:pPr algn="l" fontAlgn="b"/>
                      <a:r>
                        <a:rPr lang="en-US" sz="1000" b="0" i="0" u="none" strike="noStrike">
                          <a:solidFill>
                            <a:srgbClr val="000000"/>
                          </a:solidFill>
                          <a:effectLst/>
                          <a:latin typeface="Calibri"/>
                        </a:rPr>
                        <a:t>Media Nusantra</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IDR 2,809.00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1.20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10.30%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Entertainment</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21.67%</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4134">
                <a:tc>
                  <a:txBody>
                    <a:bodyPr/>
                    <a:lstStyle/>
                    <a:p>
                      <a:pPr algn="l" fontAlgn="b"/>
                      <a:r>
                        <a:rPr lang="en-US" sz="1000" b="0" i="0" u="none" strike="noStrike">
                          <a:solidFill>
                            <a:srgbClr val="000000"/>
                          </a:solidFill>
                          <a:effectLst/>
                          <a:latin typeface="Calibri"/>
                        </a:rPr>
                        <a:t>Indosat</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IDR 8,654.00</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3.15</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57.31%</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a:rPr>
                        <a:t>Telecom. Services</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a:rPr>
                        <a:t>38.63%</a:t>
                      </a:r>
                    </a:p>
                  </a:txBody>
                  <a:tcPr marL="10658" marR="10658" marT="106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06812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Dividend yield and payout</a:t>
            </a:r>
            <a:endParaRPr lang="en-US" dirty="0"/>
          </a:p>
        </p:txBody>
      </p:sp>
      <p:pic>
        <p:nvPicPr>
          <p:cNvPr id="5" name="Content Placeholder 4"/>
          <p:cNvPicPr>
            <a:picLocks noGrp="1" noChangeAspect="1"/>
          </p:cNvPicPr>
          <p:nvPr>
            <p:ph sz="quarter" idx="1"/>
          </p:nvPr>
        </p:nvPicPr>
        <p:blipFill>
          <a:blip r:embed="rId2"/>
          <a:srcRect l="-7306" r="-7306"/>
          <a:stretch>
            <a:fillRect/>
          </a:stretch>
        </p:blipFill>
        <p:spPr/>
      </p:pic>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40</a:t>
            </a:fld>
            <a:endParaRPr lang="en-US" dirty="0">
              <a:solidFill>
                <a:srgbClr val="FFFFFF"/>
              </a:solidFill>
            </a:endParaRPr>
          </a:p>
        </p:txBody>
      </p:sp>
    </p:spTree>
    <p:extLst>
      <p:ext uri="{BB962C8B-B14F-4D97-AF65-F5344CB8AC3E}">
        <p14:creationId xmlns:p14="http://schemas.microsoft.com/office/powerpoint/2010/main" val="1023575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41</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50800" y="0"/>
            <a:ext cx="9018076"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AD93096-5B34-4342-9326-69289CEAE4C2}" type="slidenum">
              <a:rPr lang="en-US" smtClean="0"/>
              <a:pPr/>
              <a:t>42</a:t>
            </a:fld>
            <a:endParaRPr lang="en-US" dirty="0">
              <a:solidFill>
                <a:schemeClr val="tx2"/>
              </a:solidFill>
            </a:endParaRPr>
          </a:p>
        </p:txBody>
      </p:sp>
      <p:pic>
        <p:nvPicPr>
          <p:cNvPr id="4" name="Picture 3"/>
          <p:cNvPicPr>
            <a:picLocks noChangeAspect="1"/>
          </p:cNvPicPr>
          <p:nvPr/>
        </p:nvPicPr>
        <p:blipFill>
          <a:blip r:embed="rId2"/>
          <a:stretch>
            <a:fillRect/>
          </a:stretch>
        </p:blipFill>
        <p:spPr>
          <a:xfrm>
            <a:off x="0" y="101600"/>
            <a:ext cx="9144000" cy="664552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Indonesian Companies: Dividend Statistics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1AD93096-5B34-4342-9326-69289CEAE4C2}" type="slidenum">
              <a:rPr lang="en-US" smtClean="0"/>
              <a:pPr/>
              <a:t>43</a:t>
            </a:fld>
            <a:endParaRPr lang="en-US" dirty="0">
              <a:solidFill>
                <a:srgbClr val="FFFFFF"/>
              </a:solidFill>
            </a:endParaRPr>
          </a:p>
        </p:txBody>
      </p:sp>
      <p:graphicFrame>
        <p:nvGraphicFramePr>
          <p:cNvPr id="8" name="Content Placeholder 7"/>
          <p:cNvGraphicFramePr>
            <a:graphicFrameLocks noGrp="1"/>
          </p:cNvGraphicFramePr>
          <p:nvPr>
            <p:ph sz="quarter" idx="1"/>
          </p:nvPr>
        </p:nvGraphicFramePr>
        <p:xfrm>
          <a:off x="612775" y="3047340"/>
          <a:ext cx="8153400" cy="1601520"/>
        </p:xfrm>
        <a:graphic>
          <a:graphicData uri="http://schemas.openxmlformats.org/drawingml/2006/table">
            <a:tbl>
              <a:tblPr/>
              <a:tblGrid>
                <a:gridCol w="1242953"/>
                <a:gridCol w="519443"/>
                <a:gridCol w="584373"/>
                <a:gridCol w="658580"/>
                <a:gridCol w="704958"/>
                <a:gridCol w="806992"/>
                <a:gridCol w="1344986"/>
                <a:gridCol w="1094541"/>
                <a:gridCol w="1196574"/>
              </a:tblGrid>
              <a:tr h="142847">
                <a:tc>
                  <a:txBody>
                    <a:bodyPr/>
                    <a:lstStyle/>
                    <a:p>
                      <a:pPr algn="l" fontAlgn="b"/>
                      <a:r>
                        <a:rPr lang="en-US" sz="900" b="0" i="1" u="none" strike="noStrike">
                          <a:solidFill>
                            <a:srgbClr val="000000"/>
                          </a:solidFill>
                          <a:effectLst/>
                          <a:latin typeface="Calibri"/>
                        </a:rPr>
                        <a:t>Company</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Dividends</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Net Income</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Market Cap</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Dividend Yield</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Dividend Payout</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Industry</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Industry Dividend Yield</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1" u="none" strike="noStrike">
                          <a:solidFill>
                            <a:srgbClr val="000000"/>
                          </a:solidFill>
                          <a:effectLst/>
                          <a:latin typeface="Calibri"/>
                        </a:rPr>
                        <a:t>Industry Dividend Payout</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2847">
                <a:tc>
                  <a:txBody>
                    <a:bodyPr/>
                    <a:lstStyle/>
                    <a:p>
                      <a:pPr algn="l" fontAlgn="b"/>
                      <a:r>
                        <a:rPr lang="en-US" sz="900" b="0" i="0" u="none" strike="noStrike">
                          <a:solidFill>
                            <a:srgbClr val="000000"/>
                          </a:solidFill>
                          <a:effectLst/>
                          <a:latin typeface="Calibri"/>
                        </a:rPr>
                        <a:t>Krakatau Steel</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0</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146</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408</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NA</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Steel</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3.39%</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519.88%</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2847">
                <a:tc>
                  <a:txBody>
                    <a:bodyPr/>
                    <a:lstStyle/>
                    <a:p>
                      <a:pPr algn="l" fontAlgn="b"/>
                      <a:r>
                        <a:rPr lang="en-US" sz="900" b="0" i="0" u="none" strike="noStrike">
                          <a:solidFill>
                            <a:srgbClr val="000000"/>
                          </a:solidFill>
                          <a:effectLst/>
                          <a:latin typeface="Calibri"/>
                        </a:rPr>
                        <a:t>Bumi Resources</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0</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218</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216</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NA</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Coal &amp; Related Energy</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3.47%</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117.15%</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6418">
                <a:tc>
                  <a:txBody>
                    <a:bodyPr/>
                    <a:lstStyle/>
                    <a:p>
                      <a:pPr algn="l" fontAlgn="b"/>
                      <a:r>
                        <a:rPr lang="en-US" sz="900" b="0" i="0" u="none" strike="noStrike">
                          <a:solidFill>
                            <a:srgbClr val="000000"/>
                          </a:solidFill>
                          <a:effectLst/>
                          <a:latin typeface="Calibri"/>
                        </a:rPr>
                        <a:t>Lippo Karawacki</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320</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2,653</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30,001</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1.07%</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12.06%</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Real Estate (General/Diversified)</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2.03%</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26.94%</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2847">
                <a:tc>
                  <a:txBody>
                    <a:bodyPr/>
                    <a:lstStyle/>
                    <a:p>
                      <a:pPr algn="l" fontAlgn="b"/>
                      <a:r>
                        <a:rPr lang="en-US" sz="900" b="0" i="0" u="none" strike="noStrike">
                          <a:solidFill>
                            <a:srgbClr val="000000"/>
                          </a:solidFill>
                          <a:effectLst/>
                          <a:latin typeface="Calibri"/>
                        </a:rPr>
                        <a:t>Gudang Garam</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1,539</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5,233</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90,624</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1.70%</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29.41%</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Tobacco</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3.83%</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70.95%</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2847">
                <a:tc>
                  <a:txBody>
                    <a:bodyPr/>
                    <a:lstStyle/>
                    <a:p>
                      <a:pPr algn="l" fontAlgn="b"/>
                      <a:r>
                        <a:rPr lang="en-US" sz="900" b="0" i="0" u="none" strike="noStrike">
                          <a:solidFill>
                            <a:srgbClr val="000000"/>
                          </a:solidFill>
                          <a:effectLst/>
                          <a:latin typeface="Calibri"/>
                        </a:rPr>
                        <a:t>Perushann Gas</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454</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655</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7,881</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5.76%</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69.31%</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Oil/Gas Distribution</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3.50%</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138.99%</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2847">
                <a:tc>
                  <a:txBody>
                    <a:bodyPr/>
                    <a:lstStyle/>
                    <a:p>
                      <a:pPr algn="l" fontAlgn="b"/>
                      <a:r>
                        <a:rPr lang="en-US" sz="900" b="0" i="0" u="none" strike="noStrike">
                          <a:solidFill>
                            <a:srgbClr val="000000"/>
                          </a:solidFill>
                          <a:effectLst/>
                          <a:latin typeface="Calibri"/>
                        </a:rPr>
                        <a:t>Semen Indonesia</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2,427</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5,453</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79,779</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3.04%</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44.51%</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Construction Supplies</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2.43%</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54.25%</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2847">
                <a:tc>
                  <a:txBody>
                    <a:bodyPr/>
                    <a:lstStyle/>
                    <a:p>
                      <a:pPr algn="l" fontAlgn="b"/>
                      <a:r>
                        <a:rPr lang="en-US" sz="900" b="0" i="0" u="none" strike="noStrike">
                          <a:solidFill>
                            <a:srgbClr val="000000"/>
                          </a:solidFill>
                          <a:effectLst/>
                          <a:latin typeface="Calibri"/>
                        </a:rPr>
                        <a:t>United Tractors</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1,995</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5,430</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75,271</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2.65%</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36.74%</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Machinery</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1.74%</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36.57%</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2847">
                <a:tc>
                  <a:txBody>
                    <a:bodyPr/>
                    <a:lstStyle/>
                    <a:p>
                      <a:pPr algn="l" fontAlgn="b"/>
                      <a:r>
                        <a:rPr lang="en-US" sz="900" b="0" i="0" u="none" strike="noStrike">
                          <a:solidFill>
                            <a:srgbClr val="000000"/>
                          </a:solidFill>
                          <a:effectLst/>
                          <a:latin typeface="Calibri"/>
                        </a:rPr>
                        <a:t>Media Nusantra</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263</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1,658</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29,409</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0.89%</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15.86%</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Entertainment</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1.13%</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25.94%</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2847">
                <a:tc>
                  <a:txBody>
                    <a:bodyPr/>
                    <a:lstStyle/>
                    <a:p>
                      <a:pPr algn="l" fontAlgn="b"/>
                      <a:r>
                        <a:rPr lang="en-US" sz="900" b="0" i="0" u="none" strike="noStrike">
                          <a:solidFill>
                            <a:srgbClr val="000000"/>
                          </a:solidFill>
                          <a:effectLst/>
                          <a:latin typeface="Calibri"/>
                        </a:rPr>
                        <a:t>Indosat</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0</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3,243</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IDR 20,323</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0.00%</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NA</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Telecom. Services</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a:rPr>
                        <a:t>4.05%</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a:rPr>
                        <a:t>61.31%</a:t>
                      </a:r>
                    </a:p>
                  </a:txBody>
                  <a:tcPr marL="9276" marR="9276" marT="92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247153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91200" y="685800"/>
            <a:ext cx="2954655" cy="267765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Net Income 		   12,345</a:t>
            </a:r>
          </a:p>
          <a:p>
            <a:r>
              <a:rPr lang="en-US" sz="1400" i="0" dirty="0" smtClean="0"/>
              <a:t>+ </a:t>
            </a:r>
            <a:r>
              <a:rPr lang="en-US" sz="1400" i="0" dirty="0" err="1" smtClean="0"/>
              <a:t>Deprecn</a:t>
            </a:r>
            <a:r>
              <a:rPr lang="en-US" sz="1400" i="0" dirty="0" smtClean="0"/>
              <a:t> &amp; </a:t>
            </a:r>
            <a:r>
              <a:rPr lang="en-US" sz="1400" i="0" dirty="0" err="1" smtClean="0"/>
              <a:t>Amortzn</a:t>
            </a:r>
            <a:r>
              <a:rPr lang="en-US" sz="1400" i="0" dirty="0" smtClean="0"/>
              <a:t> 	+   7,742  </a:t>
            </a:r>
          </a:p>
          <a:p>
            <a:r>
              <a:rPr lang="en-US" sz="1400" i="0" dirty="0" smtClean="0"/>
              <a:t>+ </a:t>
            </a:r>
            <a:r>
              <a:rPr lang="en-US" sz="1400" i="0" dirty="0" err="1" smtClean="0"/>
              <a:t>Chg</a:t>
            </a:r>
            <a:r>
              <a:rPr lang="en-US" sz="1400" i="0" dirty="0" smtClean="0"/>
              <a:t> in non-cash WC 	+   1,748</a:t>
            </a:r>
          </a:p>
          <a:p>
            <a:r>
              <a:rPr lang="en-US" sz="1400" i="0" dirty="0" smtClean="0"/>
              <a:t>+ Cap Ex		-  14,642</a:t>
            </a:r>
          </a:p>
          <a:p>
            <a:r>
              <a:rPr lang="en-US" sz="1400" i="0" dirty="0" smtClean="0"/>
              <a:t>+ </a:t>
            </a:r>
            <a:r>
              <a:rPr lang="en-US" sz="1400" i="0" dirty="0" err="1" smtClean="0"/>
              <a:t>Inc</a:t>
            </a:r>
            <a:r>
              <a:rPr lang="en-US" sz="1400" i="0" dirty="0" smtClean="0"/>
              <a:t> (Dec) in ST Debt	+          0</a:t>
            </a:r>
          </a:p>
          <a:p>
            <a:r>
              <a:rPr lang="en-US" sz="1400" i="0" dirty="0" smtClean="0"/>
              <a:t>+ Increase in LT Debt	+   5,794</a:t>
            </a:r>
          </a:p>
          <a:p>
            <a:r>
              <a:rPr lang="en-US" sz="1400" i="0" dirty="0" smtClean="0"/>
              <a:t>-  Decrease in LT Debt	-   </a:t>
            </a:r>
            <a:r>
              <a:rPr lang="en-US" sz="1400" i="0" dirty="0"/>
              <a:t> </a:t>
            </a:r>
            <a:r>
              <a:rPr lang="en-US" sz="1400" i="0" dirty="0" smtClean="0"/>
              <a:t>      0</a:t>
            </a:r>
          </a:p>
          <a:p>
            <a:r>
              <a:rPr lang="en-US" sz="1400" i="0" dirty="0" smtClean="0"/>
              <a:t>= FCFE		=</a:t>
            </a:r>
            <a:r>
              <a:rPr lang="en-US" sz="1400" b="1" i="0" dirty="0"/>
              <a:t> </a:t>
            </a:r>
            <a:r>
              <a:rPr lang="en-US" sz="1400" b="1" i="0" dirty="0" smtClean="0"/>
              <a:t> 9,491 M</a:t>
            </a:r>
            <a:r>
              <a:rPr lang="en-US" sz="1400" i="0" dirty="0" smtClean="0"/>
              <a:t>	</a:t>
            </a:r>
          </a:p>
          <a:p>
            <a:endParaRPr lang="en-US" sz="1400" i="0" dirty="0" smtClean="0"/>
          </a:p>
          <a:p>
            <a:r>
              <a:rPr lang="en-US" sz="1400" i="0" dirty="0" smtClean="0"/>
              <a:t>Dividends Paid	-  3,531</a:t>
            </a:r>
          </a:p>
          <a:p>
            <a:r>
              <a:rPr lang="en-US" sz="1400" i="0" dirty="0" smtClean="0"/>
              <a:t>Decrease capital stock	-11,623	</a:t>
            </a:r>
          </a:p>
          <a:p>
            <a:r>
              <a:rPr lang="en-US" sz="1400" i="0" dirty="0" smtClean="0"/>
              <a:t>Dividends + Buybacks	-15,154</a:t>
            </a:r>
            <a:endParaRPr lang="en-US" sz="1400" b="1" i="0" dirty="0"/>
          </a:p>
        </p:txBody>
      </p:sp>
      <p:pic>
        <p:nvPicPr>
          <p:cNvPr id="2" name="Picture 1"/>
          <p:cNvPicPr>
            <a:picLocks noChangeAspect="1"/>
          </p:cNvPicPr>
          <p:nvPr/>
        </p:nvPicPr>
        <p:blipFill>
          <a:blip r:embed="rId2"/>
          <a:stretch>
            <a:fillRect/>
          </a:stretch>
        </p:blipFill>
        <p:spPr>
          <a:xfrm>
            <a:off x="1" y="0"/>
            <a:ext cx="5791200" cy="4407329"/>
          </a:xfrm>
          <a:prstGeom prst="rect">
            <a:avLst/>
          </a:prstGeom>
        </p:spPr>
      </p:pic>
      <p:sp>
        <p:nvSpPr>
          <p:cNvPr id="11" name="TextBox 10"/>
          <p:cNvSpPr txBox="1"/>
          <p:nvPr/>
        </p:nvSpPr>
        <p:spPr>
          <a:xfrm>
            <a:off x="533400" y="5181600"/>
            <a:ext cx="4608954"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EBITDA – Operating Income = Depreciation &amp; Amortization</a:t>
            </a:r>
          </a:p>
          <a:p>
            <a:r>
              <a:rPr lang="en-US" sz="1400" i="0" dirty="0" smtClean="0"/>
              <a:t>25,443 – 17,741 = 7,742 M</a:t>
            </a:r>
            <a:r>
              <a:rPr lang="en-US" sz="1400" i="0" dirty="0"/>
              <a:t>	</a:t>
            </a:r>
          </a:p>
        </p:txBody>
      </p:sp>
      <p:sp>
        <p:nvSpPr>
          <p:cNvPr id="12" name="TextBox 11"/>
          <p:cNvSpPr txBox="1"/>
          <p:nvPr/>
        </p:nvSpPr>
        <p:spPr>
          <a:xfrm>
            <a:off x="5867400" y="3733800"/>
            <a:ext cx="2840641" cy="138499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400" i="0" dirty="0" smtClean="0"/>
              <a:t>Operating Income	   17,741</a:t>
            </a:r>
          </a:p>
          <a:p>
            <a:r>
              <a:rPr lang="en-US" sz="1400" i="0" dirty="0" smtClean="0"/>
              <a:t>- Taxes  = 17741*.4603 = -   8,166</a:t>
            </a:r>
          </a:p>
          <a:p>
            <a:r>
              <a:rPr lang="en-US" sz="1400" i="0" dirty="0" smtClean="0"/>
              <a:t>+ </a:t>
            </a:r>
            <a:r>
              <a:rPr lang="en-US" sz="1400" i="0" dirty="0" err="1" smtClean="0"/>
              <a:t>Deprecn</a:t>
            </a:r>
            <a:r>
              <a:rPr lang="en-US" sz="1400" i="0" dirty="0" smtClean="0"/>
              <a:t> &amp; </a:t>
            </a:r>
            <a:r>
              <a:rPr lang="en-US" sz="1400" i="0" dirty="0" err="1" smtClean="0"/>
              <a:t>Amortzn</a:t>
            </a:r>
            <a:r>
              <a:rPr lang="en-US" sz="1400" i="0" dirty="0" smtClean="0"/>
              <a:t> 	+   7,742  </a:t>
            </a:r>
          </a:p>
          <a:p>
            <a:r>
              <a:rPr lang="en-US" sz="1400" i="0" dirty="0" smtClean="0"/>
              <a:t>+ </a:t>
            </a:r>
            <a:r>
              <a:rPr lang="en-US" sz="1400" i="0" dirty="0" err="1" smtClean="0"/>
              <a:t>Chg</a:t>
            </a:r>
            <a:r>
              <a:rPr lang="en-US" sz="1400" i="0" dirty="0" smtClean="0"/>
              <a:t> in non-cash WC 	+   1,748</a:t>
            </a:r>
          </a:p>
          <a:p>
            <a:r>
              <a:rPr lang="en-US" sz="1400" i="0" dirty="0" smtClean="0"/>
              <a:t>+ Cap Ex		-  14,642</a:t>
            </a:r>
          </a:p>
          <a:p>
            <a:r>
              <a:rPr lang="en-US" sz="1400" i="0" dirty="0" smtClean="0"/>
              <a:t>= FCFF		=</a:t>
            </a:r>
            <a:r>
              <a:rPr lang="en-US" sz="1400" b="1" i="0" dirty="0"/>
              <a:t> </a:t>
            </a:r>
            <a:r>
              <a:rPr lang="en-US" sz="1400" b="1" i="0" dirty="0" smtClean="0"/>
              <a:t> 4,423 M</a:t>
            </a:r>
            <a:endParaRPr lang="en-US" sz="1400" i="0" dirty="0" smtClean="0"/>
          </a:p>
        </p:txBody>
      </p:sp>
      <p:sp>
        <p:nvSpPr>
          <p:cNvPr id="3" name="Slide Number Placeholder 2"/>
          <p:cNvSpPr>
            <a:spLocks noGrp="1"/>
          </p:cNvSpPr>
          <p:nvPr>
            <p:ph type="sldNum" sz="quarter" idx="12"/>
          </p:nvPr>
        </p:nvSpPr>
        <p:spPr/>
        <p:txBody>
          <a:bodyPr/>
          <a:lstStyle/>
          <a:p>
            <a:fld id="{1AD93096-5B34-4342-9326-69289CEAE4C2}" type="slidenum">
              <a:rPr lang="en-US" smtClean="0"/>
              <a:pPr/>
              <a:t>44</a:t>
            </a:fld>
            <a:endParaRPr lang="en-US" dirty="0">
              <a:solidFill>
                <a:schemeClr val="tx2"/>
              </a:solidFill>
            </a:endParaRPr>
          </a:p>
        </p:txBody>
      </p:sp>
    </p:spTree>
    <p:extLst>
      <p:ext uri="{BB962C8B-B14F-4D97-AF65-F5344CB8AC3E}">
        <p14:creationId xmlns:p14="http://schemas.microsoft.com/office/powerpoint/2010/main" val="2835678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smtClean="0"/>
              <a:t>Post-class Analysis</a:t>
            </a:r>
          </a:p>
        </p:txBody>
      </p:sp>
      <p:sp>
        <p:nvSpPr>
          <p:cNvPr id="56323" name="Content Placeholder 2"/>
          <p:cNvSpPr>
            <a:spLocks noGrp="1"/>
          </p:cNvSpPr>
          <p:nvPr>
            <p:ph sz="quarter" idx="1"/>
          </p:nvPr>
        </p:nvSpPr>
        <p:spPr/>
        <p:txBody>
          <a:bodyPr>
            <a:normAutofit fontScale="62500" lnSpcReduction="20000"/>
          </a:bodyPr>
          <a:lstStyle/>
          <a:p>
            <a:r>
              <a:rPr lang="en-US" dirty="0" smtClean="0"/>
              <a:t>Now that you have the numbers for your company, you should be in a position to make an assessment of where your company stands right now, what it does well, what it does badly and what you would change about it.</a:t>
            </a:r>
          </a:p>
          <a:p>
            <a:r>
              <a:rPr lang="en-US" dirty="0" smtClean="0"/>
              <a:t>Here are some key questions to address:</a:t>
            </a:r>
          </a:p>
          <a:p>
            <a:pPr marL="365760" lvl="1" indent="0">
              <a:buNone/>
            </a:pPr>
            <a:r>
              <a:rPr lang="en-US" dirty="0" smtClean="0"/>
              <a:t>I. Stockholder Analysis: Who has the power and what are the potential conflicts of interest?</a:t>
            </a:r>
          </a:p>
          <a:p>
            <a:pPr marL="365760" lvl="1" indent="0">
              <a:buNone/>
            </a:pPr>
            <a:r>
              <a:rPr lang="en-US" dirty="0" smtClean="0"/>
              <a:t>II. Risk and Return: How risky is your firm and what are its hurdle rates?</a:t>
            </a:r>
          </a:p>
          <a:p>
            <a:pPr marL="365760" lvl="1" indent="0">
              <a:buNone/>
            </a:pPr>
            <a:r>
              <a:rPr lang="en-US" dirty="0" smtClean="0"/>
              <a:t>III. Investments: How good are existing investments and what is the potential for the future?</a:t>
            </a:r>
          </a:p>
          <a:p>
            <a:pPr marL="365760" lvl="1" indent="0">
              <a:buNone/>
            </a:pPr>
            <a:r>
              <a:rPr lang="en-US" dirty="0" smtClean="0"/>
              <a:t>IV. Capital Structure Choices: What are the current financing choices?</a:t>
            </a:r>
          </a:p>
          <a:p>
            <a:pPr marL="365760" lvl="1" indent="0">
              <a:buNone/>
            </a:pPr>
            <a:r>
              <a:rPr lang="en-US" dirty="0" smtClean="0"/>
              <a:t>V. Optimal Financing: What is the optimal mix of debt and equity for the firm?</a:t>
            </a:r>
          </a:p>
          <a:p>
            <a:pPr marL="365760" lvl="1" indent="0">
              <a:buNone/>
            </a:pPr>
            <a:r>
              <a:rPr lang="en-US" dirty="0" smtClean="0"/>
              <a:t>VI. Financing Changes: Should firm move to optimal and what type of debt should it use?</a:t>
            </a:r>
          </a:p>
          <a:p>
            <a:pPr marL="365760" lvl="1" indent="0">
              <a:buNone/>
            </a:pPr>
            <a:r>
              <a:rPr lang="en-US" dirty="0" smtClean="0"/>
              <a:t>VII. Dividend Policy: How much and how does the firm return cash to stockholders?</a:t>
            </a:r>
          </a:p>
          <a:p>
            <a:pPr marL="365760" lvl="1" indent="0">
              <a:buNone/>
            </a:pPr>
            <a:r>
              <a:rPr lang="en-US" dirty="0" smtClean="0"/>
              <a:t>VIII. Dividend Assessment: Should the firm return more or less cash to stockholders?</a:t>
            </a:r>
          </a:p>
          <a:p>
            <a:pPr marL="365760" lvl="1" indent="0">
              <a:buNone/>
            </a:pPr>
            <a:r>
              <a:rPr lang="en-US" dirty="0" smtClean="0"/>
              <a:t>IX: Valuation (optional): What value would you attach to the firm and its equity?</a:t>
            </a:r>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45</a:t>
            </a:fld>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9647</TotalTime>
  <Pages>12</Pages>
  <Words>4947</Words>
  <Application>Microsoft Macintosh PowerPoint</Application>
  <PresentationFormat>On-screen Show (4:3)</PresentationFormat>
  <Paragraphs>1853</Paragraphs>
  <Slides>45</Slides>
  <Notes>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45</vt:i4>
      </vt:variant>
    </vt:vector>
  </HeadingPairs>
  <TitlesOfParts>
    <vt:vector size="48" baseType="lpstr">
      <vt:lpstr>Basic</vt:lpstr>
      <vt:lpstr>Equation</vt:lpstr>
      <vt:lpstr>Document</vt:lpstr>
      <vt:lpstr>Project Workbook The Indonesia 2015 Edition</vt:lpstr>
      <vt:lpstr>Your data…</vt:lpstr>
      <vt:lpstr>PowerPoint Presentation</vt:lpstr>
      <vt:lpstr>Corporate Governance: Assessing where the power lies and potential conflicts of interest</vt:lpstr>
      <vt:lpstr>The Indonesian Sample</vt:lpstr>
      <vt:lpstr>Local Currency Government Bond Rates – July 2015</vt:lpstr>
      <vt:lpstr>Approach 1: Default spread from Government Bonds</vt:lpstr>
      <vt:lpstr>Approach 2: CDS Spreads – July 2015</vt:lpstr>
      <vt:lpstr>Approach 3: Typical Default Spreads: July 2015</vt:lpstr>
      <vt:lpstr>Getting to a risk free rate in a currency: Examples</vt:lpstr>
      <vt:lpstr>Risk free Rates: By Currency – July 2015</vt:lpstr>
      <vt:lpstr>Risk free Rate: Desperation Time?</vt:lpstr>
      <vt:lpstr>PowerPoint Presentation</vt:lpstr>
      <vt:lpstr>PowerPoint Presentation</vt:lpstr>
      <vt:lpstr>PowerPoint Presentation</vt:lpstr>
      <vt:lpstr>Indonesian Companies: Beta Regression</vt:lpstr>
      <vt:lpstr>The best R-squared ever?</vt:lpstr>
      <vt:lpstr>What sector is your firm in?</vt:lpstr>
      <vt:lpstr>PowerPoint Presentation</vt:lpstr>
      <vt:lpstr>PowerPoint Presentation</vt:lpstr>
      <vt:lpstr>Indonesian Companies: Bottom up Betas</vt:lpstr>
      <vt:lpstr>Interest coverage ratios</vt:lpstr>
      <vt:lpstr>Synthetic Ratings and Default Spreads</vt:lpstr>
      <vt:lpstr>Indonesian Companies: Cost of Debt </vt:lpstr>
      <vt:lpstr>PowerPoint Presentation</vt:lpstr>
      <vt:lpstr>Indonesian Companies: Cost of Capital</vt:lpstr>
      <vt:lpstr>PowerPoint Presentation</vt:lpstr>
      <vt:lpstr>PowerPoint Presentation</vt:lpstr>
      <vt:lpstr>PowerPoint Presentation</vt:lpstr>
      <vt:lpstr>PowerPoint Presentation</vt:lpstr>
      <vt:lpstr>Indonesian companies: ROIC &amp; Return Spreads</vt:lpstr>
      <vt:lpstr>PowerPoint Presentation</vt:lpstr>
      <vt:lpstr>PowerPoint Presentation</vt:lpstr>
      <vt:lpstr>Return Spreads Globally in January 2015</vt:lpstr>
      <vt:lpstr>PowerPoint Presentation</vt:lpstr>
      <vt:lpstr>PowerPoint Presentation</vt:lpstr>
      <vt:lpstr>PowerPoint Presentation</vt:lpstr>
      <vt:lpstr>Indonesian Companies: Optimal Debt Ratios</vt:lpstr>
      <vt:lpstr>Indonesian Companies: Debt Ratios</vt:lpstr>
      <vt:lpstr>Dividend yield and payout</vt:lpstr>
      <vt:lpstr>PowerPoint Presentation</vt:lpstr>
      <vt:lpstr>PowerPoint Presentation</vt:lpstr>
      <vt:lpstr>Indonesian Companies: Dividend Statistics</vt:lpstr>
      <vt:lpstr>PowerPoint Presentation</vt:lpstr>
      <vt:lpstr>Post-class Analysis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 The Project</dc:title>
  <dc:subject/>
  <dc:creator>Aswath Damodaran</dc:creator>
  <cp:keywords/>
  <dc:description/>
  <cp:lastModifiedBy>Aswath Damodaran</cp:lastModifiedBy>
  <cp:revision>174</cp:revision>
  <cp:lastPrinted>2014-09-17T19:16:55Z</cp:lastPrinted>
  <dcterms:created xsi:type="dcterms:W3CDTF">2010-01-13T15:39:20Z</dcterms:created>
  <dcterms:modified xsi:type="dcterms:W3CDTF">2015-07-30T19:24:24Z</dcterms:modified>
</cp:coreProperties>
</file>