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4" r:id="rId1"/>
  </p:sldMasterIdLst>
  <p:notesMasterIdLst>
    <p:notesMasterId r:id="rId46"/>
  </p:notesMasterIdLst>
  <p:handoutMasterIdLst>
    <p:handoutMasterId r:id="rId47"/>
  </p:handoutMasterIdLst>
  <p:sldIdLst>
    <p:sldId id="256" r:id="rId2"/>
    <p:sldId id="291" r:id="rId3"/>
    <p:sldId id="324" r:id="rId4"/>
    <p:sldId id="287" r:id="rId5"/>
    <p:sldId id="325" r:id="rId6"/>
    <p:sldId id="326" r:id="rId7"/>
    <p:sldId id="327" r:id="rId8"/>
    <p:sldId id="328" r:id="rId9"/>
    <p:sldId id="329" r:id="rId10"/>
    <p:sldId id="330" r:id="rId11"/>
    <p:sldId id="331" r:id="rId12"/>
    <p:sldId id="332" r:id="rId13"/>
    <p:sldId id="276" r:id="rId14"/>
    <p:sldId id="349" r:id="rId15"/>
    <p:sldId id="353" r:id="rId16"/>
    <p:sldId id="354" r:id="rId17"/>
    <p:sldId id="355" r:id="rId18"/>
    <p:sldId id="356" r:id="rId19"/>
    <p:sldId id="357" r:id="rId20"/>
    <p:sldId id="351" r:id="rId21"/>
    <p:sldId id="352" r:id="rId22"/>
    <p:sldId id="362" r:id="rId23"/>
    <p:sldId id="334" r:id="rId24"/>
    <p:sldId id="285" r:id="rId25"/>
    <p:sldId id="335" r:id="rId26"/>
    <p:sldId id="295" r:id="rId27"/>
    <p:sldId id="296" r:id="rId28"/>
    <p:sldId id="343" r:id="rId29"/>
    <p:sldId id="282" r:id="rId30"/>
    <p:sldId id="359" r:id="rId31"/>
    <p:sldId id="338" r:id="rId32"/>
    <p:sldId id="315" r:id="rId33"/>
    <p:sldId id="316" r:id="rId34"/>
    <p:sldId id="337" r:id="rId35"/>
    <p:sldId id="301" r:id="rId36"/>
    <p:sldId id="312" r:id="rId37"/>
    <p:sldId id="347" r:id="rId38"/>
    <p:sldId id="303" r:id="rId39"/>
    <p:sldId id="304" r:id="rId40"/>
    <p:sldId id="342" r:id="rId41"/>
    <p:sldId id="306" r:id="rId42"/>
    <p:sldId id="307" r:id="rId43"/>
    <p:sldId id="339" r:id="rId44"/>
    <p:sldId id="309" r:id="rId45"/>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1pPr>
    <a:lvl2pPr marL="4572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2pPr>
    <a:lvl3pPr marL="9144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3pPr>
    <a:lvl4pPr marL="13716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4pPr>
    <a:lvl5pPr marL="18288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5pPr>
    <a:lvl6pPr marL="2286000" algn="l" defTabSz="457200" rtl="0" eaLnBrk="1" latinLnBrk="0" hangingPunct="1">
      <a:defRPr sz="2400" i="1" kern="1200">
        <a:solidFill>
          <a:schemeClr val="tx1"/>
        </a:solidFill>
        <a:latin typeface="Helvetica" charset="0"/>
        <a:ea typeface="ＭＳ Ｐゴシック" charset="-128"/>
        <a:cs typeface="ＭＳ Ｐゴシック" charset="-128"/>
      </a:defRPr>
    </a:lvl6pPr>
    <a:lvl7pPr marL="2743200" algn="l" defTabSz="457200" rtl="0" eaLnBrk="1" latinLnBrk="0" hangingPunct="1">
      <a:defRPr sz="2400" i="1" kern="1200">
        <a:solidFill>
          <a:schemeClr val="tx1"/>
        </a:solidFill>
        <a:latin typeface="Helvetica" charset="0"/>
        <a:ea typeface="ＭＳ Ｐゴシック" charset="-128"/>
        <a:cs typeface="ＭＳ Ｐゴシック" charset="-128"/>
      </a:defRPr>
    </a:lvl7pPr>
    <a:lvl8pPr marL="3200400" algn="l" defTabSz="457200" rtl="0" eaLnBrk="1" latinLnBrk="0" hangingPunct="1">
      <a:defRPr sz="2400" i="1" kern="1200">
        <a:solidFill>
          <a:schemeClr val="tx1"/>
        </a:solidFill>
        <a:latin typeface="Helvetica" charset="0"/>
        <a:ea typeface="ＭＳ Ｐゴシック" charset="-128"/>
        <a:cs typeface="ＭＳ Ｐゴシック" charset="-128"/>
      </a:defRPr>
    </a:lvl8pPr>
    <a:lvl9pPr marL="3657600" algn="l" defTabSz="457200" rtl="0" eaLnBrk="1" latinLnBrk="0" hangingPunct="1">
      <a:defRPr sz="2400" i="1" kern="1200">
        <a:solidFill>
          <a:schemeClr val="tx1"/>
        </a:solidFill>
        <a:latin typeface="Helvetica" charset="0"/>
        <a:ea typeface="ＭＳ Ｐゴシック" charset="-128"/>
        <a:cs typeface="ＭＳ Ｐゴシック"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33" autoAdjust="0"/>
    <p:restoredTop sz="94660"/>
  </p:normalViewPr>
  <p:slideViewPr>
    <p:cSldViewPr>
      <p:cViewPr>
        <p:scale>
          <a:sx n="100" d="100"/>
          <a:sy n="100" d="100"/>
        </p:scale>
        <p:origin x="-656" y="-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handoutMaster" Target="handoutMasters/handoutMaster1.xml"/><Relationship Id="rId48" Type="http://schemas.openxmlformats.org/officeDocument/2006/relationships/printerSettings" Target="printerSettings/printerSettings1.bin"/><Relationship Id="rId49"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Datasets:Datasets15:Global:ExcessReturnsbyRegion.xlsx" TargetMode="External"/><Relationship Id="rId3"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a:t>Excess Return (ROC minus Cost of Capital) for firms with</a:t>
            </a:r>
            <a:r>
              <a:rPr lang="en-US" sz="1400" b="0" i="1" baseline="0"/>
              <a:t> market capitalization&gt; $50 million</a:t>
            </a:r>
            <a:r>
              <a:rPr lang="en-US" sz="1400" b="0" i="1"/>
              <a:t>: Global in</a:t>
            </a:r>
            <a:r>
              <a:rPr lang="en-US" sz="1400" b="0" i="1" baseline="0"/>
              <a:t> 2014</a:t>
            </a:r>
            <a:endParaRPr lang="en-US" sz="1400" b="0" i="1"/>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'Capital Excess Returns'!$B$38</c:f>
              <c:strCache>
                <c:ptCount val="1"/>
                <c:pt idx="0">
                  <c:v>&lt;-5%</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Returns'!$B$39:$B$44</c:f>
              <c:numCache>
                <c:formatCode>0.00%</c:formatCode>
                <c:ptCount val="6"/>
                <c:pt idx="0">
                  <c:v>0.300704776820673</c:v>
                </c:pt>
                <c:pt idx="1">
                  <c:v>0.237518463810931</c:v>
                </c:pt>
                <c:pt idx="2">
                  <c:v>0.335394554683895</c:v>
                </c:pt>
                <c:pt idx="3">
                  <c:v>0.188534517561566</c:v>
                </c:pt>
                <c:pt idx="4">
                  <c:v>0.228257960931228</c:v>
                </c:pt>
                <c:pt idx="5">
                  <c:v>0.282898070102713</c:v>
                </c:pt>
              </c:numCache>
            </c:numRef>
          </c:val>
        </c:ser>
        <c:ser>
          <c:idx val="1"/>
          <c:order val="1"/>
          <c:tx>
            <c:strRef>
              <c:f>'Capital Excess Returns'!$C$38</c:f>
              <c:strCache>
                <c:ptCount val="1"/>
                <c:pt idx="0">
                  <c:v> -5% - 0%</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Returns'!$C$39:$C$44</c:f>
              <c:numCache>
                <c:formatCode>0.00%</c:formatCode>
                <c:ptCount val="6"/>
                <c:pt idx="0">
                  <c:v>0.191072826938136</c:v>
                </c:pt>
                <c:pt idx="1">
                  <c:v>0.217725258493353</c:v>
                </c:pt>
                <c:pt idx="2">
                  <c:v>0.237101984310106</c:v>
                </c:pt>
                <c:pt idx="3">
                  <c:v>0.419459023011708</c:v>
                </c:pt>
                <c:pt idx="4">
                  <c:v>0.265185978057265</c:v>
                </c:pt>
                <c:pt idx="5">
                  <c:v>0.257012574271107</c:v>
                </c:pt>
              </c:numCache>
            </c:numRef>
          </c:val>
        </c:ser>
        <c:ser>
          <c:idx val="2"/>
          <c:order val="2"/>
          <c:tx>
            <c:strRef>
              <c:f>'Capital Excess Returns'!$D$38</c:f>
              <c:strCache>
                <c:ptCount val="1"/>
                <c:pt idx="0">
                  <c:v> 0 -5%</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Returns'!$D$39:$D$44</c:f>
              <c:numCache>
                <c:formatCode>0.00%</c:formatCode>
                <c:ptCount val="6"/>
                <c:pt idx="0">
                  <c:v>0.186374314800313</c:v>
                </c:pt>
                <c:pt idx="1">
                  <c:v>0.171344165435746</c:v>
                </c:pt>
                <c:pt idx="2">
                  <c:v>0.147392708814029</c:v>
                </c:pt>
                <c:pt idx="3">
                  <c:v>0.176826806620912</c:v>
                </c:pt>
                <c:pt idx="4">
                  <c:v>0.156810275622157</c:v>
                </c:pt>
                <c:pt idx="5">
                  <c:v>0.158398968264935</c:v>
                </c:pt>
              </c:numCache>
            </c:numRef>
          </c:val>
        </c:ser>
        <c:ser>
          <c:idx val="3"/>
          <c:order val="3"/>
          <c:tx>
            <c:strRef>
              <c:f>'Capital Excess Returns'!$E$38</c:f>
              <c:strCache>
                <c:ptCount val="1"/>
                <c:pt idx="0">
                  <c:v>5 -10%</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Returns'!$E$39:$E$44</c:f>
              <c:numCache>
                <c:formatCode>0.00%</c:formatCode>
                <c:ptCount val="6"/>
                <c:pt idx="0">
                  <c:v>0.11433046202036</c:v>
                </c:pt>
                <c:pt idx="1">
                  <c:v>0.104579025110783</c:v>
                </c:pt>
                <c:pt idx="2">
                  <c:v>0.0910936778957083</c:v>
                </c:pt>
                <c:pt idx="3">
                  <c:v>0.0815502624142107</c:v>
                </c:pt>
                <c:pt idx="4">
                  <c:v>0.102756221568103</c:v>
                </c:pt>
                <c:pt idx="5">
                  <c:v>0.0954815531297499</c:v>
                </c:pt>
              </c:numCache>
            </c:numRef>
          </c:val>
        </c:ser>
        <c:ser>
          <c:idx val="4"/>
          <c:order val="4"/>
          <c:tx>
            <c:strRef>
              <c:f>'Capital Excess Returns'!$F$38</c:f>
              <c:strCache>
                <c:ptCount val="1"/>
                <c:pt idx="0">
                  <c:v>&gt;10%</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Returns'!$F$39:$F$44</c:f>
              <c:numCache>
                <c:formatCode>0.00%</c:formatCode>
                <c:ptCount val="6"/>
                <c:pt idx="0">
                  <c:v>0.207517619420517</c:v>
                </c:pt>
                <c:pt idx="1">
                  <c:v>0.268833087149188</c:v>
                </c:pt>
                <c:pt idx="2">
                  <c:v>0.189017074296262</c:v>
                </c:pt>
                <c:pt idx="3">
                  <c:v>0.133629390391603</c:v>
                </c:pt>
                <c:pt idx="4">
                  <c:v>0.246989563821247</c:v>
                </c:pt>
                <c:pt idx="5">
                  <c:v>0.206208834231496</c:v>
                </c:pt>
              </c:numCache>
            </c:numRef>
          </c:val>
        </c:ser>
        <c:dLbls>
          <c:showLegendKey val="0"/>
          <c:showVal val="0"/>
          <c:showCatName val="0"/>
          <c:showSerName val="0"/>
          <c:showPercent val="0"/>
          <c:showBubbleSize val="0"/>
        </c:dLbls>
        <c:gapWidth val="150"/>
        <c:shape val="box"/>
        <c:axId val="1792969816"/>
        <c:axId val="1793350984"/>
        <c:axId val="0"/>
      </c:bar3DChart>
      <c:catAx>
        <c:axId val="1792969816"/>
        <c:scaling>
          <c:orientation val="minMax"/>
        </c:scaling>
        <c:delete val="0"/>
        <c:axPos val="b"/>
        <c:majorTickMark val="out"/>
        <c:minorTickMark val="none"/>
        <c:tickLblPos val="nextTo"/>
        <c:crossAx val="1793350984"/>
        <c:crosses val="autoZero"/>
        <c:auto val="1"/>
        <c:lblAlgn val="ctr"/>
        <c:lblOffset val="100"/>
        <c:noMultiLvlLbl val="0"/>
      </c:catAx>
      <c:valAx>
        <c:axId val="1793350984"/>
        <c:scaling>
          <c:orientation val="minMax"/>
        </c:scaling>
        <c:delete val="0"/>
        <c:axPos val="l"/>
        <c:majorGridlines/>
        <c:numFmt formatCode="0.00%" sourceLinked="1"/>
        <c:majorTickMark val="out"/>
        <c:minorTickMark val="none"/>
        <c:tickLblPos val="nextTo"/>
        <c:crossAx val="1792969816"/>
        <c:crosses val="autoZero"/>
        <c:crossBetween val="between"/>
      </c:valAx>
    </c:plotArea>
    <c:legend>
      <c:legendPos val="r"/>
      <c:layout/>
      <c:overlay val="0"/>
    </c:legend>
    <c:plotVisOnly val="1"/>
    <c:dispBlanksAs val="gap"/>
    <c:showDLblsOverMax val="0"/>
  </c:chart>
  <c:externalData r:id="rId2">
    <c:autoUpdate val="0"/>
  </c:externalData>
  <c:userShapes r:id="rId3"/>
</c:chartSpace>
</file>

<file path=ppt/drawings/_rels/vmlDrawing1.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emf"/><Relationship Id="rId2" Type="http://schemas.openxmlformats.org/officeDocument/2006/relationships/image" Target="../media/image25.png"/><Relationship Id="rId3" Type="http://schemas.openxmlformats.org/officeDocument/2006/relationships/image" Target="../media/image26.emf"/></Relationships>
</file>

<file path=ppt/drawings/drawing1.xml><?xml version="1.0" encoding="utf-8"?>
<c:userShapes xmlns:c="http://schemas.openxmlformats.org/drawingml/2006/chart">
  <cdr:relSizeAnchor xmlns:cdr="http://schemas.openxmlformats.org/drawingml/2006/chartDrawing">
    <cdr:from>
      <cdr:x>0.68708</cdr:x>
      <cdr:y>0.16555</cdr:y>
    </cdr:from>
    <cdr:to>
      <cdr:x>0.89421</cdr:x>
      <cdr:y>0.36498</cdr:y>
    </cdr:to>
    <cdr:sp macro="" textlink="">
      <cdr:nvSpPr>
        <cdr:cNvPr id="3" name="Rectangle 2"/>
        <cdr:cNvSpPr/>
      </cdr:nvSpPr>
      <cdr:spPr>
        <a:xfrm xmlns:a="http://schemas.openxmlformats.org/drawingml/2006/main">
          <a:off x="5891654" y="965891"/>
          <a:ext cx="1776092" cy="1163507"/>
        </a:xfrm>
        <a:prstGeom xmlns:a="http://schemas.openxmlformats.org/drawingml/2006/main" prst="rect">
          <a:avLst/>
        </a:prstGeom>
        <a:noFill xmlns:a="http://schemas.openxmlformats.org/drawingml/2006/main"/>
      </cdr:spPr>
      <cdr:txBody>
        <a:bodyPr xmlns:a="http://schemas.openxmlformats.org/drawingml/2006/main" wrap="square" lIns="91440" tIns="45720" rIns="91440" bIns="45720">
          <a:spAutoFit/>
        </a:bodyPr>
        <a:lstStyle xmlns:a="http://schemas.openxmlformats.org/drawingml/2006/main"/>
        <a:p xmlns:a="http://schemas.openxmlformats.org/drawingml/2006/main">
          <a:pPr algn="ctr"/>
          <a:r>
            <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Globally, 11,722</a:t>
          </a:r>
          <a:r>
            <a:rPr lang="en-US" sz="14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firms (54%) out of 21,711 firms earned less than their cost of capital in 2014</a:t>
          </a:r>
          <a:endPar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25980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a:t>Click to edit Master notes styles</a:t>
            </a:r>
          </a:p>
          <a:p>
            <a:pPr lvl="1"/>
            <a:r>
              <a:rPr lang="en-US"/>
              <a:t>Second Level</a:t>
            </a:r>
          </a:p>
          <a:p>
            <a:pPr lvl="2"/>
            <a:r>
              <a:rPr lang="en-US"/>
              <a:t>Third Level</a:t>
            </a:r>
          </a:p>
          <a:p>
            <a:pPr lvl="3"/>
            <a:r>
              <a:rPr lang="en-US"/>
              <a:t>Fourth Level</a:t>
            </a:r>
          </a:p>
          <a:p>
            <a:pPr lvl="4"/>
            <a:r>
              <a:rPr lang="en-US"/>
              <a:t>Fifth Level</a:t>
            </a:r>
          </a:p>
        </p:txBody>
      </p:sp>
      <p:sp>
        <p:nvSpPr>
          <p:cNvPr id="14339"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174860838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109" charset="0"/>
        <a:ea typeface="ＭＳ Ｐゴシック" pitchFamily="-109" charset="-128"/>
        <a:cs typeface="ＭＳ Ｐゴシック" pitchFamily="-109" charset="-128"/>
      </a:defRPr>
    </a:lvl1pPr>
    <a:lvl2pPr marL="457200" algn="l" rtl="0" eaLnBrk="0" fontAlgn="base" hangingPunct="0">
      <a:spcBef>
        <a:spcPct val="30000"/>
      </a:spcBef>
      <a:spcAft>
        <a:spcPct val="0"/>
      </a:spcAft>
      <a:defRPr sz="1200" kern="1200">
        <a:solidFill>
          <a:schemeClr val="tx1"/>
        </a:solidFill>
        <a:latin typeface="Helvetica" pitchFamily="-109" charset="0"/>
        <a:ea typeface="ＭＳ Ｐゴシック" pitchFamily="-109" charset="-128"/>
        <a:cs typeface="+mn-cs"/>
      </a:defRPr>
    </a:lvl2pPr>
    <a:lvl3pPr marL="914400" algn="l" rtl="0" eaLnBrk="0" fontAlgn="base" hangingPunct="0">
      <a:spcBef>
        <a:spcPct val="30000"/>
      </a:spcBef>
      <a:spcAft>
        <a:spcPct val="0"/>
      </a:spcAft>
      <a:defRPr sz="1200" kern="1200">
        <a:solidFill>
          <a:schemeClr val="tx1"/>
        </a:solidFill>
        <a:latin typeface="Helvetica" pitchFamily="-109" charset="0"/>
        <a:ea typeface="ヒラギノ角ゴ Pro W3" pitchFamily="-65" charset="-128"/>
        <a:cs typeface="ヒラギノ角ゴ Pro W3" pitchFamily="-65" charset="-128"/>
      </a:defRPr>
    </a:lvl3pPr>
    <a:lvl4pPr marL="1371600" algn="l" rtl="0" eaLnBrk="0" fontAlgn="base" hangingPunct="0">
      <a:spcBef>
        <a:spcPct val="30000"/>
      </a:spcBef>
      <a:spcAft>
        <a:spcPct val="0"/>
      </a:spcAft>
      <a:defRPr sz="1200" kern="1200">
        <a:solidFill>
          <a:schemeClr val="tx1"/>
        </a:solidFill>
        <a:latin typeface="Helvetica" pitchFamily="-109" charset="0"/>
        <a:ea typeface="ヒラギノ角ゴ Pro W3" pitchFamily="-65" charset="-128"/>
        <a:cs typeface="ヒラギノ角ゴ Pro W3" pitchFamily="-65" charset="-128"/>
      </a:defRPr>
    </a:lvl4pPr>
    <a:lvl5pPr marL="1828800" algn="l" rtl="0" eaLnBrk="0" fontAlgn="base" hangingPunct="0">
      <a:spcBef>
        <a:spcPct val="30000"/>
      </a:spcBef>
      <a:spcAft>
        <a:spcPct val="0"/>
      </a:spcAft>
      <a:defRPr sz="1200" kern="1200">
        <a:solidFill>
          <a:schemeClr val="tx1"/>
        </a:solidFill>
        <a:latin typeface="Helvetica" pitchFamily="-109" charset="0"/>
        <a:ea typeface="ヒラギノ角ゴ Pro W3" pitchFamily="-65" charset="-128"/>
        <a:cs typeface="ヒラギノ角ゴ Pro W3" pitchFamily="-65"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a:xfrm>
            <a:off x="1150938" y="692150"/>
            <a:ext cx="4556125" cy="3416300"/>
          </a:xfrm>
          <a:ln/>
        </p:spPr>
      </p:sp>
      <p:sp>
        <p:nvSpPr>
          <p:cNvPr id="16387" name="Rectangle 3"/>
          <p:cNvSpPr>
            <a:spLocks noGrp="1" noChangeArrowheads="1"/>
          </p:cNvSpPr>
          <p:nvPr>
            <p:ph type="body" idx="1"/>
          </p:nvPr>
        </p:nvSpPr>
        <p:spPr>
          <a:noFill/>
          <a:ln w="9525"/>
        </p:spPr>
        <p:txBody>
          <a:bodyPr/>
          <a:lstStyle/>
          <a:p>
            <a:endParaRPr lang="en-US">
              <a:latin typeface="Helvetica" charset="0"/>
              <a:ea typeface="ＭＳ Ｐゴシック" charset="-128"/>
              <a:cs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xfrm>
            <a:off x="1150938" y="692150"/>
            <a:ext cx="4556125" cy="3416300"/>
          </a:xfrm>
          <a:ln/>
        </p:spPr>
      </p:sp>
      <p:sp>
        <p:nvSpPr>
          <p:cNvPr id="80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numbers are usually tough to get. I get these from a website that lists them for free (for the moment):</a:t>
            </a:r>
          </a:p>
          <a:p>
            <a:r>
              <a:rPr lang="en-US">
                <a:latin typeface="Times" charset="0"/>
                <a:ea typeface="ＭＳ Ｐゴシック" charset="0"/>
                <a:cs typeface="ＭＳ Ｐゴシック" charset="0"/>
              </a:rPr>
              <a:t>http://www.tradingeconomics.com/bonds-list-by-country</a:t>
            </a:r>
          </a:p>
          <a:p>
            <a:r>
              <a:rPr lang="en-US">
                <a:latin typeface="Times" charset="0"/>
                <a:ea typeface="ＭＳ Ｐゴシック" charset="0"/>
                <a:cs typeface="ＭＳ Ｐゴシック" charset="0"/>
              </a:rPr>
              <a:t>These are local currency bond rates and some are more liquid (and credible) than others.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a:xfrm>
            <a:off x="1150938" y="692150"/>
            <a:ext cx="4556125" cy="3416300"/>
          </a:xfrm>
          <a:ln/>
        </p:spPr>
      </p:sp>
      <p:sp>
        <p:nvSpPr>
          <p:cNvPr id="83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There are about 60 countries with CDS spreads. Think of these as annual insurance costs against default in percentage terms for the 10-year bond.</a:t>
            </a:r>
          </a:p>
          <a:p>
            <a:r>
              <a:rPr lang="en-US">
                <a:latin typeface="Times" charset="0"/>
                <a:ea typeface="ＭＳ Ｐゴシック" charset="0"/>
                <a:cs typeface="ＭＳ Ｐゴシック" charset="0"/>
              </a:rPr>
              <a:t>To insure yourself against Brazil default risk in January 2013 would have cost you about 1.42% a year. </a:t>
            </a:r>
          </a:p>
          <a:p>
            <a:r>
              <a:rPr lang="en-US">
                <a:latin typeface="Times" charset="0"/>
                <a:ea typeface="ＭＳ Ｐゴシック" charset="0"/>
                <a:cs typeface="ＭＳ Ｐゴシック" charset="0"/>
              </a:rPr>
              <a:t>The one catch with the CDS market is that there is counter party risk, i.e., you can buy insurance but there is the chance that the person you bought it from might default and there are quirks in the market that lead to CDS spreads to exist even for nominally default free entities (Switzerland, for example)</a:t>
            </a:r>
          </a:p>
          <a:p>
            <a:r>
              <a:rPr lang="en-US">
                <a:latin typeface="Times" charset="0"/>
                <a:ea typeface="ＭＳ Ｐゴシック" charset="0"/>
                <a:cs typeface="ＭＳ Ｐゴシック" charset="0"/>
              </a:rPr>
              <a:t>One way to counter this is to subtract out the CDS spread for markets like Switzerland, Germany and the US (if you think of these as default free) from every CDS spread.</a:t>
            </a:r>
          </a:p>
          <a:p>
            <a:r>
              <a:rPr lang="en-US">
                <a:latin typeface="Times" charset="0"/>
                <a:ea typeface="ＭＳ Ｐゴシック" charset="0"/>
                <a:cs typeface="ＭＳ Ｐゴシック" charset="0"/>
              </a:rPr>
              <a:t>In January 2013, the average CDS spreads across these markets was about 0.50%.</a:t>
            </a:r>
          </a:p>
          <a:p>
            <a:r>
              <a:rPr lang="en-US">
                <a:latin typeface="Times" charset="0"/>
                <a:ea typeface="ＭＳ Ｐゴシック" charset="0"/>
                <a:cs typeface="ＭＳ Ｐゴシック" charset="0"/>
              </a:rPr>
              <a:t>Netting that out against Brazil’s CDS spread yields = 1.42% - 0.50% = 0.92%</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a:xfrm>
            <a:off x="1150938" y="692150"/>
            <a:ext cx="4556125" cy="3416300"/>
          </a:xfrm>
          <a:ln/>
        </p:spPr>
      </p:sp>
      <p:sp>
        <p:nvSpPr>
          <p:cNvPr id="86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table was developed using both sovereign bonds and CDS spreads. Within each ratings class, I found as many estimates of the spread as I could and averaged out across these estimates.</a:t>
            </a:r>
          </a:p>
          <a:p>
            <a:r>
              <a:rPr lang="en-US">
                <a:latin typeface="Times" charset="0"/>
                <a:ea typeface="ＭＳ Ｐゴシック" charset="0"/>
                <a:cs typeface="ＭＳ Ｐゴシック" charset="0"/>
              </a:rPr>
              <a:t>Using Brazil as an example, the rating for Brazil in June 2012 was Baa2. The default spread for Brazil in June 2012 would have worked out to 1.75%</a:t>
            </a:r>
          </a:p>
          <a:p>
            <a:r>
              <a:rPr lang="en-US">
                <a:latin typeface="Times" charset="0"/>
                <a:ea typeface="ＭＳ Ｐゴシック" charset="0"/>
                <a:cs typeface="ＭＳ Ｐゴシック" charset="0"/>
              </a:rPr>
              <a:t>Using all three approaches for Brazil in June 2012 yields the following:</a:t>
            </a:r>
          </a:p>
          <a:p>
            <a:r>
              <a:rPr lang="en-US">
                <a:latin typeface="Times" charset="0"/>
                <a:ea typeface="ＭＳ Ｐゴシック" charset="0"/>
                <a:cs typeface="ＭＳ Ｐゴシック" charset="0"/>
              </a:rPr>
              <a:t>$ denominated bond spread = 1.43%</a:t>
            </a:r>
          </a:p>
          <a:p>
            <a:r>
              <a:rPr lang="en-US">
                <a:latin typeface="Times" charset="0"/>
                <a:ea typeface="ＭＳ Ｐゴシック" charset="0"/>
                <a:cs typeface="ＭＳ Ｐゴシック" charset="0"/>
              </a:rPr>
              <a:t>Adjusted CDS spread = 1.58%</a:t>
            </a:r>
          </a:p>
          <a:p>
            <a:r>
              <a:rPr lang="en-US">
                <a:latin typeface="Times" charset="0"/>
                <a:ea typeface="ＭＳ Ｐゴシック" charset="0"/>
                <a:cs typeface="ＭＳ Ｐゴシック" charset="0"/>
              </a:rPr>
              <a:t>Rating-based spread = 1.75%</a:t>
            </a:r>
          </a:p>
          <a:p>
            <a:r>
              <a:rPr lang="en-US">
                <a:latin typeface="Times" charset="0"/>
                <a:ea typeface="ＭＳ Ｐゴシック" charset="0"/>
                <a:cs typeface="ＭＳ Ｐゴシック" charset="0"/>
              </a:rPr>
              <a:t>You can pick one of the three or use an average of the three.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Slide Image Placeholder 1"/>
          <p:cNvSpPr>
            <a:spLocks noGrp="1" noRot="1" noChangeAspect="1"/>
          </p:cNvSpPr>
          <p:nvPr>
            <p:ph type="sldImg"/>
          </p:nvPr>
        </p:nvSpPr>
        <p:spPr>
          <a:xfrm>
            <a:off x="1150938" y="692150"/>
            <a:ext cx="4556125" cy="3416300"/>
          </a:xfrm>
          <a:ln/>
        </p:spPr>
      </p:sp>
      <p:sp>
        <p:nvSpPr>
          <p:cNvPr id="2600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Updated country risk premiums.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6383635"/>
            <a:ext cx="423914"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8"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2"/>
            <a:ext cx="2209800" cy="365125"/>
          </a:xfrm>
        </p:spPr>
        <p:txBody>
          <a:bodyPr/>
          <a:lstStyle/>
          <a:p>
            <a:endParaRPr lang="en-US" dirty="0"/>
          </a:p>
        </p:txBody>
      </p:sp>
      <p:sp>
        <p:nvSpPr>
          <p:cNvPr id="5" name="Footer Placeholder 4"/>
          <p:cNvSpPr>
            <a:spLocks noGrp="1"/>
          </p:cNvSpPr>
          <p:nvPr>
            <p:ph type="ftr" sz="quarter" idx="11"/>
          </p:nvPr>
        </p:nvSpPr>
        <p:spPr>
          <a:xfrm>
            <a:off x="457201" y="6248207"/>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endParaRPr lang="en-US"/>
          </a:p>
        </p:txBody>
      </p:sp>
      <p:sp>
        <p:nvSpPr>
          <p:cNvPr id="7" name="Footer Placeholder 2"/>
          <p:cNvSpPr>
            <a:spLocks noGrp="1"/>
          </p:cNvSpPr>
          <p:nvPr>
            <p:ph type="ftr" sz="quarter" idx="11"/>
          </p:nvPr>
        </p:nvSpPr>
        <p:spPr>
          <a:xfrm>
            <a:off x="609600"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Lst>
  <p:hf hdr="0" ft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package" Target="../embeddings/Microsoft_Word_Document1.docx"/><Relationship Id="rId5" Type="http://schemas.openxmlformats.org/officeDocument/2006/relationships/image" Target="../media/image12.png"/><Relationship Id="rId6" Type="http://schemas.openxmlformats.org/officeDocument/2006/relationships/image" Target="../media/image13.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24.emf"/><Relationship Id="rId5" Type="http://schemas.openxmlformats.org/officeDocument/2006/relationships/oleObject" Target="../embeddings/oleObject3.bin"/><Relationship Id="rId6" Type="http://schemas.openxmlformats.org/officeDocument/2006/relationships/package" Target="../embeddings/Microsoft_Word_Document2.docx"/><Relationship Id="rId7" Type="http://schemas.openxmlformats.org/officeDocument/2006/relationships/image" Target="../media/image25.png"/><Relationship Id="rId8" Type="http://schemas.openxmlformats.org/officeDocument/2006/relationships/oleObject" Target="../embeddings/oleObject4.bin"/><Relationship Id="rId9" Type="http://schemas.openxmlformats.org/officeDocument/2006/relationships/package" Target="../embeddings/Microsoft_Word_Document3.docx"/><Relationship Id="rId10" Type="http://schemas.openxmlformats.org/officeDocument/2006/relationships/image" Target="../media/image26.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1" Type="http://schemas.openxmlformats.org/officeDocument/2006/relationships/image" Target="../media/image35.png"/><Relationship Id="rId12" Type="http://schemas.openxmlformats.org/officeDocument/2006/relationships/image" Target="../media/image36.png"/><Relationship Id="rId13" Type="http://schemas.openxmlformats.org/officeDocument/2006/relationships/image" Target="../media/image37.png"/><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7.jpe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0.png"/><Relationship Id="rId7" Type="http://schemas.openxmlformats.org/officeDocument/2006/relationships/image" Target="../media/image31.png"/><Relationship Id="rId8" Type="http://schemas.openxmlformats.org/officeDocument/2006/relationships/image" Target="../media/image32.png"/><Relationship Id="rId9" Type="http://schemas.openxmlformats.org/officeDocument/2006/relationships/image" Target="../media/image33.png"/><Relationship Id="rId10"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png"/><Relationship Id="rId3" Type="http://schemas.openxmlformats.org/officeDocument/2006/relationships/image" Target="../media/image4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p:txBody>
          <a:bodyPr/>
          <a:lstStyle/>
          <a:p>
            <a:r>
              <a:rPr lang="en-US" dirty="0" smtClean="0"/>
              <a:t>Project Workbook (January 2016)</a:t>
            </a:r>
          </a:p>
        </p:txBody>
      </p:sp>
      <p:sp>
        <p:nvSpPr>
          <p:cNvPr id="15363" name="Rectangle 3"/>
          <p:cNvSpPr>
            <a:spLocks noGrp="1" noChangeArrowheads="1"/>
          </p:cNvSpPr>
          <p:nvPr>
            <p:ph type="subTitle" idx="1"/>
          </p:nvPr>
        </p:nvSpPr>
        <p:spPr/>
        <p:txBody>
          <a:bodyPr/>
          <a:lstStyle/>
          <a:p>
            <a:r>
              <a:rPr lang="en-US" smtClean="0"/>
              <a:t>“Talk is cheap. Time for action”</a:t>
            </a:r>
          </a:p>
        </p:txBody>
      </p:sp>
      <p:sp>
        <p:nvSpPr>
          <p:cNvPr id="2" name="Slide Number Placeholder 1"/>
          <p:cNvSpPr>
            <a:spLocks noGrp="1"/>
          </p:cNvSpPr>
          <p:nvPr>
            <p:ph type="sldNum" sz="quarter" idx="12"/>
          </p:nvPr>
        </p:nvSpPr>
        <p:spPr/>
        <p:txBody>
          <a:bodyPr/>
          <a:lstStyle/>
          <a:p>
            <a:fld id="{72AC53DF-4216-466D-99A7-94400E6C2A25}" type="slidenum">
              <a:rPr lang="en-US" smtClean="0"/>
              <a:pPr/>
              <a:t>1</a:t>
            </a:fld>
            <a:endParaRPr lang="en-US" dirty="0">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t>Your data…</a:t>
            </a:r>
          </a:p>
        </p:txBody>
      </p:sp>
      <p:sp>
        <p:nvSpPr>
          <p:cNvPr id="17411" name="Content Placeholder 2"/>
          <p:cNvSpPr>
            <a:spLocks noGrp="1"/>
          </p:cNvSpPr>
          <p:nvPr>
            <p:ph sz="quarter" idx="1"/>
          </p:nvPr>
        </p:nvSpPr>
        <p:spPr/>
        <p:txBody>
          <a:bodyPr>
            <a:normAutofit fontScale="70000" lnSpcReduction="20000"/>
          </a:bodyPr>
          <a:lstStyle/>
          <a:p>
            <a:r>
              <a:rPr lang="en-US" dirty="0" smtClean="0"/>
              <a:t>Data Packet</a:t>
            </a:r>
          </a:p>
          <a:p>
            <a:pPr lvl="1"/>
            <a:r>
              <a:rPr lang="en-US" dirty="0" smtClean="0"/>
              <a:t>Page 1: HDS (Bloomberg) – Top 17 stockholders</a:t>
            </a:r>
          </a:p>
          <a:p>
            <a:pPr lvl="1"/>
            <a:r>
              <a:rPr lang="en-US" dirty="0" smtClean="0"/>
              <a:t>Page 2: Beta (Bloomberg) – 2 year weekly return beta</a:t>
            </a:r>
          </a:p>
          <a:p>
            <a:pPr lvl="1"/>
            <a:r>
              <a:rPr lang="en-US" dirty="0" smtClean="0"/>
              <a:t>Pages 3-7: DES (Bloomberg) – 5 page description of your company (For some of you, it may be only 4 pages)</a:t>
            </a:r>
          </a:p>
          <a:p>
            <a:pPr lvl="1"/>
            <a:r>
              <a:rPr lang="en-US" dirty="0" smtClean="0"/>
              <a:t>Page </a:t>
            </a:r>
            <a:r>
              <a:rPr lang="en-US" dirty="0"/>
              <a:t>8</a:t>
            </a:r>
            <a:r>
              <a:rPr lang="en-US" dirty="0" smtClean="0"/>
              <a:t>: CRPR – Bond Rating or Bloomberg Default Risk </a:t>
            </a:r>
            <a:r>
              <a:rPr lang="en-US" dirty="0" err="1" smtClean="0"/>
              <a:t>Assessement</a:t>
            </a:r>
            <a:endParaRPr lang="en-US" dirty="0" smtClean="0"/>
          </a:p>
          <a:p>
            <a:pPr lvl="1"/>
            <a:r>
              <a:rPr lang="en-US" dirty="0" smtClean="0"/>
              <a:t>Page 9 : DDIS: Debt due table (with maturities)</a:t>
            </a:r>
          </a:p>
          <a:p>
            <a:pPr lvl="1"/>
            <a:r>
              <a:rPr lang="en-US" dirty="0" smtClean="0"/>
              <a:t>Page 10: FA (Multi-year financial summary)</a:t>
            </a:r>
          </a:p>
          <a:p>
            <a:r>
              <a:rPr lang="en-US" dirty="0" smtClean="0"/>
              <a:t>Checklist before you start</a:t>
            </a:r>
          </a:p>
          <a:p>
            <a:pPr lvl="1"/>
            <a:r>
              <a:rPr lang="en-US" dirty="0" smtClean="0"/>
              <a:t>What country is your company incorporated in?</a:t>
            </a:r>
          </a:p>
          <a:p>
            <a:pPr lvl="1"/>
            <a:r>
              <a:rPr lang="en-US" dirty="0" smtClean="0"/>
              <a:t>What currency are the financial statements in? (Not necessarily in the local currency)</a:t>
            </a:r>
          </a:p>
          <a:p>
            <a:pPr lvl="1"/>
            <a:r>
              <a:rPr lang="en-US" dirty="0" smtClean="0"/>
              <a:t>What currency is your market capitalization and stock price stated in? (May not match the currency of the financial statements)</a:t>
            </a:r>
          </a:p>
          <a:p>
            <a:pPr lvl="1"/>
            <a:r>
              <a:rPr lang="en-US" dirty="0" smtClean="0"/>
              <a:t>What was the most recent fiscal year? (For most of your companies, it will be a year ending December… but some may have other year ends)</a:t>
            </a:r>
          </a:p>
          <a:p>
            <a:endParaRPr lang="en-US" dirty="0"/>
          </a:p>
        </p:txBody>
      </p:sp>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0" y="228600"/>
            <a:ext cx="2362199" cy="584776"/>
          </a:xfrm>
          <a:prstGeom prst="rect">
            <a:avLst/>
          </a:prstGeom>
          <a:noFill/>
        </p:spPr>
        <p:txBody>
          <a:bodyPr wrap="square" rtlCol="0">
            <a:spAutoFit/>
          </a:bodyPr>
          <a:lstStyle/>
          <a:p>
            <a:r>
              <a:rPr lang="en-US" sz="1600" i="0" dirty="0" smtClean="0"/>
              <a:t>Percent of outstanding shares in company</a:t>
            </a:r>
            <a:endParaRPr lang="en-US" sz="1600" i="0" dirty="0"/>
          </a:p>
        </p:txBody>
      </p:sp>
      <p:sp>
        <p:nvSpPr>
          <p:cNvPr id="7" name="TextBox 6"/>
          <p:cNvSpPr txBox="1"/>
          <p:nvPr/>
        </p:nvSpPr>
        <p:spPr>
          <a:xfrm>
            <a:off x="2514600" y="152400"/>
            <a:ext cx="3276600" cy="830997"/>
          </a:xfrm>
          <a:prstGeom prst="rect">
            <a:avLst/>
          </a:prstGeom>
          <a:noFill/>
        </p:spPr>
        <p:txBody>
          <a:bodyPr wrap="square" rtlCol="0">
            <a:spAutoFit/>
          </a:bodyPr>
          <a:lstStyle/>
          <a:p>
            <a:r>
              <a:rPr lang="en-US" sz="1600" i="0" dirty="0" smtClean="0"/>
              <a:t>Source for data: Will vary across markets. 13F is SEC filing for US mutual/pension funds</a:t>
            </a:r>
            <a:endParaRPr lang="en-US" sz="1600" i="0" dirty="0"/>
          </a:p>
        </p:txBody>
      </p:sp>
      <p:pic>
        <p:nvPicPr>
          <p:cNvPr id="4" name="Picture 3"/>
          <p:cNvPicPr>
            <a:picLocks noChangeAspect="1"/>
          </p:cNvPicPr>
          <p:nvPr/>
        </p:nvPicPr>
        <p:blipFill>
          <a:blip r:embed="rId2"/>
          <a:stretch>
            <a:fillRect/>
          </a:stretch>
        </p:blipFill>
        <p:spPr>
          <a:xfrm>
            <a:off x="1219200" y="1524000"/>
            <a:ext cx="6934200" cy="4820115"/>
          </a:xfrm>
          <a:prstGeom prst="rect">
            <a:avLst/>
          </a:prstGeom>
        </p:spPr>
        <p:style>
          <a:lnRef idx="2">
            <a:schemeClr val="dk1"/>
          </a:lnRef>
          <a:fillRef idx="1">
            <a:schemeClr val="lt1"/>
          </a:fillRef>
          <a:effectRef idx="0">
            <a:schemeClr val="dk1"/>
          </a:effectRef>
          <a:fontRef idx="minor">
            <a:schemeClr val="dk1"/>
          </a:fontRef>
        </p:style>
      </p:pic>
      <p:cxnSp>
        <p:nvCxnSpPr>
          <p:cNvPr id="8" name="Straight Arrow Connector 7"/>
          <p:cNvCxnSpPr/>
          <p:nvPr/>
        </p:nvCxnSpPr>
        <p:spPr bwMode="auto">
          <a:xfrm flipH="1">
            <a:off x="4648200" y="838200"/>
            <a:ext cx="152400" cy="22098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flipH="1">
            <a:off x="5943600" y="762000"/>
            <a:ext cx="609600" cy="19812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2" name="Slide Number Placeholder 1"/>
          <p:cNvSpPr>
            <a:spLocks noGrp="1"/>
          </p:cNvSpPr>
          <p:nvPr>
            <p:ph type="sldNum" sz="quarter" idx="12"/>
          </p:nvPr>
        </p:nvSpPr>
        <p:spPr/>
        <p:txBody>
          <a:bodyPr/>
          <a:lstStyle/>
          <a:p>
            <a:fld id="{1AD93096-5B34-4342-9326-69289CEAE4C2}" type="slidenum">
              <a:rPr lang="en-US" smtClean="0"/>
              <a:pPr/>
              <a:t>3</a:t>
            </a:fld>
            <a:endParaRPr lang="en-US" dirty="0">
              <a:solidFill>
                <a:schemeClr val="tx2"/>
              </a:solidFill>
            </a:endParaRPr>
          </a:p>
        </p:txBody>
      </p:sp>
    </p:spTree>
    <p:extLst>
      <p:ext uri="{BB962C8B-B14F-4D97-AF65-F5344CB8AC3E}">
        <p14:creationId xmlns:p14="http://schemas.microsoft.com/office/powerpoint/2010/main" val="108970868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fontScale="90000"/>
          </a:bodyPr>
          <a:lstStyle/>
          <a:p>
            <a:r>
              <a:rPr lang="en-US" smtClean="0"/>
              <a:t>Corporate Governance: Assessing where the power lies and potential conflicts of interest</a:t>
            </a:r>
          </a:p>
        </p:txBody>
      </p:sp>
      <p:pic>
        <p:nvPicPr>
          <p:cNvPr id="3" name="Content Placeholder 2"/>
          <p:cNvPicPr>
            <a:picLocks noGrp="1" noChangeAspect="1"/>
          </p:cNvPicPr>
          <p:nvPr>
            <p:ph sz="quarter" idx="1"/>
          </p:nvPr>
        </p:nvPicPr>
        <p:blipFill>
          <a:blip r:embed="rId2"/>
          <a:srcRect l="-11747" r="-11747"/>
          <a:stretch>
            <a:fillRect/>
          </a:stretch>
        </p:blipFill>
        <p:spPr/>
      </p:pic>
      <p:pic>
        <p:nvPicPr>
          <p:cNvPr id="18435" name="Picture 3"/>
          <p:cNvPicPr>
            <a:picLocks noChangeAspect="1"/>
          </p:cNvPicPr>
          <p:nvPr/>
        </p:nvPicPr>
        <p:blipFill>
          <a:blip r:embed="rId3"/>
          <a:srcRect/>
          <a:stretch>
            <a:fillRect/>
          </a:stretch>
        </p:blipFill>
        <p:spPr bwMode="auto">
          <a:xfrm>
            <a:off x="4546600" y="3403600"/>
            <a:ext cx="50800" cy="508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4</a:t>
            </a:fld>
            <a:endParaRPr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1. Institutional Default</a:t>
            </a:r>
            <a:endParaRPr lang="en-US" dirty="0"/>
          </a:p>
        </p:txBody>
      </p:sp>
      <p:pic>
        <p:nvPicPr>
          <p:cNvPr id="7" name="Content Placeholder 6"/>
          <p:cNvPicPr>
            <a:picLocks noGrp="1" noChangeAspect="1"/>
          </p:cNvPicPr>
          <p:nvPr>
            <p:ph sz="quarter" idx="1"/>
          </p:nvPr>
        </p:nvPicPr>
        <p:blipFill>
          <a:blip r:embed="rId2"/>
          <a:srcRect l="-13570" r="-13570"/>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5</a:t>
            </a:fld>
            <a:endParaRPr lang="en-US" dirty="0">
              <a:solidFill>
                <a:srgbClr val="FFFFFF"/>
              </a:solidFill>
            </a:endParaRPr>
          </a:p>
        </p:txBody>
      </p:sp>
    </p:spTree>
    <p:extLst>
      <p:ext uri="{BB962C8B-B14F-4D97-AF65-F5344CB8AC3E}">
        <p14:creationId xmlns:p14="http://schemas.microsoft.com/office/powerpoint/2010/main" val="88815757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2. Self Holdings?</a:t>
            </a:r>
            <a:endParaRPr lang="en-US" dirty="0"/>
          </a:p>
        </p:txBody>
      </p:sp>
      <p:pic>
        <p:nvPicPr>
          <p:cNvPr id="7" name="Content Placeholder 6"/>
          <p:cNvPicPr>
            <a:picLocks noGrp="1" noChangeAspect="1"/>
          </p:cNvPicPr>
          <p:nvPr>
            <p:ph sz="quarter" idx="1"/>
          </p:nvPr>
        </p:nvPicPr>
        <p:blipFill>
          <a:blip r:embed="rId2"/>
          <a:srcRect l="-12400" r="-12400"/>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6</a:t>
            </a:fld>
            <a:endParaRPr lang="en-US" dirty="0">
              <a:solidFill>
                <a:srgbClr val="FFFFFF"/>
              </a:solidFill>
            </a:endParaRPr>
          </a:p>
        </p:txBody>
      </p:sp>
    </p:spTree>
    <p:extLst>
      <p:ext uri="{BB962C8B-B14F-4D97-AF65-F5344CB8AC3E}">
        <p14:creationId xmlns:p14="http://schemas.microsoft.com/office/powerpoint/2010/main" val="208252453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3. The Government Influence? </a:t>
            </a:r>
            <a:endParaRPr lang="en-US" dirty="0"/>
          </a:p>
        </p:txBody>
      </p:sp>
      <p:pic>
        <p:nvPicPr>
          <p:cNvPr id="5" name="Content Placeholder 4"/>
          <p:cNvPicPr>
            <a:picLocks noGrp="1" noChangeAspect="1"/>
          </p:cNvPicPr>
          <p:nvPr>
            <p:ph sz="quarter" idx="1"/>
          </p:nvPr>
        </p:nvPicPr>
        <p:blipFill>
          <a:blip r:embed="rId2"/>
          <a:srcRect l="-13475" r="-13475"/>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7</a:t>
            </a:fld>
            <a:endParaRPr lang="en-US" dirty="0">
              <a:solidFill>
                <a:srgbClr val="FFFFFF"/>
              </a:solidFill>
            </a:endParaRPr>
          </a:p>
        </p:txBody>
      </p:sp>
    </p:spTree>
    <p:extLst>
      <p:ext uri="{BB962C8B-B14F-4D97-AF65-F5344CB8AC3E}">
        <p14:creationId xmlns:p14="http://schemas.microsoft.com/office/powerpoint/2010/main" val="194278919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4. Different voting rights? </a:t>
            </a:r>
            <a:endParaRPr lang="en-US" dirty="0"/>
          </a:p>
        </p:txBody>
      </p:sp>
      <p:pic>
        <p:nvPicPr>
          <p:cNvPr id="5" name="Content Placeholder 4"/>
          <p:cNvPicPr>
            <a:picLocks noGrp="1" noChangeAspect="1"/>
          </p:cNvPicPr>
          <p:nvPr>
            <p:ph sz="quarter" idx="1"/>
          </p:nvPr>
        </p:nvPicPr>
        <p:blipFill>
          <a:blip r:embed="rId2"/>
          <a:srcRect l="-12215" r="-12215"/>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8</a:t>
            </a:fld>
            <a:endParaRPr lang="en-US" dirty="0">
              <a:solidFill>
                <a:srgbClr val="FFFFFF"/>
              </a:solidFill>
            </a:endParaRPr>
          </a:p>
        </p:txBody>
      </p:sp>
    </p:spTree>
    <p:extLst>
      <p:ext uri="{BB962C8B-B14F-4D97-AF65-F5344CB8AC3E}">
        <p14:creationId xmlns:p14="http://schemas.microsoft.com/office/powerpoint/2010/main" val="401017587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5. Family Group Companies</a:t>
            </a:r>
            <a:endParaRPr lang="en-US" dirty="0"/>
          </a:p>
        </p:txBody>
      </p:sp>
      <p:graphicFrame>
        <p:nvGraphicFramePr>
          <p:cNvPr id="4" name="Object 2"/>
          <p:cNvGraphicFramePr>
            <a:graphicFrameLocks noGrp="1" noChangeAspect="1"/>
          </p:cNvGraphicFramePr>
          <p:nvPr>
            <p:ph sz="quarter" idx="1"/>
            <p:extLst>
              <p:ext uri="{D42A27DB-BD31-4B8C-83A1-F6EECF244321}">
                <p14:modId xmlns:p14="http://schemas.microsoft.com/office/powerpoint/2010/main" val="79004789"/>
              </p:ext>
            </p:extLst>
          </p:nvPr>
        </p:nvGraphicFramePr>
        <p:xfrm>
          <a:off x="381000" y="1676400"/>
          <a:ext cx="3474392" cy="4495800"/>
        </p:xfrm>
        <a:graphic>
          <a:graphicData uri="http://schemas.openxmlformats.org/presentationml/2006/ole">
            <mc:AlternateContent xmlns:mc="http://schemas.openxmlformats.org/markup-compatibility/2006">
              <mc:Choice xmlns:v="urn:schemas-microsoft-com:vml" Requires="v">
                <p:oleObj spid="_x0000_s1135" name="Document" r:id="rId4" imgW="5486400" imgH="7099300" progId="Word.Document.12">
                  <p:embed/>
                </p:oleObj>
              </mc:Choice>
              <mc:Fallback>
                <p:oleObj name="Document" r:id="rId4" imgW="5486400" imgH="7099300" progId="Word.Document.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676400"/>
                        <a:ext cx="3474392" cy="449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pic>
        <p:nvPicPr>
          <p:cNvPr id="3" name="Picture 2"/>
          <p:cNvPicPr>
            <a:picLocks noChangeAspect="1"/>
          </p:cNvPicPr>
          <p:nvPr/>
        </p:nvPicPr>
        <p:blipFill>
          <a:blip r:embed="rId6"/>
          <a:stretch>
            <a:fillRect/>
          </a:stretch>
        </p:blipFill>
        <p:spPr>
          <a:xfrm>
            <a:off x="3907566" y="1752601"/>
            <a:ext cx="4931634" cy="3505200"/>
          </a:xfrm>
          <a:prstGeom prst="rect">
            <a:avLst/>
          </a:prstGeom>
        </p:spPr>
      </p:pic>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9</a:t>
            </a:fld>
            <a:endParaRPr lang="en-US" dirty="0">
              <a:solidFill>
                <a:srgbClr val="FFFFFF"/>
              </a:solidFill>
            </a:endParaRPr>
          </a:p>
        </p:txBody>
      </p:sp>
    </p:spTree>
    <p:extLst>
      <p:ext uri="{BB962C8B-B14F-4D97-AF65-F5344CB8AC3E}">
        <p14:creationId xmlns:p14="http://schemas.microsoft.com/office/powerpoint/2010/main" val="291611820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6. Founders hang on…</a:t>
            </a:r>
            <a:endParaRPr lang="en-US" dirty="0"/>
          </a:p>
        </p:txBody>
      </p:sp>
      <p:pic>
        <p:nvPicPr>
          <p:cNvPr id="5" name="Content Placeholder 4"/>
          <p:cNvPicPr>
            <a:picLocks noGrp="1" noChangeAspect="1"/>
          </p:cNvPicPr>
          <p:nvPr>
            <p:ph sz="quarter" idx="1"/>
          </p:nvPr>
        </p:nvPicPr>
        <p:blipFill>
          <a:blip r:embed="rId2"/>
          <a:srcRect l="-12292" r="-12292"/>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10</a:t>
            </a:fld>
            <a:endParaRPr lang="en-US" dirty="0">
              <a:solidFill>
                <a:srgbClr val="FFFFFF"/>
              </a:solidFill>
            </a:endParaRPr>
          </a:p>
        </p:txBody>
      </p:sp>
    </p:spTree>
    <p:extLst>
      <p:ext uri="{BB962C8B-B14F-4D97-AF65-F5344CB8AC3E}">
        <p14:creationId xmlns:p14="http://schemas.microsoft.com/office/powerpoint/2010/main" val="291444542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7. Corporate Cross Holdings </a:t>
            </a:r>
            <a:endParaRPr lang="en-US" dirty="0"/>
          </a:p>
        </p:txBody>
      </p:sp>
      <p:pic>
        <p:nvPicPr>
          <p:cNvPr id="15" name="Content Placeholder 14"/>
          <p:cNvPicPr>
            <a:picLocks noGrp="1" noChangeAspect="1"/>
          </p:cNvPicPr>
          <p:nvPr>
            <p:ph sz="quarter" idx="1"/>
          </p:nvPr>
        </p:nvPicPr>
        <p:blipFill>
          <a:blip r:embed="rId2"/>
          <a:srcRect l="-12068" r="-12068"/>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11</a:t>
            </a:fld>
            <a:endParaRPr lang="en-US" dirty="0">
              <a:solidFill>
                <a:srgbClr val="FFFFFF"/>
              </a:solidFill>
            </a:endParaRPr>
          </a:p>
        </p:txBody>
      </p:sp>
    </p:spTree>
    <p:extLst>
      <p:ext uri="{BB962C8B-B14F-4D97-AF65-F5344CB8AC3E}">
        <p14:creationId xmlns:p14="http://schemas.microsoft.com/office/powerpoint/2010/main" val="361347025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8. Activist investors</a:t>
            </a:r>
            <a:endParaRPr lang="en-US" dirty="0"/>
          </a:p>
        </p:txBody>
      </p:sp>
      <p:pic>
        <p:nvPicPr>
          <p:cNvPr id="5" name="Content Placeholder 4"/>
          <p:cNvPicPr>
            <a:picLocks noGrp="1" noChangeAspect="1"/>
          </p:cNvPicPr>
          <p:nvPr>
            <p:ph sz="quarter" idx="1"/>
          </p:nvPr>
        </p:nvPicPr>
        <p:blipFill>
          <a:blip r:embed="rId2"/>
          <a:srcRect l="-12439" r="-12439"/>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12</a:t>
            </a:fld>
            <a:endParaRPr lang="en-US" dirty="0">
              <a:solidFill>
                <a:srgbClr val="FFFFFF"/>
              </a:solidFill>
            </a:endParaRPr>
          </a:p>
        </p:txBody>
      </p:sp>
    </p:spTree>
    <p:extLst>
      <p:ext uri="{BB962C8B-B14F-4D97-AF65-F5344CB8AC3E}">
        <p14:creationId xmlns:p14="http://schemas.microsoft.com/office/powerpoint/2010/main" val="3922481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smtClean="0"/>
              <a:t>The marginal investor in your firm is….</a:t>
            </a:r>
            <a:endParaRPr lang="en-US"/>
          </a:p>
        </p:txBody>
      </p:sp>
      <p:pic>
        <p:nvPicPr>
          <p:cNvPr id="20483" name="Content Placeholder 5"/>
          <p:cNvPicPr>
            <a:picLocks noGrp="1" noChangeAspect="1"/>
          </p:cNvPicPr>
          <p:nvPr>
            <p:ph sz="quarter" idx="1"/>
          </p:nvPr>
        </p:nvPicPr>
        <p:blipFill>
          <a:blip r:embed="rId2"/>
          <a:srcRect l="-11789" r="-11789"/>
          <a:stretch>
            <a:fillRect/>
          </a:stretch>
        </p:blipFill>
        <p:spPr/>
      </p:pic>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13</a:t>
            </a:fld>
            <a:endParaRPr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Risk free rate: Major Currency Government Bonds</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14</a:t>
            </a:fld>
            <a:endParaRPr lang="en-US" dirty="0">
              <a:solidFill>
                <a:srgbClr val="FFFFFF"/>
              </a:solidFill>
            </a:endParaRPr>
          </a:p>
        </p:txBody>
      </p:sp>
      <p:pic>
        <p:nvPicPr>
          <p:cNvPr id="6" name="Content Placeholder 5"/>
          <p:cNvPicPr>
            <a:picLocks noGrp="1" noChangeAspect="1"/>
          </p:cNvPicPr>
          <p:nvPr>
            <p:ph sz="quarter" idx="1"/>
          </p:nvPr>
        </p:nvPicPr>
        <p:blipFill>
          <a:blip r:embed="rId2"/>
          <a:srcRect l="-98652" r="-98652"/>
          <a:stretch>
            <a:fillRect/>
          </a:stretch>
        </p:blipFill>
        <p:spPr/>
      </p:pic>
    </p:spTree>
    <p:extLst>
      <p:ext uri="{BB962C8B-B14F-4D97-AF65-F5344CB8AC3E}">
        <p14:creationId xmlns:p14="http://schemas.microsoft.com/office/powerpoint/2010/main" val="54083068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Local Currency Government Bond Rates – January 2016</a:t>
            </a:r>
            <a:endParaRPr lang="en-US" dirty="0">
              <a:ea typeface="+mj-ea"/>
              <a:cs typeface="+mj-cs"/>
            </a:endParaRPr>
          </a:p>
        </p:txBody>
      </p:sp>
      <p:sp>
        <p:nvSpPr>
          <p:cNvPr id="79874"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65758" name="Slide Number Placeholder 5"/>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fld id="{09B2EF1B-33BA-F842-9944-0DBF8C4207A3}" type="slidenum">
              <a:rPr lang="en-US" sz="1400" smtClean="0">
                <a:solidFill>
                  <a:srgbClr val="FFFFFF"/>
                </a:solidFill>
              </a:rPr>
              <a:pPr eaLnBrk="1" hangingPunct="1">
                <a:defRPr/>
              </a:pPr>
              <a:t>15</a:t>
            </a:fld>
            <a:endParaRPr lang="en-US" sz="1400" smtClean="0">
              <a:solidFill>
                <a:srgbClr val="FFFFFF"/>
              </a:solidFill>
            </a:endParaRPr>
          </a:p>
        </p:txBody>
      </p:sp>
      <p:pic>
        <p:nvPicPr>
          <p:cNvPr id="3" name="Content Placeholder 2"/>
          <p:cNvPicPr>
            <a:picLocks noGrp="1" noChangeAspect="1"/>
          </p:cNvPicPr>
          <p:nvPr>
            <p:ph sz="quarter" idx="1"/>
          </p:nvPr>
        </p:nvPicPr>
        <p:blipFill>
          <a:blip r:embed="rId3"/>
          <a:srcRect l="-17960" r="-17960"/>
          <a:stretch>
            <a:fillRect/>
          </a:stretch>
        </p:blipFill>
        <p:spPr/>
      </p:pic>
    </p:spTree>
    <p:extLst>
      <p:ext uri="{BB962C8B-B14F-4D97-AF65-F5344CB8AC3E}">
        <p14:creationId xmlns:p14="http://schemas.microsoft.com/office/powerpoint/2010/main" val="427412794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a:defRPr/>
            </a:pPr>
            <a:r>
              <a:rPr lang="en-US" smtClean="0"/>
              <a:t>Approach 1: Default spread from Government Bonds</a:t>
            </a:r>
            <a:endParaRPr lang="en-US" dirty="0"/>
          </a:p>
        </p:txBody>
      </p:sp>
      <p:sp>
        <p:nvSpPr>
          <p:cNvPr id="81922" name="TextBox 8"/>
          <p:cNvSpPr txBox="1">
            <a:spLocks noChangeArrowheads="1"/>
          </p:cNvSpPr>
          <p:nvPr/>
        </p:nvSpPr>
        <p:spPr bwMode="auto">
          <a:xfrm>
            <a:off x="6477000" y="2209800"/>
            <a:ext cx="3733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600" i="1" dirty="0"/>
              <a:t>The Brazil Default Spread</a:t>
            </a:r>
          </a:p>
          <a:p>
            <a:pPr eaLnBrk="1" hangingPunct="1"/>
            <a:r>
              <a:rPr lang="en-US" sz="1600" dirty="0"/>
              <a:t>Brazil </a:t>
            </a:r>
            <a:r>
              <a:rPr lang="en-US" sz="1600" dirty="0" smtClean="0"/>
              <a:t>2021 </a:t>
            </a:r>
            <a:r>
              <a:rPr lang="en-US" sz="1600" dirty="0"/>
              <a:t>Bond: </a:t>
            </a:r>
            <a:r>
              <a:rPr lang="en-US" sz="1600" dirty="0" smtClean="0"/>
              <a:t>6.83%</a:t>
            </a:r>
            <a:endParaRPr lang="en-US" sz="1600" dirty="0"/>
          </a:p>
          <a:p>
            <a:pPr eaLnBrk="1" hangingPunct="1"/>
            <a:r>
              <a:rPr lang="en-US" sz="1600" dirty="0"/>
              <a:t>US </a:t>
            </a:r>
            <a:r>
              <a:rPr lang="en-US" sz="1600" dirty="0" smtClean="0"/>
              <a:t>2021 </a:t>
            </a:r>
            <a:r>
              <a:rPr lang="en-US" sz="1600" dirty="0" err="1"/>
              <a:t>T.Bond</a:t>
            </a:r>
            <a:r>
              <a:rPr lang="en-US" sz="1600" dirty="0"/>
              <a:t>:  </a:t>
            </a:r>
            <a:r>
              <a:rPr lang="en-US" sz="1600" dirty="0" smtClean="0"/>
              <a:t>2.00%</a:t>
            </a:r>
            <a:endParaRPr lang="en-US" sz="1600" dirty="0"/>
          </a:p>
          <a:p>
            <a:pPr eaLnBrk="1" hangingPunct="1"/>
            <a:r>
              <a:rPr lang="en-US" sz="1600" dirty="0"/>
              <a:t>Spread:	</a:t>
            </a:r>
            <a:r>
              <a:rPr lang="en-US" sz="1600" dirty="0" smtClean="0"/>
              <a:t>            4.83%</a:t>
            </a:r>
            <a:endParaRPr lang="en-US" sz="1600" dirty="0"/>
          </a:p>
        </p:txBody>
      </p:sp>
      <p:pic>
        <p:nvPicPr>
          <p:cNvPr id="5" name="Content Placeholder 4"/>
          <p:cNvPicPr>
            <a:picLocks noGrp="1" noChangeAspect="1"/>
          </p:cNvPicPr>
          <p:nvPr>
            <p:ph sz="quarter" idx="1"/>
          </p:nvPr>
        </p:nvPicPr>
        <p:blipFill>
          <a:blip r:embed="rId2"/>
          <a:srcRect l="-22009" r="-22009"/>
          <a:stretch>
            <a:fillRect/>
          </a:stretch>
        </p:blipFill>
        <p:spPr>
          <a:xfrm>
            <a:off x="-381000" y="1676400"/>
            <a:ext cx="8153400" cy="4495800"/>
          </a:xfrm>
        </p:spPr>
      </p:pic>
    </p:spTree>
    <p:extLst>
      <p:ext uri="{BB962C8B-B14F-4D97-AF65-F5344CB8AC3E}">
        <p14:creationId xmlns:p14="http://schemas.microsoft.com/office/powerpoint/2010/main" val="67025199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612775" y="228600"/>
            <a:ext cx="8153400" cy="990600"/>
          </a:xfrm>
        </p:spPr>
        <p:txBody>
          <a:bodyPr/>
          <a:lstStyle/>
          <a:p>
            <a:r>
              <a:rPr lang="en-US" dirty="0">
                <a:latin typeface="Calibri" charset="0"/>
              </a:rPr>
              <a:t>Approach 2: CDS Spreads – </a:t>
            </a:r>
            <a:r>
              <a:rPr lang="en-US" dirty="0" smtClean="0">
                <a:latin typeface="Calibri" charset="0"/>
              </a:rPr>
              <a:t>January 2016</a:t>
            </a:r>
            <a:endParaRPr lang="en-US" dirty="0">
              <a:latin typeface="Calibri" charset="0"/>
            </a:endParaRPr>
          </a:p>
        </p:txBody>
      </p:sp>
      <p:sp>
        <p:nvSpPr>
          <p:cNvPr id="82946"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p>
            <a:pPr>
              <a:defRPr/>
            </a:pPr>
            <a:fld id="{785103CC-5B5A-5245-96A5-ACCC30962EF8}" type="slidenum">
              <a:rPr lang="en-US" smtClean="0"/>
              <a:pPr>
                <a:defRPr/>
              </a:pPr>
              <a:t>17</a:t>
            </a:fld>
            <a:endParaRPr lang="en-US" dirty="0"/>
          </a:p>
        </p:txBody>
      </p:sp>
      <p:pic>
        <p:nvPicPr>
          <p:cNvPr id="3" name="Content Placeholder 2"/>
          <p:cNvPicPr>
            <a:picLocks noGrp="1" noChangeAspect="1"/>
          </p:cNvPicPr>
          <p:nvPr>
            <p:ph sz="quarter" idx="1"/>
          </p:nvPr>
        </p:nvPicPr>
        <p:blipFill>
          <a:blip r:embed="rId3"/>
          <a:srcRect l="-3968" r="-3968"/>
          <a:stretch>
            <a:fillRect/>
          </a:stretch>
        </p:blipFill>
        <p:spPr/>
      </p:pic>
    </p:spTree>
    <p:extLst>
      <p:ext uri="{BB962C8B-B14F-4D97-AF65-F5344CB8AC3E}">
        <p14:creationId xmlns:p14="http://schemas.microsoft.com/office/powerpoint/2010/main" val="122506357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Approach 3: Typical Default Spreads: January 2016</a:t>
            </a:r>
            <a:endParaRPr lang="en-US" dirty="0">
              <a:ea typeface="+mj-ea"/>
              <a:cs typeface="+mj-cs"/>
            </a:endParaRPr>
          </a:p>
        </p:txBody>
      </p:sp>
      <p:sp>
        <p:nvSpPr>
          <p:cNvPr id="84994"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71684" name="Slide Number Placeholder 4"/>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fld id="{D460F740-7051-6744-B85B-BE985E82F9E5}" type="slidenum">
              <a:rPr lang="en-US" sz="1400" smtClean="0">
                <a:solidFill>
                  <a:srgbClr val="FFFFFF"/>
                </a:solidFill>
              </a:rPr>
              <a:pPr eaLnBrk="1" hangingPunct="1">
                <a:defRPr/>
              </a:pPr>
              <a:t>18</a:t>
            </a:fld>
            <a:endParaRPr lang="en-US" sz="1400" smtClean="0">
              <a:solidFill>
                <a:srgbClr val="FFFFFF"/>
              </a:solidFill>
            </a:endParaRPr>
          </a:p>
        </p:txBody>
      </p:sp>
      <p:pic>
        <p:nvPicPr>
          <p:cNvPr id="4" name="Content Placeholder 3"/>
          <p:cNvPicPr>
            <a:picLocks noGrp="1" noChangeAspect="1"/>
          </p:cNvPicPr>
          <p:nvPr>
            <p:ph sz="quarter" idx="1"/>
          </p:nvPr>
        </p:nvPicPr>
        <p:blipFill>
          <a:blip r:embed="rId3"/>
          <a:srcRect l="-140991" r="-140991"/>
          <a:stretch>
            <a:fillRect/>
          </a:stretch>
        </p:blipFill>
        <p:spPr/>
      </p:pic>
    </p:spTree>
    <p:extLst>
      <p:ext uri="{BB962C8B-B14F-4D97-AF65-F5344CB8AC3E}">
        <p14:creationId xmlns:p14="http://schemas.microsoft.com/office/powerpoint/2010/main" val="266205078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Getting to a risk free rate in a currency: Example</a:t>
            </a:r>
            <a:endParaRPr lang="en-US">
              <a:ea typeface="+mj-ea"/>
              <a:cs typeface="+mj-cs"/>
            </a:endParaRPr>
          </a:p>
        </p:txBody>
      </p:sp>
      <p:sp>
        <p:nvSpPr>
          <p:cNvPr id="74754"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The Brazilian government bond rate in nominal </a:t>
            </a:r>
            <a:r>
              <a:rPr lang="en-US" dirty="0" err="1" smtClean="0">
                <a:ea typeface="+mn-ea"/>
                <a:cs typeface="+mn-cs"/>
              </a:rPr>
              <a:t>reais</a:t>
            </a:r>
            <a:r>
              <a:rPr lang="en-US" dirty="0" smtClean="0">
                <a:ea typeface="+mn-ea"/>
                <a:cs typeface="+mn-cs"/>
              </a:rPr>
              <a:t> on January 1, 2016 was 16.51%. To get to a </a:t>
            </a:r>
            <a:r>
              <a:rPr lang="en-US" dirty="0" err="1" smtClean="0">
                <a:ea typeface="+mn-ea"/>
                <a:cs typeface="+mn-cs"/>
              </a:rPr>
              <a:t>riskfree</a:t>
            </a:r>
            <a:r>
              <a:rPr lang="en-US" dirty="0" smtClean="0">
                <a:ea typeface="+mn-ea"/>
                <a:cs typeface="+mn-cs"/>
              </a:rPr>
              <a:t> rate in nominal </a:t>
            </a:r>
            <a:r>
              <a:rPr lang="en-US" dirty="0" err="1" smtClean="0">
                <a:ea typeface="+mn-ea"/>
                <a:cs typeface="+mn-cs"/>
              </a:rPr>
              <a:t>reais</a:t>
            </a:r>
            <a:r>
              <a:rPr lang="en-US" dirty="0" smtClean="0">
                <a:ea typeface="+mn-ea"/>
                <a:cs typeface="+mn-cs"/>
              </a:rPr>
              <a:t>, we can use one of three approaches.</a:t>
            </a:r>
          </a:p>
          <a:p>
            <a:pPr marL="640715" lvl="1" indent="-320040" eaLnBrk="1" fontAlgn="auto" hangingPunct="1">
              <a:spcAft>
                <a:spcPts val="0"/>
              </a:spcAft>
              <a:buFont typeface="Wingdings"/>
              <a:buChar char=""/>
              <a:defRPr/>
            </a:pPr>
            <a:r>
              <a:rPr lang="en-US" dirty="0" smtClean="0">
                <a:ea typeface="+mn-ea"/>
              </a:rPr>
              <a:t>Approach 1: Government Bond spread</a:t>
            </a:r>
          </a:p>
          <a:p>
            <a:pPr marL="914717" lvl="2" indent="-274320" eaLnBrk="1" fontAlgn="auto" hangingPunct="1">
              <a:spcAft>
                <a:spcPts val="0"/>
              </a:spcAft>
              <a:buFont typeface="Wingdings 2"/>
              <a:buChar char=""/>
              <a:defRPr/>
            </a:pPr>
            <a:r>
              <a:rPr lang="en-US" dirty="0" smtClean="0">
                <a:ea typeface="+mn-ea"/>
              </a:rPr>
              <a:t>The 2021 Brazil bond, denominated in US dollars, has a spread of 4.83% over the US treasury bond rate.</a:t>
            </a:r>
          </a:p>
          <a:p>
            <a:pPr marL="914717" lvl="2" indent="-274320" eaLnBrk="1" fontAlgn="auto" hangingPunct="1">
              <a:spcAft>
                <a:spcPts val="0"/>
              </a:spcAft>
              <a:buFont typeface="Wingdings 2"/>
              <a:buChar char=""/>
              <a:defRPr/>
            </a:pPr>
            <a:r>
              <a:rPr lang="en-US" dirty="0" err="1" smtClean="0">
                <a:ea typeface="+mn-ea"/>
              </a:rPr>
              <a:t>Riskfree</a:t>
            </a:r>
            <a:r>
              <a:rPr lang="en-US" dirty="0" smtClean="0">
                <a:ea typeface="+mn-ea"/>
              </a:rPr>
              <a:t> rate in $R = 16.51% - </a:t>
            </a:r>
            <a:r>
              <a:rPr lang="en-US" dirty="0" smtClean="0"/>
              <a:t>4.83</a:t>
            </a:r>
            <a:r>
              <a:rPr lang="en-US" dirty="0" smtClean="0">
                <a:ea typeface="+mn-ea"/>
              </a:rPr>
              <a:t>% = 11.68%</a:t>
            </a:r>
          </a:p>
          <a:p>
            <a:pPr marL="640715" lvl="1" indent="-320040" eaLnBrk="1" fontAlgn="auto" hangingPunct="1">
              <a:spcAft>
                <a:spcPts val="0"/>
              </a:spcAft>
              <a:buFont typeface="Wingdings"/>
              <a:buChar char=""/>
              <a:defRPr/>
            </a:pPr>
            <a:r>
              <a:rPr lang="en-US" dirty="0" smtClean="0">
                <a:ea typeface="+mn-ea"/>
              </a:rPr>
              <a:t>Approach 2: The CDS Spread</a:t>
            </a:r>
          </a:p>
          <a:p>
            <a:pPr marL="914717" lvl="2" indent="-274320" eaLnBrk="1" fontAlgn="auto" hangingPunct="1">
              <a:spcAft>
                <a:spcPts val="0"/>
              </a:spcAft>
              <a:buFont typeface="Wingdings 2"/>
              <a:buChar char=""/>
              <a:defRPr/>
            </a:pPr>
            <a:r>
              <a:rPr lang="en-US" dirty="0" smtClean="0">
                <a:ea typeface="+mn-ea"/>
              </a:rPr>
              <a:t>The CDS spread for Brazil, adjusted for the US CDS spread</a:t>
            </a:r>
            <a:r>
              <a:rPr lang="en-US" dirty="0"/>
              <a:t> </a:t>
            </a:r>
            <a:r>
              <a:rPr lang="en-US" dirty="0" smtClean="0">
                <a:ea typeface="+mn-ea"/>
              </a:rPr>
              <a:t>was 5.19%. </a:t>
            </a:r>
          </a:p>
          <a:p>
            <a:pPr marL="914717" lvl="2" indent="-274320" eaLnBrk="1" fontAlgn="auto" hangingPunct="1">
              <a:spcAft>
                <a:spcPts val="0"/>
              </a:spcAft>
              <a:buFont typeface="Wingdings 2"/>
              <a:buChar char=""/>
              <a:defRPr/>
            </a:pPr>
            <a:r>
              <a:rPr lang="en-US" dirty="0" err="1" smtClean="0">
                <a:ea typeface="+mn-ea"/>
              </a:rPr>
              <a:t>Riskfree</a:t>
            </a:r>
            <a:r>
              <a:rPr lang="en-US" dirty="0" smtClean="0">
                <a:ea typeface="+mn-ea"/>
              </a:rPr>
              <a:t> rate in $R = 16.51% - </a:t>
            </a:r>
            <a:r>
              <a:rPr lang="en-US" dirty="0" smtClean="0"/>
              <a:t>5.19</a:t>
            </a:r>
            <a:r>
              <a:rPr lang="en-US" dirty="0" smtClean="0">
                <a:ea typeface="+mn-ea"/>
              </a:rPr>
              <a:t>% = </a:t>
            </a:r>
            <a:r>
              <a:rPr lang="en-US" dirty="0" smtClean="0"/>
              <a:t>11.32</a:t>
            </a:r>
            <a:r>
              <a:rPr lang="en-US" dirty="0" smtClean="0">
                <a:ea typeface="+mn-ea"/>
              </a:rPr>
              <a:t>%</a:t>
            </a:r>
          </a:p>
          <a:p>
            <a:pPr marL="640715" lvl="1" indent="-320040" eaLnBrk="1" fontAlgn="auto" hangingPunct="1">
              <a:spcAft>
                <a:spcPts val="0"/>
              </a:spcAft>
              <a:buFont typeface="Wingdings"/>
              <a:buChar char=""/>
              <a:defRPr/>
            </a:pPr>
            <a:r>
              <a:rPr lang="en-US" dirty="0" smtClean="0">
                <a:ea typeface="+mn-ea"/>
              </a:rPr>
              <a:t>Approach 3: The Rating based spread</a:t>
            </a:r>
          </a:p>
          <a:p>
            <a:pPr marL="914717" lvl="2" indent="-274320" eaLnBrk="1" fontAlgn="auto" hangingPunct="1">
              <a:spcAft>
                <a:spcPts val="0"/>
              </a:spcAft>
              <a:buFont typeface="Wingdings 2"/>
              <a:buChar char=""/>
              <a:defRPr/>
            </a:pPr>
            <a:r>
              <a:rPr lang="en-US" dirty="0" smtClean="0">
                <a:ea typeface="+mn-ea"/>
              </a:rPr>
              <a:t>Brazil has a Baa3 local currency rating from Moody’s. The default spread for that rating is </a:t>
            </a:r>
            <a:r>
              <a:rPr lang="en-US" dirty="0" smtClean="0"/>
              <a:t>2.44</a:t>
            </a:r>
            <a:r>
              <a:rPr lang="en-US" dirty="0" smtClean="0">
                <a:ea typeface="+mn-ea"/>
              </a:rPr>
              <a:t>%</a:t>
            </a:r>
          </a:p>
          <a:p>
            <a:pPr marL="914717" lvl="2" indent="-274320" eaLnBrk="1" fontAlgn="auto" hangingPunct="1">
              <a:spcAft>
                <a:spcPts val="0"/>
              </a:spcAft>
              <a:buFont typeface="Wingdings 2"/>
              <a:buChar char=""/>
              <a:defRPr/>
            </a:pPr>
            <a:r>
              <a:rPr lang="en-US" dirty="0" err="1" smtClean="0">
                <a:ea typeface="+mn-ea"/>
              </a:rPr>
              <a:t>Riskfree</a:t>
            </a:r>
            <a:r>
              <a:rPr lang="en-US" dirty="0" smtClean="0">
                <a:ea typeface="+mn-ea"/>
              </a:rPr>
              <a:t> rate in $R = 16.51% - </a:t>
            </a:r>
            <a:r>
              <a:rPr lang="en-US" dirty="0" smtClean="0"/>
              <a:t>2.44</a:t>
            </a:r>
            <a:r>
              <a:rPr lang="en-US" dirty="0" smtClean="0">
                <a:ea typeface="+mn-ea"/>
              </a:rPr>
              <a:t>% = 14.07%</a:t>
            </a:r>
            <a:endParaRPr lang="en-US" dirty="0">
              <a:ea typeface="+mn-ea"/>
            </a:endParaRPr>
          </a:p>
        </p:txBody>
      </p:sp>
      <p:sp>
        <p:nvSpPr>
          <p:cNvPr id="8704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73732" name="Slide Number Placeholder 4"/>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fld id="{FB070572-C3B6-364D-93B7-23CD31178B3F}" type="slidenum">
              <a:rPr lang="en-US" sz="1400" smtClean="0">
                <a:solidFill>
                  <a:srgbClr val="FFFFFF"/>
                </a:solidFill>
              </a:rPr>
              <a:pPr eaLnBrk="1" hangingPunct="1">
                <a:defRPr/>
              </a:pPr>
              <a:t>19</a:t>
            </a:fld>
            <a:endParaRPr lang="en-US" sz="1400" smtClean="0">
              <a:solidFill>
                <a:srgbClr val="FFFFFF"/>
              </a:solidFill>
            </a:endParaRPr>
          </a:p>
        </p:txBody>
      </p:sp>
    </p:spTree>
    <p:extLst>
      <p:ext uri="{BB962C8B-B14F-4D97-AF65-F5344CB8AC3E}">
        <p14:creationId xmlns:p14="http://schemas.microsoft.com/office/powerpoint/2010/main" val="267244764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Risk free Rates: By Currency – </a:t>
            </a:r>
            <a:r>
              <a:rPr lang="en-US" dirty="0" smtClean="0"/>
              <a:t>January 2016</a:t>
            </a:r>
            <a:endParaRPr lang="en-US" dirty="0"/>
          </a:p>
        </p:txBody>
      </p:sp>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20</a:t>
            </a:fld>
            <a:endParaRPr lang="en-US" dirty="0">
              <a:solidFill>
                <a:srgbClr val="FFFFFF"/>
              </a:solidFill>
            </a:endParaRPr>
          </a:p>
        </p:txBody>
      </p:sp>
      <p:pic>
        <p:nvPicPr>
          <p:cNvPr id="5" name="Content Placeholder 4"/>
          <p:cNvPicPr>
            <a:picLocks noGrp="1" noChangeAspect="1"/>
          </p:cNvPicPr>
          <p:nvPr>
            <p:ph sz="quarter" idx="1"/>
          </p:nvPr>
        </p:nvPicPr>
        <p:blipFill>
          <a:blip r:embed="rId2"/>
          <a:srcRect t="-4393" b="-4393"/>
          <a:stretch>
            <a:fillRect/>
          </a:stretch>
        </p:blipFill>
        <p:spPr/>
      </p:pic>
    </p:spTree>
    <p:extLst>
      <p:ext uri="{BB962C8B-B14F-4D97-AF65-F5344CB8AC3E}">
        <p14:creationId xmlns:p14="http://schemas.microsoft.com/office/powerpoint/2010/main" val="3774482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free Rate: Desperation Time?</a:t>
            </a:r>
            <a:endParaRPr lang="en-US" dirty="0"/>
          </a:p>
        </p:txBody>
      </p:sp>
      <p:sp>
        <p:nvSpPr>
          <p:cNvPr id="3" name="Content Placeholder 2"/>
          <p:cNvSpPr>
            <a:spLocks noGrp="1"/>
          </p:cNvSpPr>
          <p:nvPr>
            <p:ph sz="quarter" idx="1"/>
          </p:nvPr>
        </p:nvSpPr>
        <p:spPr/>
        <p:txBody>
          <a:bodyPr>
            <a:normAutofit fontScale="62500" lnSpcReduction="20000"/>
          </a:bodyPr>
          <a:lstStyle/>
          <a:p>
            <a:r>
              <a:rPr lang="en-US" dirty="0" smtClean="0"/>
              <a:t>It is entirely possible that you may be unable to find a government bond issued in the local currency (that is traded) or that you do not trust the government bond rate as a fair market interest rate. There are two ways you can get to a risk free rate, in this case.</a:t>
            </a:r>
          </a:p>
          <a:p>
            <a:pPr marL="514350" indent="-514350">
              <a:buFont typeface="+mj-lt"/>
              <a:buAutoNum type="arabicPeriod"/>
            </a:pPr>
            <a:r>
              <a:rPr lang="en-US" dirty="0" smtClean="0"/>
              <a:t>Build up approach: The risk free rate in any currency can be written as the sum of two variables:</a:t>
            </a:r>
          </a:p>
          <a:p>
            <a:pPr marL="320040" lvl="1" indent="0">
              <a:buNone/>
            </a:pPr>
            <a:r>
              <a:rPr lang="en-US" dirty="0"/>
              <a:t>Risk free rate = Expected Inflation in currency + Expected real interest </a:t>
            </a:r>
            <a:r>
              <a:rPr lang="en-US" dirty="0" smtClean="0"/>
              <a:t>rate</a:t>
            </a:r>
          </a:p>
          <a:p>
            <a:pPr marL="594360" lvl="2" indent="0">
              <a:buNone/>
            </a:pPr>
            <a:r>
              <a:rPr lang="en-US" dirty="0" smtClean="0"/>
              <a:t>The expected real interest rate can be computed in one of two ways: from the US TIPs rate or set equal to real growth in the economy. Thus, if the expected inflation rate in a country is expected to be 15% and the TIPs rate is 1%, the risk free rate is 16%.</a:t>
            </a:r>
          </a:p>
          <a:p>
            <a:pPr marL="514350" indent="-514350">
              <a:buFont typeface="+mj-lt"/>
              <a:buAutoNum type="arabicPeriod"/>
            </a:pPr>
            <a:r>
              <a:rPr lang="en-US" dirty="0" smtClean="0"/>
              <a:t>US $ rate &amp; Differential Inflation: Alternatively, you can scale up the US $ risk free rate by the differential inflation between the US $ and the currency in question:</a:t>
            </a:r>
          </a:p>
          <a:p>
            <a:pPr marL="320040" lvl="1" indent="0">
              <a:buNone/>
            </a:pPr>
            <a:r>
              <a:rPr lang="en-US" dirty="0" smtClean="0"/>
              <a:t>Risk free </a:t>
            </a:r>
            <a:r>
              <a:rPr lang="en-US" dirty="0" err="1" smtClean="0"/>
              <a:t>rate</a:t>
            </a:r>
            <a:r>
              <a:rPr lang="en-US" baseline="-25000" dirty="0" err="1" smtClean="0"/>
              <a:t>Currency</a:t>
            </a:r>
            <a:r>
              <a:rPr lang="en-US" dirty="0" smtClean="0"/>
              <a:t>=</a:t>
            </a:r>
          </a:p>
          <a:p>
            <a:pPr marL="320040" lvl="1" indent="0">
              <a:buNone/>
            </a:pPr>
            <a:endParaRPr lang="en-US" dirty="0" smtClean="0"/>
          </a:p>
          <a:p>
            <a:pPr marL="320040" lvl="1" indent="0">
              <a:buNone/>
            </a:pPr>
            <a:r>
              <a:rPr lang="en-US" dirty="0" smtClean="0"/>
              <a:t>Thus, if the US $ risk free rate is 2.27%, the inflation rate in the foreign currency is 15% and the inflation rate in US $ is 1.5%, the foreign currency risk free rate is as follows:</a:t>
            </a:r>
          </a:p>
          <a:p>
            <a:pPr marL="320040" lvl="1" indent="0">
              <a:buNone/>
            </a:pPr>
            <a:r>
              <a:rPr lang="en-US" dirty="0" smtClean="0"/>
              <a:t>Risk free rate = </a:t>
            </a:r>
          </a:p>
        </p:txBody>
      </p:sp>
      <p:graphicFrame>
        <p:nvGraphicFramePr>
          <p:cNvPr id="4" name="Object 3"/>
          <p:cNvGraphicFramePr>
            <a:graphicFrameLocks noChangeAspect="1"/>
          </p:cNvGraphicFramePr>
          <p:nvPr>
            <p:extLst>
              <p:ext uri="{D42A27DB-BD31-4B8C-83A1-F6EECF244321}">
                <p14:modId xmlns:p14="http://schemas.microsoft.com/office/powerpoint/2010/main" val="3248413925"/>
              </p:ext>
            </p:extLst>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3166" name="Equation" r:id="rId3" imgW="114300" imgH="165100" progId="Equation.3">
                  <p:embed/>
                </p:oleObj>
              </mc:Choice>
              <mc:Fallback>
                <p:oleObj name="Equation" r:id="rId3" imgW="114300" imgH="165100" progId="Equation.3">
                  <p:embed/>
                  <p:pic>
                    <p:nvPicPr>
                      <p:cNvPr id="0" name=""/>
                      <p:cNvPicPr/>
                      <p:nvPr/>
                    </p:nvPicPr>
                    <p:blipFill>
                      <a:blip r:embed="rId4"/>
                      <a:stretch>
                        <a:fillRect/>
                      </a:stretch>
                    </p:blipFill>
                    <p:spPr>
                      <a:xfrm>
                        <a:off x="4514850" y="3346450"/>
                        <a:ext cx="114300" cy="1651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134487840"/>
              </p:ext>
            </p:extLst>
          </p:nvPr>
        </p:nvGraphicFramePr>
        <p:xfrm>
          <a:off x="2819400" y="4648200"/>
          <a:ext cx="5486400" cy="546100"/>
        </p:xfrm>
        <a:graphic>
          <a:graphicData uri="http://schemas.openxmlformats.org/presentationml/2006/ole">
            <mc:AlternateContent xmlns:mc="http://schemas.openxmlformats.org/markup-compatibility/2006">
              <mc:Choice xmlns:v="urn:schemas-microsoft-com:vml" Requires="v">
                <p:oleObj spid="_x0000_s3167" name="Document" r:id="rId6" imgW="5486400" imgH="546100" progId="Word.Document.12">
                  <p:embed/>
                </p:oleObj>
              </mc:Choice>
              <mc:Fallback>
                <p:oleObj name="Document" r:id="rId6" imgW="5486400" imgH="546100" progId="Word.Document.12">
                  <p:embed/>
                  <p:pic>
                    <p:nvPicPr>
                      <p:cNvPr id="0" name=""/>
                      <p:cNvPicPr/>
                      <p:nvPr/>
                    </p:nvPicPr>
                    <p:blipFill>
                      <a:blip r:embed="rId7"/>
                      <a:stretch>
                        <a:fillRect/>
                      </a:stretch>
                    </p:blipFill>
                    <p:spPr>
                      <a:xfrm>
                        <a:off x="2819400" y="4648200"/>
                        <a:ext cx="5486400" cy="5461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41991023"/>
              </p:ext>
            </p:extLst>
          </p:nvPr>
        </p:nvGraphicFramePr>
        <p:xfrm>
          <a:off x="2362200" y="5715000"/>
          <a:ext cx="5486400" cy="419100"/>
        </p:xfrm>
        <a:graphic>
          <a:graphicData uri="http://schemas.openxmlformats.org/presentationml/2006/ole">
            <mc:AlternateContent xmlns:mc="http://schemas.openxmlformats.org/markup-compatibility/2006">
              <mc:Choice xmlns:v="urn:schemas-microsoft-com:vml" Requires="v">
                <p:oleObj spid="_x0000_s3168" name="Document" r:id="rId9" imgW="5486400" imgH="419100" progId="Word.Document.12">
                  <p:embed/>
                </p:oleObj>
              </mc:Choice>
              <mc:Fallback>
                <p:oleObj name="Document" r:id="rId9" imgW="5486400" imgH="419100" progId="Word.Document.12">
                  <p:embed/>
                  <p:pic>
                    <p:nvPicPr>
                      <p:cNvPr id="0" name=""/>
                      <p:cNvPicPr/>
                      <p:nvPr/>
                    </p:nvPicPr>
                    <p:blipFill>
                      <a:blip r:embed="rId10"/>
                      <a:stretch>
                        <a:fillRect/>
                      </a:stretch>
                    </p:blipFill>
                    <p:spPr>
                      <a:xfrm>
                        <a:off x="2362200" y="5715000"/>
                        <a:ext cx="5486400" cy="419100"/>
                      </a:xfrm>
                      <a:prstGeom prst="rect">
                        <a:avLst/>
                      </a:prstGeom>
                    </p:spPr>
                  </p:pic>
                </p:oleObj>
              </mc:Fallback>
            </mc:AlternateContent>
          </a:graphicData>
        </a:graphic>
      </p:graphicFrame>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21</a:t>
            </a:fld>
            <a:endParaRPr lang="en-US" dirty="0">
              <a:solidFill>
                <a:srgbClr val="FFFFFF"/>
              </a:solidFill>
            </a:endParaRPr>
          </a:p>
        </p:txBody>
      </p:sp>
    </p:spTree>
    <p:extLst>
      <p:ext uri="{BB962C8B-B14F-4D97-AF65-F5344CB8AC3E}">
        <p14:creationId xmlns:p14="http://schemas.microsoft.com/office/powerpoint/2010/main" val="3007807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073"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9074" name="TextBox 19"/>
          <p:cNvSpPr txBox="1">
            <a:spLocks noChangeArrowheads="1"/>
          </p:cNvSpPr>
          <p:nvPr/>
        </p:nvSpPr>
        <p:spPr bwMode="auto">
          <a:xfrm>
            <a:off x="4876800" y="6096000"/>
            <a:ext cx="20462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a:t>Black #: Total ERP</a:t>
            </a:r>
          </a:p>
          <a:p>
            <a:pPr eaLnBrk="1" hangingPunct="1"/>
            <a:r>
              <a:rPr lang="en-US" sz="1200" i="1"/>
              <a:t>Red #: Country risk premium</a:t>
            </a:r>
          </a:p>
          <a:p>
            <a:pPr eaLnBrk="1" hangingPunct="1"/>
            <a:r>
              <a:rPr 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2016</a:t>
            </a:r>
          </a:p>
        </p:txBody>
      </p:sp>
      <p:pic>
        <p:nvPicPr>
          <p:cNvPr id="259076"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590800"/>
            <a:ext cx="1485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9077"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2590800"/>
            <a:ext cx="1676400" cy="395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9078"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219950" y="2057400"/>
            <a:ext cx="1889125"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9079" name="Picture 1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239000" y="6019800"/>
            <a:ext cx="1765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9080" name="Picture 1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3124200"/>
            <a:ext cx="1765300"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9081" name="Picture 1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3352800"/>
            <a:ext cx="1674813" cy="334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9082" name="Picture 16"/>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267200" y="0"/>
            <a:ext cx="1963738"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9083" name="Picture 19"/>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419600" y="3810000"/>
            <a:ext cx="1914525"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9084" name="Picture 20"/>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85800" y="0"/>
            <a:ext cx="3276600" cy="238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9085" name="Picture 2"/>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323013" y="36513"/>
            <a:ext cx="2820987"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365485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88543" y="1600200"/>
            <a:ext cx="1939879"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Regression beta is 0.422</a:t>
            </a:r>
            <a:endParaRPr lang="en-US" sz="1400" i="0" dirty="0"/>
          </a:p>
        </p:txBody>
      </p:sp>
      <p:sp>
        <p:nvSpPr>
          <p:cNvPr id="7" name="TextBox 6"/>
          <p:cNvSpPr txBox="1"/>
          <p:nvPr/>
        </p:nvSpPr>
        <p:spPr>
          <a:xfrm>
            <a:off x="7010400" y="2971800"/>
            <a:ext cx="1201571"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Intercept in %</a:t>
            </a:r>
          </a:p>
          <a:p>
            <a:r>
              <a:rPr lang="en-US" sz="1400" i="0" dirty="0" smtClean="0"/>
              <a:t>0.057%</a:t>
            </a:r>
            <a:endParaRPr lang="en-US" sz="1400" i="0" dirty="0"/>
          </a:p>
        </p:txBody>
      </p:sp>
      <p:sp>
        <p:nvSpPr>
          <p:cNvPr id="11" name="TextBox 10"/>
          <p:cNvSpPr txBox="1"/>
          <p:nvPr/>
        </p:nvSpPr>
        <p:spPr>
          <a:xfrm>
            <a:off x="7010400" y="2057400"/>
            <a:ext cx="1752600" cy="73866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err="1" smtClean="0"/>
              <a:t>Adj</a:t>
            </a:r>
            <a:r>
              <a:rPr lang="en-US" sz="1400" i="0" dirty="0" smtClean="0"/>
              <a:t> Beta = (2/3)(0.422) + (1/3) (1) = 0.614</a:t>
            </a:r>
            <a:endParaRPr lang="en-US" sz="1400" i="0" dirty="0"/>
          </a:p>
        </p:txBody>
      </p:sp>
      <p:sp>
        <p:nvSpPr>
          <p:cNvPr id="14" name="TextBox 13"/>
          <p:cNvSpPr txBox="1"/>
          <p:nvPr/>
        </p:nvSpPr>
        <p:spPr>
          <a:xfrm>
            <a:off x="7086600" y="3657600"/>
            <a:ext cx="1828800" cy="5334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R squared (decimals) = 21.5%</a:t>
            </a:r>
            <a:endParaRPr lang="en-US" sz="1400" i="0" dirty="0"/>
          </a:p>
        </p:txBody>
      </p:sp>
      <p:sp>
        <p:nvSpPr>
          <p:cNvPr id="17" name="TextBox 16"/>
          <p:cNvSpPr txBox="1"/>
          <p:nvPr/>
        </p:nvSpPr>
        <p:spPr>
          <a:xfrm>
            <a:off x="6934200" y="4648200"/>
            <a:ext cx="2209800" cy="16002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err="1" smtClean="0"/>
              <a:t>Std</a:t>
            </a:r>
            <a:r>
              <a:rPr lang="en-US" sz="1400" i="0" dirty="0" smtClean="0"/>
              <a:t> error of beta = 0.08</a:t>
            </a:r>
          </a:p>
          <a:p>
            <a:r>
              <a:rPr lang="en-US" sz="1400" i="0" dirty="0" smtClean="0"/>
              <a:t>67% confidence: </a:t>
            </a:r>
          </a:p>
          <a:p>
            <a:r>
              <a:rPr lang="en-US" sz="1400" i="0" dirty="0" smtClean="0"/>
              <a:t>0.34 (=0.42-0.08) to</a:t>
            </a:r>
          </a:p>
          <a:p>
            <a:r>
              <a:rPr lang="en-US" sz="1400" i="0" dirty="0" smtClean="0"/>
              <a:t>0.50 (=0.42+0.08)</a:t>
            </a:r>
          </a:p>
          <a:p>
            <a:r>
              <a:rPr lang="en-US" sz="1400" i="0" dirty="0" smtClean="0"/>
              <a:t>95% confidence:</a:t>
            </a:r>
          </a:p>
          <a:p>
            <a:r>
              <a:rPr lang="en-US" sz="1400" i="0" dirty="0" smtClean="0"/>
              <a:t>0.26 </a:t>
            </a:r>
            <a:r>
              <a:rPr lang="en-US" sz="1400" i="0" dirty="0"/>
              <a:t>(=0.42</a:t>
            </a:r>
            <a:r>
              <a:rPr lang="en-US" sz="1400" i="0" dirty="0" smtClean="0"/>
              <a:t>-2*0.08</a:t>
            </a:r>
            <a:r>
              <a:rPr lang="en-US" sz="1400" i="0" dirty="0"/>
              <a:t>) to</a:t>
            </a:r>
          </a:p>
          <a:p>
            <a:r>
              <a:rPr lang="en-US" sz="1400" i="0" dirty="0" smtClean="0"/>
              <a:t>0.58 (</a:t>
            </a:r>
            <a:r>
              <a:rPr lang="en-US" sz="1400" i="0" dirty="0"/>
              <a:t>=</a:t>
            </a:r>
            <a:r>
              <a:rPr lang="en-US" sz="1400" i="0" dirty="0" smtClean="0"/>
              <a:t>0.42+2*0.08</a:t>
            </a:r>
            <a:r>
              <a:rPr lang="en-US" sz="1400" i="0" dirty="0"/>
              <a:t>)</a:t>
            </a:r>
          </a:p>
        </p:txBody>
      </p:sp>
      <p:sp>
        <p:nvSpPr>
          <p:cNvPr id="20" name="TextBox 19"/>
          <p:cNvSpPr txBox="1"/>
          <p:nvPr/>
        </p:nvSpPr>
        <p:spPr>
          <a:xfrm>
            <a:off x="4191000" y="152400"/>
            <a:ext cx="4349944"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If annualized </a:t>
            </a:r>
            <a:r>
              <a:rPr lang="en-US" sz="1400" i="0" dirty="0" err="1" smtClean="0"/>
              <a:t>riskfree</a:t>
            </a:r>
            <a:r>
              <a:rPr lang="en-US" sz="1400" i="0" dirty="0" smtClean="0"/>
              <a:t> rate during period was 1.5%,</a:t>
            </a:r>
          </a:p>
          <a:p>
            <a:r>
              <a:rPr lang="en-US" sz="1400" i="0" dirty="0" smtClean="0"/>
              <a:t>Jensen’s alpha = 0.057% - (1.5%/52)*(1-0.422) = 0.0403%</a:t>
            </a:r>
            <a:endParaRPr lang="en-US" sz="1400" i="0" dirty="0"/>
          </a:p>
        </p:txBody>
      </p:sp>
      <p:pic>
        <p:nvPicPr>
          <p:cNvPr id="2" name="Picture 1"/>
          <p:cNvPicPr>
            <a:picLocks noChangeAspect="1"/>
          </p:cNvPicPr>
          <p:nvPr/>
        </p:nvPicPr>
        <p:blipFill>
          <a:blip r:embed="rId2"/>
          <a:stretch>
            <a:fillRect/>
          </a:stretch>
        </p:blipFill>
        <p:spPr>
          <a:xfrm>
            <a:off x="76200" y="762000"/>
            <a:ext cx="6865550" cy="5029200"/>
          </a:xfrm>
          <a:prstGeom prst="rect">
            <a:avLst/>
          </a:prstGeom>
        </p:spPr>
      </p:pic>
      <p:sp>
        <p:nvSpPr>
          <p:cNvPr id="5" name="TextBox 4"/>
          <p:cNvSpPr txBox="1"/>
          <p:nvPr/>
        </p:nvSpPr>
        <p:spPr>
          <a:xfrm>
            <a:off x="990600" y="5638800"/>
            <a:ext cx="5432684" cy="73866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Using a 6% ERP for mature markets and a current </a:t>
            </a:r>
            <a:r>
              <a:rPr lang="en-US" sz="1400" i="0" dirty="0" err="1" smtClean="0"/>
              <a:t>riskfree</a:t>
            </a:r>
            <a:r>
              <a:rPr lang="en-US" sz="1400" i="0" dirty="0" smtClean="0"/>
              <a:t> rate of 1.87%,</a:t>
            </a:r>
          </a:p>
          <a:p>
            <a:r>
              <a:rPr lang="en-US" sz="1400" i="0" dirty="0" smtClean="0"/>
              <a:t>Expected Return = </a:t>
            </a:r>
            <a:r>
              <a:rPr lang="en-US" sz="1400" i="0" dirty="0" err="1" smtClean="0"/>
              <a:t>Riskfree</a:t>
            </a:r>
            <a:r>
              <a:rPr lang="en-US" sz="1400" i="0" dirty="0" smtClean="0"/>
              <a:t> rate + Raw Beta (ERP)</a:t>
            </a:r>
          </a:p>
          <a:p>
            <a:r>
              <a:rPr lang="en-US" sz="1400" i="0" dirty="0"/>
              <a:t>	</a:t>
            </a:r>
            <a:r>
              <a:rPr lang="en-US" sz="1400" i="0" dirty="0" smtClean="0"/>
              <a:t>= 1.87% + 0.422 (6%) = 4.40%</a:t>
            </a:r>
            <a:endParaRPr lang="en-US" sz="1400" i="0" dirty="0"/>
          </a:p>
        </p:txBody>
      </p:sp>
      <p:sp>
        <p:nvSpPr>
          <p:cNvPr id="3" name="Slide Number Placeholder 2"/>
          <p:cNvSpPr>
            <a:spLocks noGrp="1"/>
          </p:cNvSpPr>
          <p:nvPr>
            <p:ph type="sldNum" sz="quarter" idx="12"/>
          </p:nvPr>
        </p:nvSpPr>
        <p:spPr/>
        <p:txBody>
          <a:bodyPr/>
          <a:lstStyle/>
          <a:p>
            <a:fld id="{1AD93096-5B34-4342-9326-69289CEAE4C2}" type="slidenum">
              <a:rPr lang="en-US" smtClean="0"/>
              <a:pPr/>
              <a:t>23</a:t>
            </a:fld>
            <a:endParaRPr lang="en-US" dirty="0">
              <a:solidFill>
                <a:schemeClr val="tx2"/>
              </a:solidFill>
            </a:endParaRPr>
          </a:p>
        </p:txBody>
      </p:sp>
      <p:sp>
        <p:nvSpPr>
          <p:cNvPr id="15" name="TextBox 14"/>
          <p:cNvSpPr txBox="1"/>
          <p:nvPr/>
        </p:nvSpPr>
        <p:spPr>
          <a:xfrm>
            <a:off x="3505200" y="762000"/>
            <a:ext cx="1977575"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Based on weekly returns</a:t>
            </a:r>
            <a:endParaRPr lang="en-US" sz="1400" i="0" dirty="0"/>
          </a:p>
        </p:txBody>
      </p:sp>
      <p:cxnSp>
        <p:nvCxnSpPr>
          <p:cNvPr id="13" name="Straight Arrow Connector 12"/>
          <p:cNvCxnSpPr/>
          <p:nvPr/>
        </p:nvCxnSpPr>
        <p:spPr>
          <a:xfrm>
            <a:off x="5029200" y="10668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9980502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mtClean="0"/>
              <a:t>The best R-squared ever?</a:t>
            </a:r>
            <a:endParaRPr lang="en-US"/>
          </a:p>
        </p:txBody>
      </p:sp>
      <p:pic>
        <p:nvPicPr>
          <p:cNvPr id="29699" name="Picture 4"/>
          <p:cNvPicPr>
            <a:picLocks noGrp="1" noChangeAspect="1" noChangeArrowheads="1"/>
          </p:cNvPicPr>
          <p:nvPr>
            <p:ph sz="quarter" idx="1"/>
          </p:nvPr>
        </p:nvPicPr>
        <p:blipFill>
          <a:blip r:embed="rId2"/>
          <a:srcRect l="-18644" r="-18644"/>
          <a:stretch>
            <a:fillRect/>
          </a:stretch>
        </p:blipFill>
        <p:spPr/>
      </p:pic>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24</a:t>
            </a:fld>
            <a:endParaRPr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What sector is your firm in?</a:t>
            </a:r>
            <a:endParaRPr lang="en-US" dirty="0"/>
          </a:p>
        </p:txBody>
      </p:sp>
      <p:pic>
        <p:nvPicPr>
          <p:cNvPr id="4" name="Content Placeholder 3"/>
          <p:cNvPicPr>
            <a:picLocks noGrp="1" noChangeAspect="1"/>
          </p:cNvPicPr>
          <p:nvPr>
            <p:ph sz="quarter" idx="1"/>
          </p:nvPr>
        </p:nvPicPr>
        <p:blipFill>
          <a:blip r:embed="rId2"/>
          <a:srcRect t="12098" b="12098"/>
          <a:stretch>
            <a:fillRect/>
          </a:stretch>
        </p:blipFill>
        <p:spPr/>
      </p:pic>
      <p:sp>
        <p:nvSpPr>
          <p:cNvPr id="6" name="TextBox 5"/>
          <p:cNvSpPr txBox="1"/>
          <p:nvPr/>
        </p:nvSpPr>
        <p:spPr>
          <a:xfrm>
            <a:off x="6629400" y="1371600"/>
            <a:ext cx="23622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Bloomberg sector category</a:t>
            </a:r>
            <a:endParaRPr lang="en-US" sz="1400" i="0" dirty="0"/>
          </a:p>
        </p:txBody>
      </p:sp>
      <p:sp>
        <p:nvSpPr>
          <p:cNvPr id="12" name="TextBox 11"/>
          <p:cNvSpPr txBox="1"/>
          <p:nvPr/>
        </p:nvSpPr>
        <p:spPr>
          <a:xfrm>
            <a:off x="381001" y="2819400"/>
            <a:ext cx="16764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Read the description and make your own judgment</a:t>
            </a:r>
            <a:endParaRPr lang="en-US" sz="1400" i="0" dirty="0"/>
          </a:p>
        </p:txBody>
      </p:sp>
      <p:cxnSp>
        <p:nvCxnSpPr>
          <p:cNvPr id="9" name="Straight Arrow Connector 8"/>
          <p:cNvCxnSpPr/>
          <p:nvPr/>
        </p:nvCxnSpPr>
        <p:spPr bwMode="auto">
          <a:xfrm flipH="1">
            <a:off x="7239000" y="1676400"/>
            <a:ext cx="457200" cy="9144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flipV="1">
            <a:off x="2057400" y="3200400"/>
            <a:ext cx="304800" cy="762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25</a:t>
            </a:fld>
            <a:endParaRPr lang="en-US" dirty="0">
              <a:solidFill>
                <a:srgbClr val="FFFFFF"/>
              </a:solidFill>
            </a:endParaRPr>
          </a:p>
        </p:txBody>
      </p:sp>
    </p:spTree>
    <p:extLst>
      <p:ext uri="{BB962C8B-B14F-4D97-AF65-F5344CB8AC3E}">
        <p14:creationId xmlns:p14="http://schemas.microsoft.com/office/powerpoint/2010/main" val="23801509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26</a:t>
            </a:fld>
            <a:endParaRPr lang="en-US" dirty="0">
              <a:solidFill>
                <a:schemeClr val="tx2"/>
              </a:solidFill>
            </a:endParaRPr>
          </a:p>
        </p:txBody>
      </p:sp>
      <p:pic>
        <p:nvPicPr>
          <p:cNvPr id="2" name="Picture 1"/>
          <p:cNvPicPr>
            <a:picLocks noChangeAspect="1"/>
          </p:cNvPicPr>
          <p:nvPr/>
        </p:nvPicPr>
        <p:blipFill>
          <a:blip r:embed="rId2"/>
          <a:stretch>
            <a:fillRect/>
          </a:stretch>
        </p:blipFill>
        <p:spPr>
          <a:xfrm>
            <a:off x="0" y="203200"/>
            <a:ext cx="9144000" cy="644642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27</a:t>
            </a:fld>
            <a:endParaRPr lang="en-US" dirty="0">
              <a:solidFill>
                <a:schemeClr val="tx2"/>
              </a:solidFill>
            </a:endParaRPr>
          </a:p>
        </p:txBody>
      </p:sp>
      <p:pic>
        <p:nvPicPr>
          <p:cNvPr id="3" name="Picture 2"/>
          <p:cNvPicPr>
            <a:picLocks noChangeAspect="1"/>
          </p:cNvPicPr>
          <p:nvPr/>
        </p:nvPicPr>
        <p:blipFill>
          <a:blip r:embed="rId2"/>
          <a:stretch>
            <a:fillRect/>
          </a:stretch>
        </p:blipFill>
        <p:spPr>
          <a:xfrm>
            <a:off x="0" y="558800"/>
            <a:ext cx="9144000" cy="573760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Interest coverage ratios</a:t>
            </a:r>
            <a:endParaRPr lang="en-US" dirty="0"/>
          </a:p>
        </p:txBody>
      </p:sp>
      <p:pic>
        <p:nvPicPr>
          <p:cNvPr id="4" name="Content Placeholder 3"/>
          <p:cNvPicPr>
            <a:picLocks noGrp="1" noChangeAspect="1"/>
          </p:cNvPicPr>
          <p:nvPr>
            <p:ph sz="quarter" idx="1"/>
          </p:nvPr>
        </p:nvPicPr>
        <p:blipFill>
          <a:blip r:embed="rId2"/>
          <a:srcRect t="-73973" b="-73973"/>
          <a:stretch>
            <a:fillRect/>
          </a:stretch>
        </p:blipFill>
        <p:spPr/>
      </p:pic>
      <p:sp>
        <p:nvSpPr>
          <p:cNvPr id="5" name="TextBox 4"/>
          <p:cNvSpPr txBox="1"/>
          <p:nvPr/>
        </p:nvSpPr>
        <p:spPr>
          <a:xfrm>
            <a:off x="1676400" y="5334000"/>
            <a:ext cx="4643331"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Interest coverage ratio = Operating profit/ Interest expense</a:t>
            </a:r>
          </a:p>
          <a:p>
            <a:r>
              <a:rPr lang="en-US" sz="1400" i="0" dirty="0"/>
              <a:t>	</a:t>
            </a:r>
            <a:r>
              <a:rPr lang="en-US" sz="1400" i="0" dirty="0" smtClean="0"/>
              <a:t>		= 17,741/1,441 = 12.10</a:t>
            </a:r>
            <a:endParaRPr lang="en-US" sz="1400" i="0"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28</a:t>
            </a:fld>
            <a:endParaRPr lang="en-US" dirty="0">
              <a:solidFill>
                <a:srgbClr val="FFFFFF"/>
              </a:solidFill>
            </a:endParaRPr>
          </a:p>
        </p:txBody>
      </p:sp>
    </p:spTree>
    <p:extLst>
      <p:ext uri="{BB962C8B-B14F-4D97-AF65-F5344CB8AC3E}">
        <p14:creationId xmlns:p14="http://schemas.microsoft.com/office/powerpoint/2010/main" val="264310239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0" y="457200"/>
            <a:ext cx="7620000" cy="838200"/>
          </a:xfrm>
        </p:spPr>
        <p:txBody>
          <a:bodyPr/>
          <a:lstStyle/>
          <a:p>
            <a:r>
              <a:rPr lang="en-US" smtClean="0">
                <a:ea typeface="ＭＳ Ｐゴシック" charset="-128"/>
                <a:cs typeface="ＭＳ Ｐゴシック" charset="-128"/>
              </a:rPr>
              <a:t>Synthetic Ratings and Default Spreads</a:t>
            </a:r>
          </a:p>
        </p:txBody>
      </p:sp>
      <p:sp>
        <p:nvSpPr>
          <p:cNvPr id="2" name="TextBox 1"/>
          <p:cNvSpPr txBox="1"/>
          <p:nvPr/>
        </p:nvSpPr>
        <p:spPr>
          <a:xfrm>
            <a:off x="1524000" y="1600200"/>
            <a:ext cx="2035871" cy="307777"/>
          </a:xfrm>
          <a:prstGeom prst="rect">
            <a:avLst/>
          </a:prstGeom>
          <a:noFill/>
        </p:spPr>
        <p:txBody>
          <a:bodyPr wrap="none" rtlCol="0">
            <a:spAutoFit/>
          </a:bodyPr>
          <a:lstStyle/>
          <a:p>
            <a:r>
              <a:rPr lang="en-US" sz="1400" i="0" dirty="0" smtClean="0"/>
              <a:t>Market cap &gt; $ 5 billion</a:t>
            </a:r>
            <a:endParaRPr lang="en-US" sz="1400" i="0" dirty="0"/>
          </a:p>
        </p:txBody>
      </p:sp>
      <p:sp>
        <p:nvSpPr>
          <p:cNvPr id="7" name="TextBox 6"/>
          <p:cNvSpPr txBox="1"/>
          <p:nvPr/>
        </p:nvSpPr>
        <p:spPr>
          <a:xfrm>
            <a:off x="5791200" y="1600200"/>
            <a:ext cx="2035871" cy="307777"/>
          </a:xfrm>
          <a:prstGeom prst="rect">
            <a:avLst/>
          </a:prstGeom>
          <a:noFill/>
        </p:spPr>
        <p:txBody>
          <a:bodyPr wrap="none" rtlCol="0">
            <a:spAutoFit/>
          </a:bodyPr>
          <a:lstStyle/>
          <a:p>
            <a:r>
              <a:rPr lang="en-US" sz="1400" i="0" dirty="0" smtClean="0"/>
              <a:t>Market cap &lt; $ 5 billion</a:t>
            </a:r>
          </a:p>
        </p:txBody>
      </p:sp>
      <p:sp>
        <p:nvSpPr>
          <p:cNvPr id="4" name="Slide Number Placeholder 3"/>
          <p:cNvSpPr>
            <a:spLocks noGrp="1"/>
          </p:cNvSpPr>
          <p:nvPr>
            <p:ph type="sldNum" sz="quarter" idx="12"/>
          </p:nvPr>
        </p:nvSpPr>
        <p:spPr/>
        <p:txBody>
          <a:bodyPr/>
          <a:lstStyle/>
          <a:p>
            <a:fld id="{1AD93096-5B34-4342-9326-69289CEAE4C2}" type="slidenum">
              <a:rPr lang="en-US" smtClean="0"/>
              <a:pPr/>
              <a:t>29</a:t>
            </a:fld>
            <a:endParaRPr lang="en-US" dirty="0">
              <a:solidFill>
                <a:schemeClr val="tx2"/>
              </a:solidFill>
            </a:endParaRPr>
          </a:p>
        </p:txBody>
      </p:sp>
      <p:pic>
        <p:nvPicPr>
          <p:cNvPr id="3" name="Picture 2"/>
          <p:cNvPicPr>
            <a:picLocks noChangeAspect="1"/>
          </p:cNvPicPr>
          <p:nvPr/>
        </p:nvPicPr>
        <p:blipFill>
          <a:blip r:embed="rId2"/>
          <a:stretch>
            <a:fillRect/>
          </a:stretch>
        </p:blipFill>
        <p:spPr>
          <a:xfrm>
            <a:off x="914400" y="2057400"/>
            <a:ext cx="3314700" cy="3467100"/>
          </a:xfrm>
          <a:prstGeom prst="rect">
            <a:avLst/>
          </a:prstGeom>
        </p:spPr>
      </p:pic>
      <p:pic>
        <p:nvPicPr>
          <p:cNvPr id="5" name="Picture 4"/>
          <p:cNvPicPr>
            <a:picLocks noChangeAspect="1"/>
          </p:cNvPicPr>
          <p:nvPr/>
        </p:nvPicPr>
        <p:blipFill>
          <a:blip r:embed="rId3"/>
          <a:stretch>
            <a:fillRect/>
          </a:stretch>
        </p:blipFill>
        <p:spPr>
          <a:xfrm>
            <a:off x="5334000" y="1981200"/>
            <a:ext cx="3314700" cy="34671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30</a:t>
            </a:fld>
            <a:endParaRPr lang="en-US" dirty="0">
              <a:solidFill>
                <a:schemeClr val="tx2"/>
              </a:solidFill>
            </a:endParaRPr>
          </a:p>
        </p:txBody>
      </p:sp>
      <p:sp>
        <p:nvSpPr>
          <p:cNvPr id="4" name="TextBox 3"/>
          <p:cNvSpPr txBox="1"/>
          <p:nvPr/>
        </p:nvSpPr>
        <p:spPr>
          <a:xfrm>
            <a:off x="1371600" y="12700"/>
            <a:ext cx="6864680" cy="461665"/>
          </a:xfrm>
          <a:prstGeom prst="rect">
            <a:avLst/>
          </a:prstGeom>
          <a:noFill/>
        </p:spPr>
        <p:txBody>
          <a:bodyPr wrap="none" rtlCol="0">
            <a:spAutoFit/>
          </a:bodyPr>
          <a:lstStyle/>
          <a:p>
            <a:r>
              <a:rPr lang="en-US" dirty="0" smtClean="0"/>
              <a:t>Marginal Corporate Tax Rate- By Country (2015)</a:t>
            </a:r>
            <a:endParaRPr lang="en-US" dirty="0"/>
          </a:p>
        </p:txBody>
      </p:sp>
      <p:pic>
        <p:nvPicPr>
          <p:cNvPr id="3" name="Picture 2"/>
          <p:cNvPicPr>
            <a:picLocks noChangeAspect="1"/>
          </p:cNvPicPr>
          <p:nvPr/>
        </p:nvPicPr>
        <p:blipFill>
          <a:blip r:embed="rId2"/>
          <a:stretch>
            <a:fillRect/>
          </a:stretch>
        </p:blipFill>
        <p:spPr>
          <a:xfrm>
            <a:off x="914400" y="481640"/>
            <a:ext cx="7162800" cy="6173751"/>
          </a:xfrm>
          <a:prstGeom prst="rect">
            <a:avLst/>
          </a:prstGeom>
        </p:spPr>
      </p:pic>
    </p:spTree>
    <p:extLst>
      <p:ext uri="{BB962C8B-B14F-4D97-AF65-F5344CB8AC3E}">
        <p14:creationId xmlns:p14="http://schemas.microsoft.com/office/powerpoint/2010/main" val="2197834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33400" y="381000"/>
            <a:ext cx="2938550"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Market value of equity = 66,452.45 M</a:t>
            </a:r>
            <a:endParaRPr lang="en-US" sz="1400" i="0" dirty="0"/>
          </a:p>
        </p:txBody>
      </p:sp>
      <p:sp>
        <p:nvSpPr>
          <p:cNvPr id="10" name="TextBox 9"/>
          <p:cNvSpPr txBox="1"/>
          <p:nvPr/>
        </p:nvSpPr>
        <p:spPr>
          <a:xfrm>
            <a:off x="4191000" y="381000"/>
            <a:ext cx="35052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BV of debt = Total Debt = $28,360 M </a:t>
            </a:r>
            <a:endParaRPr lang="en-US" sz="1400" i="0" dirty="0"/>
          </a:p>
        </p:txBody>
      </p:sp>
      <p:pic>
        <p:nvPicPr>
          <p:cNvPr id="3" name="Picture 2"/>
          <p:cNvPicPr>
            <a:picLocks noChangeAspect="1"/>
          </p:cNvPicPr>
          <p:nvPr/>
        </p:nvPicPr>
        <p:blipFill>
          <a:blip r:embed="rId2"/>
          <a:stretch>
            <a:fillRect/>
          </a:stretch>
        </p:blipFill>
        <p:spPr>
          <a:xfrm>
            <a:off x="152401" y="990600"/>
            <a:ext cx="6553200" cy="4987241"/>
          </a:xfrm>
          <a:prstGeom prst="rect">
            <a:avLst/>
          </a:prstGeom>
        </p:spPr>
      </p:pic>
      <p:sp>
        <p:nvSpPr>
          <p:cNvPr id="21" name="TextBox 20"/>
          <p:cNvSpPr txBox="1"/>
          <p:nvPr/>
        </p:nvSpPr>
        <p:spPr>
          <a:xfrm>
            <a:off x="6477000" y="1905001"/>
            <a:ext cx="26670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smtClean="0"/>
              <a:t>With a pre-tax cost of debt of 3%</a:t>
            </a:r>
          </a:p>
          <a:p>
            <a:r>
              <a:rPr lang="en-US" sz="1400" i="0" dirty="0" smtClean="0"/>
              <a:t>MV of debt =</a:t>
            </a:r>
          </a:p>
          <a:p>
            <a:r>
              <a:rPr lang="en-US" sz="1400" i="0" dirty="0" smtClean="0"/>
              <a:t>1,441 (PV of annuity, 3 years, 3%) </a:t>
            </a:r>
          </a:p>
          <a:p>
            <a:r>
              <a:rPr lang="en-US" sz="1400" i="0" dirty="0" smtClean="0"/>
              <a:t>+ 28,360/ (1.03)</a:t>
            </a:r>
            <a:r>
              <a:rPr lang="en-US" sz="1400" i="0" baseline="30000" dirty="0" smtClean="0"/>
              <a:t>3</a:t>
            </a:r>
            <a:r>
              <a:rPr lang="en-US" sz="1400" i="0" dirty="0" smtClean="0"/>
              <a:t> = $ 30,029 M</a:t>
            </a:r>
            <a:endParaRPr lang="en-US" sz="1400" i="0" dirty="0"/>
          </a:p>
        </p:txBody>
      </p:sp>
      <p:sp>
        <p:nvSpPr>
          <p:cNvPr id="15" name="TextBox 14"/>
          <p:cNvSpPr txBox="1"/>
          <p:nvPr/>
        </p:nvSpPr>
        <p:spPr>
          <a:xfrm>
            <a:off x="6400800" y="3429001"/>
            <a:ext cx="28194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smtClean="0"/>
              <a:t>PV of operating leases at 3%</a:t>
            </a:r>
          </a:p>
          <a:p>
            <a:r>
              <a:rPr lang="en-US" sz="1400" i="0" dirty="0" smtClean="0"/>
              <a:t>767/1.03 +</a:t>
            </a:r>
            <a:r>
              <a:rPr lang="en-US" sz="1400" i="0" dirty="0"/>
              <a:t>519</a:t>
            </a:r>
            <a:r>
              <a:rPr lang="en-US" sz="1400" i="0" dirty="0" smtClean="0"/>
              <a:t>/1.03</a:t>
            </a:r>
            <a:r>
              <a:rPr lang="en-US" sz="1400" i="0" baseline="30000" dirty="0" smtClean="0"/>
              <a:t>2</a:t>
            </a:r>
            <a:r>
              <a:rPr lang="en-US" sz="1400" i="0" dirty="0" smtClean="0"/>
              <a:t> +382/1.03</a:t>
            </a:r>
            <a:r>
              <a:rPr lang="en-US" sz="1400" i="0" baseline="30000" dirty="0" smtClean="0"/>
              <a:t>3 </a:t>
            </a:r>
            <a:r>
              <a:rPr lang="en-US" sz="1400" i="0" dirty="0" smtClean="0"/>
              <a:t>+300/1.03</a:t>
            </a:r>
            <a:r>
              <a:rPr lang="en-US" sz="1400" i="0" baseline="30000" dirty="0" smtClean="0"/>
              <a:t>4 </a:t>
            </a:r>
            <a:r>
              <a:rPr lang="en-US" sz="1400" i="0" dirty="0" smtClean="0"/>
              <a:t>+202/1.03</a:t>
            </a:r>
            <a:r>
              <a:rPr lang="en-US" sz="1400" i="0" baseline="30000" dirty="0" smtClean="0"/>
              <a:t>5</a:t>
            </a:r>
            <a:r>
              <a:rPr lang="en-US" sz="1400" i="0" dirty="0" smtClean="0"/>
              <a:t> +259.5/1.03</a:t>
            </a:r>
            <a:r>
              <a:rPr lang="en-US" sz="1400" i="0" baseline="30000" dirty="0" smtClean="0"/>
              <a:t>6</a:t>
            </a:r>
            <a:r>
              <a:rPr lang="en-US" sz="1400" i="0" dirty="0" smtClean="0"/>
              <a:t> +259.5/1.03</a:t>
            </a:r>
            <a:r>
              <a:rPr lang="en-US" sz="1400" i="0" baseline="30000" dirty="0" smtClean="0"/>
              <a:t>7</a:t>
            </a:r>
            <a:r>
              <a:rPr lang="en-US" sz="1400" i="0" dirty="0" smtClean="0"/>
              <a:t> = 2,187    </a:t>
            </a:r>
            <a:endParaRPr lang="en-US" sz="1400" i="0" dirty="0"/>
          </a:p>
        </p:txBody>
      </p:sp>
      <p:sp>
        <p:nvSpPr>
          <p:cNvPr id="2" name="Slide Number Placeholder 1"/>
          <p:cNvSpPr>
            <a:spLocks noGrp="1"/>
          </p:cNvSpPr>
          <p:nvPr>
            <p:ph type="sldNum" sz="quarter" idx="12"/>
          </p:nvPr>
        </p:nvSpPr>
        <p:spPr/>
        <p:txBody>
          <a:bodyPr/>
          <a:lstStyle/>
          <a:p>
            <a:fld id="{1AD93096-5B34-4342-9326-69289CEAE4C2}" type="slidenum">
              <a:rPr lang="en-US" smtClean="0"/>
              <a:pPr/>
              <a:t>31</a:t>
            </a:fld>
            <a:endParaRPr lang="en-US" dirty="0">
              <a:solidFill>
                <a:schemeClr val="tx2"/>
              </a:solidFill>
            </a:endParaRPr>
          </a:p>
        </p:txBody>
      </p:sp>
    </p:spTree>
    <p:extLst>
      <p:ext uri="{BB962C8B-B14F-4D97-AF65-F5344CB8AC3E}">
        <p14:creationId xmlns:p14="http://schemas.microsoft.com/office/powerpoint/2010/main" val="5116534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32</a:t>
            </a:fld>
            <a:endParaRPr lang="en-US" dirty="0">
              <a:solidFill>
                <a:schemeClr val="tx2"/>
              </a:solidFill>
            </a:endParaRPr>
          </a:p>
        </p:txBody>
      </p:sp>
      <p:pic>
        <p:nvPicPr>
          <p:cNvPr id="3" name="Picture 2"/>
          <p:cNvPicPr>
            <a:picLocks noChangeAspect="1"/>
          </p:cNvPicPr>
          <p:nvPr/>
        </p:nvPicPr>
        <p:blipFill>
          <a:blip r:embed="rId2"/>
          <a:stretch>
            <a:fillRect/>
          </a:stretch>
        </p:blipFill>
        <p:spPr>
          <a:xfrm>
            <a:off x="0" y="50800"/>
            <a:ext cx="9144000" cy="6739280"/>
          </a:xfrm>
          <a:prstGeom prst="rect">
            <a:avLst/>
          </a:prstGeom>
        </p:spPr>
      </p:pic>
    </p:spTree>
    <p:extLst>
      <p:ext uri="{BB962C8B-B14F-4D97-AF65-F5344CB8AC3E}">
        <p14:creationId xmlns:p14="http://schemas.microsoft.com/office/powerpoint/2010/main" val="38576577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33</a:t>
            </a:fld>
            <a:endParaRPr lang="en-US" dirty="0">
              <a:solidFill>
                <a:schemeClr val="tx2"/>
              </a:solidFill>
            </a:endParaRPr>
          </a:p>
        </p:txBody>
      </p:sp>
      <p:pic>
        <p:nvPicPr>
          <p:cNvPr id="2" name="Picture 1"/>
          <p:cNvPicPr>
            <a:picLocks noChangeAspect="1"/>
          </p:cNvPicPr>
          <p:nvPr/>
        </p:nvPicPr>
        <p:blipFill>
          <a:blip r:embed="rId2"/>
          <a:stretch>
            <a:fillRect/>
          </a:stretch>
        </p:blipFill>
        <p:spPr>
          <a:xfrm>
            <a:off x="0" y="749300"/>
            <a:ext cx="9144000" cy="5339046"/>
          </a:xfrm>
          <a:prstGeom prst="rect">
            <a:avLst/>
          </a:prstGeom>
        </p:spPr>
      </p:pic>
    </p:spTree>
    <p:extLst>
      <p:ext uri="{BB962C8B-B14F-4D97-AF65-F5344CB8AC3E}">
        <p14:creationId xmlns:p14="http://schemas.microsoft.com/office/powerpoint/2010/main" val="3559672841"/>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3500" y="0"/>
            <a:ext cx="6007577" cy="4572000"/>
          </a:xfrm>
          <a:prstGeom prst="rect">
            <a:avLst/>
          </a:prstGeom>
        </p:spPr>
      </p:pic>
      <p:sp>
        <p:nvSpPr>
          <p:cNvPr id="4" name="TextBox 3"/>
          <p:cNvSpPr txBox="1"/>
          <p:nvPr/>
        </p:nvSpPr>
        <p:spPr>
          <a:xfrm>
            <a:off x="4876800" y="4343400"/>
            <a:ext cx="3962400" cy="224676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Pre-tax Return on capital</a:t>
            </a:r>
          </a:p>
          <a:p>
            <a:r>
              <a:rPr lang="en-US" sz="1400" i="0" dirty="0" smtClean="0"/>
              <a:t>= Operating Income/ </a:t>
            </a:r>
          </a:p>
          <a:p>
            <a:r>
              <a:rPr lang="en-US" sz="1400" i="0" dirty="0" smtClean="0"/>
              <a:t>(BV of Debt last year + BV of Equity last year –Cash last year)</a:t>
            </a:r>
          </a:p>
          <a:p>
            <a:r>
              <a:rPr lang="en-US" sz="1400" i="0" dirty="0" smtClean="0"/>
              <a:t>= 17741/(22,623+ 55,734-6,361) = 24.64%</a:t>
            </a:r>
          </a:p>
          <a:p>
            <a:endParaRPr lang="en-US" sz="1400" i="0" dirty="0"/>
          </a:p>
          <a:p>
            <a:r>
              <a:rPr lang="en-US" sz="1400" i="0" dirty="0" smtClean="0"/>
              <a:t>After-tax Return on capital =</a:t>
            </a:r>
          </a:p>
          <a:p>
            <a:r>
              <a:rPr lang="en-US" sz="1400" i="0" dirty="0" smtClean="0"/>
              <a:t>Pre-tax Return on capital (1- tax rate)</a:t>
            </a:r>
          </a:p>
          <a:p>
            <a:r>
              <a:rPr lang="en-US" sz="1400" i="0" dirty="0" smtClean="0"/>
              <a:t>= 24.64% (1-.4603) = .1330 or 13.30%</a:t>
            </a:r>
          </a:p>
          <a:p>
            <a:r>
              <a:rPr lang="en-US" sz="1400" i="0" dirty="0" smtClean="0"/>
              <a:t>Tax rate used: Effective tax rate (from this page)</a:t>
            </a:r>
          </a:p>
        </p:txBody>
      </p:sp>
      <p:sp>
        <p:nvSpPr>
          <p:cNvPr id="2" name="Slide Number Placeholder 1"/>
          <p:cNvSpPr>
            <a:spLocks noGrp="1"/>
          </p:cNvSpPr>
          <p:nvPr>
            <p:ph type="sldNum" sz="quarter" idx="12"/>
          </p:nvPr>
        </p:nvSpPr>
        <p:spPr/>
        <p:txBody>
          <a:bodyPr/>
          <a:lstStyle/>
          <a:p>
            <a:fld id="{1AD93096-5B34-4342-9326-69289CEAE4C2}" type="slidenum">
              <a:rPr lang="en-US" smtClean="0"/>
              <a:pPr/>
              <a:t>34</a:t>
            </a:fld>
            <a:endParaRPr lang="en-US" dirty="0">
              <a:solidFill>
                <a:schemeClr val="tx2"/>
              </a:solidFill>
            </a:endParaRPr>
          </a:p>
        </p:txBody>
      </p:sp>
    </p:spTree>
    <p:extLst>
      <p:ext uri="{BB962C8B-B14F-4D97-AF65-F5344CB8AC3E}">
        <p14:creationId xmlns:p14="http://schemas.microsoft.com/office/powerpoint/2010/main" val="343507903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35</a:t>
            </a:fld>
            <a:endParaRPr lang="en-US" dirty="0">
              <a:solidFill>
                <a:schemeClr val="tx2"/>
              </a:solidFill>
            </a:endParaRPr>
          </a:p>
        </p:txBody>
      </p:sp>
      <p:pic>
        <p:nvPicPr>
          <p:cNvPr id="3" name="Picture 2"/>
          <p:cNvPicPr>
            <a:picLocks noChangeAspect="1"/>
          </p:cNvPicPr>
          <p:nvPr/>
        </p:nvPicPr>
        <p:blipFill>
          <a:blip r:embed="rId2"/>
          <a:stretch>
            <a:fillRect/>
          </a:stretch>
        </p:blipFill>
        <p:spPr>
          <a:xfrm>
            <a:off x="0" y="114300"/>
            <a:ext cx="9144000" cy="662289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36</a:t>
            </a:fld>
            <a:endParaRPr lang="en-US" dirty="0">
              <a:solidFill>
                <a:schemeClr val="tx2"/>
              </a:solidFill>
            </a:endParaRPr>
          </a:p>
        </p:txBody>
      </p:sp>
      <p:pic>
        <p:nvPicPr>
          <p:cNvPr id="2" name="Picture 1"/>
          <p:cNvPicPr>
            <a:picLocks noChangeAspect="1"/>
          </p:cNvPicPr>
          <p:nvPr/>
        </p:nvPicPr>
        <p:blipFill>
          <a:blip r:embed="rId2"/>
          <a:stretch>
            <a:fillRect/>
          </a:stretch>
        </p:blipFill>
        <p:spPr>
          <a:xfrm>
            <a:off x="0" y="1917700"/>
            <a:ext cx="9144000" cy="300776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Return Spreads Globally….</a:t>
            </a:r>
            <a:endParaRPr lang="en-US" dirty="0"/>
          </a:p>
        </p:txBody>
      </p:sp>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37</a:t>
            </a:fld>
            <a:endParaRPr lang="en-US" dirty="0">
              <a:solidFill>
                <a:srgbClr val="FFFFFF"/>
              </a:solidFill>
            </a:endParaRP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497584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38</a:t>
            </a:fld>
            <a:endParaRPr lang="en-US" dirty="0">
              <a:solidFill>
                <a:schemeClr val="tx2"/>
              </a:solidFill>
            </a:endParaRPr>
          </a:p>
        </p:txBody>
      </p:sp>
      <p:pic>
        <p:nvPicPr>
          <p:cNvPr id="2" name="Picture 1"/>
          <p:cNvPicPr>
            <a:picLocks noChangeAspect="1"/>
          </p:cNvPicPr>
          <p:nvPr/>
        </p:nvPicPr>
        <p:blipFill>
          <a:blip r:embed="rId2"/>
          <a:stretch>
            <a:fillRect/>
          </a:stretch>
        </p:blipFill>
        <p:spPr>
          <a:xfrm>
            <a:off x="0" y="76200"/>
            <a:ext cx="9144000" cy="669398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39</a:t>
            </a:fld>
            <a:endParaRPr lang="en-US" dirty="0">
              <a:solidFill>
                <a:schemeClr val="tx2"/>
              </a:solidFill>
            </a:endParaRPr>
          </a:p>
        </p:txBody>
      </p:sp>
      <p:pic>
        <p:nvPicPr>
          <p:cNvPr id="2" name="Picture 1"/>
          <p:cNvPicPr>
            <a:picLocks noChangeAspect="1"/>
          </p:cNvPicPr>
          <p:nvPr/>
        </p:nvPicPr>
        <p:blipFill>
          <a:blip r:embed="rId2"/>
          <a:stretch>
            <a:fillRect/>
          </a:stretch>
        </p:blipFill>
        <p:spPr>
          <a:xfrm>
            <a:off x="0" y="50800"/>
            <a:ext cx="9144000" cy="675601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Dividend yield and payout</a:t>
            </a:r>
            <a:endParaRPr lang="en-US" dirty="0"/>
          </a:p>
        </p:txBody>
      </p:sp>
      <p:pic>
        <p:nvPicPr>
          <p:cNvPr id="5" name="Content Placeholder 4"/>
          <p:cNvPicPr>
            <a:picLocks noGrp="1" noChangeAspect="1"/>
          </p:cNvPicPr>
          <p:nvPr>
            <p:ph sz="quarter" idx="1"/>
          </p:nvPr>
        </p:nvPicPr>
        <p:blipFill>
          <a:blip r:embed="rId2"/>
          <a:srcRect l="-7306" r="-7306"/>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40</a:t>
            </a:fld>
            <a:endParaRPr lang="en-US" dirty="0">
              <a:solidFill>
                <a:srgbClr val="FFFFFF"/>
              </a:solidFill>
            </a:endParaRPr>
          </a:p>
        </p:txBody>
      </p:sp>
    </p:spTree>
    <p:extLst>
      <p:ext uri="{BB962C8B-B14F-4D97-AF65-F5344CB8AC3E}">
        <p14:creationId xmlns:p14="http://schemas.microsoft.com/office/powerpoint/2010/main" val="10235753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41</a:t>
            </a:fld>
            <a:endParaRPr lang="en-US" dirty="0">
              <a:solidFill>
                <a:schemeClr val="tx2"/>
              </a:solidFill>
            </a:endParaRPr>
          </a:p>
        </p:txBody>
      </p:sp>
      <p:pic>
        <p:nvPicPr>
          <p:cNvPr id="2" name="Picture 1"/>
          <p:cNvPicPr>
            <a:picLocks noChangeAspect="1"/>
          </p:cNvPicPr>
          <p:nvPr/>
        </p:nvPicPr>
        <p:blipFill>
          <a:blip r:embed="rId2"/>
          <a:stretch>
            <a:fillRect/>
          </a:stretch>
        </p:blipFill>
        <p:spPr>
          <a:xfrm>
            <a:off x="0" y="63500"/>
            <a:ext cx="9144000" cy="670627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42</a:t>
            </a:fld>
            <a:endParaRPr lang="en-US" dirty="0">
              <a:solidFill>
                <a:schemeClr val="tx2"/>
              </a:solidFill>
            </a:endParaRPr>
          </a:p>
        </p:txBody>
      </p:sp>
      <p:pic>
        <p:nvPicPr>
          <p:cNvPr id="2" name="Picture 1"/>
          <p:cNvPicPr>
            <a:picLocks noChangeAspect="1"/>
          </p:cNvPicPr>
          <p:nvPr/>
        </p:nvPicPr>
        <p:blipFill>
          <a:blip r:embed="rId2"/>
          <a:stretch>
            <a:fillRect/>
          </a:stretch>
        </p:blipFill>
        <p:spPr>
          <a:xfrm>
            <a:off x="0" y="342900"/>
            <a:ext cx="9144000" cy="615675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91200" y="685800"/>
            <a:ext cx="2954655" cy="2677656"/>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Net Income 		   12,345</a:t>
            </a:r>
          </a:p>
          <a:p>
            <a:r>
              <a:rPr lang="en-US" sz="1400" i="0" dirty="0" smtClean="0"/>
              <a:t>+ </a:t>
            </a:r>
            <a:r>
              <a:rPr lang="en-US" sz="1400" i="0" dirty="0" err="1" smtClean="0"/>
              <a:t>Deprecn</a:t>
            </a:r>
            <a:r>
              <a:rPr lang="en-US" sz="1400" i="0" dirty="0" smtClean="0"/>
              <a:t> &amp; </a:t>
            </a:r>
            <a:r>
              <a:rPr lang="en-US" sz="1400" i="0" dirty="0" err="1" smtClean="0"/>
              <a:t>Amortzn</a:t>
            </a:r>
            <a:r>
              <a:rPr lang="en-US" sz="1400" i="0" dirty="0" smtClean="0"/>
              <a:t> 	+   7,742  </a:t>
            </a:r>
          </a:p>
          <a:p>
            <a:r>
              <a:rPr lang="en-US" sz="1400" i="0" dirty="0" smtClean="0"/>
              <a:t>+ </a:t>
            </a:r>
            <a:r>
              <a:rPr lang="en-US" sz="1400" i="0" dirty="0" err="1" smtClean="0"/>
              <a:t>Chg</a:t>
            </a:r>
            <a:r>
              <a:rPr lang="en-US" sz="1400" i="0" dirty="0" smtClean="0"/>
              <a:t> in non-cash WC 	+   1,748</a:t>
            </a:r>
          </a:p>
          <a:p>
            <a:r>
              <a:rPr lang="en-US" sz="1400" i="0" dirty="0" smtClean="0"/>
              <a:t>+ Cap Ex		-  14,642</a:t>
            </a:r>
          </a:p>
          <a:p>
            <a:r>
              <a:rPr lang="en-US" sz="1400" i="0" dirty="0" smtClean="0"/>
              <a:t>+ </a:t>
            </a:r>
            <a:r>
              <a:rPr lang="en-US" sz="1400" i="0" dirty="0" err="1" smtClean="0"/>
              <a:t>Inc</a:t>
            </a:r>
            <a:r>
              <a:rPr lang="en-US" sz="1400" i="0" dirty="0" smtClean="0"/>
              <a:t> (Dec) in ST Debt	+          0</a:t>
            </a:r>
          </a:p>
          <a:p>
            <a:r>
              <a:rPr lang="en-US" sz="1400" i="0" dirty="0" smtClean="0"/>
              <a:t>+ Increase in LT Debt	+   5,794</a:t>
            </a:r>
          </a:p>
          <a:p>
            <a:r>
              <a:rPr lang="en-US" sz="1400" i="0" dirty="0" smtClean="0"/>
              <a:t>-  Decrease in LT Debt	-   </a:t>
            </a:r>
            <a:r>
              <a:rPr lang="en-US" sz="1400" i="0" dirty="0"/>
              <a:t> </a:t>
            </a:r>
            <a:r>
              <a:rPr lang="en-US" sz="1400" i="0" dirty="0" smtClean="0"/>
              <a:t>      0</a:t>
            </a:r>
          </a:p>
          <a:p>
            <a:r>
              <a:rPr lang="en-US" sz="1400" i="0" dirty="0" smtClean="0"/>
              <a:t>= FCFE		=</a:t>
            </a:r>
            <a:r>
              <a:rPr lang="en-US" sz="1400" b="1" i="0" dirty="0"/>
              <a:t> </a:t>
            </a:r>
            <a:r>
              <a:rPr lang="en-US" sz="1400" b="1" i="0" dirty="0" smtClean="0"/>
              <a:t> 9,491 M</a:t>
            </a:r>
            <a:r>
              <a:rPr lang="en-US" sz="1400" i="0" dirty="0" smtClean="0"/>
              <a:t>	</a:t>
            </a:r>
          </a:p>
          <a:p>
            <a:endParaRPr lang="en-US" sz="1400" i="0" dirty="0" smtClean="0"/>
          </a:p>
          <a:p>
            <a:r>
              <a:rPr lang="en-US" sz="1400" i="0" dirty="0" smtClean="0"/>
              <a:t>Dividends Paid	-  3,531</a:t>
            </a:r>
          </a:p>
          <a:p>
            <a:r>
              <a:rPr lang="en-US" sz="1400" i="0" dirty="0" smtClean="0"/>
              <a:t>Decrease capital stock	-11,623	</a:t>
            </a:r>
          </a:p>
          <a:p>
            <a:r>
              <a:rPr lang="en-US" sz="1400" i="0" dirty="0" smtClean="0"/>
              <a:t>Dividends + Buybacks	-15,154</a:t>
            </a:r>
            <a:endParaRPr lang="en-US" sz="1400" b="1" i="0" dirty="0"/>
          </a:p>
        </p:txBody>
      </p:sp>
      <p:pic>
        <p:nvPicPr>
          <p:cNvPr id="2" name="Picture 1"/>
          <p:cNvPicPr>
            <a:picLocks noChangeAspect="1"/>
          </p:cNvPicPr>
          <p:nvPr/>
        </p:nvPicPr>
        <p:blipFill>
          <a:blip r:embed="rId2"/>
          <a:stretch>
            <a:fillRect/>
          </a:stretch>
        </p:blipFill>
        <p:spPr>
          <a:xfrm>
            <a:off x="1" y="0"/>
            <a:ext cx="5791200" cy="4407329"/>
          </a:xfrm>
          <a:prstGeom prst="rect">
            <a:avLst/>
          </a:prstGeom>
        </p:spPr>
      </p:pic>
      <p:sp>
        <p:nvSpPr>
          <p:cNvPr id="11" name="TextBox 10"/>
          <p:cNvSpPr txBox="1"/>
          <p:nvPr/>
        </p:nvSpPr>
        <p:spPr>
          <a:xfrm>
            <a:off x="533400" y="5181600"/>
            <a:ext cx="4608954"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EBITDA – Operating Income = Depreciation &amp; Amortization</a:t>
            </a:r>
          </a:p>
          <a:p>
            <a:r>
              <a:rPr lang="en-US" sz="1400" i="0" dirty="0" smtClean="0"/>
              <a:t>25,443 – 17,741 = 7,742 M</a:t>
            </a:r>
            <a:r>
              <a:rPr lang="en-US" sz="1400" i="0" dirty="0"/>
              <a:t>	</a:t>
            </a:r>
          </a:p>
        </p:txBody>
      </p:sp>
      <p:sp>
        <p:nvSpPr>
          <p:cNvPr id="12" name="TextBox 11"/>
          <p:cNvSpPr txBox="1"/>
          <p:nvPr/>
        </p:nvSpPr>
        <p:spPr>
          <a:xfrm>
            <a:off x="5867400" y="3733800"/>
            <a:ext cx="2840641" cy="138499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Operating Income	   17,741</a:t>
            </a:r>
          </a:p>
          <a:p>
            <a:r>
              <a:rPr lang="en-US" sz="1400" i="0" dirty="0" smtClean="0"/>
              <a:t>- Taxes  = 17741*.4603 = -   8,166</a:t>
            </a:r>
          </a:p>
          <a:p>
            <a:r>
              <a:rPr lang="en-US" sz="1400" i="0" dirty="0" smtClean="0"/>
              <a:t>+ </a:t>
            </a:r>
            <a:r>
              <a:rPr lang="en-US" sz="1400" i="0" dirty="0" err="1" smtClean="0"/>
              <a:t>Deprecn</a:t>
            </a:r>
            <a:r>
              <a:rPr lang="en-US" sz="1400" i="0" dirty="0" smtClean="0"/>
              <a:t> &amp; </a:t>
            </a:r>
            <a:r>
              <a:rPr lang="en-US" sz="1400" i="0" dirty="0" err="1" smtClean="0"/>
              <a:t>Amortzn</a:t>
            </a:r>
            <a:r>
              <a:rPr lang="en-US" sz="1400" i="0" dirty="0" smtClean="0"/>
              <a:t> 	+   7,742  </a:t>
            </a:r>
          </a:p>
          <a:p>
            <a:r>
              <a:rPr lang="en-US" sz="1400" i="0" dirty="0" smtClean="0"/>
              <a:t>+ </a:t>
            </a:r>
            <a:r>
              <a:rPr lang="en-US" sz="1400" i="0" dirty="0" err="1" smtClean="0"/>
              <a:t>Chg</a:t>
            </a:r>
            <a:r>
              <a:rPr lang="en-US" sz="1400" i="0" dirty="0" smtClean="0"/>
              <a:t> in non-cash WC 	+   1,748</a:t>
            </a:r>
          </a:p>
          <a:p>
            <a:r>
              <a:rPr lang="en-US" sz="1400" i="0" dirty="0" smtClean="0"/>
              <a:t>+ Cap Ex		-  14,642</a:t>
            </a:r>
          </a:p>
          <a:p>
            <a:r>
              <a:rPr lang="en-US" sz="1400" i="0" dirty="0" smtClean="0"/>
              <a:t>= FCFF		=</a:t>
            </a:r>
            <a:r>
              <a:rPr lang="en-US" sz="1400" b="1" i="0" dirty="0"/>
              <a:t> </a:t>
            </a:r>
            <a:r>
              <a:rPr lang="en-US" sz="1400" b="1" i="0" dirty="0" smtClean="0"/>
              <a:t> 4,423 M</a:t>
            </a:r>
            <a:endParaRPr lang="en-US" sz="1400" i="0" dirty="0" smtClean="0"/>
          </a:p>
        </p:txBody>
      </p:sp>
      <p:sp>
        <p:nvSpPr>
          <p:cNvPr id="3" name="Slide Number Placeholder 2"/>
          <p:cNvSpPr>
            <a:spLocks noGrp="1"/>
          </p:cNvSpPr>
          <p:nvPr>
            <p:ph type="sldNum" sz="quarter" idx="12"/>
          </p:nvPr>
        </p:nvSpPr>
        <p:spPr/>
        <p:txBody>
          <a:bodyPr/>
          <a:lstStyle/>
          <a:p>
            <a:fld id="{1AD93096-5B34-4342-9326-69289CEAE4C2}" type="slidenum">
              <a:rPr lang="en-US" smtClean="0"/>
              <a:pPr/>
              <a:t>43</a:t>
            </a:fld>
            <a:endParaRPr lang="en-US" dirty="0">
              <a:solidFill>
                <a:schemeClr val="tx2"/>
              </a:solidFill>
            </a:endParaRPr>
          </a:p>
        </p:txBody>
      </p:sp>
    </p:spTree>
    <p:extLst>
      <p:ext uri="{BB962C8B-B14F-4D97-AF65-F5344CB8AC3E}">
        <p14:creationId xmlns:p14="http://schemas.microsoft.com/office/powerpoint/2010/main" val="28356783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smtClean="0"/>
              <a:t>Post-class Analysis</a:t>
            </a:r>
          </a:p>
        </p:txBody>
      </p:sp>
      <p:sp>
        <p:nvSpPr>
          <p:cNvPr id="56323" name="Content Placeholder 2"/>
          <p:cNvSpPr>
            <a:spLocks noGrp="1"/>
          </p:cNvSpPr>
          <p:nvPr>
            <p:ph sz="quarter" idx="1"/>
          </p:nvPr>
        </p:nvSpPr>
        <p:spPr/>
        <p:txBody>
          <a:bodyPr>
            <a:normAutofit fontScale="62500" lnSpcReduction="20000"/>
          </a:bodyPr>
          <a:lstStyle/>
          <a:p>
            <a:r>
              <a:rPr lang="en-US" dirty="0" smtClean="0"/>
              <a:t>Now that you have the numbers for your company, you should be in a position to make an assessment of where your company stands right now, what it does well, what it does badly and what you would change about it.</a:t>
            </a:r>
          </a:p>
          <a:p>
            <a:r>
              <a:rPr lang="en-US" dirty="0" smtClean="0"/>
              <a:t>Your final project will therefore contain eight parts and an optional one, if you are so inclined:</a:t>
            </a:r>
          </a:p>
          <a:p>
            <a:pPr marL="365760" lvl="1" indent="0">
              <a:buNone/>
            </a:pPr>
            <a:r>
              <a:rPr lang="en-US" dirty="0" smtClean="0"/>
              <a:t>I. Stockholder Analysis: Who has the power and what are the potential conflicts of interest?</a:t>
            </a:r>
          </a:p>
          <a:p>
            <a:pPr marL="365760" lvl="1" indent="0">
              <a:buNone/>
            </a:pPr>
            <a:r>
              <a:rPr lang="en-US" dirty="0" smtClean="0"/>
              <a:t>II. Risk and Return: How risky is your firm and what are its hurdle rates?</a:t>
            </a:r>
          </a:p>
          <a:p>
            <a:pPr marL="365760" lvl="1" indent="0">
              <a:buNone/>
            </a:pPr>
            <a:r>
              <a:rPr lang="en-US" dirty="0" smtClean="0"/>
              <a:t>III. Investments: How good are existing investments and what is the potential for the future?</a:t>
            </a:r>
          </a:p>
          <a:p>
            <a:pPr marL="365760" lvl="1" indent="0">
              <a:buNone/>
            </a:pPr>
            <a:r>
              <a:rPr lang="en-US" dirty="0" smtClean="0"/>
              <a:t>IV. Capital Structure Choices: What are the current financing choices?</a:t>
            </a:r>
          </a:p>
          <a:p>
            <a:pPr marL="365760" lvl="1" indent="0">
              <a:buNone/>
            </a:pPr>
            <a:r>
              <a:rPr lang="en-US" dirty="0" smtClean="0"/>
              <a:t>V. Optimal Financing: What is the optimal mix of debt and equity for the firm?</a:t>
            </a:r>
          </a:p>
          <a:p>
            <a:pPr marL="365760" lvl="1" indent="0">
              <a:buNone/>
            </a:pPr>
            <a:r>
              <a:rPr lang="en-US" dirty="0" smtClean="0"/>
              <a:t>VI. Financing Changes: Should firm move to optimal and what type of debt should it use?</a:t>
            </a:r>
          </a:p>
          <a:p>
            <a:pPr marL="365760" lvl="1" indent="0">
              <a:buNone/>
            </a:pPr>
            <a:r>
              <a:rPr lang="en-US" dirty="0" smtClean="0"/>
              <a:t>VII. Dividend Policy: How much and how does the firm return cash to stockholders?</a:t>
            </a:r>
          </a:p>
          <a:p>
            <a:pPr marL="365760" lvl="1" indent="0">
              <a:buNone/>
            </a:pPr>
            <a:r>
              <a:rPr lang="en-US" dirty="0" smtClean="0"/>
              <a:t>VIII. Dividend Assessment: Should the firm return more or less cash to stockholders?</a:t>
            </a:r>
          </a:p>
          <a:p>
            <a:pPr marL="365760" lvl="1" indent="0">
              <a:buNone/>
            </a:pPr>
            <a:r>
              <a:rPr lang="en-US" dirty="0" smtClean="0"/>
              <a:t>IX: Valuation (optional): What value would you attach to the firm and its equity?</a:t>
            </a:r>
          </a:p>
        </p:txBody>
      </p:sp>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44</a:t>
            </a:fld>
            <a:endParaRPr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8147</TotalTime>
  <Pages>12</Pages>
  <Words>1865</Words>
  <Application>Microsoft Macintosh PowerPoint</Application>
  <PresentationFormat>On-screen Show (4:3)</PresentationFormat>
  <Paragraphs>207</Paragraphs>
  <Slides>44</Slides>
  <Notes>5</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44</vt:i4>
      </vt:variant>
    </vt:vector>
  </HeadingPairs>
  <TitlesOfParts>
    <vt:vector size="47" baseType="lpstr">
      <vt:lpstr>Basic</vt:lpstr>
      <vt:lpstr>Document</vt:lpstr>
      <vt:lpstr>Equation</vt:lpstr>
      <vt:lpstr>Project Workbook (January 2016)</vt:lpstr>
      <vt:lpstr>Your data…</vt:lpstr>
      <vt:lpstr>PowerPoint Presentation</vt:lpstr>
      <vt:lpstr>Corporate Governance: Assessing where the power lies and potential conflicts of interest</vt:lpstr>
      <vt:lpstr>1. Institutional Default</vt:lpstr>
      <vt:lpstr>2. Self Holdings?</vt:lpstr>
      <vt:lpstr>3. The Government Influence? </vt:lpstr>
      <vt:lpstr>4. Different voting rights? </vt:lpstr>
      <vt:lpstr>5. Family Group Companies</vt:lpstr>
      <vt:lpstr>6. Founders hang on…</vt:lpstr>
      <vt:lpstr>7. Corporate Cross Holdings </vt:lpstr>
      <vt:lpstr>8. Activist investors</vt:lpstr>
      <vt:lpstr>The marginal investor in your firm is….</vt:lpstr>
      <vt:lpstr>Risk free rate: Major Currency Government Bonds</vt:lpstr>
      <vt:lpstr>Local Currency Government Bond Rates – January 2016</vt:lpstr>
      <vt:lpstr>Approach 1: Default spread from Government Bonds</vt:lpstr>
      <vt:lpstr>Approach 2: CDS Spreads – January 2016</vt:lpstr>
      <vt:lpstr>Approach 3: Typical Default Spreads: January 2016</vt:lpstr>
      <vt:lpstr>Getting to a risk free rate in a currency: Example</vt:lpstr>
      <vt:lpstr>Risk free Rates: By Currency – January 2016</vt:lpstr>
      <vt:lpstr>Risk free Rate: Desperation Time?</vt:lpstr>
      <vt:lpstr>PowerPoint Presentation</vt:lpstr>
      <vt:lpstr>PowerPoint Presentation</vt:lpstr>
      <vt:lpstr>The best R-squared ever?</vt:lpstr>
      <vt:lpstr>What sector is your firm in?</vt:lpstr>
      <vt:lpstr>PowerPoint Presentation</vt:lpstr>
      <vt:lpstr>PowerPoint Presentation</vt:lpstr>
      <vt:lpstr>Interest coverage ratios</vt:lpstr>
      <vt:lpstr>Synthetic Ratings and Default Spreads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Return Spreads Globally….</vt:lpstr>
      <vt:lpstr>PowerPoint Presentation</vt:lpstr>
      <vt:lpstr>PowerPoint Presentation</vt:lpstr>
      <vt:lpstr>Dividend yield and payout</vt:lpstr>
      <vt:lpstr>PowerPoint Presentation</vt:lpstr>
      <vt:lpstr>PowerPoint Presentation</vt:lpstr>
      <vt:lpstr>PowerPoint Presentation</vt:lpstr>
      <vt:lpstr>Post-class Analysis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 The Project</dc:title>
  <dc:subject/>
  <dc:creator>Aswath Damodaran</dc:creator>
  <cp:keywords/>
  <dc:description/>
  <cp:lastModifiedBy>Aswath Damodaran</cp:lastModifiedBy>
  <cp:revision>167</cp:revision>
  <cp:lastPrinted>2015-07-08T12:39:40Z</cp:lastPrinted>
  <dcterms:created xsi:type="dcterms:W3CDTF">2010-01-13T15:39:20Z</dcterms:created>
  <dcterms:modified xsi:type="dcterms:W3CDTF">2016-01-20T23:37:20Z</dcterms:modified>
</cp:coreProperties>
</file>