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4" r:id="rId1"/>
  </p:sldMasterIdLst>
  <p:notesMasterIdLst>
    <p:notesMasterId r:id="rId46"/>
  </p:notesMasterIdLst>
  <p:handoutMasterIdLst>
    <p:handoutMasterId r:id="rId47"/>
  </p:handoutMasterIdLst>
  <p:sldIdLst>
    <p:sldId id="256" r:id="rId2"/>
    <p:sldId id="291" r:id="rId3"/>
    <p:sldId id="324" r:id="rId4"/>
    <p:sldId id="287" r:id="rId5"/>
    <p:sldId id="325" r:id="rId6"/>
    <p:sldId id="326" r:id="rId7"/>
    <p:sldId id="327" r:id="rId8"/>
    <p:sldId id="328" r:id="rId9"/>
    <p:sldId id="329" r:id="rId10"/>
    <p:sldId id="330" r:id="rId11"/>
    <p:sldId id="331" r:id="rId12"/>
    <p:sldId id="332" r:id="rId13"/>
    <p:sldId id="276" r:id="rId14"/>
    <p:sldId id="349" r:id="rId15"/>
    <p:sldId id="353" r:id="rId16"/>
    <p:sldId id="354" r:id="rId17"/>
    <p:sldId id="355" r:id="rId18"/>
    <p:sldId id="356" r:id="rId19"/>
    <p:sldId id="363" r:id="rId20"/>
    <p:sldId id="351" r:id="rId21"/>
    <p:sldId id="352" r:id="rId22"/>
    <p:sldId id="364" r:id="rId23"/>
    <p:sldId id="334" r:id="rId24"/>
    <p:sldId id="285" r:id="rId25"/>
    <p:sldId id="335" r:id="rId26"/>
    <p:sldId id="295" r:id="rId27"/>
    <p:sldId id="296" r:id="rId28"/>
    <p:sldId id="343" r:id="rId29"/>
    <p:sldId id="282" r:id="rId30"/>
    <p:sldId id="359" r:id="rId31"/>
    <p:sldId id="338" r:id="rId32"/>
    <p:sldId id="315" r:id="rId33"/>
    <p:sldId id="316" r:id="rId34"/>
    <p:sldId id="337" r:id="rId35"/>
    <p:sldId id="301" r:id="rId36"/>
    <p:sldId id="312" r:id="rId37"/>
    <p:sldId id="347" r:id="rId38"/>
    <p:sldId id="303" r:id="rId39"/>
    <p:sldId id="304" r:id="rId40"/>
    <p:sldId id="342" r:id="rId41"/>
    <p:sldId id="306" r:id="rId42"/>
    <p:sldId id="307" r:id="rId43"/>
    <p:sldId id="339" r:id="rId44"/>
    <p:sldId id="309" r:id="rId4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7" autoAdjust="0"/>
    <p:restoredTop sz="94634"/>
  </p:normalViewPr>
  <p:slideViewPr>
    <p:cSldViewPr>
      <p:cViewPr>
        <p:scale>
          <a:sx n="100" d="100"/>
          <a:sy n="100" d="100"/>
        </p:scale>
        <p:origin x="1632" y="-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handoutMaster" Target="handoutMasters/handoutMaster1.xml"/><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20.png"/><Relationship Id="rId3" Type="http://schemas.openxmlformats.org/officeDocument/2006/relationships/image" Target="../media/image2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25980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a:t>Click to edit Master notes styles</a:t>
            </a:r>
          </a:p>
          <a:p>
            <a:pPr lvl="1"/>
            <a:r>
              <a:rPr lang="en-US"/>
              <a:t>Second Level</a:t>
            </a:r>
          </a:p>
          <a:p>
            <a:pPr lvl="2"/>
            <a:r>
              <a:rPr lang="en-US"/>
              <a:t>Third Level</a:t>
            </a:r>
          </a:p>
          <a:p>
            <a:pPr lvl="3"/>
            <a:r>
              <a:rPr lang="en-US"/>
              <a:t>Fourth Level</a:t>
            </a:r>
          </a:p>
          <a:p>
            <a:pPr lvl="4"/>
            <a:r>
              <a:rPr lang="en-US"/>
              <a:t>Fifth Level</a:t>
            </a:r>
          </a:p>
        </p:txBody>
      </p:sp>
      <p:sp>
        <p:nvSpPr>
          <p:cNvPr id="14339"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74860838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109" charset="0"/>
        <a:ea typeface="ＭＳ Ｐゴシック" pitchFamily="-109"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Helvetica" pitchFamily="-109" charset="0"/>
        <a:ea typeface="ＭＳ Ｐゴシック" pitchFamily="-109" charset="-128"/>
        <a:cs typeface="+mn-cs"/>
      </a:defRPr>
    </a:lvl2pPr>
    <a:lvl3pPr marL="9144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3pPr>
    <a:lvl4pPr marL="13716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4pPr>
    <a:lvl5pPr marL="18288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xfrm>
            <a:off x="1150938" y="692150"/>
            <a:ext cx="4556125" cy="3416300"/>
          </a:xfrm>
          <a:ln/>
        </p:spPr>
      </p:sp>
      <p:sp>
        <p:nvSpPr>
          <p:cNvPr id="16387" name="Rectangle 3"/>
          <p:cNvSpPr>
            <a:spLocks noGrp="1" noChangeArrowheads="1"/>
          </p:cNvSpPr>
          <p:nvPr>
            <p:ph type="body" idx="1"/>
          </p:nvPr>
        </p:nvSpPr>
        <p:spPr>
          <a:noFill/>
          <a:ln w="9525"/>
        </p:spPr>
        <p:txBody>
          <a:bodyPr/>
          <a:lstStyle/>
          <a:p>
            <a:endParaRPr lang="en-US">
              <a:latin typeface="Helvetica" charset="0"/>
              <a:ea typeface="ＭＳ Ｐゴシック" charset="-128"/>
              <a:cs typeface="ＭＳ Ｐゴシック" charset="-128"/>
            </a:endParaRPr>
          </a:p>
        </p:txBody>
      </p:sp>
    </p:spTree>
    <p:extLst>
      <p:ext uri="{BB962C8B-B14F-4D97-AF65-F5344CB8AC3E}">
        <p14:creationId xmlns:p14="http://schemas.microsoft.com/office/powerpoint/2010/main" val="660878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numbers are usually tough to get. I get these from a website that lists them for free (for the moment):</a:t>
            </a:r>
          </a:p>
          <a:p>
            <a:r>
              <a:rPr lang="en-US">
                <a:latin typeface="Times" charset="0"/>
                <a:ea typeface="ＭＳ Ｐゴシック" charset="0"/>
                <a:cs typeface="ＭＳ Ｐゴシック" charset="0"/>
              </a:rPr>
              <a:t>http://www.tradingeconomics.com/bonds-list-by-country</a:t>
            </a:r>
          </a:p>
          <a:p>
            <a:r>
              <a:rPr lang="en-US">
                <a:latin typeface="Times" charset="0"/>
                <a:ea typeface="ＭＳ Ｐゴシック" charset="0"/>
                <a:cs typeface="ＭＳ Ｐゴシック" charset="0"/>
              </a:rPr>
              <a:t>These are local currency bond rates and some are more liquid (and credible) than others.</a:t>
            </a:r>
          </a:p>
        </p:txBody>
      </p:sp>
    </p:spTree>
    <p:extLst>
      <p:ext uri="{BB962C8B-B14F-4D97-AF65-F5344CB8AC3E}">
        <p14:creationId xmlns:p14="http://schemas.microsoft.com/office/powerpoint/2010/main" val="1131584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a:xfrm>
            <a:off x="1150938" y="692150"/>
            <a:ext cx="4556125" cy="3416300"/>
          </a:xfrm>
          <a:ln/>
        </p:spPr>
      </p:sp>
      <p:sp>
        <p:nvSpPr>
          <p:cNvPr id="83970"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about 60 countries with CDS spreads. Think of these as annual insurance costs against default in percentage terms for the 10-year bond.</a:t>
            </a:r>
          </a:p>
          <a:p>
            <a:r>
              <a:rPr lang="en-US">
                <a:latin typeface="Times" charset="0"/>
                <a:ea typeface="ＭＳ Ｐゴシック" charset="0"/>
                <a:cs typeface="ＭＳ Ｐゴシック" charset="0"/>
              </a:rPr>
              <a:t>To insure yourself against Brazil default risk in January 2013 would have cost you about 1.42% a year. </a:t>
            </a:r>
          </a:p>
          <a:p>
            <a:r>
              <a:rPr lang="en-US">
                <a:latin typeface="Times" charset="0"/>
                <a:ea typeface="ＭＳ Ｐゴシック" charset="0"/>
                <a:cs typeface="ＭＳ Ｐゴシック" charset="0"/>
              </a:rPr>
              <a:t>The one catch with the CDS market is that there is counter party risk, i.e., you can buy insurance but there is the chance that the person you bought it from might default and there are quirks in the market that lead to CDS spreads to exist even for nominally default free entities (Switzerland, for example)</a:t>
            </a:r>
          </a:p>
          <a:p>
            <a:r>
              <a:rPr lang="en-US">
                <a:latin typeface="Times" charset="0"/>
                <a:ea typeface="ＭＳ Ｐゴシック" charset="0"/>
                <a:cs typeface="ＭＳ Ｐゴシック" charset="0"/>
              </a:rPr>
              <a:t>One way to counter this is to subtract out the CDS spread for markets like Switzerland, Germany and the US (if you think of these as default free) from every CDS spread.</a:t>
            </a:r>
          </a:p>
          <a:p>
            <a:r>
              <a:rPr lang="en-US">
                <a:latin typeface="Times" charset="0"/>
                <a:ea typeface="ＭＳ Ｐゴシック" charset="0"/>
                <a:cs typeface="ＭＳ Ｐゴシック" charset="0"/>
              </a:rPr>
              <a:t>In January 2013, the average CDS spreads across these markets was about 0.50%.</a:t>
            </a:r>
          </a:p>
          <a:p>
            <a:r>
              <a:rPr lang="en-US">
                <a:latin typeface="Times" charset="0"/>
                <a:ea typeface="ＭＳ Ｐゴシック" charset="0"/>
                <a:cs typeface="ＭＳ Ｐゴシック" charset="0"/>
              </a:rPr>
              <a:t>Netting that out against Brazil’s CDS spread yields = 1.42% - 0.50% = 0.92%</a:t>
            </a:r>
          </a:p>
        </p:txBody>
      </p:sp>
    </p:spTree>
    <p:extLst>
      <p:ext uri="{BB962C8B-B14F-4D97-AF65-F5344CB8AC3E}">
        <p14:creationId xmlns:p14="http://schemas.microsoft.com/office/powerpoint/2010/main" val="429648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a:xfrm>
            <a:off x="1150938" y="692150"/>
            <a:ext cx="4556125" cy="3416300"/>
          </a:xfrm>
          <a:ln/>
        </p:spPr>
      </p:sp>
      <p:sp>
        <p:nvSpPr>
          <p:cNvPr id="86018"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table was developed using both sovereign bonds and CDS spreads. Within each ratings class, I found as many estimates of the spread as I could and averaged out across these estimates.</a:t>
            </a:r>
          </a:p>
          <a:p>
            <a:r>
              <a:rPr lang="en-US">
                <a:latin typeface="Times" charset="0"/>
                <a:ea typeface="ＭＳ Ｐゴシック" charset="0"/>
                <a:cs typeface="ＭＳ Ｐゴシック" charset="0"/>
              </a:rPr>
              <a:t>Using Brazil as an example, the rating for Brazil in June 2012 was Baa2. The default spread for Brazil in June 2012 would have worked out to 1.75%</a:t>
            </a:r>
          </a:p>
          <a:p>
            <a:r>
              <a:rPr lang="en-US">
                <a:latin typeface="Times" charset="0"/>
                <a:ea typeface="ＭＳ Ｐゴシック" charset="0"/>
                <a:cs typeface="ＭＳ Ｐゴシック" charset="0"/>
              </a:rPr>
              <a:t>Using all three approaches for Brazil in June 2012 yields the following:</a:t>
            </a:r>
          </a:p>
          <a:p>
            <a:r>
              <a:rPr lang="en-US">
                <a:latin typeface="Times" charset="0"/>
                <a:ea typeface="ＭＳ Ｐゴシック" charset="0"/>
                <a:cs typeface="ＭＳ Ｐゴシック" charset="0"/>
              </a:rPr>
              <a:t>$ denominated bond spread = 1.43%</a:t>
            </a:r>
          </a:p>
          <a:p>
            <a:r>
              <a:rPr lang="en-US">
                <a:latin typeface="Times" charset="0"/>
                <a:ea typeface="ＭＳ Ｐゴシック" charset="0"/>
                <a:cs typeface="ＭＳ Ｐゴシック" charset="0"/>
              </a:rPr>
              <a:t>Adjusted CDS spread = 1.58%</a:t>
            </a:r>
          </a:p>
          <a:p>
            <a:r>
              <a:rPr lang="en-US">
                <a:latin typeface="Times" charset="0"/>
                <a:ea typeface="ＭＳ Ｐゴシック" charset="0"/>
                <a:cs typeface="ＭＳ Ｐゴシック" charset="0"/>
              </a:rPr>
              <a:t>Rating-based spread = 1.75%</a:t>
            </a:r>
          </a:p>
          <a:p>
            <a:r>
              <a:rPr lang="en-US">
                <a:latin typeface="Times" charset="0"/>
                <a:ea typeface="ＭＳ Ｐゴシック" charset="0"/>
                <a:cs typeface="ＭＳ Ｐゴシック" charset="0"/>
              </a:rPr>
              <a:t>You can pick one of the three or use an average of the three.</a:t>
            </a:r>
          </a:p>
        </p:txBody>
      </p:sp>
    </p:spTree>
    <p:extLst>
      <p:ext uri="{BB962C8B-B14F-4D97-AF65-F5344CB8AC3E}">
        <p14:creationId xmlns:p14="http://schemas.microsoft.com/office/powerpoint/2010/main" val="1257108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The risk free rate will be different, depending on which measure of default</a:t>
            </a:r>
            <a:r>
              <a:rPr lang="en-US" baseline="0" dirty="0" smtClean="0"/>
              <a:t> spread you use. Just pick one and stay with it all the way through (including when compute equity risk premiums). You should be okay.</a:t>
            </a:r>
            <a:endParaRPr lang="en-US" dirty="0"/>
          </a:p>
        </p:txBody>
      </p:sp>
    </p:spTree>
    <p:extLst>
      <p:ext uri="{BB962C8B-B14F-4D97-AF65-F5344CB8AC3E}">
        <p14:creationId xmlns:p14="http://schemas.microsoft.com/office/powerpoint/2010/main" val="241408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Helvetica" charset="0"/>
                <a:ea typeface="ＭＳ Ｐゴシック" charset="0"/>
                <a:cs typeface="ＭＳ Ｐゴシック" charset="0"/>
              </a:rPr>
              <a:t>Updated country risk premiums</a:t>
            </a:r>
            <a:r>
              <a:rPr lang="en-US" dirty="0" smtClean="0">
                <a:latin typeface="Helvetica" charset="0"/>
                <a:ea typeface="ＭＳ Ｐゴシック" charset="0"/>
                <a:cs typeface="ＭＳ Ｐゴシック" charset="0"/>
              </a:rPr>
              <a:t>.</a:t>
            </a:r>
            <a:r>
              <a:rPr lang="en-US" baseline="0" dirty="0" smtClean="0">
                <a:latin typeface="Helvetica" charset="0"/>
                <a:ea typeface="ＭＳ Ｐゴシック" charset="0"/>
                <a:cs typeface="ＭＳ Ｐゴシック" charset="0"/>
              </a:rPr>
              <a:t> No intellectual fire power here but it is transparent (based upon default spreads). It is only as good as the sovereign rating that is available for a country.</a:t>
            </a: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502934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endParaRPr 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hf hdr="0" ft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9.emf"/><Relationship Id="rId5" Type="http://schemas.openxmlformats.org/officeDocument/2006/relationships/package" Target="../embeddings/Microsoft_Word_Document2.docx"/><Relationship Id="rId6" Type="http://schemas.openxmlformats.org/officeDocument/2006/relationships/image" Target="../media/image20.png"/><Relationship Id="rId7" Type="http://schemas.openxmlformats.org/officeDocument/2006/relationships/package" Target="../embeddings/Microsoft_Word_Document3.docx"/><Relationship Id="rId8" Type="http://schemas.openxmlformats.org/officeDocument/2006/relationships/image" Target="../media/image21.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1" Type="http://schemas.openxmlformats.org/officeDocument/2006/relationships/image" Target="../media/image30.png"/><Relationship Id="rId12" Type="http://schemas.openxmlformats.org/officeDocument/2006/relationships/image" Target="../media/image31.png"/><Relationship Id="rId13" Type="http://schemas.openxmlformats.org/officeDocument/2006/relationships/image" Target="../media/image32.png"/><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2.jpe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28.png"/><Relationship Id="rId10"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 Id="rId3" Type="http://schemas.openxmlformats.org/officeDocument/2006/relationships/image" Target="../media/image4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r>
              <a:rPr lang="en-US" dirty="0" smtClean="0"/>
              <a:t>Project Workbook (March 2017)</a:t>
            </a:r>
          </a:p>
        </p:txBody>
      </p:sp>
      <p:sp>
        <p:nvSpPr>
          <p:cNvPr id="15363" name="Rectangle 3"/>
          <p:cNvSpPr>
            <a:spLocks noGrp="1" noChangeArrowheads="1"/>
          </p:cNvSpPr>
          <p:nvPr>
            <p:ph type="subTitle" idx="1"/>
          </p:nvPr>
        </p:nvSpPr>
        <p:spPr/>
        <p:txBody>
          <a:bodyPr/>
          <a:lstStyle/>
          <a:p>
            <a:r>
              <a:rPr lang="en-US" smtClean="0"/>
              <a:t>“Talk is cheap. Time for action”</a:t>
            </a:r>
          </a:p>
        </p:txBody>
      </p:sp>
      <p:sp>
        <p:nvSpPr>
          <p:cNvPr id="2" name="Slide Number Placeholder 1"/>
          <p:cNvSpPr>
            <a:spLocks noGrp="1"/>
          </p:cNvSpPr>
          <p:nvPr>
            <p:ph type="sldNum" sz="quarter" idx="12"/>
          </p:nvPr>
        </p:nvSpPr>
        <p:spPr/>
        <p:txBody>
          <a:bodyPr/>
          <a:lstStyle/>
          <a:p>
            <a:fld id="{72AC53DF-4216-466D-99A7-94400E6C2A25}" type="slidenum">
              <a:rPr lang="en-US" smtClean="0"/>
              <a:pPr/>
              <a:t>1</a:t>
            </a:fld>
            <a:endParaRPr lang="en-US" dirty="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Your data…</a:t>
            </a:r>
          </a:p>
        </p:txBody>
      </p:sp>
      <p:sp>
        <p:nvSpPr>
          <p:cNvPr id="17411" name="Content Placeholder 2"/>
          <p:cNvSpPr>
            <a:spLocks noGrp="1"/>
          </p:cNvSpPr>
          <p:nvPr>
            <p:ph sz="quarter" idx="1"/>
          </p:nvPr>
        </p:nvSpPr>
        <p:spPr/>
        <p:txBody>
          <a:bodyPr>
            <a:normAutofit fontScale="70000" lnSpcReduction="20000"/>
          </a:bodyPr>
          <a:lstStyle/>
          <a:p>
            <a:r>
              <a:rPr lang="en-US" dirty="0" smtClean="0"/>
              <a:t>Data Packet</a:t>
            </a:r>
          </a:p>
          <a:p>
            <a:pPr lvl="1"/>
            <a:r>
              <a:rPr lang="en-US" dirty="0" smtClean="0"/>
              <a:t>Page 1: HDS (Bloomberg) – Top 17 stockholders</a:t>
            </a:r>
          </a:p>
          <a:p>
            <a:pPr lvl="1"/>
            <a:r>
              <a:rPr lang="en-US" dirty="0" smtClean="0"/>
              <a:t>Page 2: Beta (Bloomberg) – 2 year weekly return beta</a:t>
            </a:r>
          </a:p>
          <a:p>
            <a:pPr lvl="1"/>
            <a:r>
              <a:rPr lang="en-US" dirty="0" smtClean="0"/>
              <a:t>Pages 3-7: DES (Bloomberg) – 5 page description of your company (For some of you, it may be only 4 pages)</a:t>
            </a:r>
          </a:p>
          <a:p>
            <a:pPr lvl="1"/>
            <a:r>
              <a:rPr lang="en-US" dirty="0" smtClean="0"/>
              <a:t>Page </a:t>
            </a:r>
            <a:r>
              <a:rPr lang="en-US" dirty="0"/>
              <a:t>8</a:t>
            </a:r>
            <a:r>
              <a:rPr lang="en-US" dirty="0" smtClean="0"/>
              <a:t>: CRPR – Bond Rating or Bloomberg Default Risk Assessment</a:t>
            </a:r>
          </a:p>
          <a:p>
            <a:pPr lvl="1"/>
            <a:r>
              <a:rPr lang="en-US" dirty="0" smtClean="0"/>
              <a:t>Page 9 : DDIS: Debt due table (with maturities)</a:t>
            </a:r>
          </a:p>
          <a:p>
            <a:pPr lvl="1"/>
            <a:r>
              <a:rPr lang="en-US" dirty="0" smtClean="0"/>
              <a:t>Page 10: FA (Multi-year financial summary)</a:t>
            </a:r>
          </a:p>
          <a:p>
            <a:r>
              <a:rPr lang="en-US" dirty="0" smtClean="0"/>
              <a:t>Checklist before you start</a:t>
            </a:r>
          </a:p>
          <a:p>
            <a:pPr lvl="1"/>
            <a:r>
              <a:rPr lang="en-US" dirty="0" smtClean="0"/>
              <a:t>What country is your company incorporated in?</a:t>
            </a:r>
          </a:p>
          <a:p>
            <a:pPr lvl="1"/>
            <a:r>
              <a:rPr lang="en-US" dirty="0" smtClean="0"/>
              <a:t>What currency are the financial statements in? (Not necessarily in the local currency)</a:t>
            </a:r>
          </a:p>
          <a:p>
            <a:pPr lvl="1"/>
            <a:r>
              <a:rPr lang="en-US" dirty="0" smtClean="0"/>
              <a:t>What currency is your market capitalization and stock price stated in? (May not match the currency of the financial statements)</a:t>
            </a:r>
          </a:p>
          <a:p>
            <a:pPr lvl="1"/>
            <a:r>
              <a:rPr lang="en-US" dirty="0" smtClean="0"/>
              <a:t>What was the most recent fiscal year? (For most of your companies, it will be a year ending December… but some may have other year ends)</a:t>
            </a:r>
          </a:p>
          <a:p>
            <a:endParaRPr lang="en-US" dirty="0"/>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0" y="228600"/>
            <a:ext cx="2362199" cy="584776"/>
          </a:xfrm>
          <a:prstGeom prst="rect">
            <a:avLst/>
          </a:prstGeom>
          <a:noFill/>
        </p:spPr>
        <p:txBody>
          <a:bodyPr wrap="square" rtlCol="0">
            <a:spAutoFit/>
          </a:bodyPr>
          <a:lstStyle/>
          <a:p>
            <a:r>
              <a:rPr lang="en-US" sz="1600" i="0" dirty="0" smtClean="0"/>
              <a:t>Percent of outstanding shares in company</a:t>
            </a:r>
            <a:endParaRPr lang="en-US" sz="1600" i="0" dirty="0"/>
          </a:p>
        </p:txBody>
      </p:sp>
      <p:sp>
        <p:nvSpPr>
          <p:cNvPr id="7" name="TextBox 6"/>
          <p:cNvSpPr txBox="1"/>
          <p:nvPr/>
        </p:nvSpPr>
        <p:spPr>
          <a:xfrm>
            <a:off x="2514600" y="152400"/>
            <a:ext cx="3276600" cy="830997"/>
          </a:xfrm>
          <a:prstGeom prst="rect">
            <a:avLst/>
          </a:prstGeom>
          <a:noFill/>
        </p:spPr>
        <p:txBody>
          <a:bodyPr wrap="square" rtlCol="0">
            <a:spAutoFit/>
          </a:bodyPr>
          <a:lstStyle/>
          <a:p>
            <a:r>
              <a:rPr lang="en-US" sz="1600" i="0" dirty="0" smtClean="0"/>
              <a:t>Source for data: Will vary across markets. 13F is SEC filing for US mutual/pension funds</a:t>
            </a:r>
            <a:endParaRPr lang="en-US" sz="1600" i="0" dirty="0"/>
          </a:p>
        </p:txBody>
      </p:sp>
      <p:pic>
        <p:nvPicPr>
          <p:cNvPr id="4" name="Picture 3"/>
          <p:cNvPicPr>
            <a:picLocks noChangeAspect="1"/>
          </p:cNvPicPr>
          <p:nvPr/>
        </p:nvPicPr>
        <p:blipFill>
          <a:blip r:embed="rId2"/>
          <a:stretch>
            <a:fillRect/>
          </a:stretch>
        </p:blipFill>
        <p:spPr>
          <a:xfrm>
            <a:off x="1219200" y="1524000"/>
            <a:ext cx="6934200" cy="4820115"/>
          </a:xfrm>
          <a:prstGeom prst="rect">
            <a:avLst/>
          </a:prstGeom>
        </p:spPr>
        <p:style>
          <a:lnRef idx="2">
            <a:schemeClr val="dk1"/>
          </a:lnRef>
          <a:fillRef idx="1">
            <a:schemeClr val="lt1"/>
          </a:fillRef>
          <a:effectRef idx="0">
            <a:schemeClr val="dk1"/>
          </a:effectRef>
          <a:fontRef idx="minor">
            <a:schemeClr val="dk1"/>
          </a:fontRef>
        </p:style>
      </p:pic>
      <p:cxnSp>
        <p:nvCxnSpPr>
          <p:cNvPr id="8" name="Straight Arrow Connector 7"/>
          <p:cNvCxnSpPr/>
          <p:nvPr/>
        </p:nvCxnSpPr>
        <p:spPr bwMode="auto">
          <a:xfrm flipH="1">
            <a:off x="4648200" y="838200"/>
            <a:ext cx="152400" cy="22098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H="1">
            <a:off x="5943600" y="762000"/>
            <a:ext cx="609600" cy="1981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2" name="Slide Number Placeholder 1"/>
          <p:cNvSpPr>
            <a:spLocks noGrp="1"/>
          </p:cNvSpPr>
          <p:nvPr>
            <p:ph type="sldNum" sz="quarter" idx="12"/>
          </p:nvPr>
        </p:nvSpPr>
        <p:spPr/>
        <p:txBody>
          <a:bodyPr/>
          <a:lstStyle/>
          <a:p>
            <a:fld id="{1AD93096-5B34-4342-9326-69289CEAE4C2}" type="slidenum">
              <a:rPr lang="en-US" smtClean="0"/>
              <a:pPr/>
              <a:t>3</a:t>
            </a:fld>
            <a:endParaRPr lang="en-US" dirty="0">
              <a:solidFill>
                <a:schemeClr val="tx2"/>
              </a:solidFill>
            </a:endParaRPr>
          </a:p>
        </p:txBody>
      </p:sp>
    </p:spTree>
    <p:extLst>
      <p:ext uri="{BB962C8B-B14F-4D97-AF65-F5344CB8AC3E}">
        <p14:creationId xmlns:p14="http://schemas.microsoft.com/office/powerpoint/2010/main" val="10897086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r>
              <a:rPr lang="en-US" smtClean="0"/>
              <a:t>Corporate Governance: Assessing where the power lies and potential conflicts of interest</a:t>
            </a:r>
          </a:p>
        </p:txBody>
      </p:sp>
      <p:pic>
        <p:nvPicPr>
          <p:cNvPr id="3" name="Content Placeholder 2"/>
          <p:cNvPicPr>
            <a:picLocks noGrp="1" noChangeAspect="1"/>
          </p:cNvPicPr>
          <p:nvPr>
            <p:ph sz="quarter" idx="1"/>
          </p:nvPr>
        </p:nvPicPr>
        <p:blipFill>
          <a:blip r:embed="rId2"/>
          <a:srcRect l="-11747" r="-11747"/>
          <a:stretch>
            <a:fillRect/>
          </a:stretch>
        </p:blipFill>
        <p:spPr/>
      </p:pic>
      <p:pic>
        <p:nvPicPr>
          <p:cNvPr id="18435" name="Picture 3"/>
          <p:cNvPicPr>
            <a:picLocks noChangeAspect="1"/>
          </p:cNvPicPr>
          <p:nvPr/>
        </p:nvPicPr>
        <p:blipFill>
          <a:blip r:embed="rId3"/>
          <a:srcRect/>
          <a:stretch>
            <a:fillRect/>
          </a:stretch>
        </p:blipFill>
        <p:spPr bwMode="auto">
          <a:xfrm>
            <a:off x="4546600" y="3403600"/>
            <a:ext cx="50800" cy="50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1. Institutional Default</a:t>
            </a:r>
            <a:endParaRPr lang="en-US" dirty="0"/>
          </a:p>
        </p:txBody>
      </p:sp>
      <p:pic>
        <p:nvPicPr>
          <p:cNvPr id="7" name="Content Placeholder 6"/>
          <p:cNvPicPr>
            <a:picLocks noGrp="1" noChangeAspect="1"/>
          </p:cNvPicPr>
          <p:nvPr>
            <p:ph sz="quarter" idx="1"/>
          </p:nvPr>
        </p:nvPicPr>
        <p:blipFill>
          <a:blip r:embed="rId2"/>
          <a:srcRect l="-13570" r="-13570"/>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8881575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2. Self Holdings?</a:t>
            </a:r>
            <a:endParaRPr lang="en-US" dirty="0"/>
          </a:p>
        </p:txBody>
      </p:sp>
      <p:pic>
        <p:nvPicPr>
          <p:cNvPr id="7" name="Content Placeholder 6"/>
          <p:cNvPicPr>
            <a:picLocks noGrp="1" noChangeAspect="1"/>
          </p:cNvPicPr>
          <p:nvPr>
            <p:ph sz="quarter" idx="1"/>
          </p:nvPr>
        </p:nvPicPr>
        <p:blipFill>
          <a:blip r:embed="rId2"/>
          <a:srcRect l="-12400" r="-12400"/>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20825245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3. The Government Influence? </a:t>
            </a:r>
            <a:endParaRPr lang="en-US" dirty="0"/>
          </a:p>
        </p:txBody>
      </p:sp>
      <p:pic>
        <p:nvPicPr>
          <p:cNvPr id="5" name="Content Placeholder 4"/>
          <p:cNvPicPr>
            <a:picLocks noGrp="1" noChangeAspect="1"/>
          </p:cNvPicPr>
          <p:nvPr>
            <p:ph sz="quarter" idx="1"/>
          </p:nvPr>
        </p:nvPicPr>
        <p:blipFill>
          <a:blip r:embed="rId2"/>
          <a:srcRect l="-13475" r="-13475"/>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19427891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4. Different voting rights? </a:t>
            </a:r>
            <a:endParaRPr lang="en-US" dirty="0"/>
          </a:p>
        </p:txBody>
      </p:sp>
      <p:pic>
        <p:nvPicPr>
          <p:cNvPr id="5" name="Content Placeholder 4"/>
          <p:cNvPicPr>
            <a:picLocks noGrp="1" noChangeAspect="1"/>
          </p:cNvPicPr>
          <p:nvPr>
            <p:ph sz="quarter" idx="1"/>
          </p:nvPr>
        </p:nvPicPr>
        <p:blipFill>
          <a:blip r:embed="rId2"/>
          <a:srcRect l="-12215" r="-12215"/>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40101758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5. Family Group Companies</a:t>
            </a:r>
            <a:endParaRPr lang="en-US" dirty="0"/>
          </a:p>
        </p:txBody>
      </p:sp>
      <p:graphicFrame>
        <p:nvGraphicFramePr>
          <p:cNvPr id="4" name="Object 2"/>
          <p:cNvGraphicFramePr>
            <a:graphicFrameLocks noGrp="1" noChangeAspect="1"/>
          </p:cNvGraphicFramePr>
          <p:nvPr>
            <p:ph sz="quarter" idx="1"/>
            <p:extLst>
              <p:ext uri="{D42A27DB-BD31-4B8C-83A1-F6EECF244321}">
                <p14:modId xmlns:p14="http://schemas.microsoft.com/office/powerpoint/2010/main" val="79004789"/>
              </p:ext>
            </p:extLst>
          </p:nvPr>
        </p:nvGraphicFramePr>
        <p:xfrm>
          <a:off x="381000" y="1676400"/>
          <a:ext cx="3474392" cy="4495800"/>
        </p:xfrm>
        <a:graphic>
          <a:graphicData uri="http://schemas.openxmlformats.org/presentationml/2006/ole">
            <mc:AlternateContent xmlns:mc="http://schemas.openxmlformats.org/markup-compatibility/2006">
              <mc:Choice xmlns:v="urn:schemas-microsoft-com:vml" Requires="v">
                <p:oleObj spid="_x0000_s1153" name="Document" r:id="rId3" imgW="5486400" imgH="7099300" progId="Word.Document.12">
                  <p:embed/>
                </p:oleObj>
              </mc:Choice>
              <mc:Fallback>
                <p:oleObj name="Document" r:id="rId3" imgW="5486400" imgH="7099300"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676400"/>
                        <a:ext cx="3474392" cy="4495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pic>
        <p:nvPicPr>
          <p:cNvPr id="3" name="Picture 2"/>
          <p:cNvPicPr>
            <a:picLocks noChangeAspect="1"/>
          </p:cNvPicPr>
          <p:nvPr/>
        </p:nvPicPr>
        <p:blipFill>
          <a:blip r:embed="rId5"/>
          <a:stretch>
            <a:fillRect/>
          </a:stretch>
        </p:blipFill>
        <p:spPr>
          <a:xfrm>
            <a:off x="3907566" y="1752601"/>
            <a:ext cx="4931634" cy="3505200"/>
          </a:xfrm>
          <a:prstGeom prst="rect">
            <a:avLst/>
          </a:prstGeom>
        </p:spPr>
      </p:pic>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9</a:t>
            </a:fld>
            <a:endParaRPr lang="en-US" dirty="0">
              <a:solidFill>
                <a:srgbClr val="FFFFFF"/>
              </a:solidFill>
            </a:endParaRPr>
          </a:p>
        </p:txBody>
      </p:sp>
    </p:spTree>
    <p:extLst>
      <p:ext uri="{BB962C8B-B14F-4D97-AF65-F5344CB8AC3E}">
        <p14:creationId xmlns:p14="http://schemas.microsoft.com/office/powerpoint/2010/main" val="29161182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6. Founders hang on…</a:t>
            </a:r>
            <a:endParaRPr lang="en-US" dirty="0"/>
          </a:p>
        </p:txBody>
      </p:sp>
      <p:pic>
        <p:nvPicPr>
          <p:cNvPr id="5" name="Content Placeholder 4"/>
          <p:cNvPicPr>
            <a:picLocks noGrp="1" noChangeAspect="1"/>
          </p:cNvPicPr>
          <p:nvPr>
            <p:ph sz="quarter" idx="1"/>
          </p:nvPr>
        </p:nvPicPr>
        <p:blipFill>
          <a:blip r:embed="rId2"/>
          <a:srcRect l="-12292" r="-12292"/>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10</a:t>
            </a:fld>
            <a:endParaRPr lang="en-US" dirty="0">
              <a:solidFill>
                <a:srgbClr val="FFFFFF"/>
              </a:solidFill>
            </a:endParaRPr>
          </a:p>
        </p:txBody>
      </p:sp>
    </p:spTree>
    <p:extLst>
      <p:ext uri="{BB962C8B-B14F-4D97-AF65-F5344CB8AC3E}">
        <p14:creationId xmlns:p14="http://schemas.microsoft.com/office/powerpoint/2010/main" val="29144454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7. Corporate Cross Holdings </a:t>
            </a:r>
            <a:endParaRPr lang="en-US" dirty="0"/>
          </a:p>
        </p:txBody>
      </p:sp>
      <p:pic>
        <p:nvPicPr>
          <p:cNvPr id="15" name="Content Placeholder 14"/>
          <p:cNvPicPr>
            <a:picLocks noGrp="1" noChangeAspect="1"/>
          </p:cNvPicPr>
          <p:nvPr>
            <p:ph sz="quarter" idx="1"/>
          </p:nvPr>
        </p:nvPicPr>
        <p:blipFill>
          <a:blip r:embed="rId2"/>
          <a:srcRect l="-12068" r="-12068"/>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spTree>
    <p:extLst>
      <p:ext uri="{BB962C8B-B14F-4D97-AF65-F5344CB8AC3E}">
        <p14:creationId xmlns:p14="http://schemas.microsoft.com/office/powerpoint/2010/main" val="36134702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8. Activist investors</a:t>
            </a:r>
            <a:endParaRPr lang="en-US" dirty="0"/>
          </a:p>
        </p:txBody>
      </p:sp>
      <p:pic>
        <p:nvPicPr>
          <p:cNvPr id="5" name="Content Placeholder 4"/>
          <p:cNvPicPr>
            <a:picLocks noGrp="1" noChangeAspect="1"/>
          </p:cNvPicPr>
          <p:nvPr>
            <p:ph sz="quarter" idx="1"/>
          </p:nvPr>
        </p:nvPicPr>
        <p:blipFill>
          <a:blip r:embed="rId2"/>
          <a:srcRect l="-12439" r="-12439"/>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12</a:t>
            </a:fld>
            <a:endParaRPr lang="en-US" dirty="0">
              <a:solidFill>
                <a:srgbClr val="FFFFFF"/>
              </a:solidFill>
            </a:endParaRPr>
          </a:p>
        </p:txBody>
      </p:sp>
    </p:spTree>
    <p:extLst>
      <p:ext uri="{BB962C8B-B14F-4D97-AF65-F5344CB8AC3E}">
        <p14:creationId xmlns:p14="http://schemas.microsoft.com/office/powerpoint/2010/main" val="3922481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mtClean="0"/>
              <a:t>The marginal investor in your firm is….</a:t>
            </a:r>
            <a:endParaRPr lang="en-US"/>
          </a:p>
        </p:txBody>
      </p:sp>
      <p:pic>
        <p:nvPicPr>
          <p:cNvPr id="20483" name="Content Placeholder 5"/>
          <p:cNvPicPr>
            <a:picLocks noGrp="1" noChangeAspect="1"/>
          </p:cNvPicPr>
          <p:nvPr>
            <p:ph sz="quarter" idx="1"/>
          </p:nvPr>
        </p:nvPicPr>
        <p:blipFill>
          <a:blip r:embed="rId2"/>
          <a:srcRect l="-11789" r="-11789"/>
          <a:stretch>
            <a:fillRect/>
          </a:stretch>
        </p:blipFill>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13</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 free rate: Major Currency Government Bonds </a:t>
            </a:r>
            <a:r>
              <a:rPr lang="mr-IN" dirty="0" smtClean="0"/>
              <a:t>–</a:t>
            </a:r>
            <a:r>
              <a:rPr lang="en-US" dirty="0" smtClean="0"/>
              <a:t> </a:t>
            </a:r>
            <a:r>
              <a:rPr lang="en-US" dirty="0" smtClean="0"/>
              <a:t>March 9, </a:t>
            </a:r>
            <a:r>
              <a:rPr lang="en-US" dirty="0" smtClean="0"/>
              <a:t>2017</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14</a:t>
            </a:fld>
            <a:endParaRPr lang="en-US" dirty="0">
              <a:solidFill>
                <a:srgbClr val="FFFFFF"/>
              </a:solidFill>
            </a:endParaRPr>
          </a:p>
        </p:txBody>
      </p:sp>
      <p:pic>
        <p:nvPicPr>
          <p:cNvPr id="4" name="Content Placeholder 3"/>
          <p:cNvPicPr>
            <a:picLocks noGrp="1" noChangeAspect="1"/>
          </p:cNvPicPr>
          <p:nvPr>
            <p:ph sz="quarter" idx="1"/>
          </p:nvPr>
        </p:nvPicPr>
        <p:blipFill>
          <a:blip r:embed="rId2"/>
          <a:stretch>
            <a:fillRect/>
          </a:stretch>
        </p:blipFill>
        <p:spPr>
          <a:xfrm>
            <a:off x="3502228" y="1600200"/>
            <a:ext cx="2374494" cy="4495800"/>
          </a:xfrm>
          <a:prstGeom prst="rect">
            <a:avLst/>
          </a:prstGeom>
        </p:spPr>
      </p:pic>
    </p:spTree>
    <p:extLst>
      <p:ext uri="{BB962C8B-B14F-4D97-AF65-F5344CB8AC3E}">
        <p14:creationId xmlns:p14="http://schemas.microsoft.com/office/powerpoint/2010/main" val="5408306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Local Currency Government Bond Rates – January 1, 2017</a:t>
            </a:r>
            <a:endParaRPr lang="en-US" dirty="0">
              <a:ea typeface="+mj-ea"/>
              <a:cs typeface="+mj-cs"/>
            </a:endParaRPr>
          </a:p>
        </p:txBody>
      </p:sp>
      <p:sp>
        <p:nvSpPr>
          <p:cNvPr id="7987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65758" name="Slide Number Placeholder 5"/>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09B2EF1B-33BA-F842-9944-0DBF8C4207A3}" type="slidenum">
              <a:rPr lang="en-US" sz="1400" smtClean="0">
                <a:solidFill>
                  <a:srgbClr val="FFFFFF"/>
                </a:solidFill>
              </a:rPr>
              <a:pPr eaLnBrk="1" hangingPunct="1">
                <a:defRPr/>
              </a:pPr>
              <a:t>15</a:t>
            </a:fld>
            <a:endParaRPr lang="en-US" sz="1400" smtClean="0">
              <a:solidFill>
                <a:srgbClr val="FFFFFF"/>
              </a:solidFill>
            </a:endParaRPr>
          </a:p>
        </p:txBody>
      </p:sp>
      <p:graphicFrame>
        <p:nvGraphicFramePr>
          <p:cNvPr id="7" name="Content Placeholder 3"/>
          <p:cNvGraphicFramePr>
            <a:graphicFrameLocks noGrp="1"/>
          </p:cNvGraphicFramePr>
          <p:nvPr>
            <p:ph sz="quarter" idx="1"/>
          </p:nvPr>
        </p:nvGraphicFramePr>
        <p:xfrm>
          <a:off x="612775" y="1600200"/>
          <a:ext cx="6645967" cy="4495809"/>
        </p:xfrm>
        <a:graphic>
          <a:graphicData uri="http://schemas.openxmlformats.org/drawingml/2006/table">
            <a:tbl>
              <a:tblPr>
                <a:tableStyleId>{5C22544A-7EE6-4342-B048-85BDC9FD1C3A}</a:tableStyleId>
              </a:tblPr>
              <a:tblGrid>
                <a:gridCol w="1220875"/>
                <a:gridCol w="1808364"/>
                <a:gridCol w="1808364"/>
                <a:gridCol w="1808364"/>
              </a:tblGrid>
              <a:tr h="390939">
                <a:tc>
                  <a:txBody>
                    <a:bodyPr/>
                    <a:lstStyle/>
                    <a:p>
                      <a:pPr algn="ctr" fontAlgn="ctr"/>
                      <a:r>
                        <a:rPr lang="en-US" sz="1200" i="1" u="none" strike="noStrike" dirty="0">
                          <a:effectLst/>
                        </a:rPr>
                        <a:t>Currency</a:t>
                      </a:r>
                      <a:endParaRPr lang="en-US" sz="1200" b="0" i="1"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nb-NO" sz="1200" i="1" u="none" strike="noStrike" dirty="0" err="1">
                          <a:effectLst/>
                        </a:rPr>
                        <a:t>Govt</a:t>
                      </a:r>
                      <a:r>
                        <a:rPr lang="nb-NO" sz="1200" i="1" u="none" strike="noStrike" dirty="0">
                          <a:effectLst/>
                        </a:rPr>
                        <a:t> Bond Rate </a:t>
                      </a:r>
                      <a:r>
                        <a:rPr lang="nb-NO" sz="1200" i="1" u="none" strike="noStrike" dirty="0" smtClean="0">
                          <a:effectLst/>
                        </a:rPr>
                        <a:t>12/31/16</a:t>
                      </a:r>
                      <a:endParaRPr lang="nb-NO" sz="1200" b="0" i="1"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i="1" u="none" strike="noStrike" dirty="0">
                          <a:effectLst/>
                        </a:rPr>
                        <a:t>Currency</a:t>
                      </a:r>
                      <a:endParaRPr lang="en-US" sz="1200" b="0" i="1"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nb-NO" sz="1200" i="1" u="none" strike="noStrike" dirty="0" err="1">
                          <a:effectLst/>
                        </a:rPr>
                        <a:t>Govt</a:t>
                      </a:r>
                      <a:r>
                        <a:rPr lang="nb-NO" sz="1200" i="1" u="none" strike="noStrike" dirty="0">
                          <a:effectLst/>
                        </a:rPr>
                        <a:t> Bond Rate </a:t>
                      </a:r>
                      <a:r>
                        <a:rPr lang="nb-NO" sz="1200" i="1" u="none" strike="noStrike" dirty="0" smtClean="0">
                          <a:effectLst/>
                        </a:rPr>
                        <a:t>12/31/16</a:t>
                      </a:r>
                      <a:endParaRPr lang="nb-NO" sz="1200" b="0" i="1"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dirty="0">
                          <a:effectLst/>
                        </a:rPr>
                        <a:t>Australian $</a:t>
                      </a:r>
                      <a:endParaRPr lang="en-US"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2.76%</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dirty="0" err="1">
                          <a:effectLst/>
                        </a:rPr>
                        <a:t>Malyasian</a:t>
                      </a:r>
                      <a:r>
                        <a:rPr lang="en-US" sz="1200" u="none" strike="noStrike" dirty="0">
                          <a:effectLst/>
                        </a:rPr>
                        <a:t> Ringgit</a:t>
                      </a:r>
                      <a:endParaRPr lang="en-US"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4.24%</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Brazilian Reai</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11.37%</a:t>
                      </a:r>
                      <a:endParaRPr lang="mr-IN"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Mexican Peso</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7.63%</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British Pound</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1.35%</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Nigerian Naira</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15.97%</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Bulgarian Lev</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2.04%</a:t>
                      </a:r>
                      <a:endParaRPr lang="mr-IN"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Norwegian Krone</a:t>
                      </a:r>
                      <a:endParaRPr lang="en-US" sz="1200" b="0" i="0" u="none" strike="noStrike">
                        <a:solidFill>
                          <a:srgbClr val="000000"/>
                        </a:solidFill>
                        <a:effectLst/>
                        <a:latin typeface="Calibri" charset="0"/>
                      </a:endParaRPr>
                    </a:p>
                  </a:txBody>
                  <a:tcPr marL="6108" marR="6108" marT="61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1.61%</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Canadian $</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1.70%</a:t>
                      </a:r>
                      <a:endParaRPr lang="mr-IN"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NZ $</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3.25%</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Chilean Peso</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4.12%</a:t>
                      </a:r>
                      <a:endParaRPr lang="mr-IN"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Pakistani Rupee</a:t>
                      </a:r>
                      <a:endParaRPr lang="en-US" sz="1200" b="0" i="0" u="none" strike="noStrike">
                        <a:solidFill>
                          <a:srgbClr val="000000"/>
                        </a:solidFill>
                        <a:effectLst/>
                        <a:latin typeface="Calibri" charset="0"/>
                      </a:endParaRPr>
                    </a:p>
                  </a:txBody>
                  <a:tcPr marL="6108" marR="6108" marT="61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8.03%</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b"/>
                      <a:r>
                        <a:rPr lang="en-US" sz="1200" u="none" strike="noStrike">
                          <a:effectLst/>
                        </a:rPr>
                        <a:t>Chinese Yuan</a:t>
                      </a:r>
                      <a:endParaRPr lang="en-US" sz="1200" b="0" i="0" u="none" strike="noStrike">
                        <a:solidFill>
                          <a:srgbClr val="000000"/>
                        </a:solidFill>
                        <a:effectLst/>
                        <a:latin typeface="Calibri" charset="0"/>
                      </a:endParaRPr>
                    </a:p>
                  </a:txBody>
                  <a:tcPr marL="6108" marR="6108" marT="61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3.25%</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Peruvian Sol</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6.43%</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Colombian Peso</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6.76%</a:t>
                      </a:r>
                      <a:endParaRPr lang="mr-IN"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Phillipine Peso</a:t>
                      </a:r>
                      <a:endParaRPr lang="en-US" sz="1200" b="0" i="0" u="none" strike="noStrike">
                        <a:solidFill>
                          <a:srgbClr val="000000"/>
                        </a:solidFill>
                        <a:effectLst/>
                        <a:latin typeface="Calibri" charset="0"/>
                      </a:endParaRPr>
                    </a:p>
                  </a:txBody>
                  <a:tcPr marL="6108" marR="6108" marT="61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4.75%</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Croatian Kuna</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3.13%</a:t>
                      </a:r>
                      <a:endParaRPr lang="mr-IN"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Polish Zloty</a:t>
                      </a:r>
                      <a:endParaRPr lang="en-US" sz="1200" b="0" i="0" u="none" strike="noStrike">
                        <a:solidFill>
                          <a:srgbClr val="000000"/>
                        </a:solidFill>
                        <a:effectLst/>
                        <a:latin typeface="Calibri" charset="0"/>
                      </a:endParaRPr>
                    </a:p>
                  </a:txBody>
                  <a:tcPr marL="6108" marR="6108" marT="61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3.67%</a:t>
                      </a:r>
                      <a:endParaRPr lang="mr-IN"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Czech Koruna</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0.49%</a:t>
                      </a:r>
                      <a:endParaRPr lang="mr-IN"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Romanian Leu</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3.44%</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Danish Krone</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0.42%</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Russian Ruble</a:t>
                      </a:r>
                      <a:endParaRPr lang="en-US" sz="1200" b="0" i="0" u="none" strike="noStrike">
                        <a:solidFill>
                          <a:srgbClr val="000000"/>
                        </a:solidFill>
                        <a:effectLst/>
                        <a:latin typeface="Calibri" charset="0"/>
                      </a:endParaRPr>
                    </a:p>
                  </a:txBody>
                  <a:tcPr marL="6108" marR="6108" marT="61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8.38%</a:t>
                      </a:r>
                      <a:endParaRPr lang="mr-IN"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Euro</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0.29%</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Singapore $</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2.45%</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HK $</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1.69%</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South African Rand</a:t>
                      </a:r>
                      <a:endParaRPr lang="en-US" sz="1200" b="0" i="0" u="none" strike="noStrike">
                        <a:solidFill>
                          <a:srgbClr val="000000"/>
                        </a:solidFill>
                        <a:effectLst/>
                        <a:latin typeface="Calibri" charset="0"/>
                      </a:endParaRPr>
                    </a:p>
                  </a:txBody>
                  <a:tcPr marL="6108" marR="6108" marT="61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8.80%</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Hungarian Forint</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3.41%</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Swedish Krona</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0.62%</a:t>
                      </a:r>
                      <a:endParaRPr lang="mr-IN"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Iceland Krona</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5.06%</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dirty="0">
                          <a:effectLst/>
                        </a:rPr>
                        <a:t>Swiss Franc</a:t>
                      </a:r>
                      <a:endParaRPr lang="en-US" sz="1200" b="0" i="0" u="none" strike="noStrike" dirty="0">
                        <a:solidFill>
                          <a:srgbClr val="000000"/>
                        </a:solidFill>
                        <a:effectLst/>
                        <a:latin typeface="Calibri" charset="0"/>
                      </a:endParaRPr>
                    </a:p>
                  </a:txBody>
                  <a:tcPr marL="6108" marR="6108" marT="61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-0.19%</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Indian Rupee</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6.40%</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dirty="0">
                          <a:effectLst/>
                        </a:rPr>
                        <a:t>Taiwanese $</a:t>
                      </a:r>
                      <a:endParaRPr lang="en-US"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1.17%</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Indonesian Rupiah</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7.60%</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dirty="0">
                          <a:effectLst/>
                        </a:rPr>
                        <a:t>Thai Baht</a:t>
                      </a:r>
                      <a:endParaRPr lang="en-US"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2.70%</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Israeli Shekel</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2.06%</a:t>
                      </a:r>
                      <a:endParaRPr lang="mr-IN"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dirty="0">
                          <a:effectLst/>
                        </a:rPr>
                        <a:t>Turkish Lira</a:t>
                      </a:r>
                      <a:endParaRPr lang="en-US"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11.00%</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Japanese Yen</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0.06%</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US $</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2.45%</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ctr"/>
                      <a:r>
                        <a:rPr lang="en-US" sz="1200" u="none" strike="noStrike">
                          <a:effectLst/>
                        </a:rPr>
                        <a:t>Kenyan Shilling</a:t>
                      </a:r>
                      <a:endParaRPr lang="en-US" sz="1200" b="0" i="0" u="none" strike="noStrike">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14.02%</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dirty="0">
                          <a:effectLst/>
                        </a:rPr>
                        <a:t>Venezuelan Bolivar</a:t>
                      </a:r>
                      <a:endParaRPr lang="en-US"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20.43%</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470">
                <a:tc>
                  <a:txBody>
                    <a:bodyPr/>
                    <a:lstStyle/>
                    <a:p>
                      <a:pPr algn="l" fontAlgn="b"/>
                      <a:r>
                        <a:rPr lang="en-US" sz="1200" u="none" strike="noStrike">
                          <a:effectLst/>
                        </a:rPr>
                        <a:t>Korean Won</a:t>
                      </a:r>
                      <a:endParaRPr lang="en-US" sz="1200" b="0" i="0" u="none" strike="noStrike">
                        <a:solidFill>
                          <a:srgbClr val="000000"/>
                        </a:solidFill>
                        <a:effectLst/>
                        <a:latin typeface="Calibri" charset="0"/>
                      </a:endParaRPr>
                    </a:p>
                  </a:txBody>
                  <a:tcPr marL="6108" marR="6108" marT="61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2.08%</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dirty="0">
                          <a:effectLst/>
                        </a:rPr>
                        <a:t>Vietnamese Dong</a:t>
                      </a:r>
                      <a:endParaRPr lang="en-US"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6.10%</a:t>
                      </a:r>
                      <a:endParaRPr lang="mr-IN" sz="1200" b="0" i="0" u="none" strike="noStrike" dirty="0">
                        <a:solidFill>
                          <a:srgbClr val="000000"/>
                        </a:solidFill>
                        <a:effectLst/>
                        <a:latin typeface="Calibri" charset="0"/>
                      </a:endParaRPr>
                    </a:p>
                  </a:txBody>
                  <a:tcPr marL="6108" marR="6108" marT="610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741279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a:defRPr/>
            </a:pPr>
            <a:r>
              <a:rPr lang="en-US" smtClean="0"/>
              <a:t>Approach 1: Default spread from Government Bonds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961132340"/>
              </p:ext>
            </p:extLst>
          </p:nvPr>
        </p:nvGraphicFramePr>
        <p:xfrm>
          <a:off x="612775" y="1828800"/>
          <a:ext cx="7845424" cy="3886200"/>
        </p:xfrm>
        <a:graphic>
          <a:graphicData uri="http://schemas.openxmlformats.org/drawingml/2006/table">
            <a:tbl>
              <a:tblPr>
                <a:tableStyleId>{5C22544A-7EE6-4342-B048-85BDC9FD1C3A}</a:tableStyleId>
              </a:tblPr>
              <a:tblGrid>
                <a:gridCol w="1961356"/>
                <a:gridCol w="1961356"/>
                <a:gridCol w="1961356"/>
                <a:gridCol w="1961356"/>
              </a:tblGrid>
              <a:tr h="647700">
                <a:tc>
                  <a:txBody>
                    <a:bodyPr/>
                    <a:lstStyle/>
                    <a:p>
                      <a:pPr algn="ctr" rtl="0" fontAlgn="b"/>
                      <a:r>
                        <a:rPr lang="en-US" sz="1600" u="none" strike="noStrike" dirty="0">
                          <a:effectLst/>
                        </a:rPr>
                        <a:t>Country</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a:effectLst/>
                        </a:rPr>
                        <a:t>$ 10-year Bond Rate</a:t>
                      </a:r>
                      <a:endParaRPr lang="en-US" sz="16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a:effectLst/>
                        </a:rPr>
                        <a:t>US T.Bond Rate</a:t>
                      </a:r>
                      <a:endParaRPr lang="en-US" sz="16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a:effectLst/>
                        </a:rPr>
                        <a:t>Default Spread</a:t>
                      </a:r>
                      <a:endParaRPr lang="en-US" sz="16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23850">
                <a:tc>
                  <a:txBody>
                    <a:bodyPr/>
                    <a:lstStyle/>
                    <a:p>
                      <a:pPr algn="l" rtl="0" fontAlgn="b"/>
                      <a:r>
                        <a:rPr lang="en-US" sz="1600" u="none" strike="noStrike" dirty="0">
                          <a:effectLst/>
                        </a:rPr>
                        <a:t>Philippines</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3.91%</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2.45%</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1.46%</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23850">
                <a:tc>
                  <a:txBody>
                    <a:bodyPr/>
                    <a:lstStyle/>
                    <a:p>
                      <a:pPr algn="l" rtl="0" fontAlgn="b"/>
                      <a:r>
                        <a:rPr lang="en-US" sz="1600" u="none" strike="noStrike" dirty="0">
                          <a:effectLst/>
                        </a:rPr>
                        <a:t>Chile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3.12%</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2.45%</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0.67%</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23850">
                <a:tc>
                  <a:txBody>
                    <a:bodyPr/>
                    <a:lstStyle/>
                    <a:p>
                      <a:pPr algn="l" rtl="0" fontAlgn="b"/>
                      <a:r>
                        <a:rPr lang="en-US" sz="1600" u="none" strike="noStrike">
                          <a:effectLst/>
                        </a:rPr>
                        <a:t>Peru</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6.11%</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2.45%</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3.66%</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23850">
                <a:tc>
                  <a:txBody>
                    <a:bodyPr/>
                    <a:lstStyle/>
                    <a:p>
                      <a:pPr algn="l" rtl="0" fontAlgn="b"/>
                      <a:r>
                        <a:rPr lang="en-US" sz="1600" u="none" strike="noStrike">
                          <a:effectLst/>
                        </a:rPr>
                        <a:t>Mexico</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3.96%</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2.45%</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1.51%</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23850">
                <a:tc>
                  <a:txBody>
                    <a:bodyPr/>
                    <a:lstStyle/>
                    <a:p>
                      <a:pPr algn="l" rtl="0" fontAlgn="b"/>
                      <a:r>
                        <a:rPr lang="en-US" sz="1600" u="none" strike="noStrike">
                          <a:effectLst/>
                        </a:rPr>
                        <a:t>Colombia</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dirty="0">
                          <a:effectLst/>
                        </a:rPr>
                        <a:t>4.18%</a:t>
                      </a:r>
                      <a:endParaRPr lang="mr-IN"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2.45%</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1.73%</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23850">
                <a:tc>
                  <a:txBody>
                    <a:bodyPr/>
                    <a:lstStyle/>
                    <a:p>
                      <a:pPr algn="l" rtl="0" fontAlgn="b"/>
                      <a:r>
                        <a:rPr lang="en-US" sz="1600" u="none" strike="noStrike">
                          <a:effectLst/>
                        </a:rPr>
                        <a:t>Indonesia</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4.67%</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2.45%</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2.22%</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23850">
                <a:tc>
                  <a:txBody>
                    <a:bodyPr/>
                    <a:lstStyle/>
                    <a:p>
                      <a:pPr algn="l" rtl="0" fontAlgn="b"/>
                      <a:r>
                        <a:rPr lang="en-US" sz="1600" u="none" strike="noStrike">
                          <a:effectLst/>
                        </a:rPr>
                        <a:t>Turkey</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5.81%</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dirty="0">
                          <a:effectLst/>
                        </a:rPr>
                        <a:t>2.45%</a:t>
                      </a:r>
                      <a:endParaRPr lang="mr-IN"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3.36%</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23850">
                <a:tc>
                  <a:txBody>
                    <a:bodyPr/>
                    <a:lstStyle/>
                    <a:p>
                      <a:pPr algn="l" rtl="0" fontAlgn="b"/>
                      <a:r>
                        <a:rPr lang="en-US" sz="1600" u="none" strike="noStrike" dirty="0">
                          <a:solidFill>
                            <a:srgbClr val="FF0000"/>
                          </a:solidFill>
                          <a:effectLst/>
                        </a:rPr>
                        <a:t>Brazil</a:t>
                      </a:r>
                      <a:endParaRPr lang="en-US" sz="16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smtClean="0">
                          <a:solidFill>
                            <a:srgbClr val="FF0000"/>
                          </a:solidFill>
                          <a:effectLst/>
                          <a:latin typeface="+mj-lt"/>
                        </a:rPr>
                        <a:t>5.59</a:t>
                      </a:r>
                      <a:r>
                        <a:rPr lang="mr-IN" sz="1600" u="none" strike="noStrike" dirty="0" smtClean="0">
                          <a:solidFill>
                            <a:srgbClr val="FF0000"/>
                          </a:solidFill>
                          <a:effectLst/>
                          <a:latin typeface="+mj-lt"/>
                        </a:rPr>
                        <a:t>%</a:t>
                      </a:r>
                      <a:endParaRPr lang="mr-IN" sz="1600" b="0" i="0" u="none" strike="noStrike" dirty="0">
                        <a:solidFill>
                          <a:srgbClr val="FF0000"/>
                        </a:solidFill>
                        <a:effectLst/>
                        <a:latin typeface="+mj-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dirty="0">
                          <a:solidFill>
                            <a:srgbClr val="FF0000"/>
                          </a:solidFill>
                          <a:effectLst/>
                          <a:latin typeface="+mj-lt"/>
                        </a:rPr>
                        <a:t>2.45%</a:t>
                      </a:r>
                      <a:endParaRPr lang="mr-IN" sz="1600" b="0" i="0" u="none" strike="noStrike" dirty="0">
                        <a:solidFill>
                          <a:srgbClr val="FF0000"/>
                        </a:solidFill>
                        <a:effectLst/>
                        <a:latin typeface="+mj-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dirty="0" smtClean="0">
                          <a:solidFill>
                            <a:srgbClr val="FF0000"/>
                          </a:solidFill>
                          <a:effectLst/>
                          <a:latin typeface="+mj-lt"/>
                        </a:rPr>
                        <a:t>3.</a:t>
                      </a:r>
                      <a:r>
                        <a:rPr lang="en-US" sz="1600" u="none" strike="noStrike" dirty="0" smtClean="0">
                          <a:solidFill>
                            <a:srgbClr val="FF0000"/>
                          </a:solidFill>
                          <a:effectLst/>
                          <a:latin typeface="+mj-lt"/>
                        </a:rPr>
                        <a:t>1</a:t>
                      </a:r>
                      <a:r>
                        <a:rPr lang="mr-IN" sz="1600" u="none" strike="noStrike" dirty="0" smtClean="0">
                          <a:solidFill>
                            <a:srgbClr val="FF0000"/>
                          </a:solidFill>
                          <a:effectLst/>
                          <a:latin typeface="+mj-lt"/>
                        </a:rPr>
                        <a:t>4</a:t>
                      </a:r>
                      <a:r>
                        <a:rPr lang="mr-IN" sz="1600" u="none" strike="noStrike" dirty="0">
                          <a:solidFill>
                            <a:srgbClr val="FF0000"/>
                          </a:solidFill>
                          <a:effectLst/>
                          <a:latin typeface="+mj-lt"/>
                        </a:rPr>
                        <a:t>%</a:t>
                      </a:r>
                      <a:endParaRPr lang="mr-IN" sz="1600" b="0" i="0" u="none" strike="noStrike" dirty="0">
                        <a:solidFill>
                          <a:srgbClr val="FF0000"/>
                        </a:solidFill>
                        <a:effectLst/>
                        <a:latin typeface="+mj-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23850">
                <a:tc>
                  <a:txBody>
                    <a:bodyPr/>
                    <a:lstStyle/>
                    <a:p>
                      <a:pPr algn="l" rtl="0" fontAlgn="b"/>
                      <a:r>
                        <a:rPr lang="en-US" sz="1600" u="none" strike="noStrike" dirty="0">
                          <a:effectLst/>
                        </a:rPr>
                        <a:t>Ukraine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dirty="0">
                          <a:effectLst/>
                        </a:rPr>
                        <a:t>9.07%</a:t>
                      </a:r>
                      <a:endParaRPr lang="mr-IN"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dirty="0">
                          <a:effectLst/>
                        </a:rPr>
                        <a:t>2.45%</a:t>
                      </a:r>
                      <a:endParaRPr lang="mr-IN"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6.62%</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23850">
                <a:tc>
                  <a:txBody>
                    <a:bodyPr/>
                    <a:lstStyle/>
                    <a:p>
                      <a:pPr algn="l" rtl="0" fontAlgn="b"/>
                      <a:r>
                        <a:rPr lang="en-US" sz="1600" u="none" strike="noStrike">
                          <a:effectLst/>
                        </a:rPr>
                        <a:t>Venezuela</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a:effectLst/>
                        </a:rPr>
                        <a:t>22.40%</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dirty="0">
                          <a:effectLst/>
                        </a:rPr>
                        <a:t>2.45%</a:t>
                      </a:r>
                      <a:endParaRPr lang="mr-IN"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mr-IN" sz="1600" u="none" strike="noStrike" dirty="0">
                          <a:effectLst/>
                        </a:rPr>
                        <a:t>19.95%</a:t>
                      </a:r>
                      <a:endParaRPr lang="mr-IN"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6702519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normAutofit fontScale="90000"/>
          </a:bodyPr>
          <a:lstStyle/>
          <a:p>
            <a:r>
              <a:rPr lang="en-US" dirty="0">
                <a:latin typeface="Calibri" charset="0"/>
              </a:rPr>
              <a:t>Approach 2: CDS Spreads – </a:t>
            </a:r>
            <a:r>
              <a:rPr lang="en-US" dirty="0" smtClean="0">
                <a:latin typeface="Calibri" charset="0"/>
              </a:rPr>
              <a:t>January 1, 2017</a:t>
            </a:r>
            <a:endParaRPr lang="en-US" dirty="0">
              <a:latin typeface="Calibri" charset="0"/>
            </a:endParaRPr>
          </a:p>
        </p:txBody>
      </p:sp>
      <p:sp>
        <p:nvSpPr>
          <p:cNvPr id="82946"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p>
            <a:pPr>
              <a:defRPr/>
            </a:pPr>
            <a:fld id="{785103CC-5B5A-5245-96A5-ACCC30962EF8}" type="slidenum">
              <a:rPr lang="en-US" smtClean="0"/>
              <a:pPr>
                <a:defRPr/>
              </a:pPr>
              <a:t>17</a:t>
            </a:fld>
            <a:endParaRPr lang="en-US" dirty="0"/>
          </a:p>
        </p:txBody>
      </p:sp>
      <p:graphicFrame>
        <p:nvGraphicFramePr>
          <p:cNvPr id="7" name="Content Placeholder 2"/>
          <p:cNvGraphicFramePr>
            <a:graphicFrameLocks noGrp="1"/>
          </p:cNvGraphicFramePr>
          <p:nvPr>
            <p:ph sz="quarter" idx="1"/>
            <p:extLst>
              <p:ext uri="{D42A27DB-BD31-4B8C-83A1-F6EECF244321}">
                <p14:modId xmlns:p14="http://schemas.microsoft.com/office/powerpoint/2010/main" val="21370780"/>
              </p:ext>
            </p:extLst>
          </p:nvPr>
        </p:nvGraphicFramePr>
        <p:xfrm>
          <a:off x="612775" y="1600200"/>
          <a:ext cx="8534396" cy="4111131"/>
        </p:xfrm>
        <a:graphic>
          <a:graphicData uri="http://schemas.openxmlformats.org/drawingml/2006/table">
            <a:tbl>
              <a:tblPr>
                <a:tableStyleId>{5C22544A-7EE6-4342-B048-85BDC9FD1C3A}</a:tableStyleId>
              </a:tblPr>
              <a:tblGrid>
                <a:gridCol w="1202478"/>
                <a:gridCol w="904518"/>
                <a:gridCol w="904518"/>
                <a:gridCol w="968368"/>
                <a:gridCol w="904518"/>
                <a:gridCol w="904518"/>
                <a:gridCol w="936442"/>
                <a:gridCol w="904518"/>
                <a:gridCol w="904518"/>
              </a:tblGrid>
              <a:tr h="338502">
                <a:tc>
                  <a:txBody>
                    <a:bodyPr/>
                    <a:lstStyle/>
                    <a:p>
                      <a:pPr algn="l" fontAlgn="ctr"/>
                      <a:r>
                        <a:rPr lang="en-US" sz="1000" u="none" strike="noStrike">
                          <a:effectLst/>
                        </a:rPr>
                        <a:t>Country</a:t>
                      </a:r>
                      <a:endParaRPr lang="en-US" sz="1000" b="1" i="0" u="none" strike="noStrike">
                        <a:solidFill>
                          <a:srgbClr val="000000"/>
                        </a:solidFill>
                        <a:effectLst/>
                        <a:latin typeface="Calibri" charset="0"/>
                      </a:endParaRPr>
                    </a:p>
                  </a:txBody>
                  <a:tcPr marL="5475" marR="5475" marT="5475" marB="0" anchor="ctr"/>
                </a:tc>
                <a:tc>
                  <a:txBody>
                    <a:bodyPr/>
                    <a:lstStyle/>
                    <a:p>
                      <a:pPr algn="ctr" fontAlgn="ctr"/>
                      <a:r>
                        <a:rPr lang="en-US" sz="1000" u="none" strike="noStrike">
                          <a:effectLst/>
                        </a:rPr>
                        <a:t>CDS Spread</a:t>
                      </a:r>
                      <a:endParaRPr lang="en-US" sz="1000" b="1" i="0" u="none" strike="noStrike">
                        <a:solidFill>
                          <a:srgbClr val="000000"/>
                        </a:solidFill>
                        <a:effectLst/>
                        <a:latin typeface="Calibri" charset="0"/>
                      </a:endParaRPr>
                    </a:p>
                  </a:txBody>
                  <a:tcPr marL="5475" marR="5475" marT="5475" marB="0" anchor="ctr"/>
                </a:tc>
                <a:tc>
                  <a:txBody>
                    <a:bodyPr/>
                    <a:lstStyle/>
                    <a:p>
                      <a:pPr algn="ctr" fontAlgn="ctr"/>
                      <a:r>
                        <a:rPr lang="en-US" sz="1000" u="none" strike="noStrike">
                          <a:effectLst/>
                        </a:rPr>
                        <a:t>CDS Spread adj for US</a:t>
                      </a:r>
                      <a:endParaRPr lang="en-US" sz="1000" b="1" i="0" u="none" strike="noStrike">
                        <a:solidFill>
                          <a:srgbClr val="000000"/>
                        </a:solidFill>
                        <a:effectLst/>
                        <a:latin typeface="Calibri" charset="0"/>
                      </a:endParaRPr>
                    </a:p>
                  </a:txBody>
                  <a:tcPr marL="5475" marR="5475" marT="5475" marB="0" anchor="ctr"/>
                </a:tc>
                <a:tc>
                  <a:txBody>
                    <a:bodyPr/>
                    <a:lstStyle/>
                    <a:p>
                      <a:pPr algn="l" fontAlgn="ctr"/>
                      <a:r>
                        <a:rPr lang="en-US" sz="1000" u="none" strike="noStrike">
                          <a:effectLst/>
                        </a:rPr>
                        <a:t>Country</a:t>
                      </a:r>
                      <a:endParaRPr lang="en-US" sz="1000" b="1" i="0" u="none" strike="noStrike">
                        <a:solidFill>
                          <a:srgbClr val="000000"/>
                        </a:solidFill>
                        <a:effectLst/>
                        <a:latin typeface="Calibri" charset="0"/>
                      </a:endParaRPr>
                    </a:p>
                  </a:txBody>
                  <a:tcPr marL="5475" marR="5475" marT="5475" marB="0" anchor="ctr"/>
                </a:tc>
                <a:tc>
                  <a:txBody>
                    <a:bodyPr/>
                    <a:lstStyle/>
                    <a:p>
                      <a:pPr algn="ctr" fontAlgn="ctr"/>
                      <a:r>
                        <a:rPr lang="en-US" sz="1000" u="none" strike="noStrike">
                          <a:effectLst/>
                        </a:rPr>
                        <a:t>CDS Spread</a:t>
                      </a:r>
                      <a:endParaRPr lang="en-US" sz="1000" b="1" i="0" u="none" strike="noStrike">
                        <a:solidFill>
                          <a:srgbClr val="000000"/>
                        </a:solidFill>
                        <a:effectLst/>
                        <a:latin typeface="Calibri" charset="0"/>
                      </a:endParaRPr>
                    </a:p>
                  </a:txBody>
                  <a:tcPr marL="5475" marR="5475" marT="5475" marB="0" anchor="ctr"/>
                </a:tc>
                <a:tc>
                  <a:txBody>
                    <a:bodyPr/>
                    <a:lstStyle/>
                    <a:p>
                      <a:pPr algn="ctr" fontAlgn="ctr"/>
                      <a:r>
                        <a:rPr lang="en-US" sz="1000" u="none" strike="noStrike">
                          <a:effectLst/>
                        </a:rPr>
                        <a:t>CDS Spread adj for US</a:t>
                      </a:r>
                      <a:endParaRPr lang="en-US" sz="1000" b="1" i="0" u="none" strike="noStrike">
                        <a:solidFill>
                          <a:srgbClr val="000000"/>
                        </a:solidFill>
                        <a:effectLst/>
                        <a:latin typeface="Calibri" charset="0"/>
                      </a:endParaRPr>
                    </a:p>
                  </a:txBody>
                  <a:tcPr marL="5475" marR="5475" marT="5475" marB="0" anchor="ctr"/>
                </a:tc>
                <a:tc>
                  <a:txBody>
                    <a:bodyPr/>
                    <a:lstStyle/>
                    <a:p>
                      <a:pPr algn="l" fontAlgn="ctr"/>
                      <a:r>
                        <a:rPr lang="en-US" sz="1000" u="none" strike="noStrike">
                          <a:effectLst/>
                        </a:rPr>
                        <a:t>Country</a:t>
                      </a:r>
                      <a:endParaRPr lang="en-US" sz="1000" b="1" i="0" u="none" strike="noStrike">
                        <a:solidFill>
                          <a:srgbClr val="000000"/>
                        </a:solidFill>
                        <a:effectLst/>
                        <a:latin typeface="Calibri" charset="0"/>
                      </a:endParaRPr>
                    </a:p>
                  </a:txBody>
                  <a:tcPr marL="5475" marR="5475" marT="5475" marB="0" anchor="ctr"/>
                </a:tc>
                <a:tc>
                  <a:txBody>
                    <a:bodyPr/>
                    <a:lstStyle/>
                    <a:p>
                      <a:pPr algn="ctr" fontAlgn="ctr"/>
                      <a:r>
                        <a:rPr lang="en-US" sz="1000" u="none" strike="noStrike">
                          <a:effectLst/>
                        </a:rPr>
                        <a:t>CDS Spread</a:t>
                      </a:r>
                      <a:endParaRPr lang="en-US" sz="1000" b="1" i="0" u="none" strike="noStrike">
                        <a:solidFill>
                          <a:srgbClr val="000000"/>
                        </a:solidFill>
                        <a:effectLst/>
                        <a:latin typeface="Calibri" charset="0"/>
                      </a:endParaRPr>
                    </a:p>
                  </a:txBody>
                  <a:tcPr marL="5475" marR="5475" marT="5475" marB="0" anchor="ctr"/>
                </a:tc>
                <a:tc>
                  <a:txBody>
                    <a:bodyPr/>
                    <a:lstStyle/>
                    <a:p>
                      <a:pPr algn="ctr" fontAlgn="ctr"/>
                      <a:r>
                        <a:rPr lang="en-US" sz="1000" u="none" strike="noStrike">
                          <a:effectLst/>
                        </a:rPr>
                        <a:t>CDS Spread adj for US</a:t>
                      </a:r>
                      <a:endParaRPr lang="en-US" sz="1000" b="1" i="0" u="none" strike="noStrike">
                        <a:solidFill>
                          <a:srgbClr val="000000"/>
                        </a:solidFill>
                        <a:effectLst/>
                        <a:latin typeface="Calibri" charset="0"/>
                      </a:endParaRPr>
                    </a:p>
                  </a:txBody>
                  <a:tcPr marL="5475" marR="5475" marT="5475" marB="0" anchor="ctr"/>
                </a:tc>
              </a:tr>
              <a:tr h="169251">
                <a:tc>
                  <a:txBody>
                    <a:bodyPr/>
                    <a:lstStyle/>
                    <a:p>
                      <a:pPr algn="l" fontAlgn="b"/>
                      <a:r>
                        <a:rPr lang="en-US" sz="1000" u="none" strike="noStrike">
                          <a:effectLst/>
                        </a:rPr>
                        <a:t>Abu Dhabi</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0.97%</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0.59%</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Hungary</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1.67%</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1.29%</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Peru</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1.73%</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1.35%</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Argentina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5.14%</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4.76%</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Iceland</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1.10%</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0.72%</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Philippines</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1.61%</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1.23%</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Australia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0.49%</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0.11%</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India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1.76%</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1.38%</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Poland</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1.17%</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0.79%</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Austria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0.52%</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0.14%</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Indonesia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2.25%</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1.87%</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Portugal</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3.42%</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3.04%</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Bahrain</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3.17%</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2.79%</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Ireland</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1.02%</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0.64%</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Qatar</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1.17%</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0.79%</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Belgium</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0.60%</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0.22%</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Israel</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1.12%</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0.74%</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Romania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1.51%</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1.13%</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dirty="0">
                          <a:solidFill>
                            <a:srgbClr val="FF0000"/>
                          </a:solidFill>
                          <a:effectLst/>
                        </a:rPr>
                        <a:t>Brazil</a:t>
                      </a:r>
                      <a:endParaRPr lang="en-US" sz="1000" b="0" i="0" u="none" strike="noStrike" dirty="0">
                        <a:solidFill>
                          <a:srgbClr val="FF0000"/>
                        </a:solidFill>
                        <a:effectLst/>
                        <a:latin typeface="Calibri" charset="0"/>
                      </a:endParaRPr>
                    </a:p>
                  </a:txBody>
                  <a:tcPr marL="5475" marR="5475" marT="5475" marB="0" anchor="b"/>
                </a:tc>
                <a:tc>
                  <a:txBody>
                    <a:bodyPr/>
                    <a:lstStyle/>
                    <a:p>
                      <a:pPr algn="ctr" fontAlgn="b"/>
                      <a:r>
                        <a:rPr lang="mr-IN" sz="1000" u="none" strike="noStrike" dirty="0">
                          <a:solidFill>
                            <a:srgbClr val="FF0000"/>
                          </a:solidFill>
                          <a:effectLst/>
                        </a:rPr>
                        <a:t>3.59%</a:t>
                      </a:r>
                      <a:endParaRPr lang="mr-IN" sz="1000" b="0" i="0" u="none" strike="noStrike" dirty="0">
                        <a:solidFill>
                          <a:srgbClr val="FF0000"/>
                        </a:solidFill>
                        <a:effectLst/>
                        <a:latin typeface="Calibri" charset="0"/>
                      </a:endParaRPr>
                    </a:p>
                  </a:txBody>
                  <a:tcPr marL="5475" marR="5475" marT="5475" marB="0" anchor="b"/>
                </a:tc>
                <a:tc>
                  <a:txBody>
                    <a:bodyPr/>
                    <a:lstStyle/>
                    <a:p>
                      <a:pPr algn="ctr" fontAlgn="b"/>
                      <a:r>
                        <a:rPr lang="mr-IN" sz="1000" u="none" strike="noStrike" dirty="0">
                          <a:solidFill>
                            <a:srgbClr val="FF0000"/>
                          </a:solidFill>
                          <a:effectLst/>
                        </a:rPr>
                        <a:t>3.21%</a:t>
                      </a:r>
                      <a:endParaRPr lang="mr-IN" sz="1000" b="0" i="0" u="none" strike="noStrike" dirty="0">
                        <a:solidFill>
                          <a:srgbClr val="FF0000"/>
                        </a:solidFill>
                        <a:effectLst/>
                        <a:latin typeface="Calibri" charset="0"/>
                      </a:endParaRPr>
                    </a:p>
                  </a:txBody>
                  <a:tcPr marL="5475" marR="5475" marT="5475" marB="0" anchor="b"/>
                </a:tc>
                <a:tc>
                  <a:txBody>
                    <a:bodyPr/>
                    <a:lstStyle/>
                    <a:p>
                      <a:pPr algn="l" fontAlgn="b"/>
                      <a:r>
                        <a:rPr lang="en-US" sz="1000" u="none" strike="noStrike">
                          <a:effectLst/>
                        </a:rPr>
                        <a:t>Italy</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2.22%</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1.84%</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Russia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2.46%</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2.08%</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Bulgaria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1.87%</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1.49%</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Japan</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0.62%</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0.24%</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Saudi Arabia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1.45%</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1.07%</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Chile</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1.29%</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0.91%</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Kazakhstan</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2.13%</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1.75%</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Slovakia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0.85%</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0.47%</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China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1.65%</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1.27%</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Korea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0.67%</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0.29%</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Slovenia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1.52%</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1.14%</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Colombia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2.42%</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2.04%</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Latvia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1.02%</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0.64%</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South Africa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2.87%</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2.49%</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Costa Rica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3.40%</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3.02%</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Lebanon</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5.57%</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5.19%</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Spain</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1.25%</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0.87%</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Croatia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2.60%</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2.22%</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Lithuania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0.94%</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0.56%</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Sweden</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0.40%</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0.02%</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Cyprus</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2.67%</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2.29%</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Malaysia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1.94%</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1.56%</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Switzerland</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0.50%</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0.12%</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Czech Republic</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0.74%</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0.36%</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Mexico</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2.20%</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1.82%</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Thailand</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1.28%</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0.90%</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Denmark</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0.41%</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0.03%</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Morocco</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2.11%</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1.73%</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Tunisia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5.00%</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4.62%</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Egypt</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4.76%</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4.38%</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Netherlands</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0.51%</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0.13%</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Turkey</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3.44%</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3.06%</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Estonia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0.81%</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0.43%</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New Zealand</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0.50%</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0.12%</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Ukraine</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7.64%</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7.26%</a:t>
                      </a:r>
                      <a:endParaRPr lang="mr-IN" sz="1000" b="0" i="0" u="none" strike="noStrike">
                        <a:solidFill>
                          <a:srgbClr val="000000"/>
                        </a:solidFill>
                        <a:effectLst/>
                        <a:latin typeface="Calibri" charset="0"/>
                      </a:endParaRPr>
                    </a:p>
                  </a:txBody>
                  <a:tcPr marL="5475" marR="5475" marT="5475" marB="0" anchor="b"/>
                </a:tc>
              </a:tr>
              <a:tr h="196375">
                <a:tc>
                  <a:txBody>
                    <a:bodyPr/>
                    <a:lstStyle/>
                    <a:p>
                      <a:pPr algn="l" fontAlgn="b"/>
                      <a:r>
                        <a:rPr lang="en-US" sz="1000" u="none" strike="noStrike">
                          <a:effectLst/>
                        </a:rPr>
                        <a:t>Finland</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0.45%</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0.07%</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Nigeria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5.76%</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5.38%</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United Kingdom</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0.61%</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0.23%</a:t>
                      </a:r>
                      <a:endParaRPr lang="mr-IN" sz="1000" b="0" i="0" u="none" strike="noStrike">
                        <a:solidFill>
                          <a:srgbClr val="000000"/>
                        </a:solidFill>
                        <a:effectLst/>
                        <a:latin typeface="Calibri" charset="0"/>
                      </a:endParaRPr>
                    </a:p>
                  </a:txBody>
                  <a:tcPr marL="5475" marR="5475" marT="5475" marB="0" anchor="b"/>
                </a:tc>
              </a:tr>
              <a:tr h="191234">
                <a:tc>
                  <a:txBody>
                    <a:bodyPr/>
                    <a:lstStyle/>
                    <a:p>
                      <a:pPr algn="l" fontAlgn="b"/>
                      <a:r>
                        <a:rPr lang="en-US" sz="1000" u="none" strike="noStrike">
                          <a:effectLst/>
                        </a:rPr>
                        <a:t>France</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0.70%</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0.32%</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Norway</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0.34%</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0.00%</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United States</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0.38%</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0.00%</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Germany</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0.44%</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0.06%</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Pakistan</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4.18%</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3.80%</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Venezuela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30.82%</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30.44%</a:t>
                      </a:r>
                      <a:endParaRPr lang="mr-IN" sz="1000" b="0" i="0" u="none" strike="noStrike">
                        <a:solidFill>
                          <a:srgbClr val="000000"/>
                        </a:solidFill>
                        <a:effectLst/>
                        <a:latin typeface="Calibri" charset="0"/>
                      </a:endParaRPr>
                    </a:p>
                  </a:txBody>
                  <a:tcPr marL="5475" marR="5475" marT="5475" marB="0" anchor="b"/>
                </a:tc>
              </a:tr>
              <a:tr h="169251">
                <a:tc>
                  <a:txBody>
                    <a:bodyPr/>
                    <a:lstStyle/>
                    <a:p>
                      <a:pPr algn="l" fontAlgn="b"/>
                      <a:r>
                        <a:rPr lang="en-US" sz="1000" u="none" strike="noStrike">
                          <a:effectLst/>
                        </a:rPr>
                        <a:t>Hong Kong</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0.58%</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0.20%</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Panama</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1.94%</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1.56%</a:t>
                      </a:r>
                      <a:endParaRPr lang="mr-IN" sz="1000" b="0" i="0" u="none" strike="noStrike">
                        <a:solidFill>
                          <a:srgbClr val="000000"/>
                        </a:solidFill>
                        <a:effectLst/>
                        <a:latin typeface="Calibri" charset="0"/>
                      </a:endParaRPr>
                    </a:p>
                  </a:txBody>
                  <a:tcPr marL="5475" marR="5475" marT="5475" marB="0" anchor="b"/>
                </a:tc>
                <a:tc>
                  <a:txBody>
                    <a:bodyPr/>
                    <a:lstStyle/>
                    <a:p>
                      <a:pPr algn="l" fontAlgn="b"/>
                      <a:r>
                        <a:rPr lang="en-US" sz="1000" u="none" strike="noStrike">
                          <a:effectLst/>
                        </a:rPr>
                        <a:t>Vietnam</a:t>
                      </a:r>
                      <a:endParaRPr lang="en-US"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a:effectLst/>
                        </a:rPr>
                        <a:t>2.61%</a:t>
                      </a:r>
                      <a:endParaRPr lang="mr-IN" sz="1000" b="0" i="0" u="none" strike="noStrike">
                        <a:solidFill>
                          <a:srgbClr val="000000"/>
                        </a:solidFill>
                        <a:effectLst/>
                        <a:latin typeface="Calibri" charset="0"/>
                      </a:endParaRPr>
                    </a:p>
                  </a:txBody>
                  <a:tcPr marL="5475" marR="5475" marT="5475" marB="0" anchor="b"/>
                </a:tc>
                <a:tc>
                  <a:txBody>
                    <a:bodyPr/>
                    <a:lstStyle/>
                    <a:p>
                      <a:pPr algn="ctr" fontAlgn="b"/>
                      <a:r>
                        <a:rPr lang="mr-IN" sz="1000" u="none" strike="noStrike" dirty="0">
                          <a:effectLst/>
                        </a:rPr>
                        <a:t>2.23%</a:t>
                      </a:r>
                      <a:endParaRPr lang="mr-IN" sz="1000" b="0" i="0" u="none" strike="noStrike" dirty="0">
                        <a:solidFill>
                          <a:srgbClr val="000000"/>
                        </a:solidFill>
                        <a:effectLst/>
                        <a:latin typeface="Calibri" charset="0"/>
                      </a:endParaRPr>
                    </a:p>
                  </a:txBody>
                  <a:tcPr marL="5475" marR="5475" marT="5475" marB="0" anchor="b"/>
                </a:tc>
              </a:tr>
            </a:tbl>
          </a:graphicData>
        </a:graphic>
      </p:graphicFrame>
    </p:spTree>
    <p:extLst>
      <p:ext uri="{BB962C8B-B14F-4D97-AF65-F5344CB8AC3E}">
        <p14:creationId xmlns:p14="http://schemas.microsoft.com/office/powerpoint/2010/main" val="12250635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Approach 3: Typical Default Spreads: July 1, 2016</a:t>
            </a:r>
            <a:endParaRPr lang="en-US" dirty="0">
              <a:ea typeface="+mj-ea"/>
              <a:cs typeface="+mj-cs"/>
            </a:endParaRPr>
          </a:p>
        </p:txBody>
      </p:sp>
      <p:sp>
        <p:nvSpPr>
          <p:cNvPr id="8499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71684" name="Slide Number Placeholder 4"/>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D460F740-7051-6744-B85B-BE985E82F9E5}" type="slidenum">
              <a:rPr lang="en-US" sz="1400" smtClean="0">
                <a:solidFill>
                  <a:srgbClr val="FFFFFF"/>
                </a:solidFill>
              </a:rPr>
              <a:pPr eaLnBrk="1" hangingPunct="1">
                <a:defRPr/>
              </a:pPr>
              <a:t>18</a:t>
            </a:fld>
            <a:endParaRPr lang="en-US" sz="1400" smtClean="0">
              <a:solidFill>
                <a:srgbClr val="FFFFFF"/>
              </a:solidFill>
            </a:endParaRPr>
          </a:p>
        </p:txBody>
      </p:sp>
      <p:graphicFrame>
        <p:nvGraphicFramePr>
          <p:cNvPr id="7" name="Content Placeholder 2"/>
          <p:cNvGraphicFramePr>
            <a:graphicFrameLocks noGrp="1"/>
          </p:cNvGraphicFramePr>
          <p:nvPr>
            <p:ph sz="quarter" idx="1"/>
            <p:extLst>
              <p:ext uri="{D42A27DB-BD31-4B8C-83A1-F6EECF244321}">
                <p14:modId xmlns:p14="http://schemas.microsoft.com/office/powerpoint/2010/main" val="603694414"/>
              </p:ext>
            </p:extLst>
          </p:nvPr>
        </p:nvGraphicFramePr>
        <p:xfrm>
          <a:off x="2514600" y="1560931"/>
          <a:ext cx="4615198" cy="5052400"/>
        </p:xfrm>
        <a:graphic>
          <a:graphicData uri="http://schemas.openxmlformats.org/drawingml/2006/table">
            <a:tbl>
              <a:tblPr>
                <a:tableStyleId>{5C22544A-7EE6-4342-B048-85BDC9FD1C3A}</a:tableStyleId>
              </a:tblPr>
              <a:tblGrid>
                <a:gridCol w="1396829"/>
                <a:gridCol w="2010301"/>
                <a:gridCol w="1208068"/>
              </a:tblGrid>
              <a:tr h="345300">
                <a:tc>
                  <a:txBody>
                    <a:bodyPr/>
                    <a:lstStyle/>
                    <a:p>
                      <a:pPr algn="l" fontAlgn="b"/>
                      <a:r>
                        <a:rPr lang="en-US" sz="1200" u="none" strike="noStrike" dirty="0">
                          <a:effectLst/>
                        </a:rPr>
                        <a:t>S&amp;P Sovereign Rating</a:t>
                      </a:r>
                      <a:endParaRPr lang="en-US" sz="1200" b="0" i="1"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Moody's Sovereign Rating</a:t>
                      </a:r>
                      <a:endParaRPr lang="en-US" sz="1200" b="0" i="1"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Default Spread</a:t>
                      </a:r>
                      <a:endParaRPr lang="en-US" sz="1200" b="0" i="1"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en-US" sz="1200" u="none" strike="noStrike" dirty="0">
                          <a:effectLst/>
                        </a:rPr>
                        <a:t>AAA</a:t>
                      </a:r>
                      <a:endParaRPr lang="en-US"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Aaa</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0.00%</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mr-IN" sz="1200" u="none" strike="noStrike" dirty="0">
                          <a:effectLst/>
                        </a:rPr>
                        <a:t>AA+</a:t>
                      </a:r>
                      <a:endParaRPr lang="mr-IN"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a:effectLst/>
                        </a:rPr>
                        <a:t>Aa1</a:t>
                      </a:r>
                      <a:endParaRPr lang="it-IT"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0.46%</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en-US" sz="1200" u="none" strike="noStrike">
                          <a:effectLst/>
                        </a:rPr>
                        <a:t>AA</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200" u="none" strike="noStrike" dirty="0">
                          <a:effectLst/>
                        </a:rPr>
                        <a:t>Aa2</a:t>
                      </a:r>
                      <a:endParaRPr lang="nl-NL"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0.57%</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mr-IN" sz="1200" u="none" strike="noStrike">
                          <a:effectLst/>
                        </a:rPr>
                        <a:t>AA-</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200" u="none" strike="noStrike" dirty="0">
                          <a:effectLst/>
                        </a:rPr>
                        <a:t>Aa3</a:t>
                      </a:r>
                      <a:endParaRPr lang="nl-NL"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0.70%</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mr-IN" sz="1200" u="none" strike="noStrike">
                          <a:effectLst/>
                        </a:rPr>
                        <a:t>A+</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A1</a:t>
                      </a:r>
                      <a:endParaRPr lang="en-US"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0.81%</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en-US" sz="1200" u="none" strike="noStrike">
                          <a:effectLst/>
                        </a:rPr>
                        <a:t>A</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200" u="none" strike="noStrike">
                          <a:effectLst/>
                        </a:rPr>
                        <a:t>A2</a:t>
                      </a:r>
                      <a:endParaRPr lang="is-I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0.98%</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mr-IN" sz="1200" u="none" strike="noStrike">
                          <a:effectLst/>
                        </a:rPr>
                        <a:t>A-</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A3</a:t>
                      </a:r>
                      <a:endParaRPr lang="en-US"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1.39%</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en-US" sz="1200" u="none" strike="noStrike">
                          <a:effectLst/>
                        </a:rPr>
                        <a:t>BBB+</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Baa1</a:t>
                      </a:r>
                      <a:endParaRPr lang="en-US"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1.84%</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en-US" sz="1200" u="none" strike="noStrike">
                          <a:effectLst/>
                        </a:rPr>
                        <a:t>BBB</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Baa2</a:t>
                      </a:r>
                      <a:endParaRPr lang="en-US"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2.20%</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en-US" sz="1200" u="none" strike="noStrike">
                          <a:effectLst/>
                        </a:rPr>
                        <a:t>BBB-</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Baa3</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2.54%</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mr-IN" sz="1200" u="none" strike="noStrike">
                          <a:effectLst/>
                        </a:rPr>
                        <a:t>BB+</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a:effectLst/>
                        </a:rPr>
                        <a:t>Ba1</a:t>
                      </a:r>
                      <a:endParaRPr lang="it-IT"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2.89%</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en-US" sz="1200" u="none" strike="noStrike" dirty="0">
                          <a:solidFill>
                            <a:srgbClr val="FF0000"/>
                          </a:solidFill>
                          <a:effectLst/>
                        </a:rPr>
                        <a:t>BB</a:t>
                      </a:r>
                      <a:endParaRPr lang="en-US" sz="1200" b="0" i="0" u="none" strike="noStrike" dirty="0">
                        <a:solidFill>
                          <a:srgbClr val="FF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200" u="none" strike="noStrike" dirty="0">
                          <a:solidFill>
                            <a:srgbClr val="FF0000"/>
                          </a:solidFill>
                          <a:effectLst/>
                        </a:rPr>
                        <a:t>Ba2</a:t>
                      </a:r>
                      <a:endParaRPr lang="is-IS" sz="1200" b="0" i="0" u="none" strike="noStrike" dirty="0">
                        <a:solidFill>
                          <a:srgbClr val="FF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solidFill>
                            <a:srgbClr val="FF0000"/>
                          </a:solidFill>
                          <a:effectLst/>
                        </a:rPr>
                        <a:t>3.47%</a:t>
                      </a:r>
                      <a:endParaRPr lang="mr-IN" sz="1200" b="0" i="0" u="none" strike="noStrike" dirty="0">
                        <a:solidFill>
                          <a:srgbClr val="FF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en-US" sz="1200" u="none" strike="noStrike">
                          <a:effectLst/>
                        </a:rPr>
                        <a:t>BB</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Ba3</a:t>
                      </a:r>
                      <a:endParaRPr lang="en-US"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4.16%</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mr-IN" sz="1200" u="none" strike="noStrike">
                          <a:effectLst/>
                        </a:rPr>
                        <a:t>B+</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B1</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5.20%</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en-US" sz="1200" u="none" strike="noStrike">
                          <a:effectLst/>
                        </a:rPr>
                        <a:t>B</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200" u="none" strike="noStrike">
                          <a:effectLst/>
                        </a:rPr>
                        <a:t>B2</a:t>
                      </a:r>
                      <a:endParaRPr lang="is-I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6.36%</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mr-IN" sz="1200" u="none" strike="noStrike">
                          <a:effectLst/>
                        </a:rPr>
                        <a:t>B-</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B3</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7.51%</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en-US" sz="1200" u="none" strike="noStrike">
                          <a:effectLst/>
                        </a:rPr>
                        <a:t>CCC+</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Caa1</a:t>
                      </a:r>
                      <a:endParaRPr lang="en-US"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8.66%</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en-US" sz="1200" u="none" strike="noStrike">
                          <a:effectLst/>
                        </a:rPr>
                        <a:t>CCC</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Caa2</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10.40%</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en-US" sz="1200" u="none" strike="noStrike">
                          <a:effectLst/>
                        </a:rPr>
                        <a:t>CCC-</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Caa3</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11.55%</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mr-IN" sz="1200" u="none" strike="noStrike">
                          <a:effectLst/>
                        </a:rPr>
                        <a:t>CC+</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dirty="0">
                          <a:effectLst/>
                        </a:rPr>
                        <a:t>Ca1</a:t>
                      </a:r>
                      <a:endParaRPr lang="it-IT"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13.86%</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en-US" sz="1200" u="none" strike="noStrike">
                          <a:effectLst/>
                        </a:rPr>
                        <a:t>CC</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200" u="none" strike="noStrike">
                          <a:effectLst/>
                        </a:rPr>
                        <a:t>Ca2</a:t>
                      </a:r>
                      <a:endParaRPr lang="is-I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15.25%</a:t>
                      </a:r>
                      <a:endParaRPr lang="mr-IN"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mr-IN" sz="1200" u="none" strike="noStrike">
                          <a:effectLst/>
                        </a:rPr>
                        <a:t>CC-</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Ca3</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16.50%</a:t>
                      </a:r>
                      <a:endParaRPr lang="mr-IN"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mr-IN" sz="1200" u="none" strike="noStrike">
                          <a:effectLst/>
                        </a:rPr>
                        <a:t>C+</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C1</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18.00%</a:t>
                      </a:r>
                      <a:endParaRPr lang="mr-IN"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en-US" sz="1200" u="none" strike="noStrike">
                          <a:effectLst/>
                        </a:rPr>
                        <a:t>C</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200" u="none" strike="noStrike">
                          <a:effectLst/>
                        </a:rPr>
                        <a:t>C2</a:t>
                      </a:r>
                      <a:endParaRPr lang="is-I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20.00%</a:t>
                      </a:r>
                      <a:endParaRPr lang="mr-IN"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4">
                <a:tc>
                  <a:txBody>
                    <a:bodyPr/>
                    <a:lstStyle/>
                    <a:p>
                      <a:pPr algn="l" fontAlgn="b"/>
                      <a:r>
                        <a:rPr lang="mr-IN" sz="1200" u="none" strike="noStrike" dirty="0">
                          <a:effectLst/>
                        </a:rPr>
                        <a:t>C-</a:t>
                      </a:r>
                      <a:endParaRPr lang="mr-IN"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C3</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25.00%</a:t>
                      </a:r>
                      <a:endParaRPr lang="mr-IN"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620507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Getting to a risk free rate in a currency: Example</a:t>
            </a:r>
            <a:endParaRPr lang="en-US">
              <a:ea typeface="+mj-ea"/>
              <a:cs typeface="+mj-cs"/>
            </a:endParaRPr>
          </a:p>
        </p:txBody>
      </p:sp>
      <p:sp>
        <p:nvSpPr>
          <p:cNvPr id="74754"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2400" dirty="0">
                <a:ea typeface="ＭＳ Ｐゴシック" charset="-128"/>
              </a:rPr>
              <a:t>The Brazilian government bond rate in nominal </a:t>
            </a:r>
            <a:r>
              <a:rPr lang="en-US" altLang="en-US" sz="2400" dirty="0" err="1">
                <a:ea typeface="ＭＳ Ｐゴシック" charset="-128"/>
              </a:rPr>
              <a:t>reais</a:t>
            </a:r>
            <a:r>
              <a:rPr lang="en-US" altLang="en-US" sz="2400" dirty="0">
                <a:ea typeface="ＭＳ Ｐゴシック" charset="-128"/>
              </a:rPr>
              <a:t> on January 1, </a:t>
            </a:r>
            <a:r>
              <a:rPr lang="en-US" altLang="en-US" sz="2400" dirty="0" smtClean="0">
                <a:ea typeface="ＭＳ Ｐゴシック" charset="-128"/>
              </a:rPr>
              <a:t>2017 was 11.37%. </a:t>
            </a:r>
            <a:r>
              <a:rPr lang="en-US" altLang="en-US" sz="2400" dirty="0">
                <a:ea typeface="ＭＳ Ｐゴシック" charset="-128"/>
              </a:rPr>
              <a:t>To get to a </a:t>
            </a:r>
            <a:r>
              <a:rPr lang="en-US" altLang="en-US" sz="2400" dirty="0" err="1">
                <a:ea typeface="ＭＳ Ｐゴシック" charset="-128"/>
              </a:rPr>
              <a:t>riskfree</a:t>
            </a:r>
            <a:r>
              <a:rPr lang="en-US" altLang="en-US" sz="2400" dirty="0">
                <a:ea typeface="ＭＳ Ｐゴシック" charset="-128"/>
              </a:rPr>
              <a:t> rate in nominal </a:t>
            </a:r>
            <a:r>
              <a:rPr lang="en-US" altLang="en-US" sz="2400" dirty="0" err="1">
                <a:ea typeface="ＭＳ Ｐゴシック" charset="-128"/>
              </a:rPr>
              <a:t>reais</a:t>
            </a:r>
            <a:r>
              <a:rPr lang="en-US" altLang="en-US" sz="2400" dirty="0">
                <a:ea typeface="ＭＳ Ｐゴシック" charset="-128"/>
              </a:rPr>
              <a:t>, we can use one of three approaches.</a:t>
            </a:r>
          </a:p>
          <a:p>
            <a:pPr lvl="1" indent="-319088" eaLnBrk="1" hangingPunct="1">
              <a:lnSpc>
                <a:spcPct val="80000"/>
              </a:lnSpc>
              <a:buFont typeface="Wingdings" charset="2"/>
              <a:buChar char=""/>
              <a:defRPr/>
            </a:pPr>
            <a:r>
              <a:rPr lang="en-US" altLang="en-US" sz="2000" dirty="0">
                <a:ea typeface="ＭＳ Ｐゴシック" charset="-128"/>
              </a:rPr>
              <a:t>Approach 1: Government Bond spread</a:t>
            </a:r>
          </a:p>
          <a:p>
            <a:pPr lvl="2" indent="-273050" eaLnBrk="1" hangingPunct="1">
              <a:lnSpc>
                <a:spcPct val="80000"/>
              </a:lnSpc>
              <a:buFont typeface="Wingdings 2" charset="2"/>
              <a:buChar char=""/>
              <a:defRPr/>
            </a:pPr>
            <a:r>
              <a:rPr lang="en-US" altLang="en-US" sz="2000" dirty="0">
                <a:ea typeface="ＭＳ Ｐゴシック" charset="-128"/>
              </a:rPr>
              <a:t>The </a:t>
            </a:r>
            <a:r>
              <a:rPr lang="en-US" altLang="en-US" sz="2000" dirty="0" smtClean="0">
                <a:ea typeface="ＭＳ Ｐゴシック" charset="-128"/>
              </a:rPr>
              <a:t>2018 </a:t>
            </a:r>
            <a:r>
              <a:rPr lang="en-US" altLang="en-US" sz="2000" dirty="0">
                <a:ea typeface="ＭＳ Ｐゴシック" charset="-128"/>
              </a:rPr>
              <a:t>Brazil bond, denominated in US dollars, has a spread of </a:t>
            </a:r>
            <a:r>
              <a:rPr lang="en-US" altLang="en-US" sz="2000" dirty="0" smtClean="0">
                <a:ea typeface="ＭＳ Ｐゴシック" charset="-128"/>
              </a:rPr>
              <a:t>3.14</a:t>
            </a:r>
            <a:r>
              <a:rPr lang="en-US" altLang="en-US" sz="2000" dirty="0" smtClean="0">
                <a:ea typeface="ＭＳ Ｐゴシック" charset="-128"/>
              </a:rPr>
              <a:t>% </a:t>
            </a:r>
            <a:r>
              <a:rPr lang="en-US" altLang="en-US" sz="2000" dirty="0">
                <a:ea typeface="ＭＳ Ｐゴシック" charset="-128"/>
              </a:rPr>
              <a:t>over the US treasury bond rate.</a:t>
            </a:r>
          </a:p>
          <a:p>
            <a:pPr lvl="2" indent="-273050" eaLnBrk="1" hangingPunct="1">
              <a:lnSpc>
                <a:spcPct val="80000"/>
              </a:lnSpc>
              <a:buFont typeface="Wingdings 2" charset="2"/>
              <a:buChar char=""/>
              <a:defRPr/>
            </a:pPr>
            <a:r>
              <a:rPr lang="en-US" altLang="en-US" sz="2000" dirty="0" err="1">
                <a:ea typeface="ＭＳ Ｐゴシック" charset="-128"/>
              </a:rPr>
              <a:t>Riskfree</a:t>
            </a:r>
            <a:r>
              <a:rPr lang="en-US" altLang="en-US" sz="2000" dirty="0">
                <a:ea typeface="ＭＳ Ｐゴシック" charset="-128"/>
              </a:rPr>
              <a:t> rate in $R = </a:t>
            </a:r>
            <a:r>
              <a:rPr lang="en-US" altLang="en-US" sz="2000" dirty="0" smtClean="0">
                <a:ea typeface="ＭＳ Ｐゴシック" charset="-128"/>
              </a:rPr>
              <a:t>11.37% </a:t>
            </a:r>
            <a:r>
              <a:rPr lang="en-US" altLang="en-US" sz="2000" dirty="0">
                <a:ea typeface="ＭＳ Ｐゴシック" charset="-128"/>
              </a:rPr>
              <a:t>- </a:t>
            </a:r>
            <a:r>
              <a:rPr lang="en-US" altLang="en-US" sz="2000" dirty="0" smtClean="0">
                <a:ea typeface="ＭＳ Ｐゴシック" charset="-128"/>
              </a:rPr>
              <a:t>3.14% </a:t>
            </a:r>
            <a:r>
              <a:rPr lang="en-US" altLang="en-US" sz="2000" dirty="0">
                <a:ea typeface="ＭＳ Ｐゴシック" charset="-128"/>
              </a:rPr>
              <a:t>= </a:t>
            </a:r>
            <a:r>
              <a:rPr lang="en-US" altLang="en-US" sz="2000" dirty="0" smtClean="0">
                <a:ea typeface="ＭＳ Ｐゴシック" charset="-128"/>
              </a:rPr>
              <a:t>8.23</a:t>
            </a:r>
            <a:r>
              <a:rPr lang="en-US" altLang="en-US" sz="2000" dirty="0" smtClean="0">
                <a:ea typeface="ＭＳ Ｐゴシック" charset="-128"/>
              </a:rPr>
              <a:t>%</a:t>
            </a:r>
            <a:endParaRPr lang="en-US" altLang="en-US" sz="2000" dirty="0">
              <a:ea typeface="ＭＳ Ｐゴシック" charset="-128"/>
            </a:endParaRPr>
          </a:p>
          <a:p>
            <a:pPr lvl="1" indent="-319088" eaLnBrk="1" hangingPunct="1">
              <a:lnSpc>
                <a:spcPct val="80000"/>
              </a:lnSpc>
              <a:buFont typeface="Wingdings" charset="2"/>
              <a:buChar char=""/>
              <a:defRPr/>
            </a:pPr>
            <a:r>
              <a:rPr lang="en-US" altLang="en-US" sz="2000" dirty="0">
                <a:ea typeface="ＭＳ Ｐゴシック" charset="-128"/>
              </a:rPr>
              <a:t>Approach 2: The CDS Spread</a:t>
            </a:r>
          </a:p>
          <a:p>
            <a:pPr lvl="2" indent="-273050" eaLnBrk="1" hangingPunct="1">
              <a:lnSpc>
                <a:spcPct val="80000"/>
              </a:lnSpc>
              <a:buFont typeface="Wingdings 2" charset="2"/>
              <a:buChar char=""/>
              <a:defRPr/>
            </a:pPr>
            <a:r>
              <a:rPr lang="en-US" altLang="en-US" sz="2000" dirty="0">
                <a:ea typeface="ＭＳ Ｐゴシック" charset="-128"/>
              </a:rPr>
              <a:t>The CDS spread for Brazil, adjusted for the US CDS spread was </a:t>
            </a:r>
            <a:r>
              <a:rPr lang="en-US" altLang="en-US" sz="2000" dirty="0" smtClean="0">
                <a:ea typeface="ＭＳ Ｐゴシック" charset="-128"/>
              </a:rPr>
              <a:t>3.21%. </a:t>
            </a:r>
            <a:endParaRPr lang="en-US" altLang="en-US" sz="2000" dirty="0">
              <a:ea typeface="ＭＳ Ｐゴシック" charset="-128"/>
            </a:endParaRPr>
          </a:p>
          <a:p>
            <a:pPr lvl="2" indent="-273050" eaLnBrk="1" hangingPunct="1">
              <a:lnSpc>
                <a:spcPct val="80000"/>
              </a:lnSpc>
              <a:buFont typeface="Wingdings 2" charset="2"/>
              <a:buChar char=""/>
              <a:defRPr/>
            </a:pPr>
            <a:r>
              <a:rPr lang="en-US" altLang="en-US" sz="2000" dirty="0" err="1">
                <a:ea typeface="ＭＳ Ｐゴシック" charset="-128"/>
              </a:rPr>
              <a:t>Riskfree</a:t>
            </a:r>
            <a:r>
              <a:rPr lang="en-US" altLang="en-US" sz="2000" dirty="0">
                <a:ea typeface="ＭＳ Ｐゴシック" charset="-128"/>
              </a:rPr>
              <a:t> rate in $R = </a:t>
            </a:r>
            <a:r>
              <a:rPr lang="en-US" altLang="en-US" sz="2000" dirty="0" smtClean="0">
                <a:ea typeface="ＭＳ Ｐゴシック" charset="-128"/>
              </a:rPr>
              <a:t>11.37% </a:t>
            </a:r>
            <a:r>
              <a:rPr lang="en-US" altLang="en-US" sz="2000" dirty="0">
                <a:ea typeface="ＭＳ Ｐゴシック" charset="-128"/>
              </a:rPr>
              <a:t>- </a:t>
            </a:r>
            <a:r>
              <a:rPr lang="en-US" altLang="en-US" sz="2000" dirty="0" smtClean="0">
                <a:ea typeface="ＭＳ Ｐゴシック" charset="-128"/>
              </a:rPr>
              <a:t>3.21% </a:t>
            </a:r>
            <a:r>
              <a:rPr lang="en-US" altLang="en-US" sz="2000" dirty="0">
                <a:ea typeface="ＭＳ Ｐゴシック" charset="-128"/>
              </a:rPr>
              <a:t>= </a:t>
            </a:r>
            <a:r>
              <a:rPr lang="en-US" altLang="en-US" sz="2000" dirty="0" smtClean="0">
                <a:ea typeface="ＭＳ Ｐゴシック" charset="-128"/>
              </a:rPr>
              <a:t>8.16%</a:t>
            </a:r>
            <a:endParaRPr lang="en-US" altLang="en-US" sz="2000" dirty="0">
              <a:ea typeface="ＭＳ Ｐゴシック" charset="-128"/>
            </a:endParaRPr>
          </a:p>
          <a:p>
            <a:pPr lvl="1" indent="-319088" eaLnBrk="1" hangingPunct="1">
              <a:lnSpc>
                <a:spcPct val="80000"/>
              </a:lnSpc>
              <a:buFont typeface="Wingdings" charset="2"/>
              <a:buChar char=""/>
              <a:defRPr/>
            </a:pPr>
            <a:r>
              <a:rPr lang="en-US" altLang="en-US" sz="2000" dirty="0">
                <a:ea typeface="ＭＳ Ｐゴシック" charset="-128"/>
              </a:rPr>
              <a:t>Approach 3: The Rating based spread</a:t>
            </a:r>
          </a:p>
          <a:p>
            <a:pPr lvl="2" indent="-273050" eaLnBrk="1" hangingPunct="1">
              <a:lnSpc>
                <a:spcPct val="80000"/>
              </a:lnSpc>
              <a:buFont typeface="Wingdings 2" charset="2"/>
              <a:buChar char=""/>
              <a:defRPr/>
            </a:pPr>
            <a:r>
              <a:rPr lang="en-US" altLang="en-US" sz="2000" dirty="0">
                <a:ea typeface="ＭＳ Ｐゴシック" charset="-128"/>
              </a:rPr>
              <a:t>Brazil has a </a:t>
            </a:r>
            <a:r>
              <a:rPr lang="en-US" altLang="en-US" sz="2000" dirty="0" smtClean="0">
                <a:ea typeface="ＭＳ Ｐゴシック" charset="-128"/>
              </a:rPr>
              <a:t>Ba2 </a:t>
            </a:r>
            <a:r>
              <a:rPr lang="en-US" altLang="en-US" sz="2000" dirty="0">
                <a:ea typeface="ＭＳ Ｐゴシック" charset="-128"/>
              </a:rPr>
              <a:t>local currency rating from Moody’s. The default spread for that rating is </a:t>
            </a:r>
            <a:r>
              <a:rPr lang="en-US" altLang="en-US" sz="2000" dirty="0" smtClean="0">
                <a:ea typeface="ＭＳ Ｐゴシック" charset="-128"/>
              </a:rPr>
              <a:t>3.47%</a:t>
            </a:r>
            <a:endParaRPr lang="en-US" altLang="en-US" sz="2000" dirty="0">
              <a:ea typeface="ＭＳ Ｐゴシック" charset="-128"/>
            </a:endParaRPr>
          </a:p>
          <a:p>
            <a:pPr lvl="2" indent="-273050" eaLnBrk="1" hangingPunct="1">
              <a:lnSpc>
                <a:spcPct val="80000"/>
              </a:lnSpc>
              <a:buFont typeface="Wingdings 2" charset="2"/>
              <a:buChar char=""/>
              <a:defRPr/>
            </a:pPr>
            <a:r>
              <a:rPr lang="en-US" altLang="en-US" sz="2000" dirty="0" err="1">
                <a:ea typeface="ＭＳ Ｐゴシック" charset="-128"/>
              </a:rPr>
              <a:t>Riskfree</a:t>
            </a:r>
            <a:r>
              <a:rPr lang="en-US" altLang="en-US" sz="2000" dirty="0">
                <a:ea typeface="ＭＳ Ｐゴシック" charset="-128"/>
              </a:rPr>
              <a:t> rate in $R = </a:t>
            </a:r>
            <a:r>
              <a:rPr lang="en-US" altLang="en-US" sz="2000" dirty="0" smtClean="0">
                <a:ea typeface="ＭＳ Ｐゴシック" charset="-128"/>
              </a:rPr>
              <a:t>11.37% </a:t>
            </a:r>
            <a:r>
              <a:rPr lang="en-US" altLang="en-US" sz="2000" dirty="0">
                <a:ea typeface="ＭＳ Ｐゴシック" charset="-128"/>
              </a:rPr>
              <a:t>- </a:t>
            </a:r>
            <a:r>
              <a:rPr lang="en-US" altLang="en-US" sz="2000" dirty="0" smtClean="0">
                <a:ea typeface="ＭＳ Ｐゴシック" charset="-128"/>
              </a:rPr>
              <a:t>3.47% </a:t>
            </a:r>
            <a:r>
              <a:rPr lang="en-US" altLang="en-US" sz="2000" dirty="0">
                <a:ea typeface="ＭＳ Ｐゴシック" charset="-128"/>
              </a:rPr>
              <a:t>= </a:t>
            </a:r>
            <a:r>
              <a:rPr lang="en-US" altLang="en-US" sz="2000" dirty="0" smtClean="0">
                <a:ea typeface="ＭＳ Ｐゴシック" charset="-128"/>
              </a:rPr>
              <a:t>7.90%</a:t>
            </a:r>
            <a:endParaRPr lang="en-US" altLang="en-US" sz="2000" dirty="0">
              <a:ea typeface="ＭＳ Ｐゴシック" charset="-128"/>
            </a:endParaRPr>
          </a:p>
        </p:txBody>
      </p:sp>
      <p:sp>
        <p:nvSpPr>
          <p:cNvPr id="8909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9092"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25EF05C-3319-B94F-802F-5138EF162C10}" type="slidenum">
              <a:rPr lang="en-US" altLang="en-US" sz="1200">
                <a:solidFill>
                  <a:srgbClr val="FFFFFF"/>
                </a:solidFill>
                <a:latin typeface="Times" charset="0"/>
              </a:rPr>
              <a:pPr>
                <a:lnSpc>
                  <a:spcPct val="80000"/>
                </a:lnSpc>
                <a:spcBef>
                  <a:spcPct val="0"/>
                </a:spcBef>
                <a:buClrTx/>
                <a:buSzTx/>
                <a:buFontTx/>
                <a:buNone/>
              </a:pPr>
              <a:t>19</a:t>
            </a:fld>
            <a:endParaRPr lang="en-US" altLang="en-US" sz="1200">
              <a:solidFill>
                <a:srgbClr val="FFFFFF"/>
              </a:solidFill>
              <a:latin typeface="Times" charset="0"/>
            </a:endParaRPr>
          </a:p>
        </p:txBody>
      </p:sp>
    </p:spTree>
    <p:extLst>
      <p:ext uri="{BB962C8B-B14F-4D97-AF65-F5344CB8AC3E}">
        <p14:creationId xmlns:p14="http://schemas.microsoft.com/office/powerpoint/2010/main" val="19675933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 free Rates: By Currency – January 1, 2017</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20</a:t>
            </a:fld>
            <a:endParaRPr lang="en-US" dirty="0">
              <a:solidFill>
                <a:srgbClr val="FFFFFF"/>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998005769"/>
              </p:ext>
            </p:extLst>
          </p:nvPr>
        </p:nvGraphicFramePr>
        <p:xfrm>
          <a:off x="533398" y="1828803"/>
          <a:ext cx="8232651" cy="4343394"/>
        </p:xfrm>
        <a:graphic>
          <a:graphicData uri="http://schemas.openxmlformats.org/drawingml/2006/table">
            <a:tbl>
              <a:tblPr>
                <a:tableStyleId>{5C22544A-7EE6-4342-B048-85BDC9FD1C3A}</a:tableStyleId>
              </a:tblPr>
              <a:tblGrid>
                <a:gridCol w="1778593"/>
                <a:gridCol w="926573"/>
                <a:gridCol w="1842494"/>
                <a:gridCol w="926573"/>
                <a:gridCol w="1831845"/>
                <a:gridCol w="926573"/>
              </a:tblGrid>
              <a:tr h="542926">
                <a:tc>
                  <a:txBody>
                    <a:bodyPr/>
                    <a:lstStyle/>
                    <a:p>
                      <a:pPr algn="l" fontAlgn="ctr"/>
                      <a:r>
                        <a:rPr lang="en-US" sz="1200" u="none" strike="noStrike" dirty="0">
                          <a:effectLst/>
                        </a:rPr>
                        <a:t>Currency</a:t>
                      </a:r>
                      <a:endParaRPr lang="en-US" sz="1200" b="0" i="1"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Risk free Rate</a:t>
                      </a:r>
                      <a:endParaRPr lang="en-US" sz="1200" b="0" i="1"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Currency</a:t>
                      </a:r>
                      <a:endParaRPr lang="en-US" sz="1200" b="0" i="1"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Risk free Rate</a:t>
                      </a:r>
                      <a:endParaRPr lang="en-US" sz="1200" b="0" i="1"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Currency</a:t>
                      </a:r>
                      <a:endParaRPr lang="en-US" sz="1200" b="0" i="1"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Risk free Rate</a:t>
                      </a:r>
                      <a:endParaRPr lang="en-US" sz="1200" b="0" i="1"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462">
                <a:tc>
                  <a:txBody>
                    <a:bodyPr/>
                    <a:lstStyle/>
                    <a:p>
                      <a:pPr algn="l" fontAlgn="ctr"/>
                      <a:r>
                        <a:rPr lang="en-US" sz="1200" u="none" strike="noStrike" dirty="0">
                          <a:effectLst/>
                        </a:rPr>
                        <a:t>Australian $</a:t>
                      </a:r>
                      <a:endParaRPr lang="en-US"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2.76%</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Iceland Krona</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3.67%</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Phillipine Peso</a:t>
                      </a:r>
                      <a:endParaRPr lang="en-US"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2.55%</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462">
                <a:tc>
                  <a:txBody>
                    <a:bodyPr/>
                    <a:lstStyle/>
                    <a:p>
                      <a:pPr algn="l" fontAlgn="ctr"/>
                      <a:r>
                        <a:rPr lang="en-US" sz="1200" u="none" strike="noStrike">
                          <a:effectLst/>
                        </a:rPr>
                        <a:t>Brazilian Reai</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7.90%</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Indian Rupee</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3.86%</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Polish Zloty</a:t>
                      </a:r>
                      <a:endParaRPr lang="en-US"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2.69%</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462">
                <a:tc>
                  <a:txBody>
                    <a:bodyPr/>
                    <a:lstStyle/>
                    <a:p>
                      <a:pPr algn="l" fontAlgn="ctr"/>
                      <a:r>
                        <a:rPr lang="en-US" sz="1200" u="none" strike="noStrike">
                          <a:effectLst/>
                        </a:rPr>
                        <a:t>British Pound</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0.89%</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Indonesian Rupiah</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5.06%</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Romanian Leu</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0.90%</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462">
                <a:tc>
                  <a:txBody>
                    <a:bodyPr/>
                    <a:lstStyle/>
                    <a:p>
                      <a:pPr algn="l" fontAlgn="ctr"/>
                      <a:r>
                        <a:rPr lang="en-US" sz="1200" u="none" strike="noStrike">
                          <a:effectLst/>
                        </a:rPr>
                        <a:t>Bulgarian Lev</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-0.16%</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Israeli Shekel</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1.25%</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Russian Ruble</a:t>
                      </a:r>
                      <a:endParaRPr lang="en-US"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5.49%</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462">
                <a:tc>
                  <a:txBody>
                    <a:bodyPr/>
                    <a:lstStyle/>
                    <a:p>
                      <a:pPr algn="l" fontAlgn="ctr"/>
                      <a:r>
                        <a:rPr lang="en-US" sz="1200" u="none" strike="noStrike">
                          <a:effectLst/>
                        </a:rPr>
                        <a:t>Canadian $</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1.70%</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Japanese Yen</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-0.75%</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Singapore $</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2.45%</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462">
                <a:tc>
                  <a:txBody>
                    <a:bodyPr/>
                    <a:lstStyle/>
                    <a:p>
                      <a:pPr algn="l" fontAlgn="ctr"/>
                      <a:r>
                        <a:rPr lang="en-US" sz="1200" u="none" strike="noStrike">
                          <a:effectLst/>
                        </a:rPr>
                        <a:t>Chilean Peso</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3.42%</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dirty="0">
                          <a:effectLst/>
                        </a:rPr>
                        <a:t>Kenyan Shilling</a:t>
                      </a:r>
                      <a:endParaRPr lang="en-US"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8.82%</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South African Rand</a:t>
                      </a:r>
                      <a:endParaRPr lang="en-US"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6.60%</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462">
                <a:tc>
                  <a:txBody>
                    <a:bodyPr/>
                    <a:lstStyle/>
                    <a:p>
                      <a:pPr algn="l" fontAlgn="b"/>
                      <a:r>
                        <a:rPr lang="en-US" sz="1200" u="none" strike="noStrike">
                          <a:effectLst/>
                        </a:rPr>
                        <a:t>Chinese Yuan</a:t>
                      </a:r>
                      <a:endParaRPr lang="en-US"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2.55%</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Korean Won</a:t>
                      </a:r>
                      <a:endParaRPr lang="en-US"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1.51%</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Swedish Krona</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0.62%</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462">
                <a:tc>
                  <a:txBody>
                    <a:bodyPr/>
                    <a:lstStyle/>
                    <a:p>
                      <a:pPr algn="l" fontAlgn="ctr"/>
                      <a:r>
                        <a:rPr lang="en-US" sz="1200" u="none" strike="noStrike">
                          <a:effectLst/>
                        </a:rPr>
                        <a:t>Colombian Peso</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4.56%</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Malyasian Ringgit</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2.85%</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Swiss Franc</a:t>
                      </a:r>
                      <a:endParaRPr lang="en-US"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-0.19%</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462">
                <a:tc>
                  <a:txBody>
                    <a:bodyPr/>
                    <a:lstStyle/>
                    <a:p>
                      <a:pPr algn="l" fontAlgn="ctr"/>
                      <a:r>
                        <a:rPr lang="en-US" sz="1200" u="none" strike="noStrike">
                          <a:effectLst/>
                        </a:rPr>
                        <a:t>Croatian Kuna</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-0.34%</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Mexican Peso</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6.24%</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Taiwanese $</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0.47%</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462">
                <a:tc>
                  <a:txBody>
                    <a:bodyPr/>
                    <a:lstStyle/>
                    <a:p>
                      <a:pPr algn="l" fontAlgn="ctr"/>
                      <a:r>
                        <a:rPr lang="en-US" sz="1200" u="none" strike="noStrike">
                          <a:effectLst/>
                        </a:rPr>
                        <a:t>Czech Koruna</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-0.32%</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dirty="0">
                          <a:effectLst/>
                        </a:rPr>
                        <a:t>Nigerian Naira</a:t>
                      </a:r>
                      <a:endParaRPr lang="en-US"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10.77%</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Thai Baht</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0.86%</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462">
                <a:tc>
                  <a:txBody>
                    <a:bodyPr/>
                    <a:lstStyle/>
                    <a:p>
                      <a:pPr algn="l" fontAlgn="ctr"/>
                      <a:r>
                        <a:rPr lang="en-US" sz="1200" u="none" strike="noStrike">
                          <a:effectLst/>
                        </a:rPr>
                        <a:t>Danish Krone</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0.42%</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Norwegian Krone</a:t>
                      </a:r>
                      <a:endParaRPr lang="en-US"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1.61%</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Turkish Lira</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8.11%</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462">
                <a:tc>
                  <a:txBody>
                    <a:bodyPr/>
                    <a:lstStyle/>
                    <a:p>
                      <a:pPr algn="l" fontAlgn="ctr"/>
                      <a:r>
                        <a:rPr lang="en-US" sz="1200" u="none" strike="noStrike">
                          <a:effectLst/>
                        </a:rPr>
                        <a:t>Euro</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0.29%</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NZ $</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3.25%</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US $</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2.45%</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462">
                <a:tc>
                  <a:txBody>
                    <a:bodyPr/>
                    <a:lstStyle/>
                    <a:p>
                      <a:pPr algn="l" fontAlgn="ctr"/>
                      <a:r>
                        <a:rPr lang="en-US" sz="1200" u="none" strike="noStrike">
                          <a:effectLst/>
                        </a:rPr>
                        <a:t>HK $</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1.23%</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Pakistani Rupee</a:t>
                      </a:r>
                      <a:endParaRPr lang="en-US"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0.52%</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Venezuelan Bolivar</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a:effectLst/>
                        </a:rPr>
                        <a:t>8.88%</a:t>
                      </a:r>
                      <a:endParaRPr lang="mr-IN"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462">
                <a:tc>
                  <a:txBody>
                    <a:bodyPr/>
                    <a:lstStyle/>
                    <a:p>
                      <a:pPr algn="l" fontAlgn="ctr"/>
                      <a:r>
                        <a:rPr lang="en-US" sz="1200" u="none" strike="noStrike">
                          <a:effectLst/>
                        </a:rPr>
                        <a:t>Hungarian Forint</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0.87%</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Peruvian Sol</a:t>
                      </a:r>
                      <a:endParaRPr lang="en-US" sz="1200" b="0" i="0" u="none" strike="noStrike">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5.04%</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dirty="0">
                          <a:effectLst/>
                        </a:rPr>
                        <a:t>Vietnamese Dong</a:t>
                      </a:r>
                      <a:endParaRPr lang="en-US"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200" u="none" strike="noStrike" dirty="0">
                          <a:effectLst/>
                        </a:rPr>
                        <a:t>0.90%</a:t>
                      </a:r>
                      <a:endParaRPr lang="mr-IN" sz="12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74482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free Rate: Desperation Time?</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smtClean="0"/>
              <a:t>It is entirely possible that you may be unable to find a government bond issued in the local currency (that is traded) or that you do not trust the government bond rate as a fair market interest rate. There are two ways you can get to a risk free rate, in this case.</a:t>
            </a:r>
          </a:p>
          <a:p>
            <a:pPr marL="514350" indent="-514350">
              <a:buFont typeface="+mj-lt"/>
              <a:buAutoNum type="arabicPeriod"/>
            </a:pPr>
            <a:r>
              <a:rPr lang="en-US" dirty="0" smtClean="0"/>
              <a:t>Build up approach: The risk free rate in any currency can be written as the sum of two variables:</a:t>
            </a:r>
          </a:p>
          <a:p>
            <a:pPr marL="320040" lvl="1" indent="0">
              <a:buNone/>
            </a:pPr>
            <a:r>
              <a:rPr lang="en-US" dirty="0"/>
              <a:t>Risk free rate = Expected Inflation in currency + Expected real interest </a:t>
            </a:r>
            <a:r>
              <a:rPr lang="en-US" dirty="0" smtClean="0"/>
              <a:t>rate</a:t>
            </a:r>
          </a:p>
          <a:p>
            <a:pPr marL="594360" lvl="2" indent="0">
              <a:buNone/>
            </a:pPr>
            <a:r>
              <a:rPr lang="en-US" dirty="0" smtClean="0"/>
              <a:t>The expected real interest rate can be computed in one of two ways: from the US TIPs rate or set equal to real growth in the economy. Thus, if the expected inflation rate in a country is expected to be 15% and the TIPs rate is 1%, the risk free rate is 16%.</a:t>
            </a:r>
          </a:p>
          <a:p>
            <a:pPr marL="514350" indent="-514350">
              <a:buFont typeface="+mj-lt"/>
              <a:buAutoNum type="arabicPeriod"/>
            </a:pPr>
            <a:r>
              <a:rPr lang="en-US" dirty="0" smtClean="0"/>
              <a:t>US $ rate &amp; Differential Inflation: Alternatively, you can scale up the US $ risk free rate by the differential inflation between the US $ and the currency in question:</a:t>
            </a:r>
          </a:p>
          <a:p>
            <a:pPr marL="320040" lvl="1" indent="0">
              <a:buNone/>
            </a:pPr>
            <a:r>
              <a:rPr lang="en-US" dirty="0" smtClean="0"/>
              <a:t>Risk free </a:t>
            </a:r>
            <a:r>
              <a:rPr lang="en-US" dirty="0" err="1" smtClean="0"/>
              <a:t>rate</a:t>
            </a:r>
            <a:r>
              <a:rPr lang="en-US" baseline="-25000" dirty="0" err="1" smtClean="0"/>
              <a:t>Currency</a:t>
            </a:r>
            <a:r>
              <a:rPr lang="en-US" dirty="0" smtClean="0"/>
              <a:t>=</a:t>
            </a:r>
          </a:p>
          <a:p>
            <a:pPr marL="320040" lvl="1" indent="0">
              <a:buNone/>
            </a:pPr>
            <a:endParaRPr lang="en-US" dirty="0" smtClean="0"/>
          </a:p>
          <a:p>
            <a:pPr marL="320040" lvl="1" indent="0">
              <a:buNone/>
            </a:pPr>
            <a:r>
              <a:rPr lang="en-US" dirty="0" smtClean="0"/>
              <a:t>Thus, if the US $ risk free rate is 2.27%, the inflation rate in the foreign currency is 15% and the inflation rate in US $ is 1.5%, the foreign currency risk free rate is as follows:</a:t>
            </a:r>
          </a:p>
          <a:p>
            <a:pPr marL="320040" lvl="1" indent="0">
              <a:buNone/>
            </a:pPr>
            <a:r>
              <a:rPr lang="en-US" dirty="0" smtClean="0"/>
              <a:t>Risk free rate = </a:t>
            </a:r>
          </a:p>
        </p:txBody>
      </p:sp>
      <p:graphicFrame>
        <p:nvGraphicFramePr>
          <p:cNvPr id="4" name="Object 3"/>
          <p:cNvGraphicFramePr>
            <a:graphicFrameLocks noChangeAspect="1"/>
          </p:cNvGraphicFramePr>
          <p:nvPr>
            <p:extLst>
              <p:ext uri="{D42A27DB-BD31-4B8C-83A1-F6EECF244321}">
                <p14:modId xmlns:p14="http://schemas.microsoft.com/office/powerpoint/2010/main" val="3248413925"/>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3213" name="Equation" r:id="rId3" imgW="114300" imgH="165100" progId="Equation.3">
                  <p:embed/>
                </p:oleObj>
              </mc:Choice>
              <mc:Fallback>
                <p:oleObj name="Equation" r:id="rId3" imgW="114300" imgH="165100" progId="Equation.3">
                  <p:embed/>
                  <p:pic>
                    <p:nvPicPr>
                      <p:cNvPr id="0" name=""/>
                      <p:cNvPicPr/>
                      <p:nvPr/>
                    </p:nvPicPr>
                    <p:blipFill>
                      <a:blip r:embed="rId4"/>
                      <a:stretch>
                        <a:fillRect/>
                      </a:stretch>
                    </p:blipFill>
                    <p:spPr>
                      <a:xfrm>
                        <a:off x="4514850" y="3346450"/>
                        <a:ext cx="114300" cy="165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134487840"/>
              </p:ext>
            </p:extLst>
          </p:nvPr>
        </p:nvGraphicFramePr>
        <p:xfrm>
          <a:off x="2819400" y="4648200"/>
          <a:ext cx="5486400" cy="546100"/>
        </p:xfrm>
        <a:graphic>
          <a:graphicData uri="http://schemas.openxmlformats.org/presentationml/2006/ole">
            <mc:AlternateContent xmlns:mc="http://schemas.openxmlformats.org/markup-compatibility/2006">
              <mc:Choice xmlns:v="urn:schemas-microsoft-com:vml" Requires="v">
                <p:oleObj spid="_x0000_s3214" name="Document" r:id="rId5" imgW="5486400" imgH="546100" progId="Word.Document.12">
                  <p:embed/>
                </p:oleObj>
              </mc:Choice>
              <mc:Fallback>
                <p:oleObj name="Document" r:id="rId5" imgW="5486400" imgH="546100" progId="Word.Document.12">
                  <p:embed/>
                  <p:pic>
                    <p:nvPicPr>
                      <p:cNvPr id="0" name=""/>
                      <p:cNvPicPr/>
                      <p:nvPr/>
                    </p:nvPicPr>
                    <p:blipFill>
                      <a:blip r:embed="rId6"/>
                      <a:stretch>
                        <a:fillRect/>
                      </a:stretch>
                    </p:blipFill>
                    <p:spPr>
                      <a:xfrm>
                        <a:off x="2819400" y="4648200"/>
                        <a:ext cx="5486400" cy="5461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41991023"/>
              </p:ext>
            </p:extLst>
          </p:nvPr>
        </p:nvGraphicFramePr>
        <p:xfrm>
          <a:off x="2362200" y="5715000"/>
          <a:ext cx="5486400" cy="419100"/>
        </p:xfrm>
        <a:graphic>
          <a:graphicData uri="http://schemas.openxmlformats.org/presentationml/2006/ole">
            <mc:AlternateContent xmlns:mc="http://schemas.openxmlformats.org/markup-compatibility/2006">
              <mc:Choice xmlns:v="urn:schemas-microsoft-com:vml" Requires="v">
                <p:oleObj spid="_x0000_s3215" name="Document" r:id="rId7" imgW="5486400" imgH="419100" progId="Word.Document.12">
                  <p:embed/>
                </p:oleObj>
              </mc:Choice>
              <mc:Fallback>
                <p:oleObj name="Document" r:id="rId7" imgW="5486400" imgH="419100" progId="Word.Document.12">
                  <p:embed/>
                  <p:pic>
                    <p:nvPicPr>
                      <p:cNvPr id="0" name=""/>
                      <p:cNvPicPr/>
                      <p:nvPr/>
                    </p:nvPicPr>
                    <p:blipFill>
                      <a:blip r:embed="rId8"/>
                      <a:stretch>
                        <a:fillRect/>
                      </a:stretch>
                    </p:blipFill>
                    <p:spPr>
                      <a:xfrm>
                        <a:off x="2362200" y="5715000"/>
                        <a:ext cx="5486400" cy="419100"/>
                      </a:xfrm>
                      <a:prstGeom prst="rect">
                        <a:avLst/>
                      </a:prstGeom>
                    </p:spPr>
                  </p:pic>
                </p:oleObj>
              </mc:Fallback>
            </mc:AlternateContent>
          </a:graphicData>
        </a:graphic>
      </p:graphicFrame>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21</a:t>
            </a:fld>
            <a:endParaRPr lang="en-US" dirty="0">
              <a:solidFill>
                <a:srgbClr val="FFFFFF"/>
              </a:solidFill>
            </a:endParaRPr>
          </a:p>
        </p:txBody>
      </p:sp>
    </p:spTree>
    <p:extLst>
      <p:ext uri="{BB962C8B-B14F-4D97-AF65-F5344CB8AC3E}">
        <p14:creationId xmlns:p14="http://schemas.microsoft.com/office/powerpoint/2010/main" val="3007807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011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a:t>
            </a:r>
            <a:r>
              <a:rPr lang="en-US" dirty="0" smtClean="0"/>
              <a:t>2017</a:t>
            </a:r>
            <a:endParaRPr lang="en-US" dirty="0"/>
          </a:p>
        </p:txBody>
      </p:sp>
      <p:pic>
        <p:nvPicPr>
          <p:cNvPr id="5" name="Picture 4"/>
          <p:cNvPicPr>
            <a:picLocks noChangeAspect="1"/>
          </p:cNvPicPr>
          <p:nvPr/>
        </p:nvPicPr>
        <p:blipFill>
          <a:blip r:embed="rId4"/>
          <a:stretch>
            <a:fillRect/>
          </a:stretch>
        </p:blipFill>
        <p:spPr>
          <a:xfrm>
            <a:off x="2259807" y="2669569"/>
            <a:ext cx="1660005" cy="4044950"/>
          </a:xfrm>
          <a:prstGeom prst="rect">
            <a:avLst/>
          </a:prstGeom>
        </p:spPr>
      </p:pic>
      <p:pic>
        <p:nvPicPr>
          <p:cNvPr id="6" name="Picture 5"/>
          <p:cNvPicPr>
            <a:picLocks noChangeAspect="1"/>
          </p:cNvPicPr>
          <p:nvPr/>
        </p:nvPicPr>
        <p:blipFill>
          <a:blip r:embed="rId5"/>
          <a:stretch>
            <a:fillRect/>
          </a:stretch>
        </p:blipFill>
        <p:spPr>
          <a:xfrm>
            <a:off x="6350102" y="2157298"/>
            <a:ext cx="1835222" cy="3482975"/>
          </a:xfrm>
          <a:prstGeom prst="rect">
            <a:avLst/>
          </a:prstGeom>
        </p:spPr>
      </p:pic>
      <p:pic>
        <p:nvPicPr>
          <p:cNvPr id="7" name="Picture 6"/>
          <p:cNvPicPr>
            <a:picLocks noChangeAspect="1"/>
          </p:cNvPicPr>
          <p:nvPr/>
        </p:nvPicPr>
        <p:blipFill>
          <a:blip r:embed="rId6"/>
          <a:stretch>
            <a:fillRect/>
          </a:stretch>
        </p:blipFill>
        <p:spPr>
          <a:xfrm>
            <a:off x="7376237" y="5657757"/>
            <a:ext cx="1618175" cy="641350"/>
          </a:xfrm>
          <a:prstGeom prst="rect">
            <a:avLst/>
          </a:prstGeom>
        </p:spPr>
      </p:pic>
      <p:pic>
        <p:nvPicPr>
          <p:cNvPr id="9" name="Picture 8"/>
          <p:cNvPicPr>
            <a:picLocks noChangeAspect="1"/>
          </p:cNvPicPr>
          <p:nvPr/>
        </p:nvPicPr>
        <p:blipFill>
          <a:blip r:embed="rId7"/>
          <a:stretch>
            <a:fillRect/>
          </a:stretch>
        </p:blipFill>
        <p:spPr>
          <a:xfrm>
            <a:off x="309800" y="3452206"/>
            <a:ext cx="1682441" cy="3253394"/>
          </a:xfrm>
          <a:prstGeom prst="rect">
            <a:avLst/>
          </a:prstGeom>
        </p:spPr>
      </p:pic>
      <p:pic>
        <p:nvPicPr>
          <p:cNvPr id="10" name="Picture 9"/>
          <p:cNvPicPr>
            <a:picLocks noChangeAspect="1"/>
          </p:cNvPicPr>
          <p:nvPr/>
        </p:nvPicPr>
        <p:blipFill>
          <a:blip r:embed="rId8"/>
          <a:stretch>
            <a:fillRect/>
          </a:stretch>
        </p:blipFill>
        <p:spPr>
          <a:xfrm>
            <a:off x="334916" y="3192208"/>
            <a:ext cx="1541462" cy="157861"/>
          </a:xfrm>
          <a:prstGeom prst="rect">
            <a:avLst/>
          </a:prstGeom>
        </p:spPr>
      </p:pic>
      <p:pic>
        <p:nvPicPr>
          <p:cNvPr id="11" name="Picture 10"/>
          <p:cNvPicPr>
            <a:picLocks noChangeAspect="1"/>
          </p:cNvPicPr>
          <p:nvPr/>
        </p:nvPicPr>
        <p:blipFill>
          <a:blip r:embed="rId9"/>
          <a:stretch>
            <a:fillRect/>
          </a:stretch>
        </p:blipFill>
        <p:spPr>
          <a:xfrm>
            <a:off x="4092157" y="42348"/>
            <a:ext cx="1508447" cy="3789292"/>
          </a:xfrm>
          <a:prstGeom prst="rect">
            <a:avLst/>
          </a:prstGeom>
        </p:spPr>
      </p:pic>
      <p:pic>
        <p:nvPicPr>
          <p:cNvPr id="13" name="Picture 12"/>
          <p:cNvPicPr>
            <a:picLocks noChangeAspect="1"/>
          </p:cNvPicPr>
          <p:nvPr/>
        </p:nvPicPr>
        <p:blipFill>
          <a:blip r:embed="rId10"/>
          <a:stretch>
            <a:fillRect/>
          </a:stretch>
        </p:blipFill>
        <p:spPr>
          <a:xfrm>
            <a:off x="457200" y="2489843"/>
            <a:ext cx="1487570" cy="452739"/>
          </a:xfrm>
          <a:prstGeom prst="rect">
            <a:avLst/>
          </a:prstGeom>
        </p:spPr>
      </p:pic>
      <p:pic>
        <p:nvPicPr>
          <p:cNvPr id="14" name="Picture 13"/>
          <p:cNvPicPr>
            <a:picLocks noChangeAspect="1"/>
          </p:cNvPicPr>
          <p:nvPr/>
        </p:nvPicPr>
        <p:blipFill>
          <a:blip r:embed="rId11"/>
          <a:stretch>
            <a:fillRect/>
          </a:stretch>
        </p:blipFill>
        <p:spPr>
          <a:xfrm>
            <a:off x="807074" y="42348"/>
            <a:ext cx="3184141" cy="2318549"/>
          </a:xfrm>
          <a:prstGeom prst="rect">
            <a:avLst/>
          </a:prstGeom>
        </p:spPr>
      </p:pic>
      <p:pic>
        <p:nvPicPr>
          <p:cNvPr id="2" name="Picture 1"/>
          <p:cNvPicPr>
            <a:picLocks noChangeAspect="1"/>
          </p:cNvPicPr>
          <p:nvPr/>
        </p:nvPicPr>
        <p:blipFill>
          <a:blip r:embed="rId12"/>
          <a:stretch>
            <a:fillRect/>
          </a:stretch>
        </p:blipFill>
        <p:spPr>
          <a:xfrm>
            <a:off x="5989226" y="56821"/>
            <a:ext cx="2926173" cy="1836547"/>
          </a:xfrm>
          <a:prstGeom prst="rect">
            <a:avLst/>
          </a:prstGeom>
        </p:spPr>
      </p:pic>
      <p:pic>
        <p:nvPicPr>
          <p:cNvPr id="4" name="Picture 3"/>
          <p:cNvPicPr>
            <a:picLocks noChangeAspect="1"/>
          </p:cNvPicPr>
          <p:nvPr/>
        </p:nvPicPr>
        <p:blipFill>
          <a:blip r:embed="rId13"/>
          <a:stretch>
            <a:fillRect/>
          </a:stretch>
        </p:blipFill>
        <p:spPr>
          <a:xfrm>
            <a:off x="4464788" y="4115732"/>
            <a:ext cx="1631343" cy="1813568"/>
          </a:xfrm>
          <a:prstGeom prst="rect">
            <a:avLst/>
          </a:prstGeom>
        </p:spPr>
      </p:pic>
    </p:spTree>
    <p:extLst>
      <p:ext uri="{BB962C8B-B14F-4D97-AF65-F5344CB8AC3E}">
        <p14:creationId xmlns:p14="http://schemas.microsoft.com/office/powerpoint/2010/main" val="6185798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88543" y="1600200"/>
            <a:ext cx="1939879"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Regression beta is 0.422</a:t>
            </a:r>
            <a:endParaRPr lang="en-US" sz="1400" i="0" dirty="0"/>
          </a:p>
        </p:txBody>
      </p:sp>
      <p:sp>
        <p:nvSpPr>
          <p:cNvPr id="7" name="TextBox 6"/>
          <p:cNvSpPr txBox="1"/>
          <p:nvPr/>
        </p:nvSpPr>
        <p:spPr>
          <a:xfrm>
            <a:off x="7010400" y="2971800"/>
            <a:ext cx="1201571"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Intercept in %</a:t>
            </a:r>
          </a:p>
          <a:p>
            <a:r>
              <a:rPr lang="en-US" sz="1400" i="0" dirty="0" smtClean="0"/>
              <a:t>0.057%</a:t>
            </a:r>
            <a:endParaRPr lang="en-US" sz="1400" i="0" dirty="0"/>
          </a:p>
        </p:txBody>
      </p:sp>
      <p:sp>
        <p:nvSpPr>
          <p:cNvPr id="11" name="TextBox 10"/>
          <p:cNvSpPr txBox="1"/>
          <p:nvPr/>
        </p:nvSpPr>
        <p:spPr>
          <a:xfrm>
            <a:off x="7010400" y="2057400"/>
            <a:ext cx="1752600"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err="1" smtClean="0"/>
              <a:t>Adj</a:t>
            </a:r>
            <a:r>
              <a:rPr lang="en-US" sz="1400" i="0" dirty="0" smtClean="0"/>
              <a:t> Beta = (2/3)(0.422) + (1/3) (1) = 0.614</a:t>
            </a:r>
            <a:endParaRPr lang="en-US" sz="1400" i="0" dirty="0"/>
          </a:p>
        </p:txBody>
      </p:sp>
      <p:sp>
        <p:nvSpPr>
          <p:cNvPr id="14" name="TextBox 13"/>
          <p:cNvSpPr txBox="1"/>
          <p:nvPr/>
        </p:nvSpPr>
        <p:spPr>
          <a:xfrm>
            <a:off x="7086600" y="3657600"/>
            <a:ext cx="1828800" cy="5334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R squared (decimals) = 21.5%</a:t>
            </a:r>
            <a:endParaRPr lang="en-US" sz="1400" i="0" dirty="0"/>
          </a:p>
        </p:txBody>
      </p:sp>
      <p:sp>
        <p:nvSpPr>
          <p:cNvPr id="17" name="TextBox 16"/>
          <p:cNvSpPr txBox="1"/>
          <p:nvPr/>
        </p:nvSpPr>
        <p:spPr>
          <a:xfrm>
            <a:off x="6934200" y="4648200"/>
            <a:ext cx="2209800" cy="16002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err="1" smtClean="0"/>
              <a:t>Std</a:t>
            </a:r>
            <a:r>
              <a:rPr lang="en-US" sz="1400" i="0" dirty="0" smtClean="0"/>
              <a:t> error of beta = 0.08</a:t>
            </a:r>
          </a:p>
          <a:p>
            <a:r>
              <a:rPr lang="en-US" sz="1400" i="0" dirty="0" smtClean="0"/>
              <a:t>67% confidence: </a:t>
            </a:r>
          </a:p>
          <a:p>
            <a:r>
              <a:rPr lang="en-US" sz="1400" i="0" dirty="0" smtClean="0"/>
              <a:t>0.34 (=0.42-0.08) to</a:t>
            </a:r>
          </a:p>
          <a:p>
            <a:r>
              <a:rPr lang="en-US" sz="1400" i="0" dirty="0" smtClean="0"/>
              <a:t>0.50 (=0.42+0.08)</a:t>
            </a:r>
          </a:p>
          <a:p>
            <a:r>
              <a:rPr lang="en-US" sz="1400" i="0" dirty="0" smtClean="0"/>
              <a:t>95% confidence:</a:t>
            </a:r>
          </a:p>
          <a:p>
            <a:r>
              <a:rPr lang="en-US" sz="1400" i="0" dirty="0" smtClean="0"/>
              <a:t>0.26 </a:t>
            </a:r>
            <a:r>
              <a:rPr lang="en-US" sz="1400" i="0" dirty="0"/>
              <a:t>(=0.42</a:t>
            </a:r>
            <a:r>
              <a:rPr lang="en-US" sz="1400" i="0" dirty="0" smtClean="0"/>
              <a:t>-2*0.08</a:t>
            </a:r>
            <a:r>
              <a:rPr lang="en-US" sz="1400" i="0" dirty="0"/>
              <a:t>) to</a:t>
            </a:r>
          </a:p>
          <a:p>
            <a:r>
              <a:rPr lang="en-US" sz="1400" i="0" dirty="0" smtClean="0"/>
              <a:t>0.58 (</a:t>
            </a:r>
            <a:r>
              <a:rPr lang="en-US" sz="1400" i="0" dirty="0"/>
              <a:t>=</a:t>
            </a:r>
            <a:r>
              <a:rPr lang="en-US" sz="1400" i="0" dirty="0" smtClean="0"/>
              <a:t>0.42+2*0.08</a:t>
            </a:r>
            <a:r>
              <a:rPr lang="en-US" sz="1400" i="0" dirty="0"/>
              <a:t>)</a:t>
            </a:r>
          </a:p>
        </p:txBody>
      </p:sp>
      <p:sp>
        <p:nvSpPr>
          <p:cNvPr id="20" name="TextBox 19"/>
          <p:cNvSpPr txBox="1"/>
          <p:nvPr/>
        </p:nvSpPr>
        <p:spPr>
          <a:xfrm>
            <a:off x="4191000" y="152400"/>
            <a:ext cx="4349944"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If annualized </a:t>
            </a:r>
            <a:r>
              <a:rPr lang="en-US" sz="1400" i="0" dirty="0" err="1" smtClean="0"/>
              <a:t>riskfree</a:t>
            </a:r>
            <a:r>
              <a:rPr lang="en-US" sz="1400" i="0" dirty="0" smtClean="0"/>
              <a:t> rate during period was 1.5%,</a:t>
            </a:r>
          </a:p>
          <a:p>
            <a:r>
              <a:rPr lang="en-US" sz="1400" i="0" dirty="0" smtClean="0"/>
              <a:t>Jensen’s alpha = 0.057% - (1.5%/52)*(1-0.422) = 0.0403%</a:t>
            </a:r>
            <a:endParaRPr lang="en-US" sz="1400" i="0" dirty="0"/>
          </a:p>
        </p:txBody>
      </p:sp>
      <p:pic>
        <p:nvPicPr>
          <p:cNvPr id="2" name="Picture 1"/>
          <p:cNvPicPr>
            <a:picLocks noChangeAspect="1"/>
          </p:cNvPicPr>
          <p:nvPr/>
        </p:nvPicPr>
        <p:blipFill>
          <a:blip r:embed="rId2"/>
          <a:stretch>
            <a:fillRect/>
          </a:stretch>
        </p:blipFill>
        <p:spPr>
          <a:xfrm>
            <a:off x="76200" y="762000"/>
            <a:ext cx="6865550" cy="5029200"/>
          </a:xfrm>
          <a:prstGeom prst="rect">
            <a:avLst/>
          </a:prstGeom>
        </p:spPr>
      </p:pic>
      <p:sp>
        <p:nvSpPr>
          <p:cNvPr id="5" name="TextBox 4"/>
          <p:cNvSpPr txBox="1"/>
          <p:nvPr/>
        </p:nvSpPr>
        <p:spPr>
          <a:xfrm>
            <a:off x="990600" y="5638800"/>
            <a:ext cx="5432684" cy="73866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Using a 6% ERP for mature markets and a current </a:t>
            </a:r>
            <a:r>
              <a:rPr lang="en-US" sz="1400" i="0" dirty="0" err="1" smtClean="0"/>
              <a:t>riskfree</a:t>
            </a:r>
            <a:r>
              <a:rPr lang="en-US" sz="1400" i="0" dirty="0" smtClean="0"/>
              <a:t> rate of 1.87%,</a:t>
            </a:r>
          </a:p>
          <a:p>
            <a:r>
              <a:rPr lang="en-US" sz="1400" i="0" dirty="0" smtClean="0"/>
              <a:t>Expected Return = </a:t>
            </a:r>
            <a:r>
              <a:rPr lang="en-US" sz="1400" i="0" dirty="0" err="1" smtClean="0"/>
              <a:t>Riskfree</a:t>
            </a:r>
            <a:r>
              <a:rPr lang="en-US" sz="1400" i="0" dirty="0" smtClean="0"/>
              <a:t> rate + Raw Beta (ERP)</a:t>
            </a:r>
          </a:p>
          <a:p>
            <a:r>
              <a:rPr lang="en-US" sz="1400" i="0" dirty="0"/>
              <a:t>	</a:t>
            </a:r>
            <a:r>
              <a:rPr lang="en-US" sz="1400" i="0" dirty="0" smtClean="0"/>
              <a:t>= 1.87% + 0.422 (6%) = 4.40%</a:t>
            </a:r>
            <a:endParaRPr lang="en-US" sz="1400" i="0" dirty="0"/>
          </a:p>
        </p:txBody>
      </p:sp>
      <p:sp>
        <p:nvSpPr>
          <p:cNvPr id="3" name="Slide Number Placeholder 2"/>
          <p:cNvSpPr>
            <a:spLocks noGrp="1"/>
          </p:cNvSpPr>
          <p:nvPr>
            <p:ph type="sldNum" sz="quarter" idx="12"/>
          </p:nvPr>
        </p:nvSpPr>
        <p:spPr/>
        <p:txBody>
          <a:bodyPr/>
          <a:lstStyle/>
          <a:p>
            <a:fld id="{1AD93096-5B34-4342-9326-69289CEAE4C2}" type="slidenum">
              <a:rPr lang="en-US" smtClean="0"/>
              <a:pPr/>
              <a:t>23</a:t>
            </a:fld>
            <a:endParaRPr lang="en-US" dirty="0">
              <a:solidFill>
                <a:schemeClr val="tx2"/>
              </a:solidFill>
            </a:endParaRPr>
          </a:p>
        </p:txBody>
      </p:sp>
      <p:sp>
        <p:nvSpPr>
          <p:cNvPr id="15" name="TextBox 14"/>
          <p:cNvSpPr txBox="1"/>
          <p:nvPr/>
        </p:nvSpPr>
        <p:spPr>
          <a:xfrm>
            <a:off x="3505200" y="762000"/>
            <a:ext cx="1977575"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Based on weekly returns</a:t>
            </a:r>
            <a:endParaRPr lang="en-US" sz="1400" i="0" dirty="0"/>
          </a:p>
        </p:txBody>
      </p:sp>
      <p:cxnSp>
        <p:nvCxnSpPr>
          <p:cNvPr id="13" name="Straight Arrow Connector 12"/>
          <p:cNvCxnSpPr/>
          <p:nvPr/>
        </p:nvCxnSpPr>
        <p:spPr>
          <a:xfrm>
            <a:off x="5029200" y="10668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98050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t>The best R-squared ever?</a:t>
            </a:r>
            <a:endParaRPr lang="en-US"/>
          </a:p>
        </p:txBody>
      </p:sp>
      <p:pic>
        <p:nvPicPr>
          <p:cNvPr id="29699" name="Picture 4"/>
          <p:cNvPicPr>
            <a:picLocks noGrp="1" noChangeAspect="1" noChangeArrowheads="1"/>
          </p:cNvPicPr>
          <p:nvPr>
            <p:ph sz="quarter" idx="1"/>
          </p:nvPr>
        </p:nvPicPr>
        <p:blipFill>
          <a:blip r:embed="rId2"/>
          <a:srcRect l="-18644" r="-18644"/>
          <a:stretch>
            <a:fillRect/>
          </a:stretch>
        </p:blipFill>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24</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 sector is your firm in?</a:t>
            </a:r>
            <a:endParaRPr lang="en-US" dirty="0"/>
          </a:p>
        </p:txBody>
      </p:sp>
      <p:pic>
        <p:nvPicPr>
          <p:cNvPr id="4" name="Content Placeholder 3"/>
          <p:cNvPicPr>
            <a:picLocks noGrp="1" noChangeAspect="1"/>
          </p:cNvPicPr>
          <p:nvPr>
            <p:ph sz="quarter" idx="1"/>
          </p:nvPr>
        </p:nvPicPr>
        <p:blipFill>
          <a:blip r:embed="rId2"/>
          <a:srcRect t="12098" b="12098"/>
          <a:stretch>
            <a:fillRect/>
          </a:stretch>
        </p:blipFill>
        <p:spPr/>
      </p:pic>
      <p:sp>
        <p:nvSpPr>
          <p:cNvPr id="6" name="TextBox 5"/>
          <p:cNvSpPr txBox="1"/>
          <p:nvPr/>
        </p:nvSpPr>
        <p:spPr>
          <a:xfrm>
            <a:off x="6629400" y="1371600"/>
            <a:ext cx="2362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Bloomberg sector category</a:t>
            </a:r>
            <a:endParaRPr lang="en-US" sz="1400" i="0" dirty="0"/>
          </a:p>
        </p:txBody>
      </p:sp>
      <p:sp>
        <p:nvSpPr>
          <p:cNvPr id="12" name="TextBox 11"/>
          <p:cNvSpPr txBox="1"/>
          <p:nvPr/>
        </p:nvSpPr>
        <p:spPr>
          <a:xfrm>
            <a:off x="381001" y="2819400"/>
            <a:ext cx="1676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Read the description and make your own judgment</a:t>
            </a:r>
            <a:endParaRPr lang="en-US" sz="1400" i="0" dirty="0"/>
          </a:p>
        </p:txBody>
      </p:sp>
      <p:cxnSp>
        <p:nvCxnSpPr>
          <p:cNvPr id="9" name="Straight Arrow Connector 8"/>
          <p:cNvCxnSpPr/>
          <p:nvPr/>
        </p:nvCxnSpPr>
        <p:spPr bwMode="auto">
          <a:xfrm flipH="1">
            <a:off x="7239000" y="1676400"/>
            <a:ext cx="457200" cy="9144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V="1">
            <a:off x="2057400" y="3200400"/>
            <a:ext cx="304800" cy="76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25</a:t>
            </a:fld>
            <a:endParaRPr lang="en-US" dirty="0">
              <a:solidFill>
                <a:srgbClr val="FFFFFF"/>
              </a:solidFill>
            </a:endParaRPr>
          </a:p>
        </p:txBody>
      </p:sp>
    </p:spTree>
    <p:extLst>
      <p:ext uri="{BB962C8B-B14F-4D97-AF65-F5344CB8AC3E}">
        <p14:creationId xmlns:p14="http://schemas.microsoft.com/office/powerpoint/2010/main" val="2380150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26</a:t>
            </a:fld>
            <a:endParaRPr lang="en-US" dirty="0">
              <a:solidFill>
                <a:schemeClr val="tx2"/>
              </a:solidFill>
            </a:endParaRPr>
          </a:p>
        </p:txBody>
      </p:sp>
      <p:pic>
        <p:nvPicPr>
          <p:cNvPr id="5" name="Picture 4"/>
          <p:cNvPicPr>
            <a:picLocks noChangeAspect="1"/>
          </p:cNvPicPr>
          <p:nvPr/>
        </p:nvPicPr>
        <p:blipFill>
          <a:blip r:embed="rId2"/>
          <a:stretch>
            <a:fillRect/>
          </a:stretch>
        </p:blipFill>
        <p:spPr>
          <a:xfrm>
            <a:off x="35007" y="0"/>
            <a:ext cx="9073985" cy="68580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27</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147484"/>
            <a:ext cx="9144000" cy="6563032"/>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Interest coverage ratios</a:t>
            </a:r>
            <a:endParaRPr lang="en-US" dirty="0"/>
          </a:p>
        </p:txBody>
      </p:sp>
      <p:pic>
        <p:nvPicPr>
          <p:cNvPr id="4" name="Content Placeholder 3"/>
          <p:cNvPicPr>
            <a:picLocks noGrp="1" noChangeAspect="1"/>
          </p:cNvPicPr>
          <p:nvPr>
            <p:ph sz="quarter" idx="1"/>
          </p:nvPr>
        </p:nvPicPr>
        <p:blipFill>
          <a:blip r:embed="rId2"/>
          <a:srcRect t="-73973" b="-73973"/>
          <a:stretch>
            <a:fillRect/>
          </a:stretch>
        </p:blipFill>
        <p:spPr/>
      </p:pic>
      <p:sp>
        <p:nvSpPr>
          <p:cNvPr id="5" name="TextBox 4"/>
          <p:cNvSpPr txBox="1"/>
          <p:nvPr/>
        </p:nvSpPr>
        <p:spPr>
          <a:xfrm>
            <a:off x="1676400" y="5334000"/>
            <a:ext cx="4643331"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Interest coverage ratio = Operating profit/ Interest expense</a:t>
            </a:r>
          </a:p>
          <a:p>
            <a:r>
              <a:rPr lang="en-US" sz="1400" i="0" dirty="0"/>
              <a:t>	</a:t>
            </a:r>
            <a:r>
              <a:rPr lang="en-US" sz="1400" i="0" dirty="0" smtClean="0"/>
              <a:t>		= 17,741/1,441 = 12.10</a:t>
            </a:r>
            <a:endParaRPr lang="en-US" sz="1400" i="0"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28</a:t>
            </a:fld>
            <a:endParaRPr lang="en-US" dirty="0">
              <a:solidFill>
                <a:srgbClr val="FFFFFF"/>
              </a:solidFill>
            </a:endParaRPr>
          </a:p>
        </p:txBody>
      </p:sp>
    </p:spTree>
    <p:extLst>
      <p:ext uri="{BB962C8B-B14F-4D97-AF65-F5344CB8AC3E}">
        <p14:creationId xmlns:p14="http://schemas.microsoft.com/office/powerpoint/2010/main" val="26431023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0" y="457200"/>
            <a:ext cx="7620000" cy="838200"/>
          </a:xfrm>
        </p:spPr>
        <p:txBody>
          <a:bodyPr/>
          <a:lstStyle/>
          <a:p>
            <a:r>
              <a:rPr lang="en-US" smtClean="0">
                <a:ea typeface="ＭＳ Ｐゴシック" charset="-128"/>
                <a:cs typeface="ＭＳ Ｐゴシック" charset="-128"/>
              </a:rPr>
              <a:t>Synthetic Ratings and Default Spreads</a:t>
            </a:r>
          </a:p>
        </p:txBody>
      </p:sp>
      <p:sp>
        <p:nvSpPr>
          <p:cNvPr id="2" name="TextBox 1"/>
          <p:cNvSpPr txBox="1"/>
          <p:nvPr/>
        </p:nvSpPr>
        <p:spPr>
          <a:xfrm>
            <a:off x="1524000" y="1600200"/>
            <a:ext cx="2035871" cy="307777"/>
          </a:xfrm>
          <a:prstGeom prst="rect">
            <a:avLst/>
          </a:prstGeom>
          <a:noFill/>
        </p:spPr>
        <p:txBody>
          <a:bodyPr wrap="none" rtlCol="0">
            <a:spAutoFit/>
          </a:bodyPr>
          <a:lstStyle/>
          <a:p>
            <a:r>
              <a:rPr lang="en-US" sz="1400" i="0" dirty="0" smtClean="0"/>
              <a:t>Market cap &gt; $ 5 billion</a:t>
            </a:r>
            <a:endParaRPr lang="en-US" sz="1400" i="0" dirty="0"/>
          </a:p>
        </p:txBody>
      </p:sp>
      <p:sp>
        <p:nvSpPr>
          <p:cNvPr id="7" name="TextBox 6"/>
          <p:cNvSpPr txBox="1"/>
          <p:nvPr/>
        </p:nvSpPr>
        <p:spPr>
          <a:xfrm>
            <a:off x="5791200" y="1600200"/>
            <a:ext cx="2035871" cy="307777"/>
          </a:xfrm>
          <a:prstGeom prst="rect">
            <a:avLst/>
          </a:prstGeom>
          <a:noFill/>
        </p:spPr>
        <p:txBody>
          <a:bodyPr wrap="none" rtlCol="0">
            <a:spAutoFit/>
          </a:bodyPr>
          <a:lstStyle/>
          <a:p>
            <a:r>
              <a:rPr lang="en-US" sz="1400" i="0" dirty="0" smtClean="0"/>
              <a:t>Market cap &lt; $ 5 billion</a:t>
            </a:r>
          </a:p>
        </p:txBody>
      </p:sp>
      <p:sp>
        <p:nvSpPr>
          <p:cNvPr id="4" name="Slide Number Placeholder 3"/>
          <p:cNvSpPr>
            <a:spLocks noGrp="1"/>
          </p:cNvSpPr>
          <p:nvPr>
            <p:ph type="sldNum" sz="quarter" idx="12"/>
          </p:nvPr>
        </p:nvSpPr>
        <p:spPr/>
        <p:txBody>
          <a:bodyPr/>
          <a:lstStyle/>
          <a:p>
            <a:fld id="{1AD93096-5B34-4342-9326-69289CEAE4C2}" type="slidenum">
              <a:rPr lang="en-US" smtClean="0"/>
              <a:pPr/>
              <a:t>29</a:t>
            </a:fld>
            <a:endParaRPr lang="en-US" dirty="0">
              <a:solidFill>
                <a:schemeClr val="tx2"/>
              </a:solidFill>
            </a:endParaRPr>
          </a:p>
        </p:txBody>
      </p:sp>
      <p:pic>
        <p:nvPicPr>
          <p:cNvPr id="6" name="Picture 5"/>
          <p:cNvPicPr>
            <a:picLocks noChangeAspect="1"/>
          </p:cNvPicPr>
          <p:nvPr/>
        </p:nvPicPr>
        <p:blipFill>
          <a:blip r:embed="rId2"/>
          <a:stretch>
            <a:fillRect/>
          </a:stretch>
        </p:blipFill>
        <p:spPr>
          <a:xfrm>
            <a:off x="884585" y="2038350"/>
            <a:ext cx="3314700" cy="3467100"/>
          </a:xfrm>
          <a:prstGeom prst="rect">
            <a:avLst/>
          </a:prstGeom>
        </p:spPr>
      </p:pic>
      <p:pic>
        <p:nvPicPr>
          <p:cNvPr id="9" name="Picture 8"/>
          <p:cNvPicPr>
            <a:picLocks noChangeAspect="1"/>
          </p:cNvPicPr>
          <p:nvPr/>
        </p:nvPicPr>
        <p:blipFill>
          <a:blip r:embed="rId3"/>
          <a:stretch>
            <a:fillRect/>
          </a:stretch>
        </p:blipFill>
        <p:spPr>
          <a:xfrm>
            <a:off x="4953000" y="2038350"/>
            <a:ext cx="3314700" cy="34671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30</a:t>
            </a:fld>
            <a:endParaRPr lang="en-US" dirty="0">
              <a:solidFill>
                <a:schemeClr val="tx2"/>
              </a:solidFill>
            </a:endParaRPr>
          </a:p>
        </p:txBody>
      </p:sp>
      <p:sp>
        <p:nvSpPr>
          <p:cNvPr id="4" name="TextBox 3"/>
          <p:cNvSpPr txBox="1"/>
          <p:nvPr/>
        </p:nvSpPr>
        <p:spPr>
          <a:xfrm>
            <a:off x="1371600" y="12700"/>
            <a:ext cx="6864680" cy="461665"/>
          </a:xfrm>
          <a:prstGeom prst="rect">
            <a:avLst/>
          </a:prstGeom>
          <a:noFill/>
        </p:spPr>
        <p:txBody>
          <a:bodyPr wrap="none" rtlCol="0">
            <a:spAutoFit/>
          </a:bodyPr>
          <a:lstStyle/>
          <a:p>
            <a:r>
              <a:rPr lang="en-US" dirty="0" smtClean="0"/>
              <a:t>Marginal Corporate Tax Rate- By Country (2017)</a:t>
            </a:r>
            <a:endParaRPr lang="en-US" dirty="0"/>
          </a:p>
        </p:txBody>
      </p:sp>
      <p:pic>
        <p:nvPicPr>
          <p:cNvPr id="5" name="Picture 4"/>
          <p:cNvPicPr>
            <a:picLocks noChangeAspect="1"/>
          </p:cNvPicPr>
          <p:nvPr/>
        </p:nvPicPr>
        <p:blipFill>
          <a:blip r:embed="rId2"/>
          <a:stretch>
            <a:fillRect/>
          </a:stretch>
        </p:blipFill>
        <p:spPr>
          <a:xfrm>
            <a:off x="0" y="403720"/>
            <a:ext cx="9144000" cy="6050560"/>
          </a:xfrm>
          <a:prstGeom prst="rect">
            <a:avLst/>
          </a:prstGeom>
        </p:spPr>
      </p:pic>
    </p:spTree>
    <p:extLst>
      <p:ext uri="{BB962C8B-B14F-4D97-AF65-F5344CB8AC3E}">
        <p14:creationId xmlns:p14="http://schemas.microsoft.com/office/powerpoint/2010/main" val="2197834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3400" y="381000"/>
            <a:ext cx="2938550"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Market value of equity = 66,452.45 M</a:t>
            </a:r>
            <a:endParaRPr lang="en-US" sz="1400" i="0" dirty="0"/>
          </a:p>
        </p:txBody>
      </p:sp>
      <p:sp>
        <p:nvSpPr>
          <p:cNvPr id="10" name="TextBox 9"/>
          <p:cNvSpPr txBox="1"/>
          <p:nvPr/>
        </p:nvSpPr>
        <p:spPr>
          <a:xfrm>
            <a:off x="4191000" y="381000"/>
            <a:ext cx="3505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BV of debt = Total Debt = $28,360 M </a:t>
            </a:r>
            <a:endParaRPr lang="en-US" sz="1400" i="0" dirty="0"/>
          </a:p>
        </p:txBody>
      </p:sp>
      <p:pic>
        <p:nvPicPr>
          <p:cNvPr id="3" name="Picture 2"/>
          <p:cNvPicPr>
            <a:picLocks noChangeAspect="1"/>
          </p:cNvPicPr>
          <p:nvPr/>
        </p:nvPicPr>
        <p:blipFill>
          <a:blip r:embed="rId2"/>
          <a:stretch>
            <a:fillRect/>
          </a:stretch>
        </p:blipFill>
        <p:spPr>
          <a:xfrm>
            <a:off x="152401" y="990600"/>
            <a:ext cx="6553200" cy="4987241"/>
          </a:xfrm>
          <a:prstGeom prst="rect">
            <a:avLst/>
          </a:prstGeom>
        </p:spPr>
      </p:pic>
      <p:sp>
        <p:nvSpPr>
          <p:cNvPr id="21" name="TextBox 20"/>
          <p:cNvSpPr txBox="1"/>
          <p:nvPr/>
        </p:nvSpPr>
        <p:spPr>
          <a:xfrm>
            <a:off x="6477000" y="1905001"/>
            <a:ext cx="26670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t>With a pre-tax cost of debt of 3%</a:t>
            </a:r>
          </a:p>
          <a:p>
            <a:r>
              <a:rPr lang="en-US" sz="1400" i="0" dirty="0" smtClean="0"/>
              <a:t>MV of debt =</a:t>
            </a:r>
          </a:p>
          <a:p>
            <a:r>
              <a:rPr lang="en-US" sz="1400" i="0" dirty="0" smtClean="0"/>
              <a:t>1,441 (PV of annuity, 3 years, 3%) </a:t>
            </a:r>
          </a:p>
          <a:p>
            <a:r>
              <a:rPr lang="en-US" sz="1400" i="0" dirty="0" smtClean="0"/>
              <a:t>+ 28,360/ (1.03)</a:t>
            </a:r>
            <a:r>
              <a:rPr lang="en-US" sz="1400" i="0" baseline="30000" dirty="0" smtClean="0"/>
              <a:t>3</a:t>
            </a:r>
            <a:r>
              <a:rPr lang="en-US" sz="1400" i="0" dirty="0" smtClean="0"/>
              <a:t> = $ 30,029 M</a:t>
            </a:r>
            <a:endParaRPr lang="en-US" sz="1400" i="0" dirty="0"/>
          </a:p>
        </p:txBody>
      </p:sp>
      <p:sp>
        <p:nvSpPr>
          <p:cNvPr id="15" name="TextBox 14"/>
          <p:cNvSpPr txBox="1"/>
          <p:nvPr/>
        </p:nvSpPr>
        <p:spPr>
          <a:xfrm>
            <a:off x="6400800" y="3429001"/>
            <a:ext cx="2819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t>PV of operating leases at 3%</a:t>
            </a:r>
          </a:p>
          <a:p>
            <a:r>
              <a:rPr lang="en-US" sz="1400" i="0" dirty="0" smtClean="0"/>
              <a:t>767/1.03 +</a:t>
            </a:r>
            <a:r>
              <a:rPr lang="en-US" sz="1400" i="0" dirty="0"/>
              <a:t>519</a:t>
            </a:r>
            <a:r>
              <a:rPr lang="en-US" sz="1400" i="0" dirty="0" smtClean="0"/>
              <a:t>/1.03</a:t>
            </a:r>
            <a:r>
              <a:rPr lang="en-US" sz="1400" i="0" baseline="30000" dirty="0" smtClean="0"/>
              <a:t>2</a:t>
            </a:r>
            <a:r>
              <a:rPr lang="en-US" sz="1400" i="0" dirty="0" smtClean="0"/>
              <a:t> +382/1.03</a:t>
            </a:r>
            <a:r>
              <a:rPr lang="en-US" sz="1400" i="0" baseline="30000" dirty="0" smtClean="0"/>
              <a:t>3 </a:t>
            </a:r>
            <a:r>
              <a:rPr lang="en-US" sz="1400" i="0" dirty="0" smtClean="0"/>
              <a:t>+300/1.03</a:t>
            </a:r>
            <a:r>
              <a:rPr lang="en-US" sz="1400" i="0" baseline="30000" dirty="0" smtClean="0"/>
              <a:t>4 </a:t>
            </a:r>
            <a:r>
              <a:rPr lang="en-US" sz="1400" i="0" dirty="0" smtClean="0"/>
              <a:t>+202/1.03</a:t>
            </a:r>
            <a:r>
              <a:rPr lang="en-US" sz="1400" i="0" baseline="30000" dirty="0" smtClean="0"/>
              <a:t>5</a:t>
            </a:r>
            <a:r>
              <a:rPr lang="en-US" sz="1400" i="0" dirty="0" smtClean="0"/>
              <a:t> +259.5/1.03</a:t>
            </a:r>
            <a:r>
              <a:rPr lang="en-US" sz="1400" i="0" baseline="30000" dirty="0" smtClean="0"/>
              <a:t>6</a:t>
            </a:r>
            <a:r>
              <a:rPr lang="en-US" sz="1400" i="0" dirty="0" smtClean="0"/>
              <a:t> +259.5/1.03</a:t>
            </a:r>
            <a:r>
              <a:rPr lang="en-US" sz="1400" i="0" baseline="30000" dirty="0" smtClean="0"/>
              <a:t>7</a:t>
            </a:r>
            <a:r>
              <a:rPr lang="en-US" sz="1400" i="0" dirty="0" smtClean="0"/>
              <a:t> = 2,187    </a:t>
            </a:r>
            <a:endParaRPr lang="en-US" sz="1400" i="0" dirty="0"/>
          </a:p>
        </p:txBody>
      </p:sp>
      <p:sp>
        <p:nvSpPr>
          <p:cNvPr id="2" name="Slide Number Placeholder 1"/>
          <p:cNvSpPr>
            <a:spLocks noGrp="1"/>
          </p:cNvSpPr>
          <p:nvPr>
            <p:ph type="sldNum" sz="quarter" idx="12"/>
          </p:nvPr>
        </p:nvSpPr>
        <p:spPr/>
        <p:txBody>
          <a:bodyPr/>
          <a:lstStyle/>
          <a:p>
            <a:fld id="{1AD93096-5B34-4342-9326-69289CEAE4C2}" type="slidenum">
              <a:rPr lang="en-US" smtClean="0"/>
              <a:pPr/>
              <a:t>31</a:t>
            </a:fld>
            <a:endParaRPr lang="en-US" dirty="0">
              <a:solidFill>
                <a:schemeClr val="tx2"/>
              </a:solidFill>
            </a:endParaRPr>
          </a:p>
        </p:txBody>
      </p:sp>
    </p:spTree>
    <p:extLst>
      <p:ext uri="{BB962C8B-B14F-4D97-AF65-F5344CB8AC3E}">
        <p14:creationId xmlns:p14="http://schemas.microsoft.com/office/powerpoint/2010/main" val="511653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32</a:t>
            </a:fld>
            <a:endParaRPr lang="en-US" dirty="0">
              <a:solidFill>
                <a:schemeClr val="tx2"/>
              </a:solidFill>
            </a:endParaRPr>
          </a:p>
        </p:txBody>
      </p:sp>
      <p:pic>
        <p:nvPicPr>
          <p:cNvPr id="5" name="Picture 4"/>
          <p:cNvPicPr>
            <a:picLocks noChangeAspect="1"/>
          </p:cNvPicPr>
          <p:nvPr/>
        </p:nvPicPr>
        <p:blipFill>
          <a:blip r:embed="rId2"/>
          <a:stretch>
            <a:fillRect/>
          </a:stretch>
        </p:blipFill>
        <p:spPr>
          <a:xfrm>
            <a:off x="0" y="21906"/>
            <a:ext cx="9144000" cy="6814187"/>
          </a:xfrm>
          <a:prstGeom prst="rect">
            <a:avLst/>
          </a:prstGeom>
        </p:spPr>
      </p:pic>
    </p:spTree>
    <p:extLst>
      <p:ext uri="{BB962C8B-B14F-4D97-AF65-F5344CB8AC3E}">
        <p14:creationId xmlns:p14="http://schemas.microsoft.com/office/powerpoint/2010/main" val="38576577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33</a:t>
            </a:fld>
            <a:endParaRPr lang="en-US" dirty="0">
              <a:solidFill>
                <a:schemeClr val="tx2"/>
              </a:solidFill>
            </a:endParaRPr>
          </a:p>
        </p:txBody>
      </p:sp>
      <p:pic>
        <p:nvPicPr>
          <p:cNvPr id="5" name="Picture 4"/>
          <p:cNvPicPr>
            <a:picLocks noChangeAspect="1"/>
          </p:cNvPicPr>
          <p:nvPr/>
        </p:nvPicPr>
        <p:blipFill>
          <a:blip r:embed="rId2"/>
          <a:stretch>
            <a:fillRect/>
          </a:stretch>
        </p:blipFill>
        <p:spPr>
          <a:xfrm>
            <a:off x="0" y="730603"/>
            <a:ext cx="9144000" cy="5396793"/>
          </a:xfrm>
          <a:prstGeom prst="rect">
            <a:avLst/>
          </a:prstGeom>
        </p:spPr>
      </p:pic>
    </p:spTree>
    <p:extLst>
      <p:ext uri="{BB962C8B-B14F-4D97-AF65-F5344CB8AC3E}">
        <p14:creationId xmlns:p14="http://schemas.microsoft.com/office/powerpoint/2010/main" val="35596728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3500" y="0"/>
            <a:ext cx="6007577" cy="4572000"/>
          </a:xfrm>
          <a:prstGeom prst="rect">
            <a:avLst/>
          </a:prstGeom>
        </p:spPr>
      </p:pic>
      <p:sp>
        <p:nvSpPr>
          <p:cNvPr id="4" name="TextBox 3"/>
          <p:cNvSpPr txBox="1"/>
          <p:nvPr/>
        </p:nvSpPr>
        <p:spPr>
          <a:xfrm>
            <a:off x="4876800" y="4343400"/>
            <a:ext cx="3962400" cy="224676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Pre-tax Return on capital</a:t>
            </a:r>
          </a:p>
          <a:p>
            <a:r>
              <a:rPr lang="en-US" sz="1400" i="0" dirty="0" smtClean="0"/>
              <a:t>= Operating Income/ </a:t>
            </a:r>
          </a:p>
          <a:p>
            <a:r>
              <a:rPr lang="en-US" sz="1400" i="0" dirty="0" smtClean="0"/>
              <a:t>(BV of Debt last year + BV of Equity last year –Cash last year)</a:t>
            </a:r>
          </a:p>
          <a:p>
            <a:r>
              <a:rPr lang="en-US" sz="1400" i="0" dirty="0" smtClean="0"/>
              <a:t>= 17741/(22,623+ 55,734-6,361) = 24.64%</a:t>
            </a:r>
          </a:p>
          <a:p>
            <a:endParaRPr lang="en-US" sz="1400" i="0" dirty="0"/>
          </a:p>
          <a:p>
            <a:r>
              <a:rPr lang="en-US" sz="1400" i="0" dirty="0" smtClean="0"/>
              <a:t>After-tax Return on capital =</a:t>
            </a:r>
          </a:p>
          <a:p>
            <a:r>
              <a:rPr lang="en-US" sz="1400" i="0" dirty="0" smtClean="0"/>
              <a:t>Pre-tax Return on capital (1- tax rate)</a:t>
            </a:r>
          </a:p>
          <a:p>
            <a:r>
              <a:rPr lang="en-US" sz="1400" i="0" dirty="0" smtClean="0"/>
              <a:t>= 24.64% (1-.4603) = .1330 or 13.30%</a:t>
            </a:r>
          </a:p>
          <a:p>
            <a:r>
              <a:rPr lang="en-US" sz="1400" i="0" dirty="0" smtClean="0"/>
              <a:t>Tax rate used: Effective tax rate (from this page)</a:t>
            </a:r>
          </a:p>
        </p:txBody>
      </p:sp>
      <p:sp>
        <p:nvSpPr>
          <p:cNvPr id="2" name="Slide Number Placeholder 1"/>
          <p:cNvSpPr>
            <a:spLocks noGrp="1"/>
          </p:cNvSpPr>
          <p:nvPr>
            <p:ph type="sldNum" sz="quarter" idx="12"/>
          </p:nvPr>
        </p:nvSpPr>
        <p:spPr/>
        <p:txBody>
          <a:bodyPr/>
          <a:lstStyle/>
          <a:p>
            <a:fld id="{1AD93096-5B34-4342-9326-69289CEAE4C2}" type="slidenum">
              <a:rPr lang="en-US" smtClean="0"/>
              <a:pPr/>
              <a:t>34</a:t>
            </a:fld>
            <a:endParaRPr lang="en-US" dirty="0">
              <a:solidFill>
                <a:schemeClr val="tx2"/>
              </a:solidFill>
            </a:endParaRPr>
          </a:p>
        </p:txBody>
      </p:sp>
    </p:spTree>
    <p:extLst>
      <p:ext uri="{BB962C8B-B14F-4D97-AF65-F5344CB8AC3E}">
        <p14:creationId xmlns:p14="http://schemas.microsoft.com/office/powerpoint/2010/main" val="34350790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35</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211480" y="0"/>
            <a:ext cx="8721040" cy="685800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36</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367208"/>
            <a:ext cx="9144000" cy="6123584"/>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Return Spreads Globally….</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37</a:t>
            </a:fld>
            <a:endParaRPr lang="en-US" dirty="0">
              <a:solidFill>
                <a:srgbClr val="FFFFFF"/>
              </a:solidFill>
            </a:endParaRPr>
          </a:p>
        </p:txBody>
      </p:sp>
      <p:pic>
        <p:nvPicPr>
          <p:cNvPr id="6" name="Content Placeholder 2"/>
          <p:cNvPicPr>
            <a:picLocks noGrp="1" noChangeAspect="1"/>
          </p:cNvPicPr>
          <p:nvPr>
            <p:ph sz="quarter" idx="1"/>
          </p:nvPr>
        </p:nvPicPr>
        <p:blipFill>
          <a:blip r:embed="rId2"/>
          <a:stretch>
            <a:fillRect/>
          </a:stretch>
        </p:blipFill>
        <p:spPr>
          <a:xfrm>
            <a:off x="1599078" y="1600200"/>
            <a:ext cx="6180793" cy="4495800"/>
          </a:xfrm>
          <a:prstGeom prst="rect">
            <a:avLst/>
          </a:prstGeom>
        </p:spPr>
      </p:pic>
    </p:spTree>
    <p:extLst>
      <p:ext uri="{BB962C8B-B14F-4D97-AF65-F5344CB8AC3E}">
        <p14:creationId xmlns:p14="http://schemas.microsoft.com/office/powerpoint/2010/main" val="30497584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38</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36385"/>
            <a:ext cx="9144000" cy="6785229"/>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39</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1343797"/>
            <a:ext cx="9144000" cy="4170405"/>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Dividend yield and payout</a:t>
            </a:r>
            <a:endParaRPr lang="en-US" dirty="0"/>
          </a:p>
        </p:txBody>
      </p:sp>
      <p:pic>
        <p:nvPicPr>
          <p:cNvPr id="5" name="Content Placeholder 4"/>
          <p:cNvPicPr>
            <a:picLocks noGrp="1" noChangeAspect="1"/>
          </p:cNvPicPr>
          <p:nvPr>
            <p:ph sz="quarter" idx="1"/>
          </p:nvPr>
        </p:nvPicPr>
        <p:blipFill>
          <a:blip r:embed="rId2"/>
          <a:srcRect l="-7306" r="-7306"/>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40</a:t>
            </a:fld>
            <a:endParaRPr lang="en-US" dirty="0">
              <a:solidFill>
                <a:srgbClr val="FFFFFF"/>
              </a:solidFill>
            </a:endParaRPr>
          </a:p>
        </p:txBody>
      </p:sp>
    </p:spTree>
    <p:extLst>
      <p:ext uri="{BB962C8B-B14F-4D97-AF65-F5344CB8AC3E}">
        <p14:creationId xmlns:p14="http://schemas.microsoft.com/office/powerpoint/2010/main" val="1023575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41</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130087"/>
            <a:ext cx="9144000" cy="6597825"/>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42</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1297459"/>
            <a:ext cx="9144000" cy="4263081"/>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91200" y="685800"/>
            <a:ext cx="2954655" cy="2677656"/>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Net Income 		   12,345</a:t>
            </a:r>
          </a:p>
          <a:p>
            <a:r>
              <a:rPr lang="en-US" sz="1400" i="0" dirty="0" smtClean="0"/>
              <a:t>+ </a:t>
            </a:r>
            <a:r>
              <a:rPr lang="en-US" sz="1400" i="0" dirty="0" err="1" smtClean="0"/>
              <a:t>Deprecn</a:t>
            </a:r>
            <a:r>
              <a:rPr lang="en-US" sz="1400" i="0" dirty="0" smtClean="0"/>
              <a:t> &amp; </a:t>
            </a:r>
            <a:r>
              <a:rPr lang="en-US" sz="1400" i="0" dirty="0" err="1" smtClean="0"/>
              <a:t>Amortzn</a:t>
            </a:r>
            <a:r>
              <a:rPr lang="en-US" sz="1400" i="0" dirty="0" smtClean="0"/>
              <a:t> 	+   7,742  </a:t>
            </a:r>
          </a:p>
          <a:p>
            <a:r>
              <a:rPr lang="en-US" sz="1400" i="0" dirty="0" smtClean="0"/>
              <a:t>+ </a:t>
            </a:r>
            <a:r>
              <a:rPr lang="en-US" sz="1400" i="0" dirty="0" err="1" smtClean="0"/>
              <a:t>Chg</a:t>
            </a:r>
            <a:r>
              <a:rPr lang="en-US" sz="1400" i="0" dirty="0" smtClean="0"/>
              <a:t> in non-cash WC 	+   1,748</a:t>
            </a:r>
          </a:p>
          <a:p>
            <a:r>
              <a:rPr lang="en-US" sz="1400" i="0" dirty="0" smtClean="0"/>
              <a:t>+ Cap Ex		-  14,642</a:t>
            </a:r>
          </a:p>
          <a:p>
            <a:r>
              <a:rPr lang="en-US" sz="1400" i="0" dirty="0" smtClean="0"/>
              <a:t>+ </a:t>
            </a:r>
            <a:r>
              <a:rPr lang="en-US" sz="1400" i="0" dirty="0" err="1" smtClean="0"/>
              <a:t>Inc</a:t>
            </a:r>
            <a:r>
              <a:rPr lang="en-US" sz="1400" i="0" dirty="0" smtClean="0"/>
              <a:t> (Dec) in ST Debt	+          0</a:t>
            </a:r>
          </a:p>
          <a:p>
            <a:r>
              <a:rPr lang="en-US" sz="1400" i="0" dirty="0" smtClean="0"/>
              <a:t>+ Increase in LT Debt	+   5,794</a:t>
            </a:r>
          </a:p>
          <a:p>
            <a:r>
              <a:rPr lang="en-US" sz="1400" i="0" dirty="0" smtClean="0"/>
              <a:t>-  Decrease in LT Debt	-   </a:t>
            </a:r>
            <a:r>
              <a:rPr lang="en-US" sz="1400" i="0" dirty="0"/>
              <a:t> </a:t>
            </a:r>
            <a:r>
              <a:rPr lang="en-US" sz="1400" i="0" dirty="0" smtClean="0"/>
              <a:t>      0</a:t>
            </a:r>
          </a:p>
          <a:p>
            <a:r>
              <a:rPr lang="en-US" sz="1400" i="0" dirty="0" smtClean="0"/>
              <a:t>= FCFE		=</a:t>
            </a:r>
            <a:r>
              <a:rPr lang="en-US" sz="1400" b="1" i="0" dirty="0"/>
              <a:t> </a:t>
            </a:r>
            <a:r>
              <a:rPr lang="en-US" sz="1400" b="1" i="0" dirty="0" smtClean="0"/>
              <a:t> 9,491 M</a:t>
            </a:r>
            <a:r>
              <a:rPr lang="en-US" sz="1400" i="0" dirty="0" smtClean="0"/>
              <a:t>	</a:t>
            </a:r>
          </a:p>
          <a:p>
            <a:endParaRPr lang="en-US" sz="1400" i="0" dirty="0" smtClean="0"/>
          </a:p>
          <a:p>
            <a:r>
              <a:rPr lang="en-US" sz="1400" i="0" dirty="0" smtClean="0"/>
              <a:t>Dividends Paid	-  3,531</a:t>
            </a:r>
          </a:p>
          <a:p>
            <a:r>
              <a:rPr lang="en-US" sz="1400" i="0" dirty="0" smtClean="0"/>
              <a:t>Decrease capital stock	-11,623	</a:t>
            </a:r>
          </a:p>
          <a:p>
            <a:r>
              <a:rPr lang="en-US" sz="1400" i="0" dirty="0" smtClean="0"/>
              <a:t>Dividends + Buybacks	-15,154</a:t>
            </a:r>
            <a:endParaRPr lang="en-US" sz="1400" b="1" i="0" dirty="0"/>
          </a:p>
        </p:txBody>
      </p:sp>
      <p:pic>
        <p:nvPicPr>
          <p:cNvPr id="2" name="Picture 1"/>
          <p:cNvPicPr>
            <a:picLocks noChangeAspect="1"/>
          </p:cNvPicPr>
          <p:nvPr/>
        </p:nvPicPr>
        <p:blipFill>
          <a:blip r:embed="rId2"/>
          <a:stretch>
            <a:fillRect/>
          </a:stretch>
        </p:blipFill>
        <p:spPr>
          <a:xfrm>
            <a:off x="1" y="0"/>
            <a:ext cx="5791200" cy="4407329"/>
          </a:xfrm>
          <a:prstGeom prst="rect">
            <a:avLst/>
          </a:prstGeom>
        </p:spPr>
      </p:pic>
      <p:sp>
        <p:nvSpPr>
          <p:cNvPr id="11" name="TextBox 10"/>
          <p:cNvSpPr txBox="1"/>
          <p:nvPr/>
        </p:nvSpPr>
        <p:spPr>
          <a:xfrm>
            <a:off x="533400" y="5181600"/>
            <a:ext cx="4608954"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EBITDA – Operating Income = Depreciation &amp; Amortization</a:t>
            </a:r>
          </a:p>
          <a:p>
            <a:r>
              <a:rPr lang="en-US" sz="1400" i="0" dirty="0" smtClean="0"/>
              <a:t>25,443 – 17,741 = 7,742 M</a:t>
            </a:r>
            <a:r>
              <a:rPr lang="en-US" sz="1400" i="0" dirty="0"/>
              <a:t>	</a:t>
            </a:r>
          </a:p>
        </p:txBody>
      </p:sp>
      <p:sp>
        <p:nvSpPr>
          <p:cNvPr id="12" name="TextBox 11"/>
          <p:cNvSpPr txBox="1"/>
          <p:nvPr/>
        </p:nvSpPr>
        <p:spPr>
          <a:xfrm>
            <a:off x="5867400" y="3733800"/>
            <a:ext cx="2840641" cy="138499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Operating Income	   17,741</a:t>
            </a:r>
          </a:p>
          <a:p>
            <a:r>
              <a:rPr lang="en-US" sz="1400" i="0" dirty="0" smtClean="0"/>
              <a:t>- Taxes  = 17741*.4603 = -   8,166</a:t>
            </a:r>
          </a:p>
          <a:p>
            <a:r>
              <a:rPr lang="en-US" sz="1400" i="0" dirty="0" smtClean="0"/>
              <a:t>+ </a:t>
            </a:r>
            <a:r>
              <a:rPr lang="en-US" sz="1400" i="0" dirty="0" err="1" smtClean="0"/>
              <a:t>Deprecn</a:t>
            </a:r>
            <a:r>
              <a:rPr lang="en-US" sz="1400" i="0" dirty="0" smtClean="0"/>
              <a:t> &amp; </a:t>
            </a:r>
            <a:r>
              <a:rPr lang="en-US" sz="1400" i="0" dirty="0" err="1" smtClean="0"/>
              <a:t>Amortzn</a:t>
            </a:r>
            <a:r>
              <a:rPr lang="en-US" sz="1400" i="0" dirty="0" smtClean="0"/>
              <a:t> 	+   7,742  </a:t>
            </a:r>
          </a:p>
          <a:p>
            <a:r>
              <a:rPr lang="en-US" sz="1400" i="0" dirty="0" smtClean="0"/>
              <a:t>+ </a:t>
            </a:r>
            <a:r>
              <a:rPr lang="en-US" sz="1400" i="0" dirty="0" err="1" smtClean="0"/>
              <a:t>Chg</a:t>
            </a:r>
            <a:r>
              <a:rPr lang="en-US" sz="1400" i="0" dirty="0" smtClean="0"/>
              <a:t> in non-cash WC 	+   1,748</a:t>
            </a:r>
          </a:p>
          <a:p>
            <a:r>
              <a:rPr lang="en-US" sz="1400" i="0" dirty="0" smtClean="0"/>
              <a:t>+ Cap Ex		-  14,642</a:t>
            </a:r>
          </a:p>
          <a:p>
            <a:r>
              <a:rPr lang="en-US" sz="1400" i="0" dirty="0" smtClean="0"/>
              <a:t>= FCFF		=</a:t>
            </a:r>
            <a:r>
              <a:rPr lang="en-US" sz="1400" b="1" i="0" dirty="0"/>
              <a:t> </a:t>
            </a:r>
            <a:r>
              <a:rPr lang="en-US" sz="1400" b="1" i="0" dirty="0" smtClean="0"/>
              <a:t> 4,423 M</a:t>
            </a:r>
            <a:endParaRPr lang="en-US" sz="1400" i="0" dirty="0" smtClean="0"/>
          </a:p>
        </p:txBody>
      </p:sp>
      <p:sp>
        <p:nvSpPr>
          <p:cNvPr id="3" name="Slide Number Placeholder 2"/>
          <p:cNvSpPr>
            <a:spLocks noGrp="1"/>
          </p:cNvSpPr>
          <p:nvPr>
            <p:ph type="sldNum" sz="quarter" idx="12"/>
          </p:nvPr>
        </p:nvSpPr>
        <p:spPr/>
        <p:txBody>
          <a:bodyPr/>
          <a:lstStyle/>
          <a:p>
            <a:fld id="{1AD93096-5B34-4342-9326-69289CEAE4C2}" type="slidenum">
              <a:rPr lang="en-US" smtClean="0"/>
              <a:pPr/>
              <a:t>43</a:t>
            </a:fld>
            <a:endParaRPr lang="en-US" dirty="0">
              <a:solidFill>
                <a:schemeClr val="tx2"/>
              </a:solidFill>
            </a:endParaRPr>
          </a:p>
        </p:txBody>
      </p:sp>
    </p:spTree>
    <p:extLst>
      <p:ext uri="{BB962C8B-B14F-4D97-AF65-F5344CB8AC3E}">
        <p14:creationId xmlns:p14="http://schemas.microsoft.com/office/powerpoint/2010/main" val="28356783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smtClean="0"/>
              <a:t>Post-class Analysis</a:t>
            </a:r>
          </a:p>
        </p:txBody>
      </p:sp>
      <p:sp>
        <p:nvSpPr>
          <p:cNvPr id="56323" name="Content Placeholder 2"/>
          <p:cNvSpPr>
            <a:spLocks noGrp="1"/>
          </p:cNvSpPr>
          <p:nvPr>
            <p:ph sz="quarter" idx="1"/>
          </p:nvPr>
        </p:nvSpPr>
        <p:spPr/>
        <p:txBody>
          <a:bodyPr>
            <a:normAutofit fontScale="62500" lnSpcReduction="20000"/>
          </a:bodyPr>
          <a:lstStyle/>
          <a:p>
            <a:r>
              <a:rPr lang="en-US" dirty="0" smtClean="0"/>
              <a:t>Now that you have the numbers for your company, you should be in a position to make an assessment of where your company stands right now, what it does well, what it does badly and what you would change about it.</a:t>
            </a:r>
          </a:p>
          <a:p>
            <a:r>
              <a:rPr lang="en-US" dirty="0" smtClean="0"/>
              <a:t>Your final project will therefore contain eight parts and an optional one, if you are so inclined:</a:t>
            </a:r>
          </a:p>
          <a:p>
            <a:pPr marL="365760" lvl="1" indent="0">
              <a:buNone/>
            </a:pPr>
            <a:r>
              <a:rPr lang="en-US" dirty="0" smtClean="0"/>
              <a:t>I. Stockholder Analysis: Who has the power and what are the potential conflicts of interest?</a:t>
            </a:r>
          </a:p>
          <a:p>
            <a:pPr marL="365760" lvl="1" indent="0">
              <a:buNone/>
            </a:pPr>
            <a:r>
              <a:rPr lang="en-US" dirty="0" smtClean="0"/>
              <a:t>II. Risk and Return: How risky is your firm and what are its hurdle rates?</a:t>
            </a:r>
          </a:p>
          <a:p>
            <a:pPr marL="365760" lvl="1" indent="0">
              <a:buNone/>
            </a:pPr>
            <a:r>
              <a:rPr lang="en-US" dirty="0" smtClean="0"/>
              <a:t>III. Investments: How good are existing investments and what is the potential for the future?</a:t>
            </a:r>
          </a:p>
          <a:p>
            <a:pPr marL="365760" lvl="1" indent="0">
              <a:buNone/>
            </a:pPr>
            <a:r>
              <a:rPr lang="en-US" dirty="0" smtClean="0"/>
              <a:t>IV. Capital Structure Choices: What are the current financing choices?</a:t>
            </a:r>
          </a:p>
          <a:p>
            <a:pPr marL="365760" lvl="1" indent="0">
              <a:buNone/>
            </a:pPr>
            <a:r>
              <a:rPr lang="en-US" dirty="0" smtClean="0"/>
              <a:t>V. Optimal Financing: What is the optimal mix of debt and equity for the firm?</a:t>
            </a:r>
          </a:p>
          <a:p>
            <a:pPr marL="365760" lvl="1" indent="0">
              <a:buNone/>
            </a:pPr>
            <a:r>
              <a:rPr lang="en-US" dirty="0" smtClean="0"/>
              <a:t>VI. Financing Changes: Should firm move to optimal and what type of debt should it use?</a:t>
            </a:r>
          </a:p>
          <a:p>
            <a:pPr marL="365760" lvl="1" indent="0">
              <a:buNone/>
            </a:pPr>
            <a:r>
              <a:rPr lang="en-US" dirty="0" smtClean="0"/>
              <a:t>VII. Dividend Policy: How much and how does the firm return cash to stockholders?</a:t>
            </a:r>
          </a:p>
          <a:p>
            <a:pPr marL="365760" lvl="1" indent="0">
              <a:buNone/>
            </a:pPr>
            <a:r>
              <a:rPr lang="en-US" dirty="0" smtClean="0"/>
              <a:t>VIII. Dividend Assessment: Should the firm return more or less cash to stockholders?</a:t>
            </a:r>
          </a:p>
          <a:p>
            <a:pPr marL="365760" lvl="1" indent="0">
              <a:buNone/>
            </a:pPr>
            <a:r>
              <a:rPr lang="en-US" dirty="0" smtClean="0"/>
              <a:t>IX: Valuation (optional): What value would you attach to the firm and its equity?</a:t>
            </a:r>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44</a:t>
            </a:fld>
            <a:endParaRPr lang="en-US" dirty="0">
              <a:solidFill>
                <a:srgbClr val="FFFFFF"/>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9801</TotalTime>
  <Pages>12</Pages>
  <Words>2718</Words>
  <Application>Microsoft Macintosh PowerPoint</Application>
  <PresentationFormat>On-screen Show (4:3)</PresentationFormat>
  <Paragraphs>709</Paragraphs>
  <Slides>44</Slides>
  <Notes>6</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44</vt:i4>
      </vt:variant>
    </vt:vector>
  </HeadingPairs>
  <TitlesOfParts>
    <vt:vector size="55" baseType="lpstr">
      <vt:lpstr>Calibri</vt:lpstr>
      <vt:lpstr>Helvetica</vt:lpstr>
      <vt:lpstr>Mangal</vt:lpstr>
      <vt:lpstr>ＭＳ Ｐゴシック</vt:lpstr>
      <vt:lpstr>Times</vt:lpstr>
      <vt:lpstr>Wingdings</vt:lpstr>
      <vt:lpstr>Wingdings 2</vt:lpstr>
      <vt:lpstr>ヒラギノ角ゴ Pro W3</vt:lpstr>
      <vt:lpstr>Basic</vt:lpstr>
      <vt:lpstr>Document</vt:lpstr>
      <vt:lpstr>Equation</vt:lpstr>
      <vt:lpstr>Project Workbook (March 2017)</vt:lpstr>
      <vt:lpstr>Your data…</vt:lpstr>
      <vt:lpstr>PowerPoint Presentation</vt:lpstr>
      <vt:lpstr>Corporate Governance: Assessing where the power lies and potential conflicts of interest</vt:lpstr>
      <vt:lpstr>1. Institutional Default</vt:lpstr>
      <vt:lpstr>2. Self Holdings?</vt:lpstr>
      <vt:lpstr>3. The Government Influence? </vt:lpstr>
      <vt:lpstr>4. Different voting rights? </vt:lpstr>
      <vt:lpstr>5. Family Group Companies</vt:lpstr>
      <vt:lpstr>6. Founders hang on…</vt:lpstr>
      <vt:lpstr>7. Corporate Cross Holdings </vt:lpstr>
      <vt:lpstr>8. Activist investors</vt:lpstr>
      <vt:lpstr>The marginal investor in your firm is….</vt:lpstr>
      <vt:lpstr>Risk free rate: Major Currency Government Bonds – March 9, 2017</vt:lpstr>
      <vt:lpstr>Local Currency Government Bond Rates – January 1, 2017</vt:lpstr>
      <vt:lpstr>Approach 1: Default spread from Government Bonds</vt:lpstr>
      <vt:lpstr>Approach 2: CDS Spreads – January 1, 2017</vt:lpstr>
      <vt:lpstr>Approach 3: Typical Default Spreads: July 1, 2016</vt:lpstr>
      <vt:lpstr>Getting to a risk free rate in a currency: Example</vt:lpstr>
      <vt:lpstr>Risk free Rates: By Currency – January 1, 2017</vt:lpstr>
      <vt:lpstr>Risk free Rate: Desperation Time?</vt:lpstr>
      <vt:lpstr>PowerPoint Presentation</vt:lpstr>
      <vt:lpstr>PowerPoint Presentation</vt:lpstr>
      <vt:lpstr>The best R-squared ever?</vt:lpstr>
      <vt:lpstr>What sector is your firm in?</vt:lpstr>
      <vt:lpstr>PowerPoint Presentation</vt:lpstr>
      <vt:lpstr>PowerPoint Presentation</vt:lpstr>
      <vt:lpstr>Interest coverage ratios</vt:lpstr>
      <vt:lpstr>Synthetic Ratings and Default Spreads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Return Spreads Globally….</vt:lpstr>
      <vt:lpstr>PowerPoint Presentation</vt:lpstr>
      <vt:lpstr>PowerPoint Presentation</vt:lpstr>
      <vt:lpstr>Dividend yield and payout</vt:lpstr>
      <vt:lpstr>PowerPoint Presentation</vt:lpstr>
      <vt:lpstr>PowerPoint Presentation</vt:lpstr>
      <vt:lpstr>PowerPoint Presentation</vt:lpstr>
      <vt:lpstr>Post-class Analysis</vt:lpstr>
    </vt:vector>
  </TitlesOfParts>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 The Project</dc:title>
  <dc:subject/>
  <dc:creator>Aswath Damodaran</dc:creator>
  <cp:keywords/>
  <dc:description/>
  <cp:lastModifiedBy>Aswath Damodaran</cp:lastModifiedBy>
  <cp:revision>185</cp:revision>
  <cp:lastPrinted>2015-07-08T12:39:40Z</cp:lastPrinted>
  <dcterms:created xsi:type="dcterms:W3CDTF">2010-01-13T15:39:20Z</dcterms:created>
  <dcterms:modified xsi:type="dcterms:W3CDTF">2017-03-09T15:14:56Z</dcterms:modified>
</cp:coreProperties>
</file>