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4" r:id="rId1"/>
  </p:sldMasterIdLst>
  <p:notesMasterIdLst>
    <p:notesMasterId r:id="rId46"/>
  </p:notesMasterIdLst>
  <p:handoutMasterIdLst>
    <p:handoutMasterId r:id="rId47"/>
  </p:handoutMasterIdLst>
  <p:sldIdLst>
    <p:sldId id="256" r:id="rId2"/>
    <p:sldId id="291" r:id="rId3"/>
    <p:sldId id="324" r:id="rId4"/>
    <p:sldId id="287" r:id="rId5"/>
    <p:sldId id="325" r:id="rId6"/>
    <p:sldId id="326" r:id="rId7"/>
    <p:sldId id="327" r:id="rId8"/>
    <p:sldId id="328" r:id="rId9"/>
    <p:sldId id="329" r:id="rId10"/>
    <p:sldId id="330" r:id="rId11"/>
    <p:sldId id="331" r:id="rId12"/>
    <p:sldId id="332" r:id="rId13"/>
    <p:sldId id="276" r:id="rId14"/>
    <p:sldId id="349" r:id="rId15"/>
    <p:sldId id="353" r:id="rId16"/>
    <p:sldId id="354" r:id="rId17"/>
    <p:sldId id="355" r:id="rId18"/>
    <p:sldId id="356" r:id="rId19"/>
    <p:sldId id="363" r:id="rId20"/>
    <p:sldId id="351" r:id="rId21"/>
    <p:sldId id="352" r:id="rId22"/>
    <p:sldId id="366" r:id="rId23"/>
    <p:sldId id="334" r:id="rId24"/>
    <p:sldId id="285" r:id="rId25"/>
    <p:sldId id="335" r:id="rId26"/>
    <p:sldId id="295" r:id="rId27"/>
    <p:sldId id="296" r:id="rId28"/>
    <p:sldId id="343" r:id="rId29"/>
    <p:sldId id="282" r:id="rId30"/>
    <p:sldId id="359" r:id="rId31"/>
    <p:sldId id="338" r:id="rId32"/>
    <p:sldId id="315" r:id="rId33"/>
    <p:sldId id="316" r:id="rId34"/>
    <p:sldId id="337" r:id="rId35"/>
    <p:sldId id="301" r:id="rId36"/>
    <p:sldId id="312" r:id="rId37"/>
    <p:sldId id="347" r:id="rId38"/>
    <p:sldId id="303" r:id="rId39"/>
    <p:sldId id="304" r:id="rId40"/>
    <p:sldId id="342" r:id="rId41"/>
    <p:sldId id="306" r:id="rId42"/>
    <p:sldId id="307" r:id="rId43"/>
    <p:sldId id="339" r:id="rId44"/>
    <p:sldId id="309" r:id="rId4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85" autoAdjust="0"/>
    <p:restoredTop sz="93071"/>
  </p:normalViewPr>
  <p:slideViewPr>
    <p:cSldViewPr>
      <p:cViewPr>
        <p:scale>
          <a:sx n="100" d="100"/>
          <a:sy n="100" d="100"/>
        </p:scale>
        <p:origin x="816"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598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486083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3pPr>
    <a:lvl4pPr marL="13716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4pPr>
    <a:lvl5pPr marL="18288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1150938" y="692150"/>
            <a:ext cx="4556125" cy="3416300"/>
          </a:xfrm>
          <a:ln/>
        </p:spPr>
      </p:sp>
      <p:sp>
        <p:nvSpPr>
          <p:cNvPr id="16387" name="Rectangle 3"/>
          <p:cNvSpPr>
            <a:spLocks noGrp="1" noChangeArrowheads="1"/>
          </p:cNvSpPr>
          <p:nvPr>
            <p:ph type="body" idx="1"/>
          </p:nvPr>
        </p:nvSpPr>
        <p:spPr>
          <a:noFill/>
          <a:ln w="9525"/>
        </p:spPr>
        <p:txBody>
          <a:bodyPr/>
          <a:lstStyle/>
          <a:p>
            <a:endParaRPr lang="en-US">
              <a:latin typeface="Helvetica" charset="0"/>
              <a:ea typeface="ＭＳ Ｐゴシック" charset="-128"/>
              <a:cs typeface="ＭＳ Ｐゴシック" charset="-128"/>
            </a:endParaRPr>
          </a:p>
        </p:txBody>
      </p:sp>
    </p:spTree>
    <p:extLst>
      <p:ext uri="{BB962C8B-B14F-4D97-AF65-F5344CB8AC3E}">
        <p14:creationId xmlns:p14="http://schemas.microsoft.com/office/powerpoint/2010/main" val="660878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numbers are usually tough to get. I get these from a website that lists them for free (for the moment):</a:t>
            </a:r>
          </a:p>
          <a:p>
            <a:r>
              <a:rPr lang="en-US">
                <a:latin typeface="Times" charset="0"/>
                <a:ea typeface="ＭＳ Ｐゴシック" charset="0"/>
                <a:cs typeface="ＭＳ Ｐゴシック" charset="0"/>
              </a:rPr>
              <a:t>http://www.tradingeconomics.com/bonds-list-by-country</a:t>
            </a:r>
          </a:p>
          <a:p>
            <a:r>
              <a:rPr lang="en-US">
                <a:latin typeface="Times" charset="0"/>
                <a:ea typeface="ＭＳ Ｐゴシック" charset="0"/>
                <a:cs typeface="ＭＳ Ｐゴシック" charset="0"/>
              </a:rPr>
              <a:t>These are local currency bond rates and some are more liquid (and credible) than others.</a:t>
            </a:r>
          </a:p>
        </p:txBody>
      </p:sp>
    </p:spTree>
    <p:extLst>
      <p:ext uri="{BB962C8B-B14F-4D97-AF65-F5344CB8AC3E}">
        <p14:creationId xmlns:p14="http://schemas.microsoft.com/office/powerpoint/2010/main" val="1131584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about 60 countries with CDS spreads. Think of these as annual insurance costs against default in percentage terms for the 10-year bond.</a:t>
            </a:r>
          </a:p>
          <a:p>
            <a:r>
              <a:rPr lang="en-US">
                <a:latin typeface="Times" charset="0"/>
                <a:ea typeface="ＭＳ Ｐゴシック" charset="0"/>
                <a:cs typeface="ＭＳ Ｐゴシック" charset="0"/>
              </a:rPr>
              <a:t>To insure yourself against Brazil default risk in January 2013 would have cost you about 1.42% a year. </a:t>
            </a:r>
          </a:p>
          <a:p>
            <a:r>
              <a:rPr lang="en-US">
                <a:latin typeface="Times" charset="0"/>
                <a:ea typeface="ＭＳ Ｐゴシック" charset="0"/>
                <a:cs typeface="ＭＳ Ｐゴシック" charset="0"/>
              </a:rPr>
              <a:t>The one catch with the CDS market is that there is counter party risk, i.e., you can buy insurance but there is the chance that the person you bought it from might default and there are quirks in the market that lead to CDS spreads to exist even for nominally default free entities (Switzerland, for example)</a:t>
            </a:r>
          </a:p>
          <a:p>
            <a:r>
              <a:rPr lang="en-US">
                <a:latin typeface="Times" charset="0"/>
                <a:ea typeface="ＭＳ Ｐゴシック" charset="0"/>
                <a:cs typeface="ＭＳ Ｐゴシック" charset="0"/>
              </a:rPr>
              <a:t>One way to counter this is to subtract out the CDS spread for markets like Switzerland, Germany and the US (if you think of these as default free) from every CDS spread.</a:t>
            </a:r>
          </a:p>
          <a:p>
            <a:r>
              <a:rPr lang="en-US">
                <a:latin typeface="Times" charset="0"/>
                <a:ea typeface="ＭＳ Ｐゴシック" charset="0"/>
                <a:cs typeface="ＭＳ Ｐゴシック" charset="0"/>
              </a:rPr>
              <a:t>In January 2013, the average CDS spreads across these markets was about 0.50%.</a:t>
            </a:r>
          </a:p>
          <a:p>
            <a:r>
              <a:rPr lang="en-US">
                <a:latin typeface="Times" charset="0"/>
                <a:ea typeface="ＭＳ Ｐゴシック" charset="0"/>
                <a:cs typeface="ＭＳ Ｐゴシック" charset="0"/>
              </a:rPr>
              <a:t>Netting that out against Brazil’s CDS spread yields = 1.42% - 0.50% = 0.92%</a:t>
            </a:r>
          </a:p>
        </p:txBody>
      </p:sp>
    </p:spTree>
    <p:extLst>
      <p:ext uri="{BB962C8B-B14F-4D97-AF65-F5344CB8AC3E}">
        <p14:creationId xmlns:p14="http://schemas.microsoft.com/office/powerpoint/2010/main" val="429648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xfrm>
            <a:off x="1150938" y="692150"/>
            <a:ext cx="4556125" cy="3416300"/>
          </a:xfrm>
          <a:ln/>
        </p:spPr>
      </p:sp>
      <p:sp>
        <p:nvSpPr>
          <p:cNvPr id="8601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was developed using both sovereign bonds and CDS spreads. Within each ratings class, I found as many estimates of the spread as I could and averaged out across these estimates.</a:t>
            </a:r>
          </a:p>
          <a:p>
            <a:r>
              <a:rPr lang="en-US">
                <a:latin typeface="Times" charset="0"/>
                <a:ea typeface="ＭＳ Ｐゴシック" charset="0"/>
                <a:cs typeface="ＭＳ Ｐゴシック" charset="0"/>
              </a:rPr>
              <a:t>Using Brazil as an example, the rating for Brazil in June 2012 was Baa2. The default spread for Brazil in June 2012 would have worked out to 1.75%</a:t>
            </a:r>
          </a:p>
          <a:p>
            <a:r>
              <a:rPr lang="en-US">
                <a:latin typeface="Times" charset="0"/>
                <a:ea typeface="ＭＳ Ｐゴシック" charset="0"/>
                <a:cs typeface="ＭＳ Ｐゴシック" charset="0"/>
              </a:rPr>
              <a:t>Using all three approaches for Brazil in June 2012 yields the following:</a:t>
            </a:r>
          </a:p>
          <a:p>
            <a:r>
              <a:rPr lang="en-US">
                <a:latin typeface="Times" charset="0"/>
                <a:ea typeface="ＭＳ Ｐゴシック" charset="0"/>
                <a:cs typeface="ＭＳ Ｐゴシック" charset="0"/>
              </a:rPr>
              <a:t>$ denominated bond spread = 1.43%</a:t>
            </a:r>
          </a:p>
          <a:p>
            <a:r>
              <a:rPr lang="en-US">
                <a:latin typeface="Times" charset="0"/>
                <a:ea typeface="ＭＳ Ｐゴシック" charset="0"/>
                <a:cs typeface="ＭＳ Ｐゴシック" charset="0"/>
              </a:rPr>
              <a:t>Adjusted CDS spread = 1.58%</a:t>
            </a:r>
          </a:p>
          <a:p>
            <a:r>
              <a:rPr lang="en-US">
                <a:latin typeface="Times" charset="0"/>
                <a:ea typeface="ＭＳ Ｐゴシック" charset="0"/>
                <a:cs typeface="ＭＳ Ｐゴシック" charset="0"/>
              </a:rPr>
              <a:t>Rating-based spread = 1.75%</a:t>
            </a:r>
          </a:p>
          <a:p>
            <a:r>
              <a:rPr lang="en-US">
                <a:latin typeface="Times" charset="0"/>
                <a:ea typeface="ＭＳ Ｐゴシック" charset="0"/>
                <a:cs typeface="ＭＳ Ｐゴシック" charset="0"/>
              </a:rPr>
              <a:t>You can pick one of the three or use an average of the three.</a:t>
            </a:r>
          </a:p>
        </p:txBody>
      </p:sp>
    </p:spTree>
    <p:extLst>
      <p:ext uri="{BB962C8B-B14F-4D97-AF65-F5344CB8AC3E}">
        <p14:creationId xmlns:p14="http://schemas.microsoft.com/office/powerpoint/2010/main" val="1257108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risk free rate will be different, depending on which measure of default</a:t>
            </a:r>
            <a:r>
              <a:rPr lang="en-US" baseline="0" dirty="0"/>
              <a:t> spread you use. Just pick one and stay with it all the way through (including when compute equity risk premiums). You should be okay.</a:t>
            </a:r>
            <a:endParaRPr lang="en-US" dirty="0"/>
          </a:p>
        </p:txBody>
      </p:sp>
    </p:spTree>
    <p:extLst>
      <p:ext uri="{BB962C8B-B14F-4D97-AF65-F5344CB8AC3E}">
        <p14:creationId xmlns:p14="http://schemas.microsoft.com/office/powerpoint/2010/main" val="241408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Country</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PRS</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ERP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Country</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PRS</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ERP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CRP</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Algeria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62.3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Malawi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Brunei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76.3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6.06%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0.98%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Mali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60.8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Gambia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59.3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Myanmar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Guinea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Niger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53.7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Guinea-Bissau</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Sierra Leone</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54.3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Guyana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68.5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9.23%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4.15%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Somalia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Haiti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Sudan</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Iran</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73.3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7.27%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2.19%</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Syria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Korea, D.P.R.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16.60%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11.52%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Tanzania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Liberia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Togo</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Libya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Yemen, Republic</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49.3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Madagascar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64.5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11.42%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Zimbabwe</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58.5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en-US" dirty="0">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505198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a:t>Aswath Damodaran</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a:t>Aswath Damodaran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a:t>Aswath Damodaran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Aswath Damodaran</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a:t>Aswath Damodaran</a:t>
            </a: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Aswath Damodaran</a:t>
            </a: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a:t>Aswath Damodaran</a:t>
            </a: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hdr="0" ft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oleObject" Target="../embeddings/oleObject1.bin"/><Relationship Id="rId7" Type="http://schemas.openxmlformats.org/officeDocument/2006/relationships/package" Target="../embeddings/Microsoft_Word_Document2.doc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0.png"/><Relationship Id="rId5" Type="http://schemas.openxmlformats.org/officeDocument/2006/relationships/package" Target="../embeddings/Microsoft_Word_Document1.docx"/><Relationship Id="rId4" Type="http://schemas.openxmlformats.org/officeDocument/2006/relationships/image" Target="../media/image19.emf"/></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dirty="0"/>
              <a:t>Project Workbook </a:t>
            </a:r>
            <a:r>
              <a:rPr lang="en-US"/>
              <a:t>(JANUARY </a:t>
            </a:r>
            <a:r>
              <a:rPr lang="en-US" dirty="0"/>
              <a:t>2018)</a:t>
            </a:r>
          </a:p>
        </p:txBody>
      </p:sp>
      <p:sp>
        <p:nvSpPr>
          <p:cNvPr id="15363" name="Rectangle 3"/>
          <p:cNvSpPr>
            <a:spLocks noGrp="1" noChangeArrowheads="1"/>
          </p:cNvSpPr>
          <p:nvPr>
            <p:ph type="subTitle" idx="1"/>
          </p:nvPr>
        </p:nvSpPr>
        <p:spPr/>
        <p:txBody>
          <a:bodyPr/>
          <a:lstStyle/>
          <a:p>
            <a:r>
              <a:rPr lang="en-US"/>
              <a:t>“Talk is cheap. Time for action”</a:t>
            </a:r>
          </a:p>
        </p:txBody>
      </p:sp>
      <p:sp>
        <p:nvSpPr>
          <p:cNvPr id="2" name="Slide Number Placeholder 1"/>
          <p:cNvSpPr>
            <a:spLocks noGrp="1"/>
          </p:cNvSpPr>
          <p:nvPr>
            <p:ph type="sldNum" sz="quarter" idx="12"/>
          </p:nvPr>
        </p:nvSpPr>
        <p:spPr/>
        <p:txBody>
          <a:bodyPr/>
          <a:lstStyle/>
          <a:p>
            <a:fld id="{72AC53DF-4216-466D-99A7-94400E6C2A25}" type="slidenum">
              <a:rPr lang="en-US" smtClean="0"/>
              <a:pPr/>
              <a:t>1</a:t>
            </a:fld>
            <a:endParaRPr lang="en-US" dirty="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t>Your data…</a:t>
            </a:r>
          </a:p>
        </p:txBody>
      </p:sp>
      <p:sp>
        <p:nvSpPr>
          <p:cNvPr id="17411" name="Content Placeholder 2"/>
          <p:cNvSpPr>
            <a:spLocks noGrp="1"/>
          </p:cNvSpPr>
          <p:nvPr>
            <p:ph sz="quarter" idx="1"/>
          </p:nvPr>
        </p:nvSpPr>
        <p:spPr/>
        <p:txBody>
          <a:bodyPr>
            <a:normAutofit fontScale="70000" lnSpcReduction="20000"/>
          </a:bodyPr>
          <a:lstStyle/>
          <a:p>
            <a:r>
              <a:rPr lang="en-US" dirty="0"/>
              <a:t>Data Packet</a:t>
            </a:r>
          </a:p>
          <a:p>
            <a:pPr lvl="1"/>
            <a:r>
              <a:rPr lang="en-US" dirty="0"/>
              <a:t>Page 1: HDS (Bloomberg) – Top 17 stockholders</a:t>
            </a:r>
          </a:p>
          <a:p>
            <a:pPr lvl="1"/>
            <a:r>
              <a:rPr lang="en-US" dirty="0"/>
              <a:t>Page 2: Beta (Bloomberg) – 2 year weekly return beta</a:t>
            </a:r>
          </a:p>
          <a:p>
            <a:pPr lvl="1"/>
            <a:r>
              <a:rPr lang="en-US" dirty="0"/>
              <a:t>Pages 3-7: DES (Bloomberg) – 5 page description of your company (For some of you, it may be only 4 pages)</a:t>
            </a:r>
          </a:p>
          <a:p>
            <a:pPr lvl="1"/>
            <a:r>
              <a:rPr lang="en-US" dirty="0"/>
              <a:t>Page 8: CRPR – Bond Rating or Bloomberg Default Risk Assessment</a:t>
            </a:r>
          </a:p>
          <a:p>
            <a:pPr lvl="1"/>
            <a:r>
              <a:rPr lang="en-US" dirty="0"/>
              <a:t>Page 9 : DDIS: Debt due table (with maturities)</a:t>
            </a:r>
          </a:p>
          <a:p>
            <a:pPr lvl="1"/>
            <a:r>
              <a:rPr lang="en-US" dirty="0"/>
              <a:t>Page 10: FA (Multi-year financial summary)</a:t>
            </a:r>
          </a:p>
          <a:p>
            <a:r>
              <a:rPr lang="en-US" dirty="0"/>
              <a:t>Checklist before you start</a:t>
            </a:r>
          </a:p>
          <a:p>
            <a:pPr lvl="1"/>
            <a:r>
              <a:rPr lang="en-US" dirty="0"/>
              <a:t>What country is your company incorporated in?</a:t>
            </a:r>
          </a:p>
          <a:p>
            <a:pPr lvl="1"/>
            <a:r>
              <a:rPr lang="en-US" dirty="0"/>
              <a:t>What currency are the financial statements in? (Not necessarily in the local currency)</a:t>
            </a:r>
          </a:p>
          <a:p>
            <a:pPr lvl="1"/>
            <a:r>
              <a:rPr lang="en-US" dirty="0"/>
              <a:t>What currency is your market capitalization and stock price stated in? (May not match the currency of the financial statements)</a:t>
            </a:r>
          </a:p>
          <a:p>
            <a:pPr lvl="1"/>
            <a:r>
              <a:rPr lang="en-US" dirty="0"/>
              <a:t>What was the most recent fiscal year? (For most of your companies, it will be a year ending December… but some may have other year ends)</a:t>
            </a:r>
          </a:p>
          <a:p>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228600"/>
            <a:ext cx="2362199" cy="584776"/>
          </a:xfrm>
          <a:prstGeom prst="rect">
            <a:avLst/>
          </a:prstGeom>
          <a:noFill/>
        </p:spPr>
        <p:txBody>
          <a:bodyPr wrap="square" rtlCol="0">
            <a:spAutoFit/>
          </a:bodyPr>
          <a:lstStyle/>
          <a:p>
            <a:r>
              <a:rPr lang="en-US" sz="1600" i="0" dirty="0"/>
              <a:t>Percent of outstanding shares in company</a:t>
            </a:r>
          </a:p>
        </p:txBody>
      </p:sp>
      <p:sp>
        <p:nvSpPr>
          <p:cNvPr id="7" name="TextBox 6"/>
          <p:cNvSpPr txBox="1"/>
          <p:nvPr/>
        </p:nvSpPr>
        <p:spPr>
          <a:xfrm>
            <a:off x="2514600" y="152400"/>
            <a:ext cx="3276600" cy="830997"/>
          </a:xfrm>
          <a:prstGeom prst="rect">
            <a:avLst/>
          </a:prstGeom>
          <a:noFill/>
        </p:spPr>
        <p:txBody>
          <a:bodyPr wrap="square" rtlCol="0">
            <a:spAutoFit/>
          </a:bodyPr>
          <a:lstStyle/>
          <a:p>
            <a:r>
              <a:rPr lang="en-US" sz="1600" i="0" dirty="0"/>
              <a:t>Source for data: Will vary across markets. 13F is SEC filing for US mutual/pension funds</a:t>
            </a:r>
          </a:p>
        </p:txBody>
      </p:sp>
      <p:pic>
        <p:nvPicPr>
          <p:cNvPr id="4" name="Picture 3"/>
          <p:cNvPicPr>
            <a:picLocks noChangeAspect="1"/>
          </p:cNvPicPr>
          <p:nvPr/>
        </p:nvPicPr>
        <p:blipFill>
          <a:blip r:embed="rId2"/>
          <a:stretch>
            <a:fillRect/>
          </a:stretch>
        </p:blipFill>
        <p:spPr>
          <a:xfrm>
            <a:off x="1219200" y="1524000"/>
            <a:ext cx="6934200" cy="4820115"/>
          </a:xfrm>
          <a:prstGeom prst="rect">
            <a:avLst/>
          </a:prstGeom>
        </p:spPr>
        <p:style>
          <a:lnRef idx="2">
            <a:schemeClr val="dk1"/>
          </a:lnRef>
          <a:fillRef idx="1">
            <a:schemeClr val="lt1"/>
          </a:fillRef>
          <a:effectRef idx="0">
            <a:schemeClr val="dk1"/>
          </a:effectRef>
          <a:fontRef idx="minor">
            <a:schemeClr val="dk1"/>
          </a:fontRef>
        </p:style>
      </p:pic>
      <p:cxnSp>
        <p:nvCxnSpPr>
          <p:cNvPr id="8" name="Straight Arrow Connector 7"/>
          <p:cNvCxnSpPr/>
          <p:nvPr/>
        </p:nvCxnSpPr>
        <p:spPr bwMode="auto">
          <a:xfrm flipH="1">
            <a:off x="4648200" y="838200"/>
            <a:ext cx="152400" cy="22098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H="1">
            <a:off x="5943600" y="762000"/>
            <a:ext cx="609600" cy="1981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1AD93096-5B34-4342-9326-69289CEAE4C2}" type="slidenum">
              <a:rPr lang="en-US" smtClean="0"/>
              <a:pPr/>
              <a:t>3</a:t>
            </a:fld>
            <a:endParaRPr lang="en-US" dirty="0">
              <a:solidFill>
                <a:schemeClr val="tx2"/>
              </a:solidFill>
            </a:endParaRPr>
          </a:p>
        </p:txBody>
      </p:sp>
    </p:spTree>
    <p:extLst>
      <p:ext uri="{BB962C8B-B14F-4D97-AF65-F5344CB8AC3E}">
        <p14:creationId xmlns:p14="http://schemas.microsoft.com/office/powerpoint/2010/main" val="1089708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a:t>Corporate Governance: Assessing where the power lies and potential conflicts of interest</a:t>
            </a:r>
          </a:p>
        </p:txBody>
      </p:sp>
      <p:pic>
        <p:nvPicPr>
          <p:cNvPr id="3" name="Content Placeholder 2"/>
          <p:cNvPicPr>
            <a:picLocks noGrp="1" noChangeAspect="1"/>
          </p:cNvPicPr>
          <p:nvPr>
            <p:ph sz="quarter" idx="1"/>
          </p:nvPr>
        </p:nvPicPr>
        <p:blipFill>
          <a:blip r:embed="rId2"/>
          <a:srcRect l="-11747" r="-11747"/>
          <a:stretch>
            <a:fillRect/>
          </a:stretch>
        </p:blipFill>
        <p:spPr/>
      </p:pic>
      <p:pic>
        <p:nvPicPr>
          <p:cNvPr id="18435" name="Picture 3"/>
          <p:cNvPicPr>
            <a:picLocks noChangeAspect="1"/>
          </p:cNvPicPr>
          <p:nvPr/>
        </p:nvPicPr>
        <p:blipFill>
          <a:blip r:embed="rId3"/>
          <a:srcRect/>
          <a:stretch>
            <a:fillRect/>
          </a:stretch>
        </p:blipFill>
        <p:spPr bwMode="auto">
          <a:xfrm>
            <a:off x="4546600" y="3403600"/>
            <a:ext cx="50800" cy="50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1. Institutional Default</a:t>
            </a:r>
            <a:endParaRPr lang="en-US" dirty="0"/>
          </a:p>
        </p:txBody>
      </p:sp>
      <p:pic>
        <p:nvPicPr>
          <p:cNvPr id="7" name="Content Placeholder 6"/>
          <p:cNvPicPr>
            <a:picLocks noGrp="1" noChangeAspect="1"/>
          </p:cNvPicPr>
          <p:nvPr>
            <p:ph sz="quarter" idx="1"/>
          </p:nvPr>
        </p:nvPicPr>
        <p:blipFill>
          <a:blip r:embed="rId2"/>
          <a:srcRect l="-13570" r="-13570"/>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888157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2. Self Holdings?</a:t>
            </a:r>
            <a:endParaRPr lang="en-US" dirty="0"/>
          </a:p>
        </p:txBody>
      </p:sp>
      <p:pic>
        <p:nvPicPr>
          <p:cNvPr id="7" name="Content Placeholder 6"/>
          <p:cNvPicPr>
            <a:picLocks noGrp="1" noChangeAspect="1"/>
          </p:cNvPicPr>
          <p:nvPr>
            <p:ph sz="quarter" idx="1"/>
          </p:nvPr>
        </p:nvPicPr>
        <p:blipFill>
          <a:blip r:embed="rId2"/>
          <a:srcRect l="-12400" r="-12400"/>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2082524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3. The Government Influence? </a:t>
            </a:r>
            <a:endParaRPr lang="en-US" dirty="0"/>
          </a:p>
        </p:txBody>
      </p:sp>
      <p:pic>
        <p:nvPicPr>
          <p:cNvPr id="5" name="Content Placeholder 4"/>
          <p:cNvPicPr>
            <a:picLocks noGrp="1" noChangeAspect="1"/>
          </p:cNvPicPr>
          <p:nvPr>
            <p:ph sz="quarter" idx="1"/>
          </p:nvPr>
        </p:nvPicPr>
        <p:blipFill>
          <a:blip r:embed="rId2"/>
          <a:srcRect l="-13475" r="-13475"/>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1942789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4. Different voting rights? </a:t>
            </a:r>
            <a:endParaRPr lang="en-US" dirty="0"/>
          </a:p>
        </p:txBody>
      </p:sp>
      <p:pic>
        <p:nvPicPr>
          <p:cNvPr id="5" name="Content Placeholder 4"/>
          <p:cNvPicPr>
            <a:picLocks noGrp="1" noChangeAspect="1"/>
          </p:cNvPicPr>
          <p:nvPr>
            <p:ph sz="quarter" idx="1"/>
          </p:nvPr>
        </p:nvPicPr>
        <p:blipFill>
          <a:blip r:embed="rId2"/>
          <a:srcRect l="-12215" r="-12215"/>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4010175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5. Family Group Companies</a:t>
            </a:r>
            <a:endParaRPr lang="en-US" dirty="0"/>
          </a:p>
        </p:txBody>
      </p:sp>
      <p:graphicFrame>
        <p:nvGraphicFramePr>
          <p:cNvPr id="4" name="Object 2"/>
          <p:cNvGraphicFramePr>
            <a:graphicFrameLocks noGrp="1" noChangeAspect="1"/>
          </p:cNvGraphicFramePr>
          <p:nvPr>
            <p:ph sz="quarter" idx="1"/>
            <p:extLst>
              <p:ext uri="{D42A27DB-BD31-4B8C-83A1-F6EECF244321}">
                <p14:modId xmlns:p14="http://schemas.microsoft.com/office/powerpoint/2010/main" val="79004789"/>
              </p:ext>
            </p:extLst>
          </p:nvPr>
        </p:nvGraphicFramePr>
        <p:xfrm>
          <a:off x="381000" y="1676400"/>
          <a:ext cx="3474392" cy="4495800"/>
        </p:xfrm>
        <a:graphic>
          <a:graphicData uri="http://schemas.openxmlformats.org/presentationml/2006/ole">
            <mc:AlternateContent xmlns:mc="http://schemas.openxmlformats.org/markup-compatibility/2006">
              <mc:Choice xmlns:v="urn:schemas-microsoft-com:vml" Requires="v">
                <p:oleObj spid="_x0000_s1164" name="Document" r:id="rId3" imgW="5486400" imgH="7099300" progId="Word.Document.12">
                  <p:embed/>
                </p:oleObj>
              </mc:Choice>
              <mc:Fallback>
                <p:oleObj name="Document" r:id="rId3" imgW="5486400" imgH="7099300"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76400"/>
                        <a:ext cx="3474392" cy="4495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pic>
        <p:nvPicPr>
          <p:cNvPr id="3" name="Picture 2"/>
          <p:cNvPicPr>
            <a:picLocks noChangeAspect="1"/>
          </p:cNvPicPr>
          <p:nvPr/>
        </p:nvPicPr>
        <p:blipFill>
          <a:blip r:embed="rId5"/>
          <a:stretch>
            <a:fillRect/>
          </a:stretch>
        </p:blipFill>
        <p:spPr>
          <a:xfrm>
            <a:off x="3907566" y="1752601"/>
            <a:ext cx="4931634" cy="3505200"/>
          </a:xfrm>
          <a:prstGeom prst="rect">
            <a:avLst/>
          </a:prstGeom>
        </p:spPr>
      </p:pic>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2916118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6. Founders hang on…</a:t>
            </a:r>
            <a:endParaRPr lang="en-US" dirty="0"/>
          </a:p>
        </p:txBody>
      </p:sp>
      <p:pic>
        <p:nvPicPr>
          <p:cNvPr id="5" name="Content Placeholder 4"/>
          <p:cNvPicPr>
            <a:picLocks noGrp="1" noChangeAspect="1"/>
          </p:cNvPicPr>
          <p:nvPr>
            <p:ph sz="quarter" idx="1"/>
          </p:nvPr>
        </p:nvPicPr>
        <p:blipFill>
          <a:blip r:embed="rId2"/>
          <a:srcRect l="-12292" r="-12292"/>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2914445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7. Corporate Cross Holdings </a:t>
            </a:r>
            <a:endParaRPr lang="en-US" dirty="0"/>
          </a:p>
        </p:txBody>
      </p:sp>
      <p:pic>
        <p:nvPicPr>
          <p:cNvPr id="15" name="Content Placeholder 14"/>
          <p:cNvPicPr>
            <a:picLocks noGrp="1" noChangeAspect="1"/>
          </p:cNvPicPr>
          <p:nvPr>
            <p:ph sz="quarter" idx="1"/>
          </p:nvPr>
        </p:nvPicPr>
        <p:blipFill>
          <a:blip r:embed="rId2"/>
          <a:srcRect l="-12068" r="-12068"/>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3613470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8. Activist investors</a:t>
            </a:r>
            <a:endParaRPr lang="en-US" dirty="0"/>
          </a:p>
        </p:txBody>
      </p:sp>
      <p:pic>
        <p:nvPicPr>
          <p:cNvPr id="5" name="Content Placeholder 4"/>
          <p:cNvPicPr>
            <a:picLocks noGrp="1" noChangeAspect="1"/>
          </p:cNvPicPr>
          <p:nvPr>
            <p:ph sz="quarter" idx="1"/>
          </p:nvPr>
        </p:nvPicPr>
        <p:blipFill>
          <a:blip r:embed="rId2"/>
          <a:srcRect l="-12439" r="-12439"/>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922481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The marginal investor in your firm is….</a:t>
            </a:r>
          </a:p>
        </p:txBody>
      </p:sp>
      <p:pic>
        <p:nvPicPr>
          <p:cNvPr id="20483" name="Content Placeholder 5"/>
          <p:cNvPicPr>
            <a:picLocks noGrp="1" noChangeAspect="1"/>
          </p:cNvPicPr>
          <p:nvPr>
            <p:ph sz="quarter" idx="1"/>
          </p:nvPr>
        </p:nvPicPr>
        <p:blipFill>
          <a:blip r:embed="rId2"/>
          <a:srcRect l="-11789" r="-11789"/>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13</a:t>
            </a:fld>
            <a:endParaRPr lang="en-US" dirty="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Risk free rate: Major Currency Government Bonds </a:t>
            </a:r>
            <a:r>
              <a:rPr lang="mr-IN" dirty="0"/>
              <a:t>–</a:t>
            </a:r>
            <a:r>
              <a:rPr lang="en-US" dirty="0"/>
              <a:t> January 1, 2018</a:t>
            </a:r>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14</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676400" y="1600200"/>
            <a:ext cx="5461619" cy="5014070"/>
          </a:xfrm>
          <a:prstGeom prst="rect">
            <a:avLst/>
          </a:prstGeom>
        </p:spPr>
      </p:pic>
    </p:spTree>
    <p:extLst>
      <p:ext uri="{BB962C8B-B14F-4D97-AF65-F5344CB8AC3E}">
        <p14:creationId xmlns:p14="http://schemas.microsoft.com/office/powerpoint/2010/main" val="540830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Local Currency Government Bond Rates </a:t>
            </a:r>
            <a:r>
              <a:rPr lang="en-US">
                <a:ea typeface="+mj-ea"/>
                <a:cs typeface="+mj-cs"/>
              </a:rPr>
              <a:t>– January </a:t>
            </a:r>
            <a:r>
              <a:rPr lang="en-US" dirty="0">
                <a:ea typeface="+mj-ea"/>
                <a:cs typeface="+mj-cs"/>
              </a:rPr>
              <a:t>1, 2018</a:t>
            </a:r>
          </a:p>
        </p:txBody>
      </p:sp>
      <p:sp>
        <p:nvSpPr>
          <p:cNvPr id="7987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65758" name="Slide Number Placeholder 5"/>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09B2EF1B-33BA-F842-9944-0DBF8C4207A3}" type="slidenum">
              <a:rPr lang="en-US" sz="1400" smtClean="0">
                <a:solidFill>
                  <a:srgbClr val="FFFFFF"/>
                </a:solidFill>
              </a:rPr>
              <a:pPr eaLnBrk="1" hangingPunct="1">
                <a:defRPr/>
              </a:pPr>
              <a:t>15</a:t>
            </a:fld>
            <a:endParaRPr lang="en-US" sz="1400">
              <a:solidFill>
                <a:srgbClr val="FFFFFF"/>
              </a:solidFill>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442717897"/>
              </p:ext>
            </p:extLst>
          </p:nvPr>
        </p:nvGraphicFramePr>
        <p:xfrm>
          <a:off x="761999" y="1600200"/>
          <a:ext cx="7696200" cy="4495800"/>
        </p:xfrm>
        <a:graphic>
          <a:graphicData uri="http://schemas.openxmlformats.org/drawingml/2006/table">
            <a:tbl>
              <a:tblPr>
                <a:tableStyleId>{5C22544A-7EE6-4342-B048-85BDC9FD1C3A}</a:tableStyleId>
              </a:tblPr>
              <a:tblGrid>
                <a:gridCol w="1612042">
                  <a:extLst>
                    <a:ext uri="{9D8B030D-6E8A-4147-A177-3AD203B41FA5}">
                      <a16:colId xmlns:a16="http://schemas.microsoft.com/office/drawing/2014/main" val="20000"/>
                    </a:ext>
                  </a:extLst>
                </a:gridCol>
                <a:gridCol w="2080054">
                  <a:extLst>
                    <a:ext uri="{9D8B030D-6E8A-4147-A177-3AD203B41FA5}">
                      <a16:colId xmlns:a16="http://schemas.microsoft.com/office/drawing/2014/main" val="20001"/>
                    </a:ext>
                  </a:extLst>
                </a:gridCol>
                <a:gridCol w="1729045">
                  <a:extLst>
                    <a:ext uri="{9D8B030D-6E8A-4147-A177-3AD203B41FA5}">
                      <a16:colId xmlns:a16="http://schemas.microsoft.com/office/drawing/2014/main" val="20002"/>
                    </a:ext>
                  </a:extLst>
                </a:gridCol>
                <a:gridCol w="2275059">
                  <a:extLst>
                    <a:ext uri="{9D8B030D-6E8A-4147-A177-3AD203B41FA5}">
                      <a16:colId xmlns:a16="http://schemas.microsoft.com/office/drawing/2014/main" val="20003"/>
                    </a:ext>
                  </a:extLst>
                </a:gridCol>
              </a:tblGrid>
              <a:tr h="187325">
                <a:tc>
                  <a:txBody>
                    <a:bodyPr/>
                    <a:lstStyle/>
                    <a:p>
                      <a:pPr algn="l" fontAlgn="ctr"/>
                      <a:r>
                        <a:rPr lang="en-US" sz="1100" u="none" strike="noStrike">
                          <a:effectLst/>
                        </a:rPr>
                        <a:t>Currency</a:t>
                      </a:r>
                      <a:endParaRPr lang="en-US" sz="1100" b="0" i="1" u="none" strike="noStrike">
                        <a:solidFill>
                          <a:srgbClr val="000000"/>
                        </a:solidFill>
                        <a:effectLst/>
                        <a:latin typeface="Calibri" charset="0"/>
                      </a:endParaRPr>
                    </a:p>
                  </a:txBody>
                  <a:tcPr marL="5854" marR="5854" marT="5854" marB="0" anchor="ctr"/>
                </a:tc>
                <a:tc>
                  <a:txBody>
                    <a:bodyPr/>
                    <a:lstStyle/>
                    <a:p>
                      <a:pPr algn="ctr" fontAlgn="ctr"/>
                      <a:r>
                        <a:rPr lang="en-US" sz="1100" u="none" strike="noStrike">
                          <a:effectLst/>
                        </a:rPr>
                        <a:t>10-year rate, 1/1/18</a:t>
                      </a:r>
                      <a:endParaRPr lang="en-US" sz="1100" b="0" i="1"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Mexican Peso</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7.66%</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00"/>
                  </a:ext>
                </a:extLst>
              </a:tr>
              <a:tr h="187325">
                <a:tc>
                  <a:txBody>
                    <a:bodyPr/>
                    <a:lstStyle/>
                    <a:p>
                      <a:pPr algn="l" fontAlgn="ctr"/>
                      <a:r>
                        <a:rPr lang="en-US" sz="1100" u="none" strike="noStrike">
                          <a:effectLst/>
                        </a:rPr>
                        <a:t>Australian $</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2.67%</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Nigerian Naira</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14.12%</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01"/>
                  </a:ext>
                </a:extLst>
              </a:tr>
              <a:tr h="187325">
                <a:tc>
                  <a:txBody>
                    <a:bodyPr/>
                    <a:lstStyle/>
                    <a:p>
                      <a:pPr algn="l" fontAlgn="ctr"/>
                      <a:r>
                        <a:rPr lang="en-US" sz="1100" u="none" strike="noStrike" dirty="0">
                          <a:solidFill>
                            <a:srgbClr val="FF0000"/>
                          </a:solidFill>
                          <a:effectLst/>
                        </a:rPr>
                        <a:t>Brazilian </a:t>
                      </a:r>
                      <a:r>
                        <a:rPr lang="en-US" sz="1100" u="none" strike="noStrike" dirty="0" err="1">
                          <a:solidFill>
                            <a:srgbClr val="FF0000"/>
                          </a:solidFill>
                          <a:effectLst/>
                        </a:rPr>
                        <a:t>Reai</a:t>
                      </a:r>
                      <a:endParaRPr lang="en-US" sz="1100" b="0" i="0" u="none" strike="noStrike" dirty="0">
                        <a:solidFill>
                          <a:srgbClr val="FF0000"/>
                        </a:solidFill>
                        <a:effectLst/>
                        <a:latin typeface="Calibri" charset="0"/>
                      </a:endParaRPr>
                    </a:p>
                  </a:txBody>
                  <a:tcPr marL="5854" marR="5854" marT="5854" marB="0" anchor="ctr"/>
                </a:tc>
                <a:tc>
                  <a:txBody>
                    <a:bodyPr/>
                    <a:lstStyle/>
                    <a:p>
                      <a:pPr algn="ctr" fontAlgn="ctr"/>
                      <a:r>
                        <a:rPr lang="mr-IN" sz="1100" u="none" strike="noStrike" dirty="0">
                          <a:solidFill>
                            <a:srgbClr val="FF0000"/>
                          </a:solidFill>
                          <a:effectLst/>
                        </a:rPr>
                        <a:t>10.99%</a:t>
                      </a:r>
                      <a:endParaRPr lang="mr-IN" sz="1100" b="0" i="0" u="none" strike="noStrike" dirty="0">
                        <a:solidFill>
                          <a:srgbClr val="FF0000"/>
                        </a:solidFill>
                        <a:effectLst/>
                        <a:latin typeface="Calibri" charset="0"/>
                      </a:endParaRPr>
                    </a:p>
                  </a:txBody>
                  <a:tcPr marL="5854" marR="5854" marT="5854" marB="0" anchor="ctr"/>
                </a:tc>
                <a:tc>
                  <a:txBody>
                    <a:bodyPr/>
                    <a:lstStyle/>
                    <a:p>
                      <a:pPr algn="l" fontAlgn="b"/>
                      <a:r>
                        <a:rPr lang="en-US" sz="1100" u="none" strike="noStrike">
                          <a:effectLst/>
                        </a:rPr>
                        <a:t>Norwegian Krone</a:t>
                      </a:r>
                      <a:endParaRPr lang="en-US" sz="1100" b="0" i="0" u="none" strike="noStrike">
                        <a:solidFill>
                          <a:srgbClr val="000000"/>
                        </a:solidFill>
                        <a:effectLst/>
                        <a:latin typeface="Calibri" charset="0"/>
                      </a:endParaRPr>
                    </a:p>
                  </a:txBody>
                  <a:tcPr marL="5854" marR="5854" marT="5854" marB="0" anchor="b"/>
                </a:tc>
                <a:tc>
                  <a:txBody>
                    <a:bodyPr/>
                    <a:lstStyle/>
                    <a:p>
                      <a:pPr algn="ctr" fontAlgn="ctr"/>
                      <a:r>
                        <a:rPr lang="mr-IN" sz="1100" u="none" strike="noStrike">
                          <a:effectLst/>
                        </a:rPr>
                        <a:t>1.61%</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02"/>
                  </a:ext>
                </a:extLst>
              </a:tr>
              <a:tr h="187325">
                <a:tc>
                  <a:txBody>
                    <a:bodyPr/>
                    <a:lstStyle/>
                    <a:p>
                      <a:pPr algn="l" fontAlgn="ctr"/>
                      <a:r>
                        <a:rPr lang="en-US" sz="1100" u="none" strike="noStrike">
                          <a:effectLst/>
                        </a:rPr>
                        <a:t>British Pound</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1.19%</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NZ $</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2.72%</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03"/>
                  </a:ext>
                </a:extLst>
              </a:tr>
              <a:tr h="187325">
                <a:tc>
                  <a:txBody>
                    <a:bodyPr/>
                    <a:lstStyle/>
                    <a:p>
                      <a:pPr algn="l" fontAlgn="ctr"/>
                      <a:r>
                        <a:rPr lang="en-US" sz="1100" u="none" strike="noStrike">
                          <a:effectLst/>
                        </a:rPr>
                        <a:t>Bulgarian Lev</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1.40%</a:t>
                      </a:r>
                      <a:endParaRPr lang="mr-IN" sz="1100" b="0" i="0" u="none" strike="noStrike">
                        <a:solidFill>
                          <a:srgbClr val="000000"/>
                        </a:solidFill>
                        <a:effectLst/>
                        <a:latin typeface="Calibri" charset="0"/>
                      </a:endParaRPr>
                    </a:p>
                  </a:txBody>
                  <a:tcPr marL="5854" marR="5854" marT="5854" marB="0" anchor="ctr"/>
                </a:tc>
                <a:tc>
                  <a:txBody>
                    <a:bodyPr/>
                    <a:lstStyle/>
                    <a:p>
                      <a:pPr algn="l" fontAlgn="b"/>
                      <a:r>
                        <a:rPr lang="en-US" sz="1100" u="none" strike="noStrike">
                          <a:effectLst/>
                        </a:rPr>
                        <a:t>Pakistani Rupee</a:t>
                      </a:r>
                      <a:endParaRPr lang="en-US" sz="1100" b="0" i="0" u="none" strike="noStrike">
                        <a:solidFill>
                          <a:srgbClr val="000000"/>
                        </a:solidFill>
                        <a:effectLst/>
                        <a:latin typeface="Calibri" charset="0"/>
                      </a:endParaRPr>
                    </a:p>
                  </a:txBody>
                  <a:tcPr marL="5854" marR="5854" marT="5854" marB="0" anchor="b"/>
                </a:tc>
                <a:tc>
                  <a:txBody>
                    <a:bodyPr/>
                    <a:lstStyle/>
                    <a:p>
                      <a:pPr algn="ctr" fontAlgn="ctr"/>
                      <a:r>
                        <a:rPr lang="mr-IN" sz="1100" u="none" strike="noStrike">
                          <a:effectLst/>
                        </a:rPr>
                        <a:t>7.93%</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04"/>
                  </a:ext>
                </a:extLst>
              </a:tr>
              <a:tr h="187325">
                <a:tc>
                  <a:txBody>
                    <a:bodyPr/>
                    <a:lstStyle/>
                    <a:p>
                      <a:pPr algn="l" fontAlgn="ctr"/>
                      <a:r>
                        <a:rPr lang="en-US" sz="1100" u="none" strike="noStrike">
                          <a:effectLst/>
                        </a:rPr>
                        <a:t>Canadian $</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2.04%</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Peruvian Sol</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4.87%</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05"/>
                  </a:ext>
                </a:extLst>
              </a:tr>
              <a:tr h="187325">
                <a:tc>
                  <a:txBody>
                    <a:bodyPr/>
                    <a:lstStyle/>
                    <a:p>
                      <a:pPr algn="l" fontAlgn="ctr"/>
                      <a:r>
                        <a:rPr lang="en-US" sz="1100" u="none" strike="noStrike">
                          <a:effectLst/>
                        </a:rPr>
                        <a:t>Chilean Peso</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4.52%</a:t>
                      </a:r>
                      <a:endParaRPr lang="mr-IN" sz="1100" b="0" i="0" u="none" strike="noStrike">
                        <a:solidFill>
                          <a:srgbClr val="000000"/>
                        </a:solidFill>
                        <a:effectLst/>
                        <a:latin typeface="Calibri" charset="0"/>
                      </a:endParaRPr>
                    </a:p>
                  </a:txBody>
                  <a:tcPr marL="5854" marR="5854" marT="5854" marB="0" anchor="ctr"/>
                </a:tc>
                <a:tc>
                  <a:txBody>
                    <a:bodyPr/>
                    <a:lstStyle/>
                    <a:p>
                      <a:pPr algn="l" fontAlgn="b"/>
                      <a:r>
                        <a:rPr lang="en-US" sz="1100" u="none" strike="noStrike">
                          <a:effectLst/>
                        </a:rPr>
                        <a:t>Phillipine Peso</a:t>
                      </a:r>
                      <a:endParaRPr lang="en-US" sz="1100" b="0" i="0" u="none" strike="noStrike">
                        <a:solidFill>
                          <a:srgbClr val="000000"/>
                        </a:solidFill>
                        <a:effectLst/>
                        <a:latin typeface="Calibri" charset="0"/>
                      </a:endParaRPr>
                    </a:p>
                  </a:txBody>
                  <a:tcPr marL="5854" marR="5854" marT="5854" marB="0" anchor="b"/>
                </a:tc>
                <a:tc>
                  <a:txBody>
                    <a:bodyPr/>
                    <a:lstStyle/>
                    <a:p>
                      <a:pPr algn="ctr" fontAlgn="ctr"/>
                      <a:r>
                        <a:rPr lang="mr-IN" sz="1100" u="none" strike="noStrike">
                          <a:effectLst/>
                        </a:rPr>
                        <a:t>5.70%</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06"/>
                  </a:ext>
                </a:extLst>
              </a:tr>
              <a:tr h="187325">
                <a:tc>
                  <a:txBody>
                    <a:bodyPr/>
                    <a:lstStyle/>
                    <a:p>
                      <a:pPr algn="l" fontAlgn="b"/>
                      <a:r>
                        <a:rPr lang="en-US" sz="1100" u="none" strike="noStrike">
                          <a:effectLst/>
                        </a:rPr>
                        <a:t>Chinese Yuan</a:t>
                      </a:r>
                      <a:endParaRPr lang="en-US" sz="1100" b="0" i="0" u="none" strike="noStrike">
                        <a:solidFill>
                          <a:srgbClr val="000000"/>
                        </a:solidFill>
                        <a:effectLst/>
                        <a:latin typeface="Calibri" charset="0"/>
                      </a:endParaRPr>
                    </a:p>
                  </a:txBody>
                  <a:tcPr marL="5854" marR="5854" marT="5854" marB="0" anchor="b"/>
                </a:tc>
                <a:tc>
                  <a:txBody>
                    <a:bodyPr/>
                    <a:lstStyle/>
                    <a:p>
                      <a:pPr algn="ctr" fontAlgn="ctr"/>
                      <a:r>
                        <a:rPr lang="mr-IN" sz="1100" u="none" strike="noStrike">
                          <a:effectLst/>
                        </a:rPr>
                        <a:t>3.92%</a:t>
                      </a:r>
                      <a:endParaRPr lang="mr-IN" sz="1100" b="0" i="0" u="none" strike="noStrike">
                        <a:solidFill>
                          <a:srgbClr val="000000"/>
                        </a:solidFill>
                        <a:effectLst/>
                        <a:latin typeface="Calibri" charset="0"/>
                      </a:endParaRPr>
                    </a:p>
                  </a:txBody>
                  <a:tcPr marL="5854" marR="5854" marT="5854" marB="0" anchor="ctr"/>
                </a:tc>
                <a:tc>
                  <a:txBody>
                    <a:bodyPr/>
                    <a:lstStyle/>
                    <a:p>
                      <a:pPr algn="l" fontAlgn="b"/>
                      <a:r>
                        <a:rPr lang="en-US" sz="1100" u="none" strike="noStrike">
                          <a:effectLst/>
                        </a:rPr>
                        <a:t>Polish Zloty</a:t>
                      </a:r>
                      <a:endParaRPr lang="en-US" sz="1100" b="0" i="0" u="none" strike="noStrike">
                        <a:solidFill>
                          <a:srgbClr val="000000"/>
                        </a:solidFill>
                        <a:effectLst/>
                        <a:latin typeface="Calibri" charset="0"/>
                      </a:endParaRPr>
                    </a:p>
                  </a:txBody>
                  <a:tcPr marL="5854" marR="5854" marT="5854" marB="0" anchor="b"/>
                </a:tc>
                <a:tc>
                  <a:txBody>
                    <a:bodyPr/>
                    <a:lstStyle/>
                    <a:p>
                      <a:pPr algn="ctr" fontAlgn="ctr"/>
                      <a:r>
                        <a:rPr lang="mr-IN" sz="1100" u="none" strike="noStrike">
                          <a:effectLst/>
                        </a:rPr>
                        <a:t>3.30%</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07"/>
                  </a:ext>
                </a:extLst>
              </a:tr>
              <a:tr h="187325">
                <a:tc>
                  <a:txBody>
                    <a:bodyPr/>
                    <a:lstStyle/>
                    <a:p>
                      <a:pPr algn="l" fontAlgn="ctr"/>
                      <a:r>
                        <a:rPr lang="en-US" sz="1100" u="none" strike="noStrike">
                          <a:effectLst/>
                        </a:rPr>
                        <a:t>Colombian Peso</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6.46%</a:t>
                      </a:r>
                      <a:endParaRPr lang="mr-IN" sz="1100" b="0" i="0" u="none" strike="noStrike">
                        <a:solidFill>
                          <a:srgbClr val="000000"/>
                        </a:solidFill>
                        <a:effectLst/>
                        <a:latin typeface="Calibri" charset="0"/>
                      </a:endParaRPr>
                    </a:p>
                  </a:txBody>
                  <a:tcPr marL="5854" marR="5854" marT="5854" marB="0" anchor="ctr"/>
                </a:tc>
                <a:tc>
                  <a:txBody>
                    <a:bodyPr/>
                    <a:lstStyle/>
                    <a:p>
                      <a:pPr algn="l" fontAlgn="b"/>
                      <a:r>
                        <a:rPr lang="en-US" sz="1100" u="none" strike="noStrike">
                          <a:effectLst/>
                        </a:rPr>
                        <a:t>Qatari Dinar</a:t>
                      </a:r>
                      <a:endParaRPr lang="en-US" sz="1100" b="0" i="0" u="none" strike="noStrike">
                        <a:solidFill>
                          <a:srgbClr val="000000"/>
                        </a:solidFill>
                        <a:effectLst/>
                        <a:latin typeface="Calibri" charset="0"/>
                      </a:endParaRPr>
                    </a:p>
                  </a:txBody>
                  <a:tcPr marL="5854" marR="5854" marT="5854" marB="0" anchor="b"/>
                </a:tc>
                <a:tc>
                  <a:txBody>
                    <a:bodyPr/>
                    <a:lstStyle/>
                    <a:p>
                      <a:pPr algn="ctr" fontAlgn="ctr"/>
                      <a:r>
                        <a:rPr lang="mr-IN" sz="1100" u="none" strike="noStrike">
                          <a:effectLst/>
                        </a:rPr>
                        <a:t>3.61%</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08"/>
                  </a:ext>
                </a:extLst>
              </a:tr>
              <a:tr h="187325">
                <a:tc>
                  <a:txBody>
                    <a:bodyPr/>
                    <a:lstStyle/>
                    <a:p>
                      <a:pPr algn="l" fontAlgn="ctr"/>
                      <a:r>
                        <a:rPr lang="en-US" sz="1100" u="none" strike="noStrike">
                          <a:effectLst/>
                        </a:rPr>
                        <a:t>Croatian Kuna</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2.29%</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Romanian Leu</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4.41%</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09"/>
                  </a:ext>
                </a:extLst>
              </a:tr>
              <a:tr h="187325">
                <a:tc>
                  <a:txBody>
                    <a:bodyPr/>
                    <a:lstStyle/>
                    <a:p>
                      <a:pPr algn="l" fontAlgn="ctr"/>
                      <a:r>
                        <a:rPr lang="en-US" sz="1100" u="none" strike="noStrike">
                          <a:effectLst/>
                        </a:rPr>
                        <a:t>Czech Koruna</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1.58%</a:t>
                      </a:r>
                      <a:endParaRPr lang="mr-IN" sz="1100" b="0" i="0" u="none" strike="noStrike">
                        <a:solidFill>
                          <a:srgbClr val="000000"/>
                        </a:solidFill>
                        <a:effectLst/>
                        <a:latin typeface="Calibri" charset="0"/>
                      </a:endParaRPr>
                    </a:p>
                  </a:txBody>
                  <a:tcPr marL="5854" marR="5854" marT="5854" marB="0" anchor="ctr"/>
                </a:tc>
                <a:tc>
                  <a:txBody>
                    <a:bodyPr/>
                    <a:lstStyle/>
                    <a:p>
                      <a:pPr algn="l" fontAlgn="b"/>
                      <a:r>
                        <a:rPr lang="en-US" sz="1100" u="none" strike="noStrike">
                          <a:effectLst/>
                        </a:rPr>
                        <a:t>Russian Ruble</a:t>
                      </a:r>
                      <a:endParaRPr lang="en-US" sz="1100" b="0" i="0" u="none" strike="noStrike">
                        <a:solidFill>
                          <a:srgbClr val="000000"/>
                        </a:solidFill>
                        <a:effectLst/>
                        <a:latin typeface="Calibri" charset="0"/>
                      </a:endParaRPr>
                    </a:p>
                  </a:txBody>
                  <a:tcPr marL="5854" marR="5854" marT="5854" marB="0" anchor="b"/>
                </a:tc>
                <a:tc>
                  <a:txBody>
                    <a:bodyPr/>
                    <a:lstStyle/>
                    <a:p>
                      <a:pPr algn="ctr" fontAlgn="ctr"/>
                      <a:r>
                        <a:rPr lang="mr-IN" sz="1100" u="none" strike="noStrike">
                          <a:effectLst/>
                        </a:rPr>
                        <a:t>7.58%</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10"/>
                  </a:ext>
                </a:extLst>
              </a:tr>
              <a:tr h="187325">
                <a:tc>
                  <a:txBody>
                    <a:bodyPr/>
                    <a:lstStyle/>
                    <a:p>
                      <a:pPr algn="l" fontAlgn="ctr"/>
                      <a:r>
                        <a:rPr lang="en-US" sz="1100" u="none" strike="noStrike">
                          <a:effectLst/>
                        </a:rPr>
                        <a:t>Danish Krone</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0.48%</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Singapore $</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2.01%</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11"/>
                  </a:ext>
                </a:extLst>
              </a:tr>
              <a:tr h="187325">
                <a:tc>
                  <a:txBody>
                    <a:bodyPr/>
                    <a:lstStyle/>
                    <a:p>
                      <a:pPr algn="l" fontAlgn="ctr"/>
                      <a:r>
                        <a:rPr lang="en-US" sz="1100" u="none" strike="noStrike">
                          <a:effectLst/>
                        </a:rPr>
                        <a:t>Euro</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0.43%</a:t>
                      </a:r>
                      <a:endParaRPr lang="mr-IN" sz="1100" b="0" i="0" u="none" strike="noStrike">
                        <a:solidFill>
                          <a:srgbClr val="000000"/>
                        </a:solidFill>
                        <a:effectLst/>
                        <a:latin typeface="Calibri" charset="0"/>
                      </a:endParaRPr>
                    </a:p>
                  </a:txBody>
                  <a:tcPr marL="5854" marR="5854" marT="5854" marB="0" anchor="ctr"/>
                </a:tc>
                <a:tc>
                  <a:txBody>
                    <a:bodyPr/>
                    <a:lstStyle/>
                    <a:p>
                      <a:pPr algn="l" fontAlgn="b"/>
                      <a:r>
                        <a:rPr lang="en-US" sz="1100" u="none" strike="noStrike">
                          <a:effectLst/>
                        </a:rPr>
                        <a:t>South African Rand</a:t>
                      </a:r>
                      <a:endParaRPr lang="en-US" sz="1100" b="0" i="0" u="none" strike="noStrike">
                        <a:solidFill>
                          <a:srgbClr val="000000"/>
                        </a:solidFill>
                        <a:effectLst/>
                        <a:latin typeface="Calibri" charset="0"/>
                      </a:endParaRPr>
                    </a:p>
                  </a:txBody>
                  <a:tcPr marL="5854" marR="5854" marT="5854" marB="0" anchor="b"/>
                </a:tc>
                <a:tc>
                  <a:txBody>
                    <a:bodyPr/>
                    <a:lstStyle/>
                    <a:p>
                      <a:pPr algn="ctr" fontAlgn="ctr"/>
                      <a:r>
                        <a:rPr lang="mr-IN" sz="1100" u="none" strike="noStrike">
                          <a:effectLst/>
                        </a:rPr>
                        <a:t>8.61%</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12"/>
                  </a:ext>
                </a:extLst>
              </a:tr>
              <a:tr h="187325">
                <a:tc>
                  <a:txBody>
                    <a:bodyPr/>
                    <a:lstStyle/>
                    <a:p>
                      <a:pPr algn="l" fontAlgn="ctr"/>
                      <a:r>
                        <a:rPr lang="en-US" sz="1100" u="none" strike="noStrike">
                          <a:effectLst/>
                        </a:rPr>
                        <a:t>HK $</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1.81%</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Swedish Krona</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0.78%</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13"/>
                  </a:ext>
                </a:extLst>
              </a:tr>
              <a:tr h="187325">
                <a:tc>
                  <a:txBody>
                    <a:bodyPr/>
                    <a:lstStyle/>
                    <a:p>
                      <a:pPr algn="l" fontAlgn="ctr"/>
                      <a:r>
                        <a:rPr lang="en-US" sz="1100" u="none" strike="noStrike">
                          <a:effectLst/>
                        </a:rPr>
                        <a:t>Hungarian Forint</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2.09%</a:t>
                      </a:r>
                      <a:endParaRPr lang="mr-IN" sz="1100" b="0" i="0" u="none" strike="noStrike">
                        <a:solidFill>
                          <a:srgbClr val="000000"/>
                        </a:solidFill>
                        <a:effectLst/>
                        <a:latin typeface="Calibri" charset="0"/>
                      </a:endParaRPr>
                    </a:p>
                  </a:txBody>
                  <a:tcPr marL="5854" marR="5854" marT="5854" marB="0" anchor="ctr"/>
                </a:tc>
                <a:tc>
                  <a:txBody>
                    <a:bodyPr/>
                    <a:lstStyle/>
                    <a:p>
                      <a:pPr algn="l" fontAlgn="b"/>
                      <a:r>
                        <a:rPr lang="en-US" sz="1100" u="none" strike="noStrike">
                          <a:effectLst/>
                        </a:rPr>
                        <a:t>Swiss Franc</a:t>
                      </a:r>
                      <a:endParaRPr lang="en-US" sz="1100" b="0" i="0" u="none" strike="noStrike">
                        <a:solidFill>
                          <a:srgbClr val="000000"/>
                        </a:solidFill>
                        <a:effectLst/>
                        <a:latin typeface="Calibri" charset="0"/>
                      </a:endParaRPr>
                    </a:p>
                  </a:txBody>
                  <a:tcPr marL="5854" marR="5854" marT="5854" marB="0" anchor="b"/>
                </a:tc>
                <a:tc>
                  <a:txBody>
                    <a:bodyPr/>
                    <a:lstStyle/>
                    <a:p>
                      <a:pPr algn="ctr" fontAlgn="ctr"/>
                      <a:r>
                        <a:rPr lang="mr-IN" sz="1100" u="none" strike="noStrike">
                          <a:effectLst/>
                        </a:rPr>
                        <a:t>-0.07%</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14"/>
                  </a:ext>
                </a:extLst>
              </a:tr>
              <a:tr h="187325">
                <a:tc>
                  <a:txBody>
                    <a:bodyPr/>
                    <a:lstStyle/>
                    <a:p>
                      <a:pPr algn="l" fontAlgn="ctr"/>
                      <a:r>
                        <a:rPr lang="en-US" sz="1100" u="none" strike="noStrike">
                          <a:effectLst/>
                        </a:rPr>
                        <a:t>Iceland Krona</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5.00%</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Taiwanese $</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0.95%</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15"/>
                  </a:ext>
                </a:extLst>
              </a:tr>
              <a:tr h="187325">
                <a:tc>
                  <a:txBody>
                    <a:bodyPr/>
                    <a:lstStyle/>
                    <a:p>
                      <a:pPr algn="l" fontAlgn="ctr"/>
                      <a:r>
                        <a:rPr lang="en-US" sz="1100" u="none" strike="noStrike">
                          <a:effectLst/>
                        </a:rPr>
                        <a:t>Indian Rupee</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7.32%</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Thai Baht</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2.36%</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16"/>
                  </a:ext>
                </a:extLst>
              </a:tr>
              <a:tr h="374650">
                <a:tc>
                  <a:txBody>
                    <a:bodyPr/>
                    <a:lstStyle/>
                    <a:p>
                      <a:pPr algn="l" fontAlgn="ctr"/>
                      <a:r>
                        <a:rPr lang="en-US" sz="1100" u="none" strike="noStrike">
                          <a:effectLst/>
                        </a:rPr>
                        <a:t>Indonesian Rupiah</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6.31%</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Turkish Lira</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11.43%</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17"/>
                  </a:ext>
                </a:extLst>
              </a:tr>
              <a:tr h="187325">
                <a:tc>
                  <a:txBody>
                    <a:bodyPr/>
                    <a:lstStyle/>
                    <a:p>
                      <a:pPr algn="l" fontAlgn="ctr"/>
                      <a:r>
                        <a:rPr lang="en-US" sz="1100" u="none" strike="noStrike">
                          <a:effectLst/>
                        </a:rPr>
                        <a:t>Israeli Shekel</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1.64%</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US $</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2.41%</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18"/>
                  </a:ext>
                </a:extLst>
              </a:tr>
              <a:tr h="187325">
                <a:tc>
                  <a:txBody>
                    <a:bodyPr/>
                    <a:lstStyle/>
                    <a:p>
                      <a:pPr algn="l" fontAlgn="ctr"/>
                      <a:r>
                        <a:rPr lang="en-US" sz="1100" u="none" strike="noStrike">
                          <a:effectLst/>
                        </a:rPr>
                        <a:t>Japanese Yen</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0.05%</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Venezuelan Bolivar</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19.43%</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19"/>
                  </a:ext>
                </a:extLst>
              </a:tr>
              <a:tr h="187325">
                <a:tc>
                  <a:txBody>
                    <a:bodyPr/>
                    <a:lstStyle/>
                    <a:p>
                      <a:pPr algn="l" fontAlgn="ctr"/>
                      <a:r>
                        <a:rPr lang="en-US" sz="1100" u="none" strike="noStrike">
                          <a:effectLst/>
                        </a:rPr>
                        <a:t>Kenyan Shilling</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13.30%</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Vietnamese Dong</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5.05%</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20"/>
                  </a:ext>
                </a:extLst>
              </a:tr>
              <a:tr h="187325">
                <a:tc>
                  <a:txBody>
                    <a:bodyPr/>
                    <a:lstStyle/>
                    <a:p>
                      <a:pPr algn="l" fontAlgn="b"/>
                      <a:r>
                        <a:rPr lang="en-US" sz="1100" u="none" strike="noStrike">
                          <a:effectLst/>
                        </a:rPr>
                        <a:t>Korean Won</a:t>
                      </a:r>
                      <a:endParaRPr lang="en-US" sz="1100" b="0" i="0" u="none" strike="noStrike">
                        <a:solidFill>
                          <a:srgbClr val="000000"/>
                        </a:solidFill>
                        <a:effectLst/>
                        <a:latin typeface="Calibri" charset="0"/>
                      </a:endParaRPr>
                    </a:p>
                  </a:txBody>
                  <a:tcPr marL="5854" marR="5854" marT="5854" marB="0" anchor="b"/>
                </a:tc>
                <a:tc>
                  <a:txBody>
                    <a:bodyPr/>
                    <a:lstStyle/>
                    <a:p>
                      <a:pPr algn="ctr" fontAlgn="ctr"/>
                      <a:r>
                        <a:rPr lang="mr-IN" sz="1100" u="none" strike="noStrike">
                          <a:effectLst/>
                        </a:rPr>
                        <a:t>2.47%</a:t>
                      </a:r>
                      <a:endParaRPr lang="mr-IN" sz="1100" b="0" i="0" u="none" strike="noStrike">
                        <a:solidFill>
                          <a:srgbClr val="000000"/>
                        </a:solidFill>
                        <a:effectLst/>
                        <a:latin typeface="Calibri" charset="0"/>
                      </a:endParaRPr>
                    </a:p>
                  </a:txBody>
                  <a:tcPr marL="5854" marR="5854" marT="5854" marB="0" anchor="ctr"/>
                </a:tc>
                <a:tc>
                  <a:txBody>
                    <a:bodyPr/>
                    <a:lstStyle/>
                    <a:p>
                      <a:pPr algn="l" fontAlgn="ctr"/>
                      <a:r>
                        <a:rPr lang="en-US" sz="1100" u="none" strike="noStrike">
                          <a:effectLst/>
                        </a:rPr>
                        <a:t>Venezuelan Bolivar</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19.43%</a:t>
                      </a:r>
                      <a:endParaRPr lang="mr-IN" sz="1100" b="0" i="0" u="none" strike="noStrike">
                        <a:solidFill>
                          <a:srgbClr val="000000"/>
                        </a:solidFill>
                        <a:effectLst/>
                        <a:latin typeface="Calibri" charset="0"/>
                      </a:endParaRPr>
                    </a:p>
                  </a:txBody>
                  <a:tcPr marL="5854" marR="5854" marT="5854" marB="0" anchor="ctr"/>
                </a:tc>
                <a:extLst>
                  <a:ext uri="{0D108BD9-81ED-4DB2-BD59-A6C34878D82A}">
                    <a16:rowId xmlns:a16="http://schemas.microsoft.com/office/drawing/2014/main" val="10021"/>
                  </a:ext>
                </a:extLst>
              </a:tr>
              <a:tr h="187325">
                <a:tc>
                  <a:txBody>
                    <a:bodyPr/>
                    <a:lstStyle/>
                    <a:p>
                      <a:pPr algn="l" fontAlgn="ctr"/>
                      <a:r>
                        <a:rPr lang="en-US" sz="1100" u="none" strike="noStrike">
                          <a:effectLst/>
                        </a:rPr>
                        <a:t>Malyasian Ringgit</a:t>
                      </a:r>
                      <a:endParaRPr lang="en-US" sz="1100" b="0" i="0" u="none" strike="noStrike">
                        <a:solidFill>
                          <a:srgbClr val="000000"/>
                        </a:solidFill>
                        <a:effectLst/>
                        <a:latin typeface="Calibri" charset="0"/>
                      </a:endParaRPr>
                    </a:p>
                  </a:txBody>
                  <a:tcPr marL="5854" marR="5854" marT="5854" marB="0" anchor="ctr"/>
                </a:tc>
                <a:tc>
                  <a:txBody>
                    <a:bodyPr/>
                    <a:lstStyle/>
                    <a:p>
                      <a:pPr algn="ctr" fontAlgn="ctr"/>
                      <a:r>
                        <a:rPr lang="mr-IN" sz="1100" u="none" strike="noStrike">
                          <a:effectLst/>
                        </a:rPr>
                        <a:t>3.95%</a:t>
                      </a:r>
                      <a:endParaRPr lang="mr-IN" sz="1100" b="0" i="0" u="none" strike="noStrike">
                        <a:solidFill>
                          <a:srgbClr val="000000"/>
                        </a:solidFill>
                        <a:effectLst/>
                        <a:latin typeface="Calibri" charset="0"/>
                      </a:endParaRPr>
                    </a:p>
                  </a:txBody>
                  <a:tcPr marL="5854" marR="5854" marT="5854" marB="0" anchor="ctr"/>
                </a:tc>
                <a:tc>
                  <a:txBody>
                    <a:bodyPr/>
                    <a:lstStyle/>
                    <a:p>
                      <a:pPr algn="l" fontAlgn="b"/>
                      <a:endParaRPr lang="en-US" sz="1100" b="0" i="0" u="none" strike="noStrike">
                        <a:solidFill>
                          <a:srgbClr val="000000"/>
                        </a:solidFill>
                        <a:effectLst/>
                        <a:latin typeface="Calibri" charset="0"/>
                      </a:endParaRPr>
                    </a:p>
                  </a:txBody>
                  <a:tcPr marL="5854" marR="5854" marT="5854" marB="0" anchor="b"/>
                </a:tc>
                <a:tc>
                  <a:txBody>
                    <a:bodyPr/>
                    <a:lstStyle/>
                    <a:p>
                      <a:pPr algn="l" fontAlgn="b"/>
                      <a:endParaRPr lang="en-US" sz="1100" b="0" i="0" u="none" strike="noStrike" dirty="0">
                        <a:solidFill>
                          <a:srgbClr val="000000"/>
                        </a:solidFill>
                        <a:effectLst/>
                        <a:latin typeface="Calibri" charset="0"/>
                      </a:endParaRPr>
                    </a:p>
                  </a:txBody>
                  <a:tcPr marL="5854" marR="5854" marT="5854" marB="0" anchor="b"/>
                </a:tc>
                <a:extLst>
                  <a:ext uri="{0D108BD9-81ED-4DB2-BD59-A6C34878D82A}">
                    <a16:rowId xmlns:a16="http://schemas.microsoft.com/office/drawing/2014/main" val="10022"/>
                  </a:ext>
                </a:extLst>
              </a:tr>
            </a:tbl>
          </a:graphicData>
        </a:graphic>
      </p:graphicFrame>
    </p:spTree>
    <p:extLst>
      <p:ext uri="{BB962C8B-B14F-4D97-AF65-F5344CB8AC3E}">
        <p14:creationId xmlns:p14="http://schemas.microsoft.com/office/powerpoint/2010/main" val="4274127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a:t>Approach 1: Default spread from Government Bonds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25356730"/>
              </p:ext>
            </p:extLst>
          </p:nvPr>
        </p:nvGraphicFramePr>
        <p:xfrm>
          <a:off x="612775" y="1828800"/>
          <a:ext cx="7845424" cy="3562350"/>
        </p:xfrm>
        <a:graphic>
          <a:graphicData uri="http://schemas.openxmlformats.org/drawingml/2006/table">
            <a:tbl>
              <a:tblPr>
                <a:tableStyleId>{5C22544A-7EE6-4342-B048-85BDC9FD1C3A}</a:tableStyleId>
              </a:tblPr>
              <a:tblGrid>
                <a:gridCol w="1961356">
                  <a:extLst>
                    <a:ext uri="{9D8B030D-6E8A-4147-A177-3AD203B41FA5}">
                      <a16:colId xmlns:a16="http://schemas.microsoft.com/office/drawing/2014/main" val="20000"/>
                    </a:ext>
                  </a:extLst>
                </a:gridCol>
                <a:gridCol w="1961356">
                  <a:extLst>
                    <a:ext uri="{9D8B030D-6E8A-4147-A177-3AD203B41FA5}">
                      <a16:colId xmlns:a16="http://schemas.microsoft.com/office/drawing/2014/main" val="20001"/>
                    </a:ext>
                  </a:extLst>
                </a:gridCol>
                <a:gridCol w="1961356">
                  <a:extLst>
                    <a:ext uri="{9D8B030D-6E8A-4147-A177-3AD203B41FA5}">
                      <a16:colId xmlns:a16="http://schemas.microsoft.com/office/drawing/2014/main" val="20002"/>
                    </a:ext>
                  </a:extLst>
                </a:gridCol>
                <a:gridCol w="1961356">
                  <a:extLst>
                    <a:ext uri="{9D8B030D-6E8A-4147-A177-3AD203B41FA5}">
                      <a16:colId xmlns:a16="http://schemas.microsoft.com/office/drawing/2014/main" val="20003"/>
                    </a:ext>
                  </a:extLst>
                </a:gridCol>
              </a:tblGrid>
              <a:tr h="647700">
                <a:tc>
                  <a:txBody>
                    <a:bodyPr/>
                    <a:lstStyle/>
                    <a:p>
                      <a:pPr algn="ctr" rtl="0" fontAlgn="b"/>
                      <a:r>
                        <a:rPr lang="en-US" sz="1600" u="none" strike="noStrike" dirty="0">
                          <a:effectLst/>
                          <a:latin typeface="+mn-lt"/>
                        </a:rPr>
                        <a:t>Country</a:t>
                      </a:r>
                      <a:endParaRPr lang="en-US" sz="16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a:effectLst/>
                          <a:latin typeface="+mn-lt"/>
                        </a:rPr>
                        <a:t>$ 10-year Bond Rate</a:t>
                      </a:r>
                      <a:endParaRPr lang="en-US" sz="1600" b="0" i="1"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a:effectLst/>
                          <a:latin typeface="+mn-lt"/>
                        </a:rPr>
                        <a:t>US T.Bond Rate</a:t>
                      </a:r>
                      <a:endParaRPr lang="en-US" sz="1600" b="0" i="1"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a:effectLst/>
                          <a:latin typeface="+mn-lt"/>
                        </a:rPr>
                        <a:t>Default Spread</a:t>
                      </a:r>
                      <a:endParaRPr lang="en-US" sz="1600" b="0" i="1"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23850">
                <a:tc>
                  <a:txBody>
                    <a:bodyPr/>
                    <a:lstStyle/>
                    <a:p>
                      <a:pPr algn="l" rtl="0" fontAlgn="b"/>
                      <a:r>
                        <a:rPr lang="en-US" sz="1600" u="none" strike="noStrike" dirty="0">
                          <a:effectLst/>
                          <a:latin typeface="+mn-lt"/>
                        </a:rPr>
                        <a:t>Philippines</a:t>
                      </a:r>
                      <a:endParaRPr lang="en-US"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3.71</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2.41</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1.30</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23850">
                <a:tc>
                  <a:txBody>
                    <a:bodyPr/>
                    <a:lstStyle/>
                    <a:p>
                      <a:pPr algn="l" rtl="0" fontAlgn="b"/>
                      <a:r>
                        <a:rPr lang="en-US" sz="1600" u="none" strike="noStrike" dirty="0">
                          <a:effectLst/>
                          <a:latin typeface="+mn-lt"/>
                        </a:rPr>
                        <a:t>Chile</a:t>
                      </a:r>
                      <a:endParaRPr lang="en-US"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3</a:t>
                      </a:r>
                      <a:r>
                        <a:rPr lang="mr-IN" sz="1600" u="none" strike="noStrike" dirty="0">
                          <a:effectLst/>
                          <a:latin typeface="+mn-lt"/>
                        </a:rPr>
                        <a:t>.</a:t>
                      </a:r>
                      <a:r>
                        <a:rPr lang="en-US" sz="1600" u="none" strike="noStrike" dirty="0">
                          <a:effectLst/>
                          <a:latin typeface="+mn-lt"/>
                        </a:rPr>
                        <a:t>01</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2.41</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0.60</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23850">
                <a:tc>
                  <a:txBody>
                    <a:bodyPr/>
                    <a:lstStyle/>
                    <a:p>
                      <a:pPr algn="l" rtl="0" fontAlgn="b"/>
                      <a:r>
                        <a:rPr lang="en-US" sz="1600" u="none" strike="noStrike">
                          <a:effectLst/>
                          <a:latin typeface="+mn-lt"/>
                        </a:rPr>
                        <a:t>Peru</a:t>
                      </a:r>
                      <a:endParaRPr lang="en-US" sz="16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5.71</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a:effectLst/>
                          <a:latin typeface="+mn-lt"/>
                        </a:rPr>
                        <a:t>2.41</a:t>
                      </a:r>
                      <a:r>
                        <a:rPr lang="mr-IN" sz="1600" u="none" strike="noStrike">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3</a:t>
                      </a:r>
                      <a:r>
                        <a:rPr lang="mr-IN" sz="1600" u="none" strike="noStrike" dirty="0">
                          <a:effectLst/>
                          <a:latin typeface="+mn-lt"/>
                        </a:rPr>
                        <a:t>.</a:t>
                      </a:r>
                      <a:r>
                        <a:rPr lang="en-US" sz="1600" u="none" strike="noStrike" dirty="0">
                          <a:effectLst/>
                          <a:latin typeface="+mn-lt"/>
                        </a:rPr>
                        <a:t>30</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23850">
                <a:tc>
                  <a:txBody>
                    <a:bodyPr/>
                    <a:lstStyle/>
                    <a:p>
                      <a:pPr algn="l" rtl="0" fontAlgn="b"/>
                      <a:r>
                        <a:rPr lang="en-US" sz="1600" u="none" strike="noStrike">
                          <a:effectLst/>
                          <a:latin typeface="+mn-lt"/>
                        </a:rPr>
                        <a:t>Mexico</a:t>
                      </a:r>
                      <a:endParaRPr lang="en-US" sz="16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3</a:t>
                      </a:r>
                      <a:r>
                        <a:rPr lang="mr-IN" sz="1600" u="none" strike="noStrike" dirty="0">
                          <a:effectLst/>
                          <a:latin typeface="+mn-lt"/>
                        </a:rPr>
                        <a:t>.</a:t>
                      </a:r>
                      <a:r>
                        <a:rPr lang="en-US" sz="1600" u="none" strike="noStrike" dirty="0">
                          <a:effectLst/>
                          <a:latin typeface="+mn-lt"/>
                        </a:rPr>
                        <a:t>7</a:t>
                      </a:r>
                      <a:r>
                        <a:rPr lang="mr-IN" sz="1600" u="none" strike="noStrike" dirty="0">
                          <a:effectLst/>
                          <a:latin typeface="+mn-lt"/>
                        </a:rPr>
                        <a:t>6%</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a:effectLst/>
                          <a:latin typeface="+mn-lt"/>
                        </a:rPr>
                        <a:t>2.41</a:t>
                      </a:r>
                      <a:r>
                        <a:rPr lang="mr-IN" sz="1600" u="none" strike="noStrike">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1</a:t>
                      </a:r>
                      <a:r>
                        <a:rPr lang="mr-IN" sz="1600" u="none" strike="noStrike" dirty="0">
                          <a:effectLst/>
                          <a:latin typeface="+mn-lt"/>
                        </a:rPr>
                        <a:t>.</a:t>
                      </a:r>
                      <a:r>
                        <a:rPr lang="en-US" sz="1600" u="none" strike="noStrike" dirty="0">
                          <a:effectLst/>
                          <a:latin typeface="+mn-lt"/>
                        </a:rPr>
                        <a:t>35</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23850">
                <a:tc>
                  <a:txBody>
                    <a:bodyPr/>
                    <a:lstStyle/>
                    <a:p>
                      <a:pPr algn="l" rtl="0" fontAlgn="b"/>
                      <a:r>
                        <a:rPr lang="en-US" sz="1600" u="none" strike="noStrike">
                          <a:effectLst/>
                          <a:latin typeface="+mn-lt"/>
                        </a:rPr>
                        <a:t>Colombia</a:t>
                      </a:r>
                      <a:endParaRPr lang="en-US" sz="16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3.98</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a:effectLst/>
                          <a:latin typeface="+mn-lt"/>
                        </a:rPr>
                        <a:t>2.41</a:t>
                      </a:r>
                      <a:r>
                        <a:rPr lang="mr-IN" sz="1600" u="none" strike="noStrike">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1</a:t>
                      </a:r>
                      <a:r>
                        <a:rPr lang="mr-IN" sz="1600" u="none" strike="noStrike" dirty="0">
                          <a:effectLst/>
                          <a:latin typeface="+mn-lt"/>
                        </a:rPr>
                        <a:t>.</a:t>
                      </a:r>
                      <a:r>
                        <a:rPr lang="en-US" sz="1600" u="none" strike="noStrike" dirty="0">
                          <a:effectLst/>
                          <a:latin typeface="+mn-lt"/>
                        </a:rPr>
                        <a:t>57</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23850">
                <a:tc>
                  <a:txBody>
                    <a:bodyPr/>
                    <a:lstStyle/>
                    <a:p>
                      <a:pPr algn="l" rtl="0" fontAlgn="b"/>
                      <a:r>
                        <a:rPr lang="en-US" sz="1600" u="none" strike="noStrike">
                          <a:effectLst/>
                          <a:latin typeface="+mn-lt"/>
                        </a:rPr>
                        <a:t>Indonesia</a:t>
                      </a:r>
                      <a:endParaRPr lang="en-US" sz="16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4</a:t>
                      </a:r>
                      <a:r>
                        <a:rPr lang="mr-IN" sz="1600" u="none" strike="noStrike" dirty="0">
                          <a:effectLst/>
                          <a:latin typeface="+mn-lt"/>
                        </a:rPr>
                        <a:t>.</a:t>
                      </a:r>
                      <a:r>
                        <a:rPr lang="en-US" sz="1600" u="none" strike="noStrike" dirty="0">
                          <a:effectLst/>
                          <a:latin typeface="+mn-lt"/>
                        </a:rPr>
                        <a:t>22</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a:effectLst/>
                          <a:latin typeface="+mn-lt"/>
                        </a:rPr>
                        <a:t>2.41</a:t>
                      </a:r>
                      <a:r>
                        <a:rPr lang="mr-IN" sz="1600" u="none" strike="noStrike">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1.81</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23850">
                <a:tc>
                  <a:txBody>
                    <a:bodyPr/>
                    <a:lstStyle/>
                    <a:p>
                      <a:pPr algn="l" rtl="0" fontAlgn="b"/>
                      <a:r>
                        <a:rPr lang="en-US" sz="1600" u="none" strike="noStrike">
                          <a:effectLst/>
                          <a:latin typeface="+mn-lt"/>
                        </a:rPr>
                        <a:t>Turkey</a:t>
                      </a:r>
                      <a:endParaRPr lang="en-US" sz="16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4</a:t>
                      </a:r>
                      <a:r>
                        <a:rPr lang="mr-IN" sz="1600" u="none" strike="noStrike" dirty="0">
                          <a:effectLst/>
                          <a:latin typeface="+mn-lt"/>
                        </a:rPr>
                        <a:t>.</a:t>
                      </a:r>
                      <a:r>
                        <a:rPr lang="en-US" sz="1600" u="none" strike="noStrike" dirty="0">
                          <a:effectLst/>
                          <a:latin typeface="+mn-lt"/>
                        </a:rPr>
                        <a:t>21</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2.41</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2.80</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23850">
                <a:tc>
                  <a:txBody>
                    <a:bodyPr/>
                    <a:lstStyle/>
                    <a:p>
                      <a:pPr algn="l" rtl="0" fontAlgn="b"/>
                      <a:r>
                        <a:rPr lang="en-US" sz="1600" u="none" strike="noStrike" dirty="0">
                          <a:solidFill>
                            <a:srgbClr val="FF0000"/>
                          </a:solidFill>
                          <a:effectLst/>
                          <a:latin typeface="+mn-lt"/>
                        </a:rPr>
                        <a:t>Brazil</a:t>
                      </a:r>
                      <a:endParaRPr lang="en-US" sz="1600" b="0" i="0" u="none" strike="noStrike" dirty="0">
                        <a:solidFill>
                          <a:srgbClr val="FF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solidFill>
                            <a:srgbClr val="FF0000"/>
                          </a:solidFill>
                          <a:effectLst/>
                          <a:latin typeface="+mn-lt"/>
                        </a:rPr>
                        <a:t>4.55</a:t>
                      </a:r>
                      <a:r>
                        <a:rPr lang="mr-IN" sz="1600" u="none" strike="noStrike" dirty="0">
                          <a:solidFill>
                            <a:srgbClr val="FF0000"/>
                          </a:solidFill>
                          <a:effectLst/>
                          <a:latin typeface="+mn-lt"/>
                        </a:rPr>
                        <a:t>%</a:t>
                      </a:r>
                      <a:endParaRPr lang="mr-IN" sz="1600" b="0" i="0" u="none" strike="noStrike" dirty="0">
                        <a:solidFill>
                          <a:srgbClr val="FF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2.41</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solidFill>
                            <a:srgbClr val="FF0000"/>
                          </a:solidFill>
                          <a:effectLst/>
                          <a:latin typeface="+mn-lt"/>
                        </a:rPr>
                        <a:t>2.14</a:t>
                      </a:r>
                      <a:r>
                        <a:rPr lang="mr-IN" sz="1600" u="none" strike="noStrike" dirty="0">
                          <a:solidFill>
                            <a:srgbClr val="FF0000"/>
                          </a:solidFill>
                          <a:effectLst/>
                          <a:latin typeface="+mn-lt"/>
                        </a:rPr>
                        <a:t>%</a:t>
                      </a:r>
                      <a:endParaRPr lang="mr-IN" sz="1600" b="0" i="0" u="none" strike="noStrike" dirty="0">
                        <a:solidFill>
                          <a:srgbClr val="FF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23850">
                <a:tc>
                  <a:txBody>
                    <a:bodyPr/>
                    <a:lstStyle/>
                    <a:p>
                      <a:pPr algn="l" rtl="0" fontAlgn="b"/>
                      <a:r>
                        <a:rPr lang="en-US" sz="1600" u="none" strike="noStrike" dirty="0">
                          <a:effectLst/>
                          <a:latin typeface="+mn-lt"/>
                        </a:rPr>
                        <a:t>Ukraine</a:t>
                      </a:r>
                      <a:endParaRPr lang="en-US"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7.47</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2.41</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600" u="none" strike="noStrike" dirty="0">
                          <a:effectLst/>
                          <a:latin typeface="+mn-lt"/>
                        </a:rPr>
                        <a:t>5.06</a:t>
                      </a:r>
                      <a:r>
                        <a:rPr lang="mr-IN" sz="1600" u="none" strike="noStrike" dirty="0">
                          <a:effectLst/>
                          <a:latin typeface="+mn-lt"/>
                        </a:rPr>
                        <a:t>%</a:t>
                      </a:r>
                      <a:endParaRPr lang="mr-IN" sz="16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670251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normAutofit fontScale="90000"/>
          </a:bodyPr>
          <a:lstStyle/>
          <a:p>
            <a:r>
              <a:rPr lang="en-US" dirty="0">
                <a:latin typeface="Calibri" charset="0"/>
              </a:rPr>
              <a:t>Approach 2: CDS Spreads – January 1, 2018</a:t>
            </a:r>
          </a:p>
        </p:txBody>
      </p:sp>
      <p:sp>
        <p:nvSpPr>
          <p:cNvPr id="8294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785103CC-5B5A-5245-96A5-ACCC30962EF8}" type="slidenum">
              <a:rPr lang="en-US" smtClean="0"/>
              <a:pPr>
                <a:defRPr/>
              </a:pPr>
              <a:t>17</a:t>
            </a:fld>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653853445"/>
              </p:ext>
            </p:extLst>
          </p:nvPr>
        </p:nvGraphicFramePr>
        <p:xfrm>
          <a:off x="1143413" y="1600200"/>
          <a:ext cx="7092124" cy="4495800"/>
        </p:xfrm>
        <a:graphic>
          <a:graphicData uri="http://schemas.openxmlformats.org/drawingml/2006/table">
            <a:tbl>
              <a:tblPr>
                <a:tableStyleId>{5C22544A-7EE6-4342-B048-85BDC9FD1C3A}</a:tableStyleId>
              </a:tblPr>
              <a:tblGrid>
                <a:gridCol w="902327">
                  <a:extLst>
                    <a:ext uri="{9D8B030D-6E8A-4147-A177-3AD203B41FA5}">
                      <a16:colId xmlns:a16="http://schemas.microsoft.com/office/drawing/2014/main" val="20000"/>
                    </a:ext>
                  </a:extLst>
                </a:gridCol>
                <a:gridCol w="742101">
                  <a:extLst>
                    <a:ext uri="{9D8B030D-6E8A-4147-A177-3AD203B41FA5}">
                      <a16:colId xmlns:a16="http://schemas.microsoft.com/office/drawing/2014/main" val="20001"/>
                    </a:ext>
                  </a:extLst>
                </a:gridCol>
                <a:gridCol w="742101">
                  <a:extLst>
                    <a:ext uri="{9D8B030D-6E8A-4147-A177-3AD203B41FA5}">
                      <a16:colId xmlns:a16="http://schemas.microsoft.com/office/drawing/2014/main" val="20002"/>
                    </a:ext>
                  </a:extLst>
                </a:gridCol>
                <a:gridCol w="784266">
                  <a:extLst>
                    <a:ext uri="{9D8B030D-6E8A-4147-A177-3AD203B41FA5}">
                      <a16:colId xmlns:a16="http://schemas.microsoft.com/office/drawing/2014/main" val="20003"/>
                    </a:ext>
                  </a:extLst>
                </a:gridCol>
                <a:gridCol w="742101">
                  <a:extLst>
                    <a:ext uri="{9D8B030D-6E8A-4147-A177-3AD203B41FA5}">
                      <a16:colId xmlns:a16="http://schemas.microsoft.com/office/drawing/2014/main" val="20004"/>
                    </a:ext>
                  </a:extLst>
                </a:gridCol>
                <a:gridCol w="742101">
                  <a:extLst>
                    <a:ext uri="{9D8B030D-6E8A-4147-A177-3AD203B41FA5}">
                      <a16:colId xmlns:a16="http://schemas.microsoft.com/office/drawing/2014/main" val="20005"/>
                    </a:ext>
                  </a:extLst>
                </a:gridCol>
                <a:gridCol w="952925">
                  <a:extLst>
                    <a:ext uri="{9D8B030D-6E8A-4147-A177-3AD203B41FA5}">
                      <a16:colId xmlns:a16="http://schemas.microsoft.com/office/drawing/2014/main" val="20006"/>
                    </a:ext>
                  </a:extLst>
                </a:gridCol>
                <a:gridCol w="742101">
                  <a:extLst>
                    <a:ext uri="{9D8B030D-6E8A-4147-A177-3AD203B41FA5}">
                      <a16:colId xmlns:a16="http://schemas.microsoft.com/office/drawing/2014/main" val="20007"/>
                    </a:ext>
                  </a:extLst>
                </a:gridCol>
                <a:gridCol w="742101">
                  <a:extLst>
                    <a:ext uri="{9D8B030D-6E8A-4147-A177-3AD203B41FA5}">
                      <a16:colId xmlns:a16="http://schemas.microsoft.com/office/drawing/2014/main" val="20008"/>
                    </a:ext>
                  </a:extLst>
                </a:gridCol>
              </a:tblGrid>
              <a:tr h="359664">
                <a:tc>
                  <a:txBody>
                    <a:bodyPr/>
                    <a:lstStyle/>
                    <a:p>
                      <a:pPr algn="l" fontAlgn="b"/>
                      <a:r>
                        <a:rPr lang="en-US" sz="1100" u="none" strike="noStrike" dirty="0">
                          <a:effectLst/>
                        </a:rPr>
                        <a:t>Country</a:t>
                      </a:r>
                      <a:endParaRPr lang="en-US" sz="1100" b="0" i="1"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CDS Spread (1/1/18)</a:t>
                      </a:r>
                      <a:endParaRPr lang="en-US" sz="1100" b="0" i="1"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CDS Spread net of US</a:t>
                      </a:r>
                      <a:endParaRPr lang="en-US" sz="1100" b="0" i="1"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Country</a:t>
                      </a:r>
                      <a:endParaRPr lang="en-US" sz="1100" b="0" i="1"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CDS Spread (1/1/18)</a:t>
                      </a:r>
                      <a:endParaRPr lang="en-US" sz="1100" b="0" i="1"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CDS Spread net of US</a:t>
                      </a:r>
                      <a:endParaRPr lang="en-US" sz="1100" b="0" i="1"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Country</a:t>
                      </a:r>
                      <a:endParaRPr lang="en-US" sz="1100" b="0" i="1"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CDS Spread (1/1/18)</a:t>
                      </a:r>
                      <a:endParaRPr lang="en-US" sz="1100" b="0" i="1"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CDS Spread net of US</a:t>
                      </a:r>
                      <a:endParaRPr lang="en-US" sz="1100" b="0" i="1"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79832">
                <a:tc>
                  <a:txBody>
                    <a:bodyPr/>
                    <a:lstStyle/>
                    <a:p>
                      <a:pPr algn="l" fontAlgn="b"/>
                      <a:r>
                        <a:rPr lang="en-US" sz="1100" u="none" strike="noStrike" dirty="0">
                          <a:effectLst/>
                        </a:rPr>
                        <a:t>Abu Dhabi</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1.12%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0.73%</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Hong Kong</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0.68%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0.29%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Panama</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1.41%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1.02%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9832">
                <a:tc>
                  <a:txBody>
                    <a:bodyPr/>
                    <a:lstStyle/>
                    <a:p>
                      <a:pPr algn="l" fontAlgn="b"/>
                      <a:r>
                        <a:rPr lang="en-US" sz="1100" u="none" strike="noStrike">
                          <a:effectLst/>
                        </a:rPr>
                        <a:t>Argentina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3.66%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3.27%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Hungary</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1.36%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0.97%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Peru</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1.47%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1.08%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79832">
                <a:tc>
                  <a:txBody>
                    <a:bodyPr/>
                    <a:lstStyle/>
                    <a:p>
                      <a:pPr algn="l" fontAlgn="b"/>
                      <a:r>
                        <a:rPr lang="en-US" sz="1100" u="none" strike="noStrike">
                          <a:effectLst/>
                        </a:rPr>
                        <a:t>Australia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-0.03%</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Iceland</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0.95%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0.56%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Philippines</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1.10%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0.71%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79832">
                <a:tc>
                  <a:txBody>
                    <a:bodyPr/>
                    <a:lstStyle/>
                    <a:p>
                      <a:pPr algn="l" fontAlgn="b"/>
                      <a:r>
                        <a:rPr lang="en-US" sz="1100" u="none" strike="noStrike">
                          <a:effectLst/>
                        </a:rPr>
                        <a:t>Austria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0.34%</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India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1.26%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0.87%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Poland</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0.90%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0.51%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79832">
                <a:tc>
                  <a:txBody>
                    <a:bodyPr/>
                    <a:lstStyle/>
                    <a:p>
                      <a:pPr algn="l" fontAlgn="b"/>
                      <a:r>
                        <a:rPr lang="en-US" sz="1100" u="none" strike="noStrike">
                          <a:effectLst/>
                        </a:rPr>
                        <a:t>Bahrain</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3.37%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2.98%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Indonesia</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1.55%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1.16%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Portugal</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1.68%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1.29%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79832">
                <a:tc>
                  <a:txBody>
                    <a:bodyPr/>
                    <a:lstStyle/>
                    <a:p>
                      <a:pPr algn="l" fontAlgn="b"/>
                      <a:r>
                        <a:rPr lang="en-US" sz="1100" u="none" strike="noStrike">
                          <a:effectLst/>
                        </a:rPr>
                        <a:t>Belgium</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Ireland</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0.58%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0.19%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Qatar</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1.58%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1.19%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79832">
                <a:tc>
                  <a:txBody>
                    <a:bodyPr/>
                    <a:lstStyle/>
                    <a:p>
                      <a:pPr algn="l" fontAlgn="b"/>
                      <a:r>
                        <a:rPr lang="en-US" sz="1100" u="none" strike="noStrike" dirty="0">
                          <a:solidFill>
                            <a:srgbClr val="FF0000"/>
                          </a:solidFill>
                          <a:effectLst/>
                        </a:rPr>
                        <a:t>Brazil</a:t>
                      </a:r>
                      <a:endParaRPr lang="en-US" sz="1100" b="0" i="0" u="none" strike="noStrike" dirty="0">
                        <a:solidFill>
                          <a:srgbClr val="FF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dirty="0">
                          <a:solidFill>
                            <a:srgbClr val="FF0000"/>
                          </a:solidFill>
                          <a:effectLst/>
                        </a:rPr>
                        <a:t>2.65%</a:t>
                      </a:r>
                      <a:endParaRPr lang="mr-IN" sz="1100" b="0" i="0" u="none" strike="noStrike" dirty="0">
                        <a:solidFill>
                          <a:srgbClr val="FF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dirty="0">
                          <a:solidFill>
                            <a:srgbClr val="FF0000"/>
                          </a:solidFill>
                          <a:effectLst/>
                        </a:rPr>
                        <a:t>2.26%</a:t>
                      </a:r>
                      <a:endParaRPr lang="mr-IN" sz="1100" b="0" i="0" u="none" strike="noStrike" dirty="0">
                        <a:solidFill>
                          <a:srgbClr val="FF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Israel</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1.02%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0.63%</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Romania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1.50%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1.11%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79832">
                <a:tc>
                  <a:txBody>
                    <a:bodyPr/>
                    <a:lstStyle/>
                    <a:p>
                      <a:pPr algn="l" fontAlgn="b"/>
                      <a:r>
                        <a:rPr lang="en-US" sz="1100" u="none" strike="noStrike">
                          <a:effectLst/>
                        </a:rPr>
                        <a:t>Bulgaria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1.47%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1.08%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Italy</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1.81%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1.42%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Russia</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2.03%</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1.64%</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79832">
                <a:tc>
                  <a:txBody>
                    <a:bodyPr/>
                    <a:lstStyle/>
                    <a:p>
                      <a:pPr algn="l" fontAlgn="b"/>
                      <a:r>
                        <a:rPr lang="en-US" sz="1100" u="none" strike="noStrike">
                          <a:effectLst/>
                        </a:rPr>
                        <a:t>Chile</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1.02%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0.63%</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Japan</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0.48%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Saudi Arabia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1.53%</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1.14%</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79832">
                <a:tc>
                  <a:txBody>
                    <a:bodyPr/>
                    <a:lstStyle/>
                    <a:p>
                      <a:pPr algn="l" fontAlgn="b"/>
                      <a:r>
                        <a:rPr lang="en-US" sz="1100" u="none" strike="noStrike">
                          <a:effectLst/>
                        </a:rPr>
                        <a:t>China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0.97%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0.58%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Kazakhstan</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1.88%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1.49%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Slovakia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0.84%</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0.45%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79832">
                <a:tc>
                  <a:txBody>
                    <a:bodyPr/>
                    <a:lstStyle/>
                    <a:p>
                      <a:pPr algn="l" fontAlgn="b"/>
                      <a:r>
                        <a:rPr lang="en-US" sz="1100" u="none" strike="noStrike">
                          <a:effectLst/>
                        </a:rPr>
                        <a:t>Colombia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2.00%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1.61%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Korea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0.79%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0.40%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Slovenia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1.18%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0.79%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79832">
                <a:tc>
                  <a:txBody>
                    <a:bodyPr/>
                    <a:lstStyle/>
                    <a:p>
                      <a:pPr algn="l" fontAlgn="b"/>
                      <a:r>
                        <a:rPr lang="en-US" sz="1100" u="none" strike="noStrike">
                          <a:effectLst/>
                        </a:rPr>
                        <a:t>Costa Rica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2.26%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1.87%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Kuwait</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1.28%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0.89%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South Africa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2.64%</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2.25%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79832">
                <a:tc>
                  <a:txBody>
                    <a:bodyPr/>
                    <a:lstStyle/>
                    <a:p>
                      <a:pPr algn="l" fontAlgn="b"/>
                      <a:r>
                        <a:rPr lang="en-US" sz="1100" u="none" strike="noStrike" dirty="0">
                          <a:effectLst/>
                        </a:rPr>
                        <a:t>Croatia</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1.61%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1.22%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Latvia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1.00%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0.61%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Spain</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1.00%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0.61%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179832">
                <a:tc>
                  <a:txBody>
                    <a:bodyPr/>
                    <a:lstStyle/>
                    <a:p>
                      <a:pPr algn="l" fontAlgn="b"/>
                      <a:r>
                        <a:rPr lang="en-US" sz="1100" u="none" strike="noStrike">
                          <a:effectLst/>
                        </a:rPr>
                        <a:t>Cyprus</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1.75%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1.36%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Lebanon</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5.40%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5.01%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Sweden</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179832">
                <a:tc>
                  <a:txBody>
                    <a:bodyPr/>
                    <a:lstStyle/>
                    <a:p>
                      <a:pPr algn="l" fontAlgn="b"/>
                      <a:r>
                        <a:rPr lang="en-US" sz="1100" u="none" strike="noStrike">
                          <a:effectLst/>
                        </a:rPr>
                        <a:t>Czech Republic</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0.71%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Lithuania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0.95%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0.56%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Switzerland</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0.40%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179832">
                <a:tc>
                  <a:txBody>
                    <a:bodyPr/>
                    <a:lstStyle/>
                    <a:p>
                      <a:pPr algn="l" fontAlgn="b"/>
                      <a:r>
                        <a:rPr lang="en-US" sz="1100" u="none" strike="noStrike">
                          <a:effectLst/>
                        </a:rPr>
                        <a:t>Denmark</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Malaysia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1.08%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dirty="0">
                          <a:effectLst/>
                        </a:rPr>
                        <a:t>0.69%</a:t>
                      </a:r>
                      <a:endParaRPr lang="mr-IN"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Thailand</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0.87%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0.48%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179832">
                <a:tc>
                  <a:txBody>
                    <a:bodyPr/>
                    <a:lstStyle/>
                    <a:p>
                      <a:pPr algn="l" fontAlgn="b"/>
                      <a:r>
                        <a:rPr lang="en-US" sz="1100" u="none" strike="noStrike">
                          <a:effectLst/>
                        </a:rPr>
                        <a:t>Dubai</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2.00%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1.61%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Mexico</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1.85%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dirty="0">
                          <a:effectLst/>
                        </a:rPr>
                        <a:t>1.46%</a:t>
                      </a:r>
                      <a:endParaRPr lang="mr-IN"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Tunisia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3.97%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3.58%</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r h="179832">
                <a:tc>
                  <a:txBody>
                    <a:bodyPr/>
                    <a:lstStyle/>
                    <a:p>
                      <a:pPr algn="l" fontAlgn="b"/>
                      <a:r>
                        <a:rPr lang="en-US" sz="1100" u="none" strike="noStrike">
                          <a:effectLst/>
                        </a:rPr>
                        <a:t>Egypt</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Morocco</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1.95%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1.56%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Turkey</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2.70%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2.31%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8"/>
                  </a:ext>
                </a:extLst>
              </a:tr>
              <a:tr h="179832">
                <a:tc>
                  <a:txBody>
                    <a:bodyPr/>
                    <a:lstStyle/>
                    <a:p>
                      <a:pPr algn="l" fontAlgn="b"/>
                      <a:r>
                        <a:rPr lang="en-US" sz="1100" u="none" strike="noStrike" dirty="0">
                          <a:effectLst/>
                        </a:rPr>
                        <a:t>Estonia</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0.76%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Netherlands</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-0.04%</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Ukraine</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5.90%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5.51%</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9"/>
                  </a:ext>
                </a:extLst>
              </a:tr>
              <a:tr h="179832">
                <a:tc>
                  <a:txBody>
                    <a:bodyPr/>
                    <a:lstStyle/>
                    <a:p>
                      <a:pPr algn="l" fontAlgn="b"/>
                      <a:r>
                        <a:rPr lang="en-US" sz="1100" u="none" strike="noStrike" dirty="0">
                          <a:effectLst/>
                        </a:rPr>
                        <a:t>Finland</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New Zealand</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0.42%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0.03%</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United Kingdom</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0.44%</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
                  </a:ext>
                </a:extLst>
              </a:tr>
              <a:tr h="179832">
                <a:tc>
                  <a:txBody>
                    <a:bodyPr/>
                    <a:lstStyle/>
                    <a:p>
                      <a:pPr algn="l" fontAlgn="b"/>
                      <a:r>
                        <a:rPr lang="en-US" sz="1100" u="none" strike="noStrike" dirty="0">
                          <a:effectLst/>
                        </a:rPr>
                        <a:t>France</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0.42%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0.03%</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Nigeria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4.55%</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4.16%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United States</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0.39%</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0.00%</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r h="179832">
                <a:tc>
                  <a:txBody>
                    <a:bodyPr/>
                    <a:lstStyle/>
                    <a:p>
                      <a:pPr algn="l" fontAlgn="b"/>
                      <a:r>
                        <a:rPr lang="en-US" sz="1100" u="none" strike="noStrike">
                          <a:effectLst/>
                        </a:rPr>
                        <a:t>Germany</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0.26%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-0.13%</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Norway</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0.32%</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-0.07%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a:effectLst/>
                        </a:rPr>
                        <a:t>Venezuela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NA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u="none" strike="noStrike">
                          <a:effectLst/>
                        </a:rPr>
                        <a:t>NA</a:t>
                      </a:r>
                      <a:endParaRPr lang="en-US"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2"/>
                  </a:ext>
                </a:extLst>
              </a:tr>
              <a:tr h="179832">
                <a:tc>
                  <a:txBody>
                    <a:bodyPr/>
                    <a:lstStyle/>
                    <a:p>
                      <a:pPr algn="l" fontAlgn="b"/>
                      <a:r>
                        <a:rPr lang="en-US" sz="1100" u="none" strike="noStrike" dirty="0">
                          <a:effectLst/>
                        </a:rPr>
                        <a:t>Greece</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4.83%</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4.44%</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Pakistan</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3.76%</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a:effectLst/>
                        </a:rPr>
                        <a:t>3.37%</a:t>
                      </a:r>
                      <a:endParaRPr lang="mr-IN" sz="1100" b="0" i="0" u="none" strike="noStrike">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100" u="none" strike="noStrike" dirty="0">
                          <a:effectLst/>
                        </a:rPr>
                        <a:t>Vietnam</a:t>
                      </a:r>
                      <a:endParaRPr lang="en-US"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dirty="0">
                          <a:effectLst/>
                        </a:rPr>
                        <a:t>1.91%</a:t>
                      </a:r>
                      <a:endParaRPr lang="mr-IN"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100" u="none" strike="noStrike" dirty="0">
                          <a:effectLst/>
                        </a:rPr>
                        <a:t>1.52%</a:t>
                      </a:r>
                      <a:endParaRPr lang="mr-IN" sz="1100" b="0" i="0" u="none" strike="noStrike" dirty="0">
                        <a:solidFill>
                          <a:srgbClr val="000000"/>
                        </a:solidFill>
                        <a:effectLst/>
                        <a:latin typeface="Calibri" charset="0"/>
                      </a:endParaRPr>
                    </a:p>
                  </a:txBody>
                  <a:tcPr marL="5620" marR="5620" marT="5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3"/>
                  </a:ext>
                </a:extLst>
              </a:tr>
            </a:tbl>
          </a:graphicData>
        </a:graphic>
      </p:graphicFrame>
    </p:spTree>
    <p:extLst>
      <p:ext uri="{BB962C8B-B14F-4D97-AF65-F5344CB8AC3E}">
        <p14:creationId xmlns:p14="http://schemas.microsoft.com/office/powerpoint/2010/main" val="1225063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Approach 3: Typical Default Spreads: January 1, 2018</a:t>
            </a:r>
          </a:p>
        </p:txBody>
      </p:sp>
      <p:sp>
        <p:nvSpPr>
          <p:cNvPr id="8499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1684" name="Slide Number Placeholder 4"/>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D460F740-7051-6744-B85B-BE985E82F9E5}" type="slidenum">
              <a:rPr lang="en-US" sz="1400" smtClean="0">
                <a:solidFill>
                  <a:srgbClr val="FFFFFF"/>
                </a:solidFill>
              </a:rPr>
              <a:pPr eaLnBrk="1" hangingPunct="1">
                <a:defRPr/>
              </a:pPr>
              <a:t>18</a:t>
            </a:fld>
            <a:endParaRPr lang="en-US" sz="1400">
              <a:solidFill>
                <a:srgbClr val="FFFFFF"/>
              </a:solidFill>
            </a:endParaRPr>
          </a:p>
        </p:txBody>
      </p:sp>
      <p:graphicFrame>
        <p:nvGraphicFramePr>
          <p:cNvPr id="7" name="Content Placeholder 2"/>
          <p:cNvGraphicFramePr>
            <a:graphicFrameLocks noGrp="1"/>
          </p:cNvGraphicFramePr>
          <p:nvPr>
            <p:ph sz="quarter" idx="1"/>
            <p:extLst>
              <p:ext uri="{D42A27DB-BD31-4B8C-83A1-F6EECF244321}">
                <p14:modId xmlns:p14="http://schemas.microsoft.com/office/powerpoint/2010/main" val="1714934876"/>
              </p:ext>
            </p:extLst>
          </p:nvPr>
        </p:nvGraphicFramePr>
        <p:xfrm>
          <a:off x="2514600" y="1560931"/>
          <a:ext cx="4615198" cy="5071320"/>
        </p:xfrm>
        <a:graphic>
          <a:graphicData uri="http://schemas.openxmlformats.org/drawingml/2006/table">
            <a:tbl>
              <a:tblPr>
                <a:tableStyleId>{5C22544A-7EE6-4342-B048-85BDC9FD1C3A}</a:tableStyleId>
              </a:tblPr>
              <a:tblGrid>
                <a:gridCol w="1396829">
                  <a:extLst>
                    <a:ext uri="{9D8B030D-6E8A-4147-A177-3AD203B41FA5}">
                      <a16:colId xmlns:a16="http://schemas.microsoft.com/office/drawing/2014/main" val="20000"/>
                    </a:ext>
                  </a:extLst>
                </a:gridCol>
                <a:gridCol w="2010301">
                  <a:extLst>
                    <a:ext uri="{9D8B030D-6E8A-4147-A177-3AD203B41FA5}">
                      <a16:colId xmlns:a16="http://schemas.microsoft.com/office/drawing/2014/main" val="20001"/>
                    </a:ext>
                  </a:extLst>
                </a:gridCol>
                <a:gridCol w="1208068">
                  <a:extLst>
                    <a:ext uri="{9D8B030D-6E8A-4147-A177-3AD203B41FA5}">
                      <a16:colId xmlns:a16="http://schemas.microsoft.com/office/drawing/2014/main" val="20002"/>
                    </a:ext>
                  </a:extLst>
                </a:gridCol>
              </a:tblGrid>
              <a:tr h="345300">
                <a:tc>
                  <a:txBody>
                    <a:bodyPr/>
                    <a:lstStyle/>
                    <a:p>
                      <a:pPr algn="l" fontAlgn="b"/>
                      <a:r>
                        <a:rPr lang="en-US" sz="1200" u="none" strike="noStrike" dirty="0">
                          <a:effectLst/>
                        </a:rPr>
                        <a:t>S&amp;P Sovereign Rating</a:t>
                      </a:r>
                      <a:endParaRPr lang="en-US" sz="1200" b="0" i="1"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Moody's Sovereign Rating</a:t>
                      </a:r>
                      <a:endParaRPr lang="en-US" sz="1200" b="0" i="1"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Default Spread</a:t>
                      </a:r>
                      <a:endParaRPr lang="en-US" sz="1200" b="0" i="1"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75164">
                <a:tc>
                  <a:txBody>
                    <a:bodyPr/>
                    <a:lstStyle/>
                    <a:p>
                      <a:pPr algn="l" fontAlgn="b"/>
                      <a:r>
                        <a:rPr lang="en-US" sz="1200" u="none" strike="noStrike" dirty="0">
                          <a:effectLst/>
                        </a:rPr>
                        <a:t>AAA</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Aaa</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0.00%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5164">
                <a:tc>
                  <a:txBody>
                    <a:bodyPr/>
                    <a:lstStyle/>
                    <a:p>
                      <a:pPr algn="l" fontAlgn="b"/>
                      <a:r>
                        <a:rPr lang="mr-IN" sz="1200" u="none" strike="noStrike" dirty="0">
                          <a:effectLst/>
                        </a:rPr>
                        <a:t>AA+</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Aa1</a:t>
                      </a:r>
                      <a:endParaRPr lang="it-IT"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0.41%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75164">
                <a:tc>
                  <a:txBody>
                    <a:bodyPr/>
                    <a:lstStyle/>
                    <a:p>
                      <a:pPr algn="l" fontAlgn="b"/>
                      <a:r>
                        <a:rPr lang="en-US" sz="1200" u="none" strike="noStrike">
                          <a:effectLst/>
                        </a:rPr>
                        <a:t>AA</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200" u="none" strike="noStrike" dirty="0">
                          <a:effectLst/>
                        </a:rPr>
                        <a:t>Aa2</a:t>
                      </a:r>
                      <a:endParaRPr lang="nl-NL"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0.51%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75164">
                <a:tc>
                  <a:txBody>
                    <a:bodyPr/>
                    <a:lstStyle/>
                    <a:p>
                      <a:pPr algn="l" fontAlgn="b"/>
                      <a:r>
                        <a:rPr lang="mr-IN" sz="1200" u="none" strike="noStrike">
                          <a:effectLst/>
                        </a:rPr>
                        <a:t>AA-</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200" u="none" strike="noStrike" dirty="0">
                          <a:effectLst/>
                        </a:rPr>
                        <a:t>Aa3</a:t>
                      </a:r>
                      <a:endParaRPr lang="nl-NL"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0.62%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75164">
                <a:tc>
                  <a:txBody>
                    <a:bodyPr/>
                    <a:lstStyle/>
                    <a:p>
                      <a:pPr algn="l" fontAlgn="b"/>
                      <a:r>
                        <a:rPr lang="mr-IN" sz="1200" u="none" strike="noStrike">
                          <a:effectLst/>
                        </a:rPr>
                        <a:t>A+</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A1</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0.72%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75164">
                <a:tc>
                  <a:txBody>
                    <a:bodyPr/>
                    <a:lstStyle/>
                    <a:p>
                      <a:pPr algn="l" fontAlgn="b"/>
                      <a:r>
                        <a:rPr lang="en-US" sz="1200" u="none" strike="noStrike">
                          <a:effectLst/>
                        </a:rPr>
                        <a:t>A</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a:effectLst/>
                        </a:rPr>
                        <a:t>A2</a:t>
                      </a:r>
                      <a:endParaRPr lang="is-I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0.87%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75164">
                <a:tc>
                  <a:txBody>
                    <a:bodyPr/>
                    <a:lstStyle/>
                    <a:p>
                      <a:pPr algn="l" fontAlgn="b"/>
                      <a:r>
                        <a:rPr lang="mr-IN" sz="1200" u="none" strike="noStrike">
                          <a:effectLst/>
                        </a:rPr>
                        <a:t>A-</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A3</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1.23%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75164">
                <a:tc>
                  <a:txBody>
                    <a:bodyPr/>
                    <a:lstStyle/>
                    <a:p>
                      <a:pPr algn="l" fontAlgn="b"/>
                      <a:r>
                        <a:rPr lang="en-US" sz="1200" u="none" strike="noStrike">
                          <a:effectLst/>
                        </a:rPr>
                        <a:t>BBB+</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Baa1</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1.64%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75164">
                <a:tc>
                  <a:txBody>
                    <a:bodyPr/>
                    <a:lstStyle/>
                    <a:p>
                      <a:pPr algn="l" fontAlgn="b"/>
                      <a:r>
                        <a:rPr lang="en-US" sz="1200" u="none" strike="noStrike">
                          <a:effectLst/>
                        </a:rPr>
                        <a:t>BBB</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Baa2</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1.95%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75164">
                <a:tc>
                  <a:txBody>
                    <a:bodyPr/>
                    <a:lstStyle/>
                    <a:p>
                      <a:pPr algn="l" fontAlgn="b"/>
                      <a:r>
                        <a:rPr lang="en-US" sz="1200" u="none" strike="noStrike">
                          <a:effectLst/>
                        </a:rPr>
                        <a:t>BBB-</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Baa3</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2.26%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75164">
                <a:tc>
                  <a:txBody>
                    <a:bodyPr/>
                    <a:lstStyle/>
                    <a:p>
                      <a:pPr algn="l" fontAlgn="b"/>
                      <a:r>
                        <a:rPr lang="mr-IN" sz="1200" u="none" strike="noStrike">
                          <a:effectLst/>
                        </a:rPr>
                        <a:t>BB+</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Ba1</a:t>
                      </a:r>
                      <a:endParaRPr lang="it-IT"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2.56%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75164">
                <a:tc>
                  <a:txBody>
                    <a:bodyPr/>
                    <a:lstStyle/>
                    <a:p>
                      <a:pPr algn="l" fontAlgn="b"/>
                      <a:r>
                        <a:rPr lang="en-US" sz="1200" u="none" strike="noStrike" dirty="0">
                          <a:solidFill>
                            <a:srgbClr val="FF0000"/>
                          </a:solidFill>
                          <a:effectLst/>
                        </a:rPr>
                        <a:t>BB</a:t>
                      </a:r>
                      <a:endParaRPr lang="en-US" sz="1200" b="0" i="0" u="none" strike="noStrike" dirty="0">
                        <a:solidFill>
                          <a:srgbClr val="FF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dirty="0">
                          <a:solidFill>
                            <a:srgbClr val="FF0000"/>
                          </a:solidFill>
                          <a:effectLst/>
                        </a:rPr>
                        <a:t>Ba2</a:t>
                      </a:r>
                      <a:endParaRPr lang="is-IS" sz="1200" b="0" i="0" u="none" strike="noStrike" dirty="0">
                        <a:solidFill>
                          <a:srgbClr val="FF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dirty="0">
                          <a:solidFill>
                            <a:srgbClr val="FF0000"/>
                          </a:solidFill>
                          <a:effectLst/>
                          <a:latin typeface="Calibri" charset="0"/>
                        </a:rPr>
                        <a:t>3.08%</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75164">
                <a:tc>
                  <a:txBody>
                    <a:bodyPr/>
                    <a:lstStyle/>
                    <a:p>
                      <a:pPr algn="l" fontAlgn="b"/>
                      <a:r>
                        <a:rPr lang="en-US" sz="1200" u="none" strike="noStrike">
                          <a:effectLst/>
                        </a:rPr>
                        <a:t>BB</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Ba3</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3.69%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175164">
                <a:tc>
                  <a:txBody>
                    <a:bodyPr/>
                    <a:lstStyle/>
                    <a:p>
                      <a:pPr algn="l" fontAlgn="b"/>
                      <a:r>
                        <a:rPr lang="mr-IN" sz="1200" u="none" strike="noStrike">
                          <a:effectLst/>
                        </a:rPr>
                        <a:t>B+</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B1</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4.62%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175164">
                <a:tc>
                  <a:txBody>
                    <a:bodyPr/>
                    <a:lstStyle/>
                    <a:p>
                      <a:pPr algn="l" fontAlgn="b"/>
                      <a:r>
                        <a:rPr lang="en-US" sz="1200" u="none" strike="noStrike">
                          <a:effectLst/>
                        </a:rPr>
                        <a:t>B</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a:effectLst/>
                        </a:rPr>
                        <a:t>B2</a:t>
                      </a:r>
                      <a:endParaRPr lang="is-I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5.64%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175164">
                <a:tc>
                  <a:txBody>
                    <a:bodyPr/>
                    <a:lstStyle/>
                    <a:p>
                      <a:pPr algn="l" fontAlgn="b"/>
                      <a:r>
                        <a:rPr lang="mr-IN" sz="1200" u="none" strike="noStrike">
                          <a:effectLst/>
                        </a:rPr>
                        <a:t>B-</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B3</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6.67%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175164">
                <a:tc>
                  <a:txBody>
                    <a:bodyPr/>
                    <a:lstStyle/>
                    <a:p>
                      <a:pPr algn="l" fontAlgn="b"/>
                      <a:r>
                        <a:rPr lang="en-US" sz="1200" u="none" strike="noStrike">
                          <a:effectLst/>
                        </a:rPr>
                        <a:t>CCC+</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Caa1</a:t>
                      </a:r>
                      <a:endParaRPr lang="en-US"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7.69%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r h="175164">
                <a:tc>
                  <a:txBody>
                    <a:bodyPr/>
                    <a:lstStyle/>
                    <a:p>
                      <a:pPr algn="l" fontAlgn="b"/>
                      <a:r>
                        <a:rPr lang="en-US" sz="1200" u="none" strike="noStrike">
                          <a:effectLst/>
                        </a:rPr>
                        <a:t>CCC</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Caa2</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9.23%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8"/>
                  </a:ext>
                </a:extLst>
              </a:tr>
              <a:tr h="175164">
                <a:tc>
                  <a:txBody>
                    <a:bodyPr/>
                    <a:lstStyle/>
                    <a:p>
                      <a:pPr algn="l" fontAlgn="b"/>
                      <a:r>
                        <a:rPr lang="en-US" sz="1200" u="none" strike="noStrike">
                          <a:effectLst/>
                        </a:rPr>
                        <a:t>CCC-</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Caa3</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a:solidFill>
                            <a:srgbClr val="000000"/>
                          </a:solidFill>
                          <a:effectLst/>
                          <a:latin typeface="Calibri" charset="0"/>
                        </a:rPr>
                        <a:t>10.25%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9"/>
                  </a:ext>
                </a:extLst>
              </a:tr>
              <a:tr h="175164">
                <a:tc>
                  <a:txBody>
                    <a:bodyPr/>
                    <a:lstStyle/>
                    <a:p>
                      <a:pPr algn="l" fontAlgn="b"/>
                      <a:r>
                        <a:rPr lang="mr-IN" sz="1200" u="none" strike="noStrike">
                          <a:effectLst/>
                        </a:rPr>
                        <a:t>CC+</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dirty="0">
                          <a:effectLst/>
                        </a:rPr>
                        <a:t>Ca1</a:t>
                      </a:r>
                      <a:endParaRPr lang="it-IT"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b="0" i="0" u="none" strike="noStrike" dirty="0">
                          <a:solidFill>
                            <a:srgbClr val="000000"/>
                          </a:solidFill>
                          <a:effectLst/>
                          <a:latin typeface="Calibri" charset="0"/>
                        </a:rPr>
                        <a:t>12.30%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
                  </a:ext>
                </a:extLst>
              </a:tr>
              <a:tr h="175164">
                <a:tc>
                  <a:txBody>
                    <a:bodyPr/>
                    <a:lstStyle/>
                    <a:p>
                      <a:pPr algn="l" fontAlgn="b"/>
                      <a:r>
                        <a:rPr lang="en-US" sz="1200" u="none" strike="noStrike">
                          <a:effectLst/>
                        </a:rPr>
                        <a:t>CC</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a:effectLst/>
                        </a:rPr>
                        <a:t>Ca2</a:t>
                      </a:r>
                      <a:endParaRPr lang="is-I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a:t>
                      </a:r>
                      <a:r>
                        <a:rPr lang="en-US" sz="1200" u="none" strike="noStrike" dirty="0">
                          <a:effectLst/>
                        </a:rPr>
                        <a:t>4</a:t>
                      </a:r>
                      <a:r>
                        <a:rPr lang="mr-IN" sz="1200" u="none" strike="noStrike" dirty="0">
                          <a:effectLst/>
                        </a:rPr>
                        <a:t>.</a:t>
                      </a:r>
                      <a:r>
                        <a:rPr lang="en-US" sz="1200" u="none" strike="noStrike" dirty="0">
                          <a:effectLst/>
                        </a:rPr>
                        <a:t>00</a:t>
                      </a:r>
                      <a:r>
                        <a:rPr lang="mr-IN" sz="1200" u="none" strike="noStrike" dirty="0">
                          <a:effectLst/>
                        </a:rPr>
                        <a:t>%</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r h="175164">
                <a:tc>
                  <a:txBody>
                    <a:bodyPr/>
                    <a:lstStyle/>
                    <a:p>
                      <a:pPr algn="l" fontAlgn="b"/>
                      <a:r>
                        <a:rPr lang="mr-IN" sz="1200" u="none" strike="noStrike">
                          <a:effectLst/>
                        </a:rPr>
                        <a:t>CC-</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Ca3</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a:t>
                      </a:r>
                      <a:r>
                        <a:rPr lang="en-US" sz="1200" u="none" strike="noStrike" dirty="0">
                          <a:effectLst/>
                        </a:rPr>
                        <a:t>5.50</a:t>
                      </a:r>
                      <a:r>
                        <a:rPr lang="mr-IN" sz="1200" u="none" strike="noStrike" dirty="0">
                          <a:effectLst/>
                        </a:rPr>
                        <a:t>%</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2"/>
                  </a:ext>
                </a:extLst>
              </a:tr>
              <a:tr h="175164">
                <a:tc>
                  <a:txBody>
                    <a:bodyPr/>
                    <a:lstStyle/>
                    <a:p>
                      <a:pPr algn="l" fontAlgn="b"/>
                      <a:r>
                        <a:rPr lang="mr-IN" sz="1200" u="none" strike="noStrike">
                          <a:effectLst/>
                        </a:rPr>
                        <a:t>C+</a:t>
                      </a:r>
                      <a:endParaRPr lang="mr-IN"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C1</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18.00%</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3"/>
                  </a:ext>
                </a:extLst>
              </a:tr>
              <a:tr h="175164">
                <a:tc>
                  <a:txBody>
                    <a:bodyPr/>
                    <a:lstStyle/>
                    <a:p>
                      <a:pPr algn="l" fontAlgn="b"/>
                      <a:r>
                        <a:rPr lang="en-US" sz="1200" u="none" strike="noStrike">
                          <a:effectLst/>
                        </a:rPr>
                        <a:t>C</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a:effectLst/>
                        </a:rPr>
                        <a:t>C2</a:t>
                      </a:r>
                      <a:endParaRPr lang="is-I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20.00%</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4"/>
                  </a:ext>
                </a:extLst>
              </a:tr>
              <a:tr h="175164">
                <a:tc>
                  <a:txBody>
                    <a:bodyPr/>
                    <a:lstStyle/>
                    <a:p>
                      <a:pPr algn="l" fontAlgn="b"/>
                      <a:r>
                        <a:rPr lang="mr-IN" sz="1200" u="none" strike="noStrike" dirty="0">
                          <a:effectLst/>
                        </a:rPr>
                        <a:t>C-</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C3</a:t>
                      </a:r>
                      <a:endParaRPr lang="en-US" sz="1200" b="0" i="0" u="none" strike="noStrike">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25.00%</a:t>
                      </a:r>
                      <a:endParaRPr lang="mr-IN" sz="1200" b="0" i="0" u="none" strike="noStrike" dirty="0">
                        <a:solidFill>
                          <a:srgbClr val="000000"/>
                        </a:solidFill>
                        <a:effectLst/>
                        <a:latin typeface="Calibri" charset="0"/>
                      </a:endParaRPr>
                    </a:p>
                  </a:txBody>
                  <a:tcPr marL="5404" marR="5404" marT="54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2662050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Getting to a risk free rate in a currency: Example</a:t>
            </a:r>
          </a:p>
        </p:txBody>
      </p:sp>
      <p:sp>
        <p:nvSpPr>
          <p:cNvPr id="7475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dirty="0">
                <a:ea typeface="ＭＳ Ｐゴシック" charset="-128"/>
              </a:rPr>
              <a:t>The Brazilian government bond rate in nominal </a:t>
            </a:r>
            <a:r>
              <a:rPr lang="en-US" altLang="en-US" sz="2400" dirty="0" err="1">
                <a:ea typeface="ＭＳ Ｐゴシック" charset="-128"/>
              </a:rPr>
              <a:t>reais</a:t>
            </a:r>
            <a:r>
              <a:rPr lang="en-US" altLang="en-US" sz="2400" dirty="0">
                <a:ea typeface="ＭＳ Ｐゴシック" charset="-128"/>
              </a:rPr>
              <a:t> on January 1, 2018 was 10.99%. To get to a </a:t>
            </a:r>
            <a:r>
              <a:rPr lang="en-US" altLang="en-US" sz="2400" dirty="0" err="1">
                <a:ea typeface="ＭＳ Ｐゴシック" charset="-128"/>
              </a:rPr>
              <a:t>riskfree</a:t>
            </a:r>
            <a:r>
              <a:rPr lang="en-US" altLang="en-US" sz="2400" dirty="0">
                <a:ea typeface="ＭＳ Ｐゴシック" charset="-128"/>
              </a:rPr>
              <a:t> rate in nominal </a:t>
            </a:r>
            <a:r>
              <a:rPr lang="en-US" altLang="en-US" sz="2400" dirty="0" err="1">
                <a:ea typeface="ＭＳ Ｐゴシック" charset="-128"/>
              </a:rPr>
              <a:t>reais</a:t>
            </a:r>
            <a:r>
              <a:rPr lang="en-US" altLang="en-US" sz="2400" dirty="0">
                <a:ea typeface="ＭＳ Ｐゴシック" charset="-128"/>
              </a:rPr>
              <a:t>, we can use one of three approaches.</a:t>
            </a:r>
          </a:p>
          <a:p>
            <a:pPr lvl="1" indent="-319088" eaLnBrk="1" hangingPunct="1">
              <a:lnSpc>
                <a:spcPct val="80000"/>
              </a:lnSpc>
              <a:buFont typeface="Wingdings" charset="2"/>
              <a:buChar char=""/>
              <a:defRPr/>
            </a:pPr>
            <a:r>
              <a:rPr lang="en-US" altLang="en-US" sz="2000" dirty="0">
                <a:ea typeface="ＭＳ Ｐゴシック" charset="-128"/>
              </a:rPr>
              <a:t>Approach 1: Government Bond spread</a:t>
            </a:r>
          </a:p>
          <a:p>
            <a:pPr lvl="2" indent="-273050" eaLnBrk="1" hangingPunct="1">
              <a:lnSpc>
                <a:spcPct val="80000"/>
              </a:lnSpc>
              <a:buFont typeface="Wingdings 2" charset="2"/>
              <a:buChar char=""/>
              <a:defRPr/>
            </a:pPr>
            <a:r>
              <a:rPr lang="en-US" altLang="en-US" sz="2000" dirty="0">
                <a:ea typeface="ＭＳ Ｐゴシック" charset="-128"/>
              </a:rPr>
              <a:t>The 2027 Brazil bond, denominated in US dollars, has a spread of 2.1% over the US treasury bond rate.</a:t>
            </a:r>
          </a:p>
          <a:p>
            <a:pPr lvl="2" indent="-273050" eaLnBrk="1" hangingPunct="1">
              <a:lnSpc>
                <a:spcPct val="80000"/>
              </a:lnSpc>
              <a:buFont typeface="Wingdings 2" charset="2"/>
              <a:buChar char=""/>
              <a:defRPr/>
            </a:pPr>
            <a:r>
              <a:rPr lang="en-US" altLang="en-US" sz="2000" dirty="0" err="1">
                <a:ea typeface="ＭＳ Ｐゴシック" charset="-128"/>
              </a:rPr>
              <a:t>Riskfree</a:t>
            </a:r>
            <a:r>
              <a:rPr lang="en-US" altLang="en-US" sz="2000" dirty="0">
                <a:ea typeface="ＭＳ Ｐゴシック" charset="-128"/>
              </a:rPr>
              <a:t> rate in $R = 10.99% - 2.14% = 8.85%</a:t>
            </a:r>
          </a:p>
          <a:p>
            <a:pPr lvl="1" indent="-319088" eaLnBrk="1" hangingPunct="1">
              <a:lnSpc>
                <a:spcPct val="80000"/>
              </a:lnSpc>
              <a:buFont typeface="Wingdings" charset="2"/>
              <a:buChar char=""/>
              <a:defRPr/>
            </a:pPr>
            <a:r>
              <a:rPr lang="en-US" altLang="en-US" sz="2000" dirty="0">
                <a:ea typeface="ＭＳ Ｐゴシック" charset="-128"/>
              </a:rPr>
              <a:t>Approach 2: The CDS Spread</a:t>
            </a:r>
          </a:p>
          <a:p>
            <a:pPr lvl="2" indent="-273050" eaLnBrk="1" hangingPunct="1">
              <a:lnSpc>
                <a:spcPct val="80000"/>
              </a:lnSpc>
              <a:buFont typeface="Wingdings 2" charset="2"/>
              <a:buChar char=""/>
              <a:defRPr/>
            </a:pPr>
            <a:r>
              <a:rPr lang="en-US" altLang="en-US" sz="2000" dirty="0">
                <a:ea typeface="ＭＳ Ｐゴシック" charset="-128"/>
              </a:rPr>
              <a:t>The CDS spread for Brazil, adjusted for the US CDS spread was 2.26%. </a:t>
            </a:r>
          </a:p>
          <a:p>
            <a:pPr lvl="2" indent="-273050" eaLnBrk="1" hangingPunct="1">
              <a:lnSpc>
                <a:spcPct val="80000"/>
              </a:lnSpc>
              <a:buFont typeface="Wingdings 2" charset="2"/>
              <a:buChar char=""/>
              <a:defRPr/>
            </a:pPr>
            <a:r>
              <a:rPr lang="en-US" altLang="en-US" sz="2000" dirty="0" err="1">
                <a:ea typeface="ＭＳ Ｐゴシック" charset="-128"/>
              </a:rPr>
              <a:t>Riskfree</a:t>
            </a:r>
            <a:r>
              <a:rPr lang="en-US" altLang="en-US" sz="2000" dirty="0">
                <a:ea typeface="ＭＳ Ｐゴシック" charset="-128"/>
              </a:rPr>
              <a:t> rate in $R = 10.99% - 2.26% = 8.83%</a:t>
            </a:r>
          </a:p>
          <a:p>
            <a:pPr lvl="1" indent="-319088" eaLnBrk="1" hangingPunct="1">
              <a:lnSpc>
                <a:spcPct val="80000"/>
              </a:lnSpc>
              <a:buFont typeface="Wingdings" charset="2"/>
              <a:buChar char=""/>
              <a:defRPr/>
            </a:pPr>
            <a:r>
              <a:rPr lang="en-US" altLang="en-US" sz="2000" dirty="0">
                <a:ea typeface="ＭＳ Ｐゴシック" charset="-128"/>
              </a:rPr>
              <a:t>Approach 3: The Rating based spread</a:t>
            </a:r>
          </a:p>
          <a:p>
            <a:pPr lvl="2" indent="-273050" eaLnBrk="1" hangingPunct="1">
              <a:lnSpc>
                <a:spcPct val="80000"/>
              </a:lnSpc>
              <a:buFont typeface="Wingdings 2" charset="2"/>
              <a:buChar char=""/>
              <a:defRPr/>
            </a:pPr>
            <a:r>
              <a:rPr lang="en-US" altLang="en-US" sz="2000" dirty="0">
                <a:ea typeface="ＭＳ Ｐゴシック" charset="-128"/>
              </a:rPr>
              <a:t>Brazil has a Ba2 local currency rating from Moody’s. The default spread for that rating is 3.47%</a:t>
            </a:r>
          </a:p>
          <a:p>
            <a:pPr lvl="2" indent="-273050" eaLnBrk="1" hangingPunct="1">
              <a:lnSpc>
                <a:spcPct val="80000"/>
              </a:lnSpc>
              <a:buFont typeface="Wingdings 2" charset="2"/>
              <a:buChar char=""/>
              <a:defRPr/>
            </a:pPr>
            <a:r>
              <a:rPr lang="en-US" altLang="en-US" sz="2000" dirty="0" err="1">
                <a:ea typeface="ＭＳ Ｐゴシック" charset="-128"/>
              </a:rPr>
              <a:t>Riskfree</a:t>
            </a:r>
            <a:r>
              <a:rPr lang="en-US" altLang="en-US" sz="2000" dirty="0">
                <a:ea typeface="ＭＳ Ｐゴシック" charset="-128"/>
              </a:rPr>
              <a:t> rate in $R = 10.99% - 3.08% = 7.91%</a:t>
            </a:r>
          </a:p>
        </p:txBody>
      </p:sp>
      <p:sp>
        <p:nvSpPr>
          <p:cNvPr id="8909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25EF05C-3319-B94F-802F-5138EF162C10}" type="slidenum">
              <a:rPr lang="en-US" altLang="en-US" sz="1200">
                <a:solidFill>
                  <a:srgbClr val="FFFFFF"/>
                </a:solidFill>
                <a:latin typeface="Times" charset="0"/>
              </a:rPr>
              <a:pPr>
                <a:lnSpc>
                  <a:spcPct val="80000"/>
                </a:lnSpc>
                <a:spcBef>
                  <a:spcPct val="0"/>
                </a:spcBef>
                <a:buClrTx/>
                <a:buSzTx/>
                <a:buFontTx/>
                <a:buNone/>
              </a:pPr>
              <a:t>19</a:t>
            </a:fld>
            <a:endParaRPr lang="en-US" altLang="en-US" sz="1200">
              <a:solidFill>
                <a:srgbClr val="FFFFFF"/>
              </a:solidFill>
              <a:latin typeface="Times" charset="0"/>
            </a:endParaRPr>
          </a:p>
        </p:txBody>
      </p:sp>
    </p:spTree>
    <p:extLst>
      <p:ext uri="{BB962C8B-B14F-4D97-AF65-F5344CB8AC3E}">
        <p14:creationId xmlns:p14="http://schemas.microsoft.com/office/powerpoint/2010/main" val="1967593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Risk free Rates: By Currency – January 1, 2018</a:t>
            </a:r>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20</a:t>
            </a:fld>
            <a:endParaRPr lang="en-US" dirty="0">
              <a:solidFill>
                <a:srgbClr val="FFFFFF"/>
              </a:solidFill>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46577877"/>
              </p:ext>
            </p:extLst>
          </p:nvPr>
        </p:nvGraphicFramePr>
        <p:xfrm>
          <a:off x="1219200" y="1600188"/>
          <a:ext cx="7162799" cy="4419611"/>
        </p:xfrm>
        <a:graphic>
          <a:graphicData uri="http://schemas.openxmlformats.org/drawingml/2006/table">
            <a:tbl>
              <a:tblPr>
                <a:tableStyleId>{5C22544A-7EE6-4342-B048-85BDC9FD1C3A}</a:tableStyleId>
              </a:tblPr>
              <a:tblGrid>
                <a:gridCol w="2026318">
                  <a:extLst>
                    <a:ext uri="{9D8B030D-6E8A-4147-A177-3AD203B41FA5}">
                      <a16:colId xmlns:a16="http://schemas.microsoft.com/office/drawing/2014/main" val="20000"/>
                    </a:ext>
                  </a:extLst>
                </a:gridCol>
                <a:gridCol w="1523666">
                  <a:extLst>
                    <a:ext uri="{9D8B030D-6E8A-4147-A177-3AD203B41FA5}">
                      <a16:colId xmlns:a16="http://schemas.microsoft.com/office/drawing/2014/main" val="20001"/>
                    </a:ext>
                  </a:extLst>
                </a:gridCol>
                <a:gridCol w="2089149">
                  <a:extLst>
                    <a:ext uri="{9D8B030D-6E8A-4147-A177-3AD203B41FA5}">
                      <a16:colId xmlns:a16="http://schemas.microsoft.com/office/drawing/2014/main" val="20002"/>
                    </a:ext>
                  </a:extLst>
                </a:gridCol>
                <a:gridCol w="1523666">
                  <a:extLst>
                    <a:ext uri="{9D8B030D-6E8A-4147-A177-3AD203B41FA5}">
                      <a16:colId xmlns:a16="http://schemas.microsoft.com/office/drawing/2014/main" val="20003"/>
                    </a:ext>
                  </a:extLst>
                </a:gridCol>
              </a:tblGrid>
              <a:tr h="192157">
                <a:tc>
                  <a:txBody>
                    <a:bodyPr/>
                    <a:lstStyle/>
                    <a:p>
                      <a:pPr algn="l" fontAlgn="b"/>
                      <a:r>
                        <a:rPr lang="en-US" sz="1200" u="none" strike="noStrike">
                          <a:effectLst/>
                        </a:rPr>
                        <a:t>Currency</a:t>
                      </a:r>
                      <a:endParaRPr lang="en-US"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Risk free Rate</a:t>
                      </a:r>
                      <a:endParaRPr lang="en-US"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Currency</a:t>
                      </a:r>
                      <a:endParaRPr lang="en-US"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Risk free Rate</a:t>
                      </a:r>
                      <a:endParaRPr lang="en-US"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00"/>
                  </a:ext>
                </a:extLst>
              </a:tr>
              <a:tr h="192157">
                <a:tc>
                  <a:txBody>
                    <a:bodyPr/>
                    <a:lstStyle/>
                    <a:p>
                      <a:pPr algn="l" fontAlgn="b"/>
                      <a:r>
                        <a:rPr lang="en-US" sz="1200" u="none" strike="noStrike">
                          <a:effectLst/>
                        </a:rPr>
                        <a:t>Australian $</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2.67%</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Mexican Peso</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6.43%</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01"/>
                  </a:ext>
                </a:extLst>
              </a:tr>
              <a:tr h="192157">
                <a:tc>
                  <a:txBody>
                    <a:bodyPr/>
                    <a:lstStyle/>
                    <a:p>
                      <a:pPr algn="l" fontAlgn="b"/>
                      <a:r>
                        <a:rPr lang="en-US" sz="1200" u="none" strike="noStrike">
                          <a:effectLst/>
                        </a:rPr>
                        <a:t>Brazilian Reai</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7.91%</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Nigerian Naira</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8.48%</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02"/>
                  </a:ext>
                </a:extLst>
              </a:tr>
              <a:tr h="192157">
                <a:tc>
                  <a:txBody>
                    <a:bodyPr/>
                    <a:lstStyle/>
                    <a:p>
                      <a:pPr algn="l" fontAlgn="b"/>
                      <a:r>
                        <a:rPr lang="en-US" sz="1200" u="none" strike="noStrike">
                          <a:effectLst/>
                        </a:rPr>
                        <a:t>British Pound</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0.68%</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Norwegian Krone</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1.61%</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03"/>
                  </a:ext>
                </a:extLst>
              </a:tr>
              <a:tr h="192157">
                <a:tc>
                  <a:txBody>
                    <a:bodyPr/>
                    <a:lstStyle/>
                    <a:p>
                      <a:pPr algn="l" fontAlgn="b"/>
                      <a:r>
                        <a:rPr lang="en-US" sz="1200" u="none" strike="noStrike">
                          <a:effectLst/>
                        </a:rPr>
                        <a:t>Bulgarian Lev</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-0.55%</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NZ $</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2.72%</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04"/>
                  </a:ext>
                </a:extLst>
              </a:tr>
              <a:tr h="192157">
                <a:tc>
                  <a:txBody>
                    <a:bodyPr/>
                    <a:lstStyle/>
                    <a:p>
                      <a:pPr algn="l" fontAlgn="b"/>
                      <a:r>
                        <a:rPr lang="en-US" sz="1200" u="none" strike="noStrike">
                          <a:effectLst/>
                        </a:rPr>
                        <a:t>Canadian $</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2.04%</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Pakistani Rupee</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1.26%</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05"/>
                  </a:ext>
                </a:extLst>
              </a:tr>
              <a:tr h="192157">
                <a:tc>
                  <a:txBody>
                    <a:bodyPr/>
                    <a:lstStyle/>
                    <a:p>
                      <a:pPr algn="l" fontAlgn="b"/>
                      <a:r>
                        <a:rPr lang="en-US" sz="1200" u="none" strike="noStrike">
                          <a:effectLst/>
                        </a:rPr>
                        <a:t>Chilean Peso</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3.90%</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Peruvian Sol</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3.64%</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06"/>
                  </a:ext>
                </a:extLst>
              </a:tr>
              <a:tr h="192157">
                <a:tc>
                  <a:txBody>
                    <a:bodyPr/>
                    <a:lstStyle/>
                    <a:p>
                      <a:pPr algn="l" fontAlgn="b"/>
                      <a:r>
                        <a:rPr lang="en-US" sz="1200" u="none" strike="noStrike">
                          <a:effectLst/>
                        </a:rPr>
                        <a:t>Chinese Yuan</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3.20%</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Phillipine Peso</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3.75%</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07"/>
                  </a:ext>
                </a:extLst>
              </a:tr>
              <a:tr h="192157">
                <a:tc>
                  <a:txBody>
                    <a:bodyPr/>
                    <a:lstStyle/>
                    <a:p>
                      <a:pPr algn="l" fontAlgn="b"/>
                      <a:r>
                        <a:rPr lang="en-US" sz="1200" u="none" strike="noStrike">
                          <a:effectLst/>
                        </a:rPr>
                        <a:t>Colombian Peso</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4.51%</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Polish Zloty</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2.43%</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08"/>
                  </a:ext>
                </a:extLst>
              </a:tr>
              <a:tr h="192157">
                <a:tc>
                  <a:txBody>
                    <a:bodyPr/>
                    <a:lstStyle/>
                    <a:p>
                      <a:pPr algn="l" fontAlgn="b"/>
                      <a:r>
                        <a:rPr lang="en-US" sz="1200" u="none" strike="noStrike">
                          <a:effectLst/>
                        </a:rPr>
                        <a:t>Croatian Kuna</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-0.79%</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Qatari Dinar</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2.99%</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09"/>
                  </a:ext>
                </a:extLst>
              </a:tr>
              <a:tr h="192157">
                <a:tc>
                  <a:txBody>
                    <a:bodyPr/>
                    <a:lstStyle/>
                    <a:p>
                      <a:pPr algn="l" fontAlgn="b"/>
                      <a:r>
                        <a:rPr lang="en-US" sz="1200" u="none" strike="noStrike">
                          <a:effectLst/>
                        </a:rPr>
                        <a:t>Czech Koruna</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0.86%</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Romanian Leu</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2.15%</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10"/>
                  </a:ext>
                </a:extLst>
              </a:tr>
              <a:tr h="192157">
                <a:tc>
                  <a:txBody>
                    <a:bodyPr/>
                    <a:lstStyle/>
                    <a:p>
                      <a:pPr algn="l" fontAlgn="b"/>
                      <a:r>
                        <a:rPr lang="en-US" sz="1200" u="none" strike="noStrike">
                          <a:effectLst/>
                        </a:rPr>
                        <a:t>Danish Krone</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0.48%</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Russian Ruble</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5.02%</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11"/>
                  </a:ext>
                </a:extLst>
              </a:tr>
              <a:tr h="192157">
                <a:tc>
                  <a:txBody>
                    <a:bodyPr/>
                    <a:lstStyle/>
                    <a:p>
                      <a:pPr algn="l" fontAlgn="b"/>
                      <a:r>
                        <a:rPr lang="en-US" sz="1200" u="none" strike="noStrike">
                          <a:effectLst/>
                        </a:rPr>
                        <a:t>Euro</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0.43%</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Singapore $</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2.01%</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12"/>
                  </a:ext>
                </a:extLst>
              </a:tr>
              <a:tr h="192157">
                <a:tc>
                  <a:txBody>
                    <a:bodyPr/>
                    <a:lstStyle/>
                    <a:p>
                      <a:pPr algn="l" fontAlgn="b"/>
                      <a:r>
                        <a:rPr lang="en-US" sz="1200" u="none" strike="noStrike">
                          <a:effectLst/>
                        </a:rPr>
                        <a:t>HK $</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1.30%</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South African Rand</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6.35%</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13"/>
                  </a:ext>
                </a:extLst>
              </a:tr>
              <a:tr h="192157">
                <a:tc>
                  <a:txBody>
                    <a:bodyPr/>
                    <a:lstStyle/>
                    <a:p>
                      <a:pPr algn="l" fontAlgn="b"/>
                      <a:r>
                        <a:rPr lang="en-US" sz="1200" u="none" strike="noStrike">
                          <a:effectLst/>
                        </a:rPr>
                        <a:t>Hungarian Forint</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-0.17%</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Swedish Krona</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0.78%</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14"/>
                  </a:ext>
                </a:extLst>
              </a:tr>
              <a:tr h="192157">
                <a:tc>
                  <a:txBody>
                    <a:bodyPr/>
                    <a:lstStyle/>
                    <a:p>
                      <a:pPr algn="l" fontAlgn="b"/>
                      <a:r>
                        <a:rPr lang="en-US" sz="1200" u="none" strike="noStrike">
                          <a:effectLst/>
                        </a:rPr>
                        <a:t>Iceland Krona</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3.77%</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Swiss Franc</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-0.07%</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15"/>
                  </a:ext>
                </a:extLst>
              </a:tr>
              <a:tr h="192157">
                <a:tc>
                  <a:txBody>
                    <a:bodyPr/>
                    <a:lstStyle/>
                    <a:p>
                      <a:pPr algn="l" fontAlgn="b"/>
                      <a:r>
                        <a:rPr lang="en-US" sz="1200" u="none" strike="noStrike">
                          <a:effectLst/>
                        </a:rPr>
                        <a:t>Indian Rupee</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5.37%</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Taiwanese $</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0.33%</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16"/>
                  </a:ext>
                </a:extLst>
              </a:tr>
              <a:tr h="192157">
                <a:tc>
                  <a:txBody>
                    <a:bodyPr/>
                    <a:lstStyle/>
                    <a:p>
                      <a:pPr algn="l" fontAlgn="b"/>
                      <a:r>
                        <a:rPr lang="en-US" sz="1200" u="none" strike="noStrike">
                          <a:effectLst/>
                        </a:rPr>
                        <a:t>Indonesian Rupiah</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4.05%</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Thai Baht</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0.72%</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17"/>
                  </a:ext>
                </a:extLst>
              </a:tr>
              <a:tr h="192157">
                <a:tc>
                  <a:txBody>
                    <a:bodyPr/>
                    <a:lstStyle/>
                    <a:p>
                      <a:pPr algn="l" fontAlgn="b"/>
                      <a:r>
                        <a:rPr lang="en-US" sz="1200" u="none" strike="noStrike">
                          <a:effectLst/>
                        </a:rPr>
                        <a:t>Israeli Shekel</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0.92%</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Turkish Lira</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8.87%</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18"/>
                  </a:ext>
                </a:extLst>
              </a:tr>
              <a:tr h="192157">
                <a:tc>
                  <a:txBody>
                    <a:bodyPr/>
                    <a:lstStyle/>
                    <a:p>
                      <a:pPr algn="l" fontAlgn="b"/>
                      <a:r>
                        <a:rPr lang="en-US" sz="1200" u="none" strike="noStrike">
                          <a:effectLst/>
                        </a:rPr>
                        <a:t>Japanese Yen</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-0.67%</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US $</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2.41%</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19"/>
                  </a:ext>
                </a:extLst>
              </a:tr>
              <a:tr h="192157">
                <a:tc>
                  <a:txBody>
                    <a:bodyPr/>
                    <a:lstStyle/>
                    <a:p>
                      <a:pPr algn="l" fontAlgn="b"/>
                      <a:r>
                        <a:rPr lang="en-US" sz="1200" u="none" strike="noStrike">
                          <a:effectLst/>
                        </a:rPr>
                        <a:t>Kenyan Shilling</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8.68%</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Venezuelan Bolivar</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9.20%</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20"/>
                  </a:ext>
                </a:extLst>
              </a:tr>
              <a:tr h="192157">
                <a:tc>
                  <a:txBody>
                    <a:bodyPr/>
                    <a:lstStyle/>
                    <a:p>
                      <a:pPr algn="l" fontAlgn="b"/>
                      <a:r>
                        <a:rPr lang="en-US" sz="1200" u="none" strike="noStrike">
                          <a:effectLst/>
                        </a:rPr>
                        <a:t>Korean Won</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1.96%</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en-US" sz="1200" u="none" strike="noStrike">
                          <a:effectLst/>
                        </a:rPr>
                        <a:t>Vietnamese Dong</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0.43%</a:t>
                      </a:r>
                      <a:endParaRPr lang="mr-IN" sz="1200" b="0" i="0" u="none" strike="noStrike">
                        <a:solidFill>
                          <a:srgbClr val="000000"/>
                        </a:solidFill>
                        <a:effectLst/>
                        <a:latin typeface="Calibri" charset="0"/>
                      </a:endParaRPr>
                    </a:p>
                  </a:txBody>
                  <a:tcPr marL="6108" marR="6108" marT="6108" marB="0" anchor="b"/>
                </a:tc>
                <a:extLst>
                  <a:ext uri="{0D108BD9-81ED-4DB2-BD59-A6C34878D82A}">
                    <a16:rowId xmlns:a16="http://schemas.microsoft.com/office/drawing/2014/main" val="10021"/>
                  </a:ext>
                </a:extLst>
              </a:tr>
              <a:tr h="192157">
                <a:tc>
                  <a:txBody>
                    <a:bodyPr/>
                    <a:lstStyle/>
                    <a:p>
                      <a:pPr algn="l" fontAlgn="b"/>
                      <a:r>
                        <a:rPr lang="en-US" sz="1200" u="none" strike="noStrike">
                          <a:effectLst/>
                        </a:rPr>
                        <a:t>Malyasian Ringgit</a:t>
                      </a:r>
                      <a:endParaRPr lang="en-US" sz="1200" b="0" i="0" u="none" strike="noStrike">
                        <a:solidFill>
                          <a:srgbClr val="000000"/>
                        </a:solidFill>
                        <a:effectLst/>
                        <a:latin typeface="Calibri" charset="0"/>
                      </a:endParaRPr>
                    </a:p>
                  </a:txBody>
                  <a:tcPr marL="6108" marR="6108" marT="6108" marB="0" anchor="b"/>
                </a:tc>
                <a:tc>
                  <a:txBody>
                    <a:bodyPr/>
                    <a:lstStyle/>
                    <a:p>
                      <a:pPr algn="r" fontAlgn="b"/>
                      <a:r>
                        <a:rPr lang="mr-IN" sz="1200" u="none" strike="noStrike">
                          <a:effectLst/>
                        </a:rPr>
                        <a:t>2.72%</a:t>
                      </a:r>
                      <a:endParaRPr lang="mr-IN" sz="1200" b="0" i="0" u="none" strike="noStrike">
                        <a:solidFill>
                          <a:srgbClr val="000000"/>
                        </a:solidFill>
                        <a:effectLst/>
                        <a:latin typeface="Calibri" charset="0"/>
                      </a:endParaRPr>
                    </a:p>
                  </a:txBody>
                  <a:tcPr marL="6108" marR="6108" marT="6108" marB="0" anchor="b"/>
                </a:tc>
                <a:tc>
                  <a:txBody>
                    <a:bodyPr/>
                    <a:lstStyle/>
                    <a:p>
                      <a:pPr algn="l" fontAlgn="b"/>
                      <a:r>
                        <a:rPr lang="sk-SK" sz="1200" u="none" strike="noStrike">
                          <a:effectLst/>
                        </a:rPr>
                        <a:t> </a:t>
                      </a:r>
                      <a:endParaRPr lang="sk-SK" sz="1200" b="0" i="0" u="none" strike="noStrike">
                        <a:solidFill>
                          <a:srgbClr val="000000"/>
                        </a:solidFill>
                        <a:effectLst/>
                        <a:latin typeface="Calibri" charset="0"/>
                      </a:endParaRPr>
                    </a:p>
                  </a:txBody>
                  <a:tcPr marL="6108" marR="6108" marT="6108" marB="0" anchor="b"/>
                </a:tc>
                <a:tc>
                  <a:txBody>
                    <a:bodyPr/>
                    <a:lstStyle/>
                    <a:p>
                      <a:pPr algn="l" fontAlgn="b"/>
                      <a:r>
                        <a:rPr lang="sk-SK" sz="1200" u="none" strike="noStrike" dirty="0">
                          <a:effectLst/>
                        </a:rPr>
                        <a:t> </a:t>
                      </a:r>
                      <a:endParaRPr lang="sk-SK" sz="1200" b="0" i="0" u="none" strike="noStrike" dirty="0">
                        <a:solidFill>
                          <a:srgbClr val="000000"/>
                        </a:solidFill>
                        <a:effectLst/>
                        <a:latin typeface="Calibri" charset="0"/>
                      </a:endParaRPr>
                    </a:p>
                  </a:txBody>
                  <a:tcPr marL="6108" marR="6108" marT="6108" marB="0" anchor="b"/>
                </a:tc>
                <a:extLst>
                  <a:ext uri="{0D108BD9-81ED-4DB2-BD59-A6C34878D82A}">
                    <a16:rowId xmlns:a16="http://schemas.microsoft.com/office/drawing/2014/main" val="10022"/>
                  </a:ext>
                </a:extLst>
              </a:tr>
            </a:tbl>
          </a:graphicData>
        </a:graphic>
      </p:graphicFrame>
    </p:spTree>
    <p:extLst>
      <p:ext uri="{BB962C8B-B14F-4D97-AF65-F5344CB8AC3E}">
        <p14:creationId xmlns:p14="http://schemas.microsoft.com/office/powerpoint/2010/main" val="3774482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free Rate: Desperation Time?</a:t>
            </a:r>
          </a:p>
        </p:txBody>
      </p:sp>
      <p:sp>
        <p:nvSpPr>
          <p:cNvPr id="3" name="Content Placeholder 2"/>
          <p:cNvSpPr>
            <a:spLocks noGrp="1"/>
          </p:cNvSpPr>
          <p:nvPr>
            <p:ph sz="quarter" idx="1"/>
          </p:nvPr>
        </p:nvSpPr>
        <p:spPr/>
        <p:txBody>
          <a:bodyPr>
            <a:normAutofit fontScale="62500" lnSpcReduction="20000"/>
          </a:bodyPr>
          <a:lstStyle/>
          <a:p>
            <a:r>
              <a:rPr lang="en-US" dirty="0"/>
              <a:t>It is entirely possible that you may be unable to find a government bond issued in the local currency (that is traded) or that you do not trust the government bond rate as a fair market interest rate. There are two ways you can get to a risk free rate, in this case.</a:t>
            </a:r>
          </a:p>
          <a:p>
            <a:pPr marL="514350" indent="-514350">
              <a:buFont typeface="+mj-lt"/>
              <a:buAutoNum type="arabicPeriod"/>
            </a:pPr>
            <a:r>
              <a:rPr lang="en-US" dirty="0"/>
              <a:t>Build up approach: The risk free rate in any currency can be written as the sum of two variables:</a:t>
            </a:r>
          </a:p>
          <a:p>
            <a:pPr marL="320040" lvl="1" indent="0">
              <a:buNone/>
            </a:pPr>
            <a:r>
              <a:rPr lang="en-US" dirty="0"/>
              <a:t>Risk free rate = Expected Inflation in currency + Expected real interest rate</a:t>
            </a:r>
          </a:p>
          <a:p>
            <a:pPr marL="594360" lvl="2" indent="0">
              <a:buNone/>
            </a:pPr>
            <a:r>
              <a:rPr lang="en-US" dirty="0"/>
              <a:t>The expected real interest rate can be computed in one of two ways: from the US TIPs rate or set equal to real growth in the economy. Thus, if the expected inflation rate in a country is expected to be 15% and the TIPs rate is 1%, the risk free rate is 16%.</a:t>
            </a:r>
          </a:p>
          <a:p>
            <a:pPr marL="514350" indent="-514350">
              <a:buFont typeface="+mj-lt"/>
              <a:buAutoNum type="arabicPeriod"/>
            </a:pPr>
            <a:r>
              <a:rPr lang="en-US" dirty="0"/>
              <a:t>US $ rate &amp; Differential Inflation: Alternatively, you can scale up the US $ risk free rate by the differential inflation between the US $ and the currency in question:</a:t>
            </a:r>
          </a:p>
          <a:p>
            <a:pPr marL="320040" lvl="1" indent="0">
              <a:buNone/>
            </a:pPr>
            <a:r>
              <a:rPr lang="en-US" dirty="0"/>
              <a:t>Risk free </a:t>
            </a:r>
            <a:r>
              <a:rPr lang="en-US" dirty="0" err="1"/>
              <a:t>rate</a:t>
            </a:r>
            <a:r>
              <a:rPr lang="en-US" baseline="-25000" dirty="0" err="1"/>
              <a:t>Currency</a:t>
            </a:r>
            <a:r>
              <a:rPr lang="en-US" dirty="0"/>
              <a:t>=</a:t>
            </a:r>
          </a:p>
          <a:p>
            <a:pPr marL="320040" lvl="1" indent="0">
              <a:buNone/>
            </a:pPr>
            <a:endParaRPr lang="en-US" dirty="0"/>
          </a:p>
          <a:p>
            <a:pPr marL="320040" lvl="1" indent="0">
              <a:buNone/>
            </a:pPr>
            <a:r>
              <a:rPr lang="en-US" dirty="0"/>
              <a:t>Thus, if the US $ risk free rate is 2.27%, the inflation rate in the foreign currency is 15% and the inflation rate in US $ is 1.5%, the foreign currency risk free rate is as follows:</a:t>
            </a:r>
          </a:p>
          <a:p>
            <a:pPr marL="320040" lvl="1" indent="0">
              <a:buNone/>
            </a:pPr>
            <a:r>
              <a:rPr lang="en-US" dirty="0"/>
              <a:t>Risk free rate = </a:t>
            </a:r>
          </a:p>
        </p:txBody>
      </p:sp>
      <p:graphicFrame>
        <p:nvGraphicFramePr>
          <p:cNvPr id="4" name="Object 3"/>
          <p:cNvGraphicFramePr>
            <a:graphicFrameLocks noChangeAspect="1"/>
          </p:cNvGraphicFramePr>
          <p:nvPr>
            <p:extLst>
              <p:ext uri="{D42A27DB-BD31-4B8C-83A1-F6EECF244321}">
                <p14:modId xmlns:p14="http://schemas.microsoft.com/office/powerpoint/2010/main" val="3248413925"/>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3242"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34487840"/>
              </p:ext>
            </p:extLst>
          </p:nvPr>
        </p:nvGraphicFramePr>
        <p:xfrm>
          <a:off x="2819400" y="4648200"/>
          <a:ext cx="5486400" cy="546100"/>
        </p:xfrm>
        <a:graphic>
          <a:graphicData uri="http://schemas.openxmlformats.org/presentationml/2006/ole">
            <mc:AlternateContent xmlns:mc="http://schemas.openxmlformats.org/markup-compatibility/2006">
              <mc:Choice xmlns:v="urn:schemas-microsoft-com:vml" Requires="v">
                <p:oleObj spid="_x0000_s3243" name="Document" r:id="rId5" imgW="5486400" imgH="546100" progId="Word.Document.12">
                  <p:embed/>
                </p:oleObj>
              </mc:Choice>
              <mc:Fallback>
                <p:oleObj name="Document" r:id="rId5" imgW="5486400" imgH="546100" progId="Word.Document.12">
                  <p:embed/>
                  <p:pic>
                    <p:nvPicPr>
                      <p:cNvPr id="0" name=""/>
                      <p:cNvPicPr/>
                      <p:nvPr/>
                    </p:nvPicPr>
                    <p:blipFill>
                      <a:blip r:embed="rId6"/>
                      <a:stretch>
                        <a:fillRect/>
                      </a:stretch>
                    </p:blipFill>
                    <p:spPr>
                      <a:xfrm>
                        <a:off x="2819400" y="4648200"/>
                        <a:ext cx="5486400" cy="546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41991023"/>
              </p:ext>
            </p:extLst>
          </p:nvPr>
        </p:nvGraphicFramePr>
        <p:xfrm>
          <a:off x="2362200" y="5715000"/>
          <a:ext cx="5486400" cy="419100"/>
        </p:xfrm>
        <a:graphic>
          <a:graphicData uri="http://schemas.openxmlformats.org/presentationml/2006/ole">
            <mc:AlternateContent xmlns:mc="http://schemas.openxmlformats.org/markup-compatibility/2006">
              <mc:Choice xmlns:v="urn:schemas-microsoft-com:vml" Requires="v">
                <p:oleObj spid="_x0000_s3244" name="Document" r:id="rId7" imgW="5486400" imgH="419100" progId="Word.Document.12">
                  <p:embed/>
                </p:oleObj>
              </mc:Choice>
              <mc:Fallback>
                <p:oleObj name="Document" r:id="rId7" imgW="5486400" imgH="419100" progId="Word.Document.12">
                  <p:embed/>
                  <p:pic>
                    <p:nvPicPr>
                      <p:cNvPr id="0" name=""/>
                      <p:cNvPicPr/>
                      <p:nvPr/>
                    </p:nvPicPr>
                    <p:blipFill>
                      <a:blip r:embed="rId8"/>
                      <a:stretch>
                        <a:fillRect/>
                      </a:stretch>
                    </p:blipFill>
                    <p:spPr>
                      <a:xfrm>
                        <a:off x="2362200" y="5715000"/>
                        <a:ext cx="5486400" cy="419100"/>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21</a:t>
            </a:fld>
            <a:endParaRPr lang="en-US" dirty="0">
              <a:solidFill>
                <a:srgbClr val="FFFFFF"/>
              </a:solidFill>
            </a:endParaRPr>
          </a:p>
        </p:txBody>
      </p:sp>
    </p:spTree>
    <p:extLst>
      <p:ext uri="{BB962C8B-B14F-4D97-AF65-F5344CB8AC3E}">
        <p14:creationId xmlns:p14="http://schemas.microsoft.com/office/powerpoint/2010/main" val="3007807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Box 19"/>
          <p:cNvSpPr txBox="1">
            <a:spLocks noChangeArrowheads="1"/>
          </p:cNvSpPr>
          <p:nvPr/>
        </p:nvSpPr>
        <p:spPr bwMode="auto">
          <a:xfrm>
            <a:off x="4876800" y="6096000"/>
            <a:ext cx="239257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dirty="0"/>
              <a:t>Black #: Total ERP</a:t>
            </a:r>
          </a:p>
          <a:p>
            <a:pPr eaLnBrk="1" hangingPunct="1"/>
            <a:r>
              <a:rPr lang="en-US" sz="1200" i="1" dirty="0"/>
              <a:t>Red #: Country risk premium</a:t>
            </a:r>
          </a:p>
          <a:p>
            <a:pPr eaLnBrk="1" hangingPunct="1"/>
            <a:r>
              <a:rPr lang="en-US" sz="1200" i="1" dirty="0"/>
              <a:t>Regional #: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2018</a:t>
            </a:r>
          </a:p>
        </p:txBody>
      </p:sp>
      <p:pic>
        <p:nvPicPr>
          <p:cNvPr id="12" name="Picture 11"/>
          <p:cNvPicPr>
            <a:picLocks noChangeAspect="1"/>
          </p:cNvPicPr>
          <p:nvPr/>
        </p:nvPicPr>
        <p:blipFill>
          <a:blip r:embed="rId3"/>
          <a:stretch>
            <a:fillRect/>
          </a:stretch>
        </p:blipFill>
        <p:spPr>
          <a:xfrm>
            <a:off x="158534" y="3380176"/>
            <a:ext cx="1887998" cy="3173023"/>
          </a:xfrm>
          <a:prstGeom prst="rect">
            <a:avLst/>
          </a:prstGeom>
        </p:spPr>
      </p:pic>
      <p:pic>
        <p:nvPicPr>
          <p:cNvPr id="15" name="Picture 14"/>
          <p:cNvPicPr>
            <a:picLocks noChangeAspect="1"/>
          </p:cNvPicPr>
          <p:nvPr/>
        </p:nvPicPr>
        <p:blipFill>
          <a:blip r:embed="rId4"/>
          <a:stretch>
            <a:fillRect/>
          </a:stretch>
        </p:blipFill>
        <p:spPr>
          <a:xfrm>
            <a:off x="54425" y="3121107"/>
            <a:ext cx="1890345" cy="168251"/>
          </a:xfrm>
          <a:prstGeom prst="rect">
            <a:avLst/>
          </a:prstGeom>
        </p:spPr>
      </p:pic>
      <p:pic>
        <p:nvPicPr>
          <p:cNvPr id="17" name="Picture 16"/>
          <p:cNvPicPr>
            <a:picLocks noChangeAspect="1"/>
          </p:cNvPicPr>
          <p:nvPr/>
        </p:nvPicPr>
        <p:blipFill>
          <a:blip r:embed="rId5"/>
          <a:stretch>
            <a:fillRect/>
          </a:stretch>
        </p:blipFill>
        <p:spPr>
          <a:xfrm>
            <a:off x="144682" y="2507870"/>
            <a:ext cx="1587500" cy="437008"/>
          </a:xfrm>
          <a:prstGeom prst="rect">
            <a:avLst/>
          </a:prstGeom>
        </p:spPr>
      </p:pic>
      <p:pic>
        <p:nvPicPr>
          <p:cNvPr id="18" name="Picture 17"/>
          <p:cNvPicPr>
            <a:picLocks noChangeAspect="1"/>
          </p:cNvPicPr>
          <p:nvPr/>
        </p:nvPicPr>
        <p:blipFill>
          <a:blip r:embed="rId6"/>
          <a:stretch>
            <a:fillRect/>
          </a:stretch>
        </p:blipFill>
        <p:spPr>
          <a:xfrm>
            <a:off x="4120128" y="65287"/>
            <a:ext cx="1790086" cy="3954629"/>
          </a:xfrm>
          <a:prstGeom prst="rect">
            <a:avLst/>
          </a:prstGeom>
        </p:spPr>
      </p:pic>
      <p:pic>
        <p:nvPicPr>
          <p:cNvPr id="20" name="Picture 19"/>
          <p:cNvPicPr>
            <a:picLocks noChangeAspect="1"/>
          </p:cNvPicPr>
          <p:nvPr/>
        </p:nvPicPr>
        <p:blipFill>
          <a:blip r:embed="rId7"/>
          <a:stretch>
            <a:fillRect/>
          </a:stretch>
        </p:blipFill>
        <p:spPr>
          <a:xfrm>
            <a:off x="4146725" y="4133849"/>
            <a:ext cx="2124366" cy="2162816"/>
          </a:xfrm>
          <a:prstGeom prst="rect">
            <a:avLst/>
          </a:prstGeom>
        </p:spPr>
      </p:pic>
      <p:pic>
        <p:nvPicPr>
          <p:cNvPr id="21" name="Picture 20"/>
          <p:cNvPicPr>
            <a:picLocks noChangeAspect="1"/>
          </p:cNvPicPr>
          <p:nvPr/>
        </p:nvPicPr>
        <p:blipFill>
          <a:blip r:embed="rId8"/>
          <a:stretch>
            <a:fillRect/>
          </a:stretch>
        </p:blipFill>
        <p:spPr>
          <a:xfrm>
            <a:off x="6658660" y="1999572"/>
            <a:ext cx="2028140" cy="3425518"/>
          </a:xfrm>
          <a:prstGeom prst="rect">
            <a:avLst/>
          </a:prstGeom>
        </p:spPr>
      </p:pic>
      <p:pic>
        <p:nvPicPr>
          <p:cNvPr id="22" name="Picture 21"/>
          <p:cNvPicPr>
            <a:picLocks noChangeAspect="1"/>
          </p:cNvPicPr>
          <p:nvPr/>
        </p:nvPicPr>
        <p:blipFill>
          <a:blip r:embed="rId9"/>
          <a:stretch>
            <a:fillRect/>
          </a:stretch>
        </p:blipFill>
        <p:spPr>
          <a:xfrm>
            <a:off x="6583609" y="5592955"/>
            <a:ext cx="2247900" cy="624417"/>
          </a:xfrm>
          <a:prstGeom prst="rect">
            <a:avLst/>
          </a:prstGeom>
        </p:spPr>
      </p:pic>
      <p:pic>
        <p:nvPicPr>
          <p:cNvPr id="23" name="Picture 22"/>
          <p:cNvPicPr>
            <a:picLocks noChangeAspect="1"/>
          </p:cNvPicPr>
          <p:nvPr/>
        </p:nvPicPr>
        <p:blipFill>
          <a:blip r:embed="rId10"/>
          <a:stretch>
            <a:fillRect/>
          </a:stretch>
        </p:blipFill>
        <p:spPr>
          <a:xfrm>
            <a:off x="404466" y="107228"/>
            <a:ext cx="3593452" cy="2203070"/>
          </a:xfrm>
          <a:prstGeom prst="rect">
            <a:avLst/>
          </a:prstGeom>
        </p:spPr>
      </p:pic>
      <p:pic>
        <p:nvPicPr>
          <p:cNvPr id="4" name="Picture 3"/>
          <p:cNvPicPr>
            <a:picLocks noChangeAspect="1"/>
          </p:cNvPicPr>
          <p:nvPr/>
        </p:nvPicPr>
        <p:blipFill>
          <a:blip r:embed="rId11"/>
          <a:stretch>
            <a:fillRect/>
          </a:stretch>
        </p:blipFill>
        <p:spPr>
          <a:xfrm>
            <a:off x="2142792" y="2272062"/>
            <a:ext cx="1857651" cy="4281137"/>
          </a:xfrm>
          <a:prstGeom prst="rect">
            <a:avLst/>
          </a:prstGeom>
        </p:spPr>
      </p:pic>
      <p:pic>
        <p:nvPicPr>
          <p:cNvPr id="7" name="Picture 6"/>
          <p:cNvPicPr>
            <a:picLocks noChangeAspect="1"/>
          </p:cNvPicPr>
          <p:nvPr/>
        </p:nvPicPr>
        <p:blipFill>
          <a:blip r:embed="rId12"/>
          <a:stretch>
            <a:fillRect/>
          </a:stretch>
        </p:blipFill>
        <p:spPr>
          <a:xfrm>
            <a:off x="6015278" y="158845"/>
            <a:ext cx="3097540" cy="1638951"/>
          </a:xfrm>
          <a:prstGeom prst="rect">
            <a:avLst/>
          </a:prstGeom>
        </p:spPr>
      </p:pic>
    </p:spTree>
    <p:extLst>
      <p:ext uri="{BB962C8B-B14F-4D97-AF65-F5344CB8AC3E}">
        <p14:creationId xmlns:p14="http://schemas.microsoft.com/office/powerpoint/2010/main" val="945227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88543" y="1600200"/>
            <a:ext cx="1939879"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Regression beta is 0.422</a:t>
            </a:r>
          </a:p>
        </p:txBody>
      </p:sp>
      <p:sp>
        <p:nvSpPr>
          <p:cNvPr id="7" name="TextBox 6"/>
          <p:cNvSpPr txBox="1"/>
          <p:nvPr/>
        </p:nvSpPr>
        <p:spPr>
          <a:xfrm>
            <a:off x="7010400" y="2971800"/>
            <a:ext cx="120157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Intercept in %</a:t>
            </a:r>
          </a:p>
          <a:p>
            <a:r>
              <a:rPr lang="en-US" sz="1400" i="0" dirty="0"/>
              <a:t>0.057%</a:t>
            </a:r>
          </a:p>
        </p:txBody>
      </p:sp>
      <p:sp>
        <p:nvSpPr>
          <p:cNvPr id="11" name="TextBox 10"/>
          <p:cNvSpPr txBox="1"/>
          <p:nvPr/>
        </p:nvSpPr>
        <p:spPr>
          <a:xfrm>
            <a:off x="7010400" y="2057400"/>
            <a:ext cx="175260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a:t>Adj</a:t>
            </a:r>
            <a:r>
              <a:rPr lang="en-US" sz="1400" i="0" dirty="0"/>
              <a:t> Beta = (2/3)(0.422) + (1/3) (1) = 0.614</a:t>
            </a:r>
          </a:p>
        </p:txBody>
      </p:sp>
      <p:sp>
        <p:nvSpPr>
          <p:cNvPr id="14" name="TextBox 13"/>
          <p:cNvSpPr txBox="1"/>
          <p:nvPr/>
        </p:nvSpPr>
        <p:spPr>
          <a:xfrm>
            <a:off x="7086600" y="3657600"/>
            <a:ext cx="1828800" cy="5334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a:t>R squared (decimals) = 21.5%</a:t>
            </a:r>
          </a:p>
        </p:txBody>
      </p:sp>
      <p:sp>
        <p:nvSpPr>
          <p:cNvPr id="17" name="TextBox 16"/>
          <p:cNvSpPr txBox="1"/>
          <p:nvPr/>
        </p:nvSpPr>
        <p:spPr>
          <a:xfrm>
            <a:off x="6934200" y="4648200"/>
            <a:ext cx="2209800" cy="16002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a:t>Std</a:t>
            </a:r>
            <a:r>
              <a:rPr lang="en-US" sz="1400" i="0" dirty="0"/>
              <a:t> error of beta = 0.08</a:t>
            </a:r>
          </a:p>
          <a:p>
            <a:r>
              <a:rPr lang="en-US" sz="1400" i="0" dirty="0"/>
              <a:t>67% confidence: </a:t>
            </a:r>
          </a:p>
          <a:p>
            <a:r>
              <a:rPr lang="en-US" sz="1400" i="0" dirty="0"/>
              <a:t>0.34 (=0.42-0.08) to</a:t>
            </a:r>
          </a:p>
          <a:p>
            <a:r>
              <a:rPr lang="en-US" sz="1400" i="0" dirty="0"/>
              <a:t>0.50 (=0.42+0.08)</a:t>
            </a:r>
          </a:p>
          <a:p>
            <a:r>
              <a:rPr lang="en-US" sz="1400" i="0" dirty="0"/>
              <a:t>95% confidence:</a:t>
            </a:r>
          </a:p>
          <a:p>
            <a:r>
              <a:rPr lang="en-US" sz="1400" i="0" dirty="0"/>
              <a:t>0.26 (=0.42-2*0.08) to</a:t>
            </a:r>
          </a:p>
          <a:p>
            <a:r>
              <a:rPr lang="en-US" sz="1400" i="0" dirty="0"/>
              <a:t>0.58 (=0.42+2*0.08)</a:t>
            </a:r>
          </a:p>
        </p:txBody>
      </p:sp>
      <p:sp>
        <p:nvSpPr>
          <p:cNvPr id="20" name="TextBox 19"/>
          <p:cNvSpPr txBox="1"/>
          <p:nvPr/>
        </p:nvSpPr>
        <p:spPr>
          <a:xfrm>
            <a:off x="4191000" y="152400"/>
            <a:ext cx="434994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If annualized </a:t>
            </a:r>
            <a:r>
              <a:rPr lang="en-US" sz="1400" i="0" dirty="0" err="1"/>
              <a:t>riskfree</a:t>
            </a:r>
            <a:r>
              <a:rPr lang="en-US" sz="1400" i="0" dirty="0"/>
              <a:t> rate during period was 1.5%,</a:t>
            </a:r>
          </a:p>
          <a:p>
            <a:r>
              <a:rPr lang="en-US" sz="1400" i="0" dirty="0"/>
              <a:t>Jensen’s alpha = 0.057% - (1.5%/52)*(1-0.422) = 0.0403%</a:t>
            </a:r>
          </a:p>
        </p:txBody>
      </p:sp>
      <p:pic>
        <p:nvPicPr>
          <p:cNvPr id="2" name="Picture 1"/>
          <p:cNvPicPr>
            <a:picLocks noChangeAspect="1"/>
          </p:cNvPicPr>
          <p:nvPr/>
        </p:nvPicPr>
        <p:blipFill>
          <a:blip r:embed="rId2"/>
          <a:stretch>
            <a:fillRect/>
          </a:stretch>
        </p:blipFill>
        <p:spPr>
          <a:xfrm>
            <a:off x="76200" y="762000"/>
            <a:ext cx="6865550" cy="5029200"/>
          </a:xfrm>
          <a:prstGeom prst="rect">
            <a:avLst/>
          </a:prstGeom>
        </p:spPr>
      </p:pic>
      <p:sp>
        <p:nvSpPr>
          <p:cNvPr id="5" name="TextBox 4"/>
          <p:cNvSpPr txBox="1"/>
          <p:nvPr/>
        </p:nvSpPr>
        <p:spPr>
          <a:xfrm>
            <a:off x="990600" y="5638800"/>
            <a:ext cx="5432684" cy="73866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Using a 6% ERP for mature markets and a current </a:t>
            </a:r>
            <a:r>
              <a:rPr lang="en-US" sz="1400" i="0" dirty="0" err="1"/>
              <a:t>riskfree</a:t>
            </a:r>
            <a:r>
              <a:rPr lang="en-US" sz="1400" i="0" dirty="0"/>
              <a:t> rate of 1.87%,</a:t>
            </a:r>
          </a:p>
          <a:p>
            <a:r>
              <a:rPr lang="en-US" sz="1400" i="0" dirty="0"/>
              <a:t>Expected Return = </a:t>
            </a:r>
            <a:r>
              <a:rPr lang="en-US" sz="1400" i="0" dirty="0" err="1"/>
              <a:t>Riskfree</a:t>
            </a:r>
            <a:r>
              <a:rPr lang="en-US" sz="1400" i="0" dirty="0"/>
              <a:t> rate + Raw Beta (ERP)</a:t>
            </a:r>
          </a:p>
          <a:p>
            <a:r>
              <a:rPr lang="en-US" sz="1400" i="0" dirty="0"/>
              <a:t>	= 1.87% + 0.422 (6%) = 4.40%</a:t>
            </a:r>
          </a:p>
        </p:txBody>
      </p:sp>
      <p:sp>
        <p:nvSpPr>
          <p:cNvPr id="3" name="Slide Number Placeholder 2"/>
          <p:cNvSpPr>
            <a:spLocks noGrp="1"/>
          </p:cNvSpPr>
          <p:nvPr>
            <p:ph type="sldNum" sz="quarter" idx="12"/>
          </p:nvPr>
        </p:nvSpPr>
        <p:spPr/>
        <p:txBody>
          <a:bodyPr/>
          <a:lstStyle/>
          <a:p>
            <a:fld id="{1AD93096-5B34-4342-9326-69289CEAE4C2}" type="slidenum">
              <a:rPr lang="en-US" smtClean="0"/>
              <a:pPr/>
              <a:t>23</a:t>
            </a:fld>
            <a:endParaRPr lang="en-US" dirty="0">
              <a:solidFill>
                <a:schemeClr val="tx2"/>
              </a:solidFill>
            </a:endParaRPr>
          </a:p>
        </p:txBody>
      </p:sp>
      <p:sp>
        <p:nvSpPr>
          <p:cNvPr id="15" name="TextBox 14"/>
          <p:cNvSpPr txBox="1"/>
          <p:nvPr/>
        </p:nvSpPr>
        <p:spPr>
          <a:xfrm>
            <a:off x="3505200" y="762000"/>
            <a:ext cx="1977575"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Based on weekly returns</a:t>
            </a:r>
          </a:p>
        </p:txBody>
      </p:sp>
      <p:cxnSp>
        <p:nvCxnSpPr>
          <p:cNvPr id="13" name="Straight Arrow Connector 12"/>
          <p:cNvCxnSpPr/>
          <p:nvPr/>
        </p:nvCxnSpPr>
        <p:spPr>
          <a:xfrm>
            <a:off x="5029200" y="10668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9805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The best R-squared ever?</a:t>
            </a:r>
          </a:p>
        </p:txBody>
      </p:sp>
      <p:pic>
        <p:nvPicPr>
          <p:cNvPr id="29699" name="Picture 4"/>
          <p:cNvPicPr>
            <a:picLocks noGrp="1" noChangeAspect="1" noChangeArrowheads="1"/>
          </p:cNvPicPr>
          <p:nvPr>
            <p:ph sz="quarter" idx="1"/>
          </p:nvPr>
        </p:nvPicPr>
        <p:blipFill>
          <a:blip r:embed="rId2"/>
          <a:srcRect l="-18644" r="-18644"/>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24</a:t>
            </a:fld>
            <a:endParaRPr lang="en-US" dirty="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sector is your firm in?</a:t>
            </a:r>
            <a:endParaRPr lang="en-US" dirty="0"/>
          </a:p>
        </p:txBody>
      </p:sp>
      <p:pic>
        <p:nvPicPr>
          <p:cNvPr id="4" name="Content Placeholder 3"/>
          <p:cNvPicPr>
            <a:picLocks noGrp="1" noChangeAspect="1"/>
          </p:cNvPicPr>
          <p:nvPr>
            <p:ph sz="quarter" idx="1"/>
          </p:nvPr>
        </p:nvPicPr>
        <p:blipFill>
          <a:blip r:embed="rId2"/>
          <a:srcRect t="12098" b="12098"/>
          <a:stretch>
            <a:fillRect/>
          </a:stretch>
        </p:blipFill>
        <p:spPr/>
      </p:pic>
      <p:sp>
        <p:nvSpPr>
          <p:cNvPr id="6" name="TextBox 5"/>
          <p:cNvSpPr txBox="1"/>
          <p:nvPr/>
        </p:nvSpPr>
        <p:spPr>
          <a:xfrm>
            <a:off x="6629400" y="1371600"/>
            <a:ext cx="2362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a:t>Bloomberg sector category</a:t>
            </a:r>
          </a:p>
        </p:txBody>
      </p:sp>
      <p:sp>
        <p:nvSpPr>
          <p:cNvPr id="12" name="TextBox 11"/>
          <p:cNvSpPr txBox="1"/>
          <p:nvPr/>
        </p:nvSpPr>
        <p:spPr>
          <a:xfrm>
            <a:off x="381001" y="2819400"/>
            <a:ext cx="1676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a:t>Read the description and make your own judgment</a:t>
            </a:r>
          </a:p>
        </p:txBody>
      </p:sp>
      <p:cxnSp>
        <p:nvCxnSpPr>
          <p:cNvPr id="9" name="Straight Arrow Connector 8"/>
          <p:cNvCxnSpPr/>
          <p:nvPr/>
        </p:nvCxnSpPr>
        <p:spPr bwMode="auto">
          <a:xfrm flipH="1">
            <a:off x="7239000" y="1676400"/>
            <a:ext cx="457200" cy="9144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V="1">
            <a:off x="2057400" y="3200400"/>
            <a:ext cx="304800" cy="76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25</a:t>
            </a:fld>
            <a:endParaRPr lang="en-US" dirty="0">
              <a:solidFill>
                <a:srgbClr val="FFFFFF"/>
              </a:solidFill>
            </a:endParaRPr>
          </a:p>
        </p:txBody>
      </p:sp>
    </p:spTree>
    <p:extLst>
      <p:ext uri="{BB962C8B-B14F-4D97-AF65-F5344CB8AC3E}">
        <p14:creationId xmlns:p14="http://schemas.microsoft.com/office/powerpoint/2010/main" val="2380150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26</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109436"/>
            <a:ext cx="9144000" cy="663912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27</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330108"/>
            <a:ext cx="9144000" cy="619778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Interest coverage ratios</a:t>
            </a:r>
            <a:endParaRPr lang="en-US" dirty="0"/>
          </a:p>
        </p:txBody>
      </p:sp>
      <p:pic>
        <p:nvPicPr>
          <p:cNvPr id="4" name="Content Placeholder 3"/>
          <p:cNvPicPr>
            <a:picLocks noGrp="1" noChangeAspect="1"/>
          </p:cNvPicPr>
          <p:nvPr>
            <p:ph sz="quarter" idx="1"/>
          </p:nvPr>
        </p:nvPicPr>
        <p:blipFill>
          <a:blip r:embed="rId2"/>
          <a:srcRect t="-73973" b="-73973"/>
          <a:stretch>
            <a:fillRect/>
          </a:stretch>
        </p:blipFill>
        <p:spPr/>
      </p:pic>
      <p:sp>
        <p:nvSpPr>
          <p:cNvPr id="5" name="TextBox 4"/>
          <p:cNvSpPr txBox="1"/>
          <p:nvPr/>
        </p:nvSpPr>
        <p:spPr>
          <a:xfrm>
            <a:off x="1676400" y="5334000"/>
            <a:ext cx="464333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Interest coverage ratio = Operating profit/ Interest expense</a:t>
            </a:r>
          </a:p>
          <a:p>
            <a:r>
              <a:rPr lang="en-US" sz="1400" i="0" dirty="0"/>
              <a:t>			= 17,741/1,441 = 12.10</a:t>
            </a:r>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28</a:t>
            </a:fld>
            <a:endParaRPr lang="en-US" dirty="0">
              <a:solidFill>
                <a:srgbClr val="FFFFFF"/>
              </a:solidFill>
            </a:endParaRPr>
          </a:p>
        </p:txBody>
      </p:sp>
    </p:spTree>
    <p:extLst>
      <p:ext uri="{BB962C8B-B14F-4D97-AF65-F5344CB8AC3E}">
        <p14:creationId xmlns:p14="http://schemas.microsoft.com/office/powerpoint/2010/main" val="2643102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457200"/>
            <a:ext cx="7620000" cy="838200"/>
          </a:xfrm>
        </p:spPr>
        <p:txBody>
          <a:bodyPr/>
          <a:lstStyle/>
          <a:p>
            <a:r>
              <a:rPr lang="en-US">
                <a:ea typeface="ＭＳ Ｐゴシック" charset="-128"/>
                <a:cs typeface="ＭＳ Ｐゴシック" charset="-128"/>
              </a:rPr>
              <a:t>Synthetic Ratings and Default Spreads</a:t>
            </a:r>
          </a:p>
        </p:txBody>
      </p:sp>
      <p:sp>
        <p:nvSpPr>
          <p:cNvPr id="2" name="TextBox 1"/>
          <p:cNvSpPr txBox="1"/>
          <p:nvPr/>
        </p:nvSpPr>
        <p:spPr>
          <a:xfrm>
            <a:off x="1524000" y="1600200"/>
            <a:ext cx="2035871" cy="307777"/>
          </a:xfrm>
          <a:prstGeom prst="rect">
            <a:avLst/>
          </a:prstGeom>
          <a:noFill/>
        </p:spPr>
        <p:txBody>
          <a:bodyPr wrap="none" rtlCol="0">
            <a:spAutoFit/>
          </a:bodyPr>
          <a:lstStyle/>
          <a:p>
            <a:r>
              <a:rPr lang="en-US" sz="1400" i="0" dirty="0"/>
              <a:t>Market cap &gt; $ 5 billion</a:t>
            </a:r>
          </a:p>
        </p:txBody>
      </p:sp>
      <p:sp>
        <p:nvSpPr>
          <p:cNvPr id="7" name="TextBox 6"/>
          <p:cNvSpPr txBox="1"/>
          <p:nvPr/>
        </p:nvSpPr>
        <p:spPr>
          <a:xfrm>
            <a:off x="5791200" y="1600200"/>
            <a:ext cx="2035871" cy="307777"/>
          </a:xfrm>
          <a:prstGeom prst="rect">
            <a:avLst/>
          </a:prstGeom>
          <a:noFill/>
        </p:spPr>
        <p:txBody>
          <a:bodyPr wrap="none" rtlCol="0">
            <a:spAutoFit/>
          </a:bodyPr>
          <a:lstStyle/>
          <a:p>
            <a:r>
              <a:rPr lang="en-US" sz="1400" i="0" dirty="0"/>
              <a:t>Market cap &lt; $ 5 billion</a:t>
            </a:r>
          </a:p>
        </p:txBody>
      </p:sp>
      <p:sp>
        <p:nvSpPr>
          <p:cNvPr id="4" name="Slide Number Placeholder 3"/>
          <p:cNvSpPr>
            <a:spLocks noGrp="1"/>
          </p:cNvSpPr>
          <p:nvPr>
            <p:ph type="sldNum" sz="quarter" idx="12"/>
          </p:nvPr>
        </p:nvSpPr>
        <p:spPr/>
        <p:txBody>
          <a:bodyPr/>
          <a:lstStyle/>
          <a:p>
            <a:fld id="{1AD93096-5B34-4342-9326-69289CEAE4C2}" type="slidenum">
              <a:rPr lang="en-US" smtClean="0"/>
              <a:pPr/>
              <a:t>29</a:t>
            </a:fld>
            <a:endParaRPr lang="en-US" dirty="0">
              <a:solidFill>
                <a:schemeClr val="tx2"/>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879792887"/>
              </p:ext>
            </p:extLst>
          </p:nvPr>
        </p:nvGraphicFramePr>
        <p:xfrm>
          <a:off x="890935" y="2146300"/>
          <a:ext cx="3302000" cy="3454400"/>
        </p:xfrm>
        <a:graphic>
          <a:graphicData uri="http://schemas.openxmlformats.org/drawingml/2006/table">
            <a:tbl>
              <a:tblPr>
                <a:tableStyleId>{5C22544A-7EE6-4342-B048-85BDC9FD1C3A}</a:tableStyleId>
              </a:tblPr>
              <a:tblGrid>
                <a:gridCol w="8255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203200">
                <a:tc gridSpan="2">
                  <a:txBody>
                    <a:bodyPr/>
                    <a:lstStyle/>
                    <a:p>
                      <a:pPr algn="ctr" fontAlgn="b"/>
                      <a:r>
                        <a:rPr lang="en-US" sz="1000" b="0" i="1" u="none" strike="noStrike" dirty="0">
                          <a:solidFill>
                            <a:srgbClr val="000000"/>
                          </a:solidFill>
                          <a:effectLst/>
                          <a:latin typeface="Times" charset="0"/>
                        </a:rPr>
                        <a:t>Interest Coverage is</a:t>
                      </a:r>
                      <a:endParaRPr lang="mr-IN"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3200">
                <a:tc>
                  <a:txBody>
                    <a:bodyPr/>
                    <a:lstStyle/>
                    <a:p>
                      <a:pPr algn="ctr" fontAlgn="b"/>
                      <a:r>
                        <a:rPr lang="mr-IN" sz="1000" u="none" strike="noStrike" dirty="0">
                          <a:effectLst/>
                        </a:rPr>
                        <a:t>&gt;</a:t>
                      </a:r>
                      <a:endParaRPr lang="mr-IN"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to</a:t>
                      </a:r>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Rating is</a:t>
                      </a:r>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Spread is</a:t>
                      </a:r>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ctr" fontAlgn="b"/>
                      <a:r>
                        <a:rPr lang="hr-HR" sz="1000" u="none" strike="noStrike" dirty="0">
                          <a:effectLst/>
                        </a:rPr>
                        <a:t>8.50</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100000</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Aaa/AAA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0.54%</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ctr" fontAlgn="b"/>
                      <a:r>
                        <a:rPr lang="hr-HR" sz="1000" u="none" strike="noStrike" dirty="0">
                          <a:effectLst/>
                        </a:rPr>
                        <a:t>6.5</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8.499999</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Aa2/AA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0.72%</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ctr" fontAlgn="b"/>
                      <a:r>
                        <a:rPr lang="nb-NO" sz="1000" u="none" strike="noStrike">
                          <a:effectLst/>
                        </a:rPr>
                        <a:t>5.5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6.499999</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A1/A+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0.90%</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ctr" fontAlgn="b"/>
                      <a:r>
                        <a:rPr lang="hr-HR" sz="1000" u="none" strike="noStrike">
                          <a:effectLst/>
                        </a:rPr>
                        <a:t>4.25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dirty="0">
                          <a:effectLst/>
                        </a:rPr>
                        <a:t>5.499999</a:t>
                      </a:r>
                      <a:endParaRPr lang="nb-NO"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A2/A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0.99%</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3200">
                <a:tc>
                  <a:txBody>
                    <a:bodyPr/>
                    <a:lstStyle/>
                    <a:p>
                      <a:pPr algn="ctr" fontAlgn="b"/>
                      <a:r>
                        <a:rPr lang="en-US" sz="1000" u="none" strike="noStrike">
                          <a:effectLst/>
                        </a:rPr>
                        <a:t>3</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4.249999</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dirty="0">
                          <a:effectLst/>
                        </a:rPr>
                        <a:t>A3/</a:t>
                      </a:r>
                      <a:r>
                        <a:rPr lang="mr-IN" sz="1000" u="none" strike="noStrike" dirty="0" err="1">
                          <a:effectLst/>
                        </a:rPr>
                        <a:t>A</a:t>
                      </a:r>
                      <a:r>
                        <a:rPr lang="mr-IN" sz="1000" u="none" strike="noStrike" dirty="0">
                          <a:effectLst/>
                        </a:rPr>
                        <a:t>-</a:t>
                      </a:r>
                      <a:endParaRPr lang="mr-IN" sz="10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1.13%</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3200">
                <a:tc>
                  <a:txBody>
                    <a:bodyPr/>
                    <a:lstStyle/>
                    <a:p>
                      <a:pPr algn="ctr" fontAlgn="b"/>
                      <a:r>
                        <a:rPr lang="hr-HR" sz="1000" u="none" strike="noStrike">
                          <a:effectLst/>
                        </a:rPr>
                        <a:t>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2.999999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Baa2/BBB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1.27%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03200">
                <a:tc>
                  <a:txBody>
                    <a:bodyPr/>
                    <a:lstStyle/>
                    <a:p>
                      <a:pPr algn="ctr" fontAlgn="b"/>
                      <a:r>
                        <a:rPr lang="hr-HR" sz="1000" u="none" strike="noStrike">
                          <a:effectLst/>
                        </a:rPr>
                        <a:t>2.25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2.49999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dirty="0">
                          <a:effectLst/>
                        </a:rPr>
                        <a:t>Ba1/BB+</a:t>
                      </a:r>
                      <a:endParaRPr lang="mr-IN" sz="10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03200">
                <a:tc>
                  <a:txBody>
                    <a:bodyPr/>
                    <a:lstStyle/>
                    <a:p>
                      <a:pPr algn="ctr" fontAlgn="b"/>
                      <a:r>
                        <a:rPr lang="is-IS" sz="1000" u="none" strike="noStrike">
                          <a:effectLst/>
                        </a:rPr>
                        <a:t>2</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2.2499999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Ba2/BB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2.38%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03200">
                <a:tc>
                  <a:txBody>
                    <a:bodyPr/>
                    <a:lstStyle/>
                    <a:p>
                      <a:pPr algn="ctr" fontAlgn="b"/>
                      <a:r>
                        <a:rPr lang="nb-NO" sz="1000" u="none" strike="noStrike">
                          <a:effectLst/>
                        </a:rPr>
                        <a:t>1.75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1.999999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dirty="0">
                          <a:effectLst/>
                        </a:rPr>
                        <a:t>B1/</a:t>
                      </a:r>
                      <a:r>
                        <a:rPr lang="mr-IN" sz="1000" u="none" strike="noStrike" dirty="0" err="1">
                          <a:effectLst/>
                        </a:rPr>
                        <a:t>B</a:t>
                      </a:r>
                      <a:r>
                        <a:rPr lang="mr-IN" sz="1000" u="none" strike="noStrike" dirty="0">
                          <a:effectLst/>
                        </a:rPr>
                        <a:t>+</a:t>
                      </a:r>
                      <a:endParaRPr lang="mr-IN" sz="10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03200">
                <a:tc>
                  <a:txBody>
                    <a:bodyPr/>
                    <a:lstStyle/>
                    <a:p>
                      <a:pPr algn="ctr" fontAlgn="b"/>
                      <a:r>
                        <a:rPr lang="nb-NO" sz="1000" u="none" strike="noStrike">
                          <a:effectLst/>
                        </a:rPr>
                        <a:t>1.5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1.749999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B2/B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3.57%</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03200">
                <a:tc>
                  <a:txBody>
                    <a:bodyPr/>
                    <a:lstStyle/>
                    <a:p>
                      <a:pPr algn="ctr" fontAlgn="b"/>
                      <a:r>
                        <a:rPr lang="nb-NO" sz="1000" u="none" strike="noStrike">
                          <a:effectLst/>
                        </a:rPr>
                        <a:t>1.25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B3/B-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4.37%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03200">
                <a:tc>
                  <a:txBody>
                    <a:bodyPr/>
                    <a:lstStyle/>
                    <a:p>
                      <a:pPr algn="ctr" fontAlgn="b"/>
                      <a:r>
                        <a:rPr lang="nb-NO" sz="1000" u="none" strike="noStrike">
                          <a:effectLst/>
                        </a:rPr>
                        <a:t>0.8</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1.249999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Caa/CCC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8.64%</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03200">
                <a:tc>
                  <a:txBody>
                    <a:bodyPr/>
                    <a:lstStyle/>
                    <a:p>
                      <a:pPr algn="ctr" fontAlgn="b"/>
                      <a:r>
                        <a:rPr lang="nb-NO" sz="1000" u="none" strike="noStrike">
                          <a:effectLst/>
                        </a:rPr>
                        <a:t>0.65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000" u="none" strike="noStrike">
                          <a:effectLst/>
                        </a:rPr>
                        <a:t>0.799999</a:t>
                      </a:r>
                      <a:endParaRPr lang="fi-FI"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Ca2/CC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10.63%</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03200">
                <a:tc>
                  <a:txBody>
                    <a:bodyPr/>
                    <a:lstStyle/>
                    <a:p>
                      <a:pPr algn="ctr" fontAlgn="b"/>
                      <a:r>
                        <a:rPr lang="nb-NO" sz="1000" u="none" strike="noStrike">
                          <a:effectLst/>
                        </a:rPr>
                        <a:t>0.2</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0.649999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C2/C</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13.95%</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03200">
                <a:tc>
                  <a:txBody>
                    <a:bodyPr/>
                    <a:lstStyle/>
                    <a:p>
                      <a:pPr algn="ctr" fontAlgn="b"/>
                      <a:r>
                        <a:rPr lang="mr-IN" sz="1000" u="none" strike="noStrike">
                          <a:effectLst/>
                        </a:rPr>
                        <a:t>-100000</a:t>
                      </a:r>
                      <a:endParaRPr lang="mr-IN"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0.199999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D2/D</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18.60%</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838952204"/>
              </p:ext>
            </p:extLst>
          </p:nvPr>
        </p:nvGraphicFramePr>
        <p:xfrm>
          <a:off x="5158135" y="2146300"/>
          <a:ext cx="3302000" cy="3454400"/>
        </p:xfrm>
        <a:graphic>
          <a:graphicData uri="http://schemas.openxmlformats.org/drawingml/2006/table">
            <a:tbl>
              <a:tblPr>
                <a:tableStyleId>{5C22544A-7EE6-4342-B048-85BDC9FD1C3A}</a:tableStyleId>
              </a:tblPr>
              <a:tblGrid>
                <a:gridCol w="8255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203200">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i="1" u="none" strike="noStrike" dirty="0">
                          <a:solidFill>
                            <a:srgbClr val="000000"/>
                          </a:solidFill>
                          <a:effectLst/>
                          <a:latin typeface="Times" charset="0"/>
                        </a:rPr>
                        <a:t>Interest Coverage is</a:t>
                      </a:r>
                      <a:endParaRPr lang="mr-IN"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3200">
                <a:tc>
                  <a:txBody>
                    <a:bodyPr/>
                    <a:lstStyle/>
                    <a:p>
                      <a:pPr algn="ctr" fontAlgn="b"/>
                      <a:r>
                        <a:rPr lang="en-US" sz="1000" u="none" strike="noStrike" dirty="0">
                          <a:effectLst/>
                        </a:rPr>
                        <a:t>greater than</a:t>
                      </a:r>
                      <a:endParaRPr lang="en-US"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to</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Rating is</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Spread is</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ctr" fontAlgn="b"/>
                      <a:r>
                        <a:rPr lang="hr-HR" sz="1000" u="none" strike="noStrike">
                          <a:effectLst/>
                        </a:rPr>
                        <a:t>12.5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100000</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Aaa/AAA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0.54%</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ctr" fontAlgn="b"/>
                      <a:r>
                        <a:rPr lang="hr-HR" sz="1000" u="none" strike="noStrike">
                          <a:effectLst/>
                        </a:rPr>
                        <a:t>9.5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12.499999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Aa2/AA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0.72%</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ctr" fontAlgn="b"/>
                      <a:r>
                        <a:rPr lang="nb-NO" sz="1000" u="none" strike="noStrike">
                          <a:effectLst/>
                        </a:rPr>
                        <a:t>7.5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9.499999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A1/A+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0.90%</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ctr" fontAlgn="b"/>
                      <a:r>
                        <a:rPr lang="en-US" sz="1000" u="none" strike="noStrike">
                          <a:effectLst/>
                        </a:rPr>
                        <a:t>6</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7.499999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A2/A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0.99%</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3200">
                <a:tc>
                  <a:txBody>
                    <a:bodyPr/>
                    <a:lstStyle/>
                    <a:p>
                      <a:pPr algn="ctr" fontAlgn="b"/>
                      <a:r>
                        <a:rPr lang="hr-HR" sz="1000" u="none" strike="noStrike">
                          <a:effectLst/>
                        </a:rPr>
                        <a:t>4.5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5.999999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A3/A-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1.13%</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3200">
                <a:tc>
                  <a:txBody>
                    <a:bodyPr/>
                    <a:lstStyle/>
                    <a:p>
                      <a:pPr algn="ctr" fontAlgn="b"/>
                      <a:r>
                        <a:rPr lang="en-US" sz="1000" u="none" strike="noStrike">
                          <a:effectLst/>
                        </a:rPr>
                        <a:t>4</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4.499999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Baa2/BBB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1.27%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03200">
                <a:tc>
                  <a:txBody>
                    <a:bodyPr/>
                    <a:lstStyle/>
                    <a:p>
                      <a:pPr algn="ctr" fontAlgn="b"/>
                      <a:r>
                        <a:rPr lang="hr-HR" sz="1000" u="none" strike="noStrike">
                          <a:effectLst/>
                        </a:rPr>
                        <a:t>3.5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3.9999999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Ba1/BB+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03200">
                <a:tc>
                  <a:txBody>
                    <a:bodyPr/>
                    <a:lstStyle/>
                    <a:p>
                      <a:pPr algn="ctr" fontAlgn="b"/>
                      <a:r>
                        <a:rPr lang="en-US" sz="1000" u="none" strike="noStrike">
                          <a:effectLst/>
                        </a:rPr>
                        <a:t>3</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3.499999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Ba2/BB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2.38%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03200">
                <a:tc>
                  <a:txBody>
                    <a:bodyPr/>
                    <a:lstStyle/>
                    <a:p>
                      <a:pPr algn="ctr" fontAlgn="b"/>
                      <a:r>
                        <a:rPr lang="hr-HR" sz="1000" u="none" strike="noStrike">
                          <a:effectLst/>
                        </a:rPr>
                        <a:t>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2.999999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B1/B+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03200">
                <a:tc>
                  <a:txBody>
                    <a:bodyPr/>
                    <a:lstStyle/>
                    <a:p>
                      <a:pPr algn="ctr" fontAlgn="b"/>
                      <a:r>
                        <a:rPr lang="is-IS" sz="1000" u="none" strike="noStrike">
                          <a:effectLst/>
                        </a:rPr>
                        <a:t>2</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B2/B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3.57%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03200">
                <a:tc>
                  <a:txBody>
                    <a:bodyPr/>
                    <a:lstStyle/>
                    <a:p>
                      <a:pPr algn="ctr" fontAlgn="b"/>
                      <a:r>
                        <a:rPr lang="nb-NO" sz="1000" u="none" strike="noStrike">
                          <a:effectLst/>
                        </a:rPr>
                        <a:t>1.5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1.999999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B3/B-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4.37%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03200">
                <a:tc>
                  <a:txBody>
                    <a:bodyPr/>
                    <a:lstStyle/>
                    <a:p>
                      <a:pPr algn="ctr" fontAlgn="b"/>
                      <a:r>
                        <a:rPr lang="nb-NO" sz="1000" u="none" strike="noStrike">
                          <a:effectLst/>
                        </a:rPr>
                        <a:t>1.25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Caa/CCC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8.64%</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03200">
                <a:tc>
                  <a:txBody>
                    <a:bodyPr/>
                    <a:lstStyle/>
                    <a:p>
                      <a:pPr algn="ctr" fontAlgn="b"/>
                      <a:r>
                        <a:rPr lang="nb-NO" sz="1000" u="none" strike="noStrike">
                          <a:effectLst/>
                        </a:rPr>
                        <a:t>0.8</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1.249999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Ca2/CC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10.63%</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03200">
                <a:tc>
                  <a:txBody>
                    <a:bodyPr/>
                    <a:lstStyle/>
                    <a:p>
                      <a:pPr algn="ctr" fontAlgn="b"/>
                      <a:r>
                        <a:rPr lang="nb-NO" sz="1000" u="none" strike="noStrike">
                          <a:effectLst/>
                        </a:rPr>
                        <a:t>0.5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000" u="none" strike="noStrike">
                          <a:effectLst/>
                        </a:rPr>
                        <a:t>0.799999</a:t>
                      </a:r>
                      <a:endParaRPr lang="fi-FI"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C2/C</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13.95%</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03200">
                <a:tc>
                  <a:txBody>
                    <a:bodyPr/>
                    <a:lstStyle/>
                    <a:p>
                      <a:pPr algn="ctr" fontAlgn="b"/>
                      <a:r>
                        <a:rPr lang="mr-IN" sz="1000" u="none" strike="noStrike">
                          <a:effectLst/>
                        </a:rPr>
                        <a:t>-100000</a:t>
                      </a:r>
                      <a:endParaRPr lang="mr-IN"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0.499999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D2/D</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18.60%</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30</a:t>
            </a:fld>
            <a:endParaRPr lang="en-US" dirty="0">
              <a:solidFill>
                <a:schemeClr val="tx2"/>
              </a:solidFill>
            </a:endParaRPr>
          </a:p>
        </p:txBody>
      </p:sp>
      <p:sp>
        <p:nvSpPr>
          <p:cNvPr id="4" name="TextBox 3"/>
          <p:cNvSpPr txBox="1"/>
          <p:nvPr/>
        </p:nvSpPr>
        <p:spPr>
          <a:xfrm>
            <a:off x="1371600" y="12700"/>
            <a:ext cx="6864680" cy="461665"/>
          </a:xfrm>
          <a:prstGeom prst="rect">
            <a:avLst/>
          </a:prstGeom>
          <a:noFill/>
        </p:spPr>
        <p:txBody>
          <a:bodyPr wrap="none" rtlCol="0">
            <a:spAutoFit/>
          </a:bodyPr>
          <a:lstStyle/>
          <a:p>
            <a:r>
              <a:rPr lang="en-US" dirty="0"/>
              <a:t>Marginal Corporate Tax Rate- By Country (2018)</a:t>
            </a:r>
          </a:p>
        </p:txBody>
      </p:sp>
      <p:graphicFrame>
        <p:nvGraphicFramePr>
          <p:cNvPr id="6" name="Table 5"/>
          <p:cNvGraphicFramePr>
            <a:graphicFrameLocks noGrp="1"/>
          </p:cNvGraphicFramePr>
          <p:nvPr>
            <p:extLst>
              <p:ext uri="{D42A27DB-BD31-4B8C-83A1-F6EECF244321}">
                <p14:modId xmlns:p14="http://schemas.microsoft.com/office/powerpoint/2010/main" val="1462344930"/>
              </p:ext>
            </p:extLst>
          </p:nvPr>
        </p:nvGraphicFramePr>
        <p:xfrm>
          <a:off x="304798" y="474367"/>
          <a:ext cx="8534401" cy="6176456"/>
        </p:xfrm>
        <a:graphic>
          <a:graphicData uri="http://schemas.openxmlformats.org/drawingml/2006/table">
            <a:tbl>
              <a:tblPr>
                <a:tableStyleId>{5C22544A-7EE6-4342-B048-85BDC9FD1C3A}</a:tableStyleId>
              </a:tblPr>
              <a:tblGrid>
                <a:gridCol w="1996351">
                  <a:extLst>
                    <a:ext uri="{9D8B030D-6E8A-4147-A177-3AD203B41FA5}">
                      <a16:colId xmlns:a16="http://schemas.microsoft.com/office/drawing/2014/main" val="20000"/>
                    </a:ext>
                  </a:extLst>
                </a:gridCol>
                <a:gridCol w="590587">
                  <a:extLst>
                    <a:ext uri="{9D8B030D-6E8A-4147-A177-3AD203B41FA5}">
                      <a16:colId xmlns:a16="http://schemas.microsoft.com/office/drawing/2014/main" val="20001"/>
                    </a:ext>
                  </a:extLst>
                </a:gridCol>
                <a:gridCol w="1139584">
                  <a:extLst>
                    <a:ext uri="{9D8B030D-6E8A-4147-A177-3AD203B41FA5}">
                      <a16:colId xmlns:a16="http://schemas.microsoft.com/office/drawing/2014/main" val="20002"/>
                    </a:ext>
                  </a:extLst>
                </a:gridCol>
                <a:gridCol w="590587">
                  <a:extLst>
                    <a:ext uri="{9D8B030D-6E8A-4147-A177-3AD203B41FA5}">
                      <a16:colId xmlns:a16="http://schemas.microsoft.com/office/drawing/2014/main" val="20003"/>
                    </a:ext>
                  </a:extLst>
                </a:gridCol>
                <a:gridCol w="1164539">
                  <a:extLst>
                    <a:ext uri="{9D8B030D-6E8A-4147-A177-3AD203B41FA5}">
                      <a16:colId xmlns:a16="http://schemas.microsoft.com/office/drawing/2014/main" val="20004"/>
                    </a:ext>
                  </a:extLst>
                </a:gridCol>
                <a:gridCol w="590587">
                  <a:extLst>
                    <a:ext uri="{9D8B030D-6E8A-4147-A177-3AD203B41FA5}">
                      <a16:colId xmlns:a16="http://schemas.microsoft.com/office/drawing/2014/main" val="20005"/>
                    </a:ext>
                  </a:extLst>
                </a:gridCol>
                <a:gridCol w="1871579">
                  <a:extLst>
                    <a:ext uri="{9D8B030D-6E8A-4147-A177-3AD203B41FA5}">
                      <a16:colId xmlns:a16="http://schemas.microsoft.com/office/drawing/2014/main" val="20006"/>
                    </a:ext>
                  </a:extLst>
                </a:gridCol>
                <a:gridCol w="590587">
                  <a:extLst>
                    <a:ext uri="{9D8B030D-6E8A-4147-A177-3AD203B41FA5}">
                      <a16:colId xmlns:a16="http://schemas.microsoft.com/office/drawing/2014/main" val="20007"/>
                    </a:ext>
                  </a:extLst>
                </a:gridCol>
              </a:tblGrid>
              <a:tr h="131228">
                <a:tc>
                  <a:txBody>
                    <a:bodyPr/>
                    <a:lstStyle/>
                    <a:p>
                      <a:pPr algn="l" fontAlgn="b"/>
                      <a:r>
                        <a:rPr lang="en-US" sz="900" u="none" strike="noStrike">
                          <a:effectLst/>
                        </a:rPr>
                        <a:t>Country</a:t>
                      </a:r>
                      <a:endParaRPr lang="en-US" sz="900" b="0" i="1"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Tax Rate</a:t>
                      </a:r>
                      <a:endParaRPr lang="en-US" sz="900" b="0" i="1"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Country</a:t>
                      </a:r>
                      <a:endParaRPr lang="en-US" sz="900" b="0" i="1"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Tax Rate</a:t>
                      </a:r>
                      <a:endParaRPr lang="en-US" sz="900" b="0" i="1"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Country</a:t>
                      </a:r>
                      <a:endParaRPr lang="en-US" sz="900" b="0" i="1"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Tax Rate</a:t>
                      </a:r>
                      <a:endParaRPr lang="en-US" sz="900" b="0" i="1"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Country</a:t>
                      </a:r>
                      <a:endParaRPr lang="en-US" sz="900" b="0" i="1"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Tax Rate</a:t>
                      </a:r>
                      <a:endParaRPr lang="en-US" sz="900" b="0" i="1"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31228">
                <a:tc>
                  <a:txBody>
                    <a:bodyPr/>
                    <a:lstStyle/>
                    <a:p>
                      <a:pPr algn="l" fontAlgn="b"/>
                      <a:r>
                        <a:rPr lang="en-US" sz="900" u="none" strike="noStrike">
                          <a:effectLst/>
                        </a:rPr>
                        <a:t>Afghanistan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Czech Republic</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19.00%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Kuwait</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Saint Kitts and Nevis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33.00%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1228">
                <a:tc>
                  <a:txBody>
                    <a:bodyPr/>
                    <a:lstStyle/>
                    <a:p>
                      <a:pPr algn="l" fontAlgn="b"/>
                      <a:r>
                        <a:rPr lang="en-US" sz="900" u="none" strike="noStrike">
                          <a:effectLst/>
                        </a:rPr>
                        <a:t>Albania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Denmark</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22.00%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Kyrgyzstan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Saint Lucia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31228">
                <a:tc>
                  <a:txBody>
                    <a:bodyPr/>
                    <a:lstStyle/>
                    <a:p>
                      <a:pPr algn="l" fontAlgn="b"/>
                      <a:r>
                        <a:rPr lang="en-US" sz="900" u="none" strike="noStrike">
                          <a:effectLst/>
                        </a:rPr>
                        <a:t>Algeria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26.00%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Djibouti</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Latvia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Saint Vincent and the Grenadines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32.50%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31228">
                <a:tc>
                  <a:txBody>
                    <a:bodyPr/>
                    <a:lstStyle/>
                    <a:p>
                      <a:pPr algn="l" fontAlgn="b"/>
                      <a:r>
                        <a:rPr lang="en-US" sz="900" u="none" strike="noStrike">
                          <a:effectLst/>
                        </a:rPr>
                        <a:t>Andorra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Dominica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Lebanon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Samoa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27.00%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31228">
                <a:tc>
                  <a:txBody>
                    <a:bodyPr/>
                    <a:lstStyle/>
                    <a:p>
                      <a:pPr algn="l" fontAlgn="b"/>
                      <a:r>
                        <a:rPr lang="en-US" sz="900" u="none" strike="noStrike">
                          <a:effectLst/>
                        </a:rPr>
                        <a:t>Angola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Dominican Republic</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27.00%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Libya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Saudi Arabia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31228">
                <a:tc>
                  <a:txBody>
                    <a:bodyPr/>
                    <a:lstStyle/>
                    <a:p>
                      <a:pPr algn="l" fontAlgn="b"/>
                      <a:r>
                        <a:rPr lang="en-US" sz="900" u="none" strike="noStrike">
                          <a:effectLst/>
                        </a:rPr>
                        <a:t>Anguilla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Ecuador</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22.00%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Liechtenstein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12.50%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Senegal</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31228">
                <a:tc>
                  <a:txBody>
                    <a:bodyPr/>
                    <a:lstStyle/>
                    <a:p>
                      <a:pPr algn="l" fontAlgn="b"/>
                      <a:r>
                        <a:rPr lang="en-US" sz="900" u="none" strike="noStrike">
                          <a:effectLst/>
                        </a:rPr>
                        <a:t>Antigua and Barbuda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Egypt</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22.50%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Lithuania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Serbia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31228">
                <a:tc>
                  <a:txBody>
                    <a:bodyPr/>
                    <a:lstStyle/>
                    <a:p>
                      <a:pPr algn="l" fontAlgn="b"/>
                      <a:r>
                        <a:rPr lang="en-US" sz="900" u="none" strike="noStrike">
                          <a:effectLst/>
                        </a:rPr>
                        <a:t>Argentina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El Salvador</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Luxembourg</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27.08%</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Sierra Leone</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31228">
                <a:tc>
                  <a:txBody>
                    <a:bodyPr/>
                    <a:lstStyle/>
                    <a:p>
                      <a:pPr algn="l" fontAlgn="b"/>
                      <a:r>
                        <a:rPr lang="en-US" sz="900" u="none" strike="noStrike">
                          <a:effectLst/>
                        </a:rPr>
                        <a:t>Armenia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Estonia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Macau</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12.00%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Singapore</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17.00%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1228">
                <a:tc>
                  <a:txBody>
                    <a:bodyPr/>
                    <a:lstStyle/>
                    <a:p>
                      <a:pPr algn="l" fontAlgn="b"/>
                      <a:r>
                        <a:rPr lang="en-US" sz="900" u="none" strike="noStrike">
                          <a:effectLst/>
                        </a:rPr>
                        <a:t>Aruba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Ethiopia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Macedonia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Slovakia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21.00%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31228">
                <a:tc>
                  <a:txBody>
                    <a:bodyPr/>
                    <a:lstStyle/>
                    <a:p>
                      <a:pPr algn="l" fontAlgn="b"/>
                      <a:r>
                        <a:rPr lang="en-US" sz="900" u="none" strike="noStrike">
                          <a:effectLst/>
                        </a:rPr>
                        <a:t>Australia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Fiji</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Madagascar</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Slovenia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19.00%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31228">
                <a:tc>
                  <a:txBody>
                    <a:bodyPr/>
                    <a:lstStyle/>
                    <a:p>
                      <a:pPr algn="l" fontAlgn="b"/>
                      <a:r>
                        <a:rPr lang="en-US" sz="900" u="none" strike="noStrike">
                          <a:effectLst/>
                        </a:rPr>
                        <a:t>Austria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Finland</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Malawi</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Solomon Islands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31228">
                <a:tc>
                  <a:txBody>
                    <a:bodyPr/>
                    <a:lstStyle/>
                    <a:p>
                      <a:pPr algn="l" fontAlgn="b"/>
                      <a:r>
                        <a:rPr lang="en-US" sz="900" u="none" strike="noStrike">
                          <a:effectLst/>
                        </a:rPr>
                        <a:t>Azerbaijan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France</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33.33%</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Malaysia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24.00%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South Africa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28.00%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131228">
                <a:tc>
                  <a:txBody>
                    <a:bodyPr/>
                    <a:lstStyle/>
                    <a:p>
                      <a:pPr algn="l" fontAlgn="b"/>
                      <a:r>
                        <a:rPr lang="en-US" sz="900" u="none" strike="noStrike">
                          <a:effectLst/>
                        </a:rPr>
                        <a:t>Bahamas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Gabon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Malta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Spain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131228">
                <a:tc>
                  <a:txBody>
                    <a:bodyPr/>
                    <a:lstStyle/>
                    <a:p>
                      <a:pPr algn="l" fontAlgn="b"/>
                      <a:r>
                        <a:rPr lang="en-US" sz="900" u="none" strike="noStrike">
                          <a:effectLst/>
                        </a:rPr>
                        <a:t>Bahrain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Gambia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31.00%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Mauritius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Sri Lanka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28.00%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131228">
                <a:tc>
                  <a:txBody>
                    <a:bodyPr/>
                    <a:lstStyle/>
                    <a:p>
                      <a:pPr algn="l" fontAlgn="b"/>
                      <a:r>
                        <a:rPr lang="en-US" sz="900" u="none" strike="noStrike">
                          <a:effectLst/>
                        </a:rPr>
                        <a:t>Bangladesh</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Georgia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Mexico</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St Maarten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34.50%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131228">
                <a:tc>
                  <a:txBody>
                    <a:bodyPr/>
                    <a:lstStyle/>
                    <a:p>
                      <a:pPr algn="l" fontAlgn="b"/>
                      <a:r>
                        <a:rPr lang="en-US" sz="900" u="none" strike="noStrike">
                          <a:effectLst/>
                        </a:rPr>
                        <a:t>Barbados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Germany</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29.79%</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Moldova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12.00%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Sudan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r h="131228">
                <a:tc>
                  <a:txBody>
                    <a:bodyPr/>
                    <a:lstStyle/>
                    <a:p>
                      <a:pPr algn="l" fontAlgn="b"/>
                      <a:r>
                        <a:rPr lang="en-US" sz="900" u="none" strike="noStrike">
                          <a:effectLst/>
                        </a:rPr>
                        <a:t>Belarus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18.00%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Ghana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Monaco</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33.33%</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Suriname</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36.00%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8"/>
                  </a:ext>
                </a:extLst>
              </a:tr>
              <a:tr h="131228">
                <a:tc>
                  <a:txBody>
                    <a:bodyPr/>
                    <a:lstStyle/>
                    <a:p>
                      <a:pPr algn="l" fontAlgn="b"/>
                      <a:r>
                        <a:rPr lang="en-US" sz="900" u="none" strike="noStrike">
                          <a:effectLst/>
                        </a:rPr>
                        <a:t>Belgium</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33.99%</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Gibraltar</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Mongolia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Swaziland</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27.50%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9"/>
                  </a:ext>
                </a:extLst>
              </a:tr>
              <a:tr h="131228">
                <a:tc>
                  <a:txBody>
                    <a:bodyPr/>
                    <a:lstStyle/>
                    <a:p>
                      <a:pPr algn="l" fontAlgn="b"/>
                      <a:r>
                        <a:rPr lang="en-US" sz="900" u="none" strike="noStrike">
                          <a:effectLst/>
                        </a:rPr>
                        <a:t>Benin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Greece</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29.00%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Montenegro</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9.00%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Sweden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22.00%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
                  </a:ext>
                </a:extLst>
              </a:tr>
              <a:tr h="131228">
                <a:tc>
                  <a:txBody>
                    <a:bodyPr/>
                    <a:lstStyle/>
                    <a:p>
                      <a:pPr algn="l" fontAlgn="b"/>
                      <a:r>
                        <a:rPr lang="en-US" sz="900" u="none" strike="noStrike">
                          <a:effectLst/>
                        </a:rPr>
                        <a:t>Bermuda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Grenada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Morocco</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31.00%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Switzerland</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17.77%</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r h="131228">
                <a:tc>
                  <a:txBody>
                    <a:bodyPr/>
                    <a:lstStyle/>
                    <a:p>
                      <a:pPr algn="l" fontAlgn="b"/>
                      <a:r>
                        <a:rPr lang="en-US" sz="900" u="none" strike="noStrike">
                          <a:effectLst/>
                        </a:rPr>
                        <a:t>Bolivia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Guatemala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Mozambique</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32.00%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Syria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28.00%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2"/>
                  </a:ext>
                </a:extLst>
              </a:tr>
              <a:tr h="131228">
                <a:tc>
                  <a:txBody>
                    <a:bodyPr/>
                    <a:lstStyle/>
                    <a:p>
                      <a:pPr algn="l" fontAlgn="b"/>
                      <a:r>
                        <a:rPr lang="en-US" sz="900" u="none" strike="noStrike">
                          <a:effectLst/>
                        </a:rPr>
                        <a:t>Bonaire, Saint Eustatius and Saba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Guernsey</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Myanmar</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Taiwan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17.00%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3"/>
                  </a:ext>
                </a:extLst>
              </a:tr>
              <a:tr h="131228">
                <a:tc>
                  <a:txBody>
                    <a:bodyPr/>
                    <a:lstStyle/>
                    <a:p>
                      <a:pPr algn="l" fontAlgn="b"/>
                      <a:r>
                        <a:rPr lang="en-US" sz="900" u="none" strike="noStrike">
                          <a:effectLst/>
                        </a:rPr>
                        <a:t>Bosnia and Herzegovina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Honduras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Namibia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32.00%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Tanzania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4"/>
                  </a:ext>
                </a:extLst>
              </a:tr>
              <a:tr h="131228">
                <a:tc>
                  <a:txBody>
                    <a:bodyPr/>
                    <a:lstStyle/>
                    <a:p>
                      <a:pPr algn="l" fontAlgn="b"/>
                      <a:r>
                        <a:rPr lang="en-US" sz="900" u="none" strike="noStrike">
                          <a:effectLst/>
                        </a:rPr>
                        <a:t>Botswana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22.00%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Hong Kong SAR</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16.50%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Netherlands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Thailand</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5"/>
                  </a:ext>
                </a:extLst>
              </a:tr>
              <a:tr h="131228">
                <a:tc>
                  <a:txBody>
                    <a:bodyPr/>
                    <a:lstStyle/>
                    <a:p>
                      <a:pPr algn="l" fontAlgn="b"/>
                      <a:r>
                        <a:rPr lang="en-US" sz="900" u="none" strike="noStrike">
                          <a:effectLst/>
                        </a:rPr>
                        <a:t>Brazil</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34.00%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Hungary</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9.00%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New Zealand</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28.00%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Trinidad and Tobago</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6"/>
                  </a:ext>
                </a:extLst>
              </a:tr>
              <a:tr h="131228">
                <a:tc>
                  <a:txBody>
                    <a:bodyPr/>
                    <a:lstStyle/>
                    <a:p>
                      <a:pPr algn="l" fontAlgn="b"/>
                      <a:r>
                        <a:rPr lang="en-US" sz="900" u="none" strike="noStrike">
                          <a:effectLst/>
                        </a:rPr>
                        <a:t>Brunei Darussalam</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18.50%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Iceland</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Nicaragua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Tunisia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7"/>
                  </a:ext>
                </a:extLst>
              </a:tr>
              <a:tr h="131228">
                <a:tc>
                  <a:txBody>
                    <a:bodyPr/>
                    <a:lstStyle/>
                    <a:p>
                      <a:pPr algn="l" fontAlgn="b"/>
                      <a:r>
                        <a:rPr lang="en-US" sz="900" u="none" strike="noStrike">
                          <a:effectLst/>
                        </a:rPr>
                        <a:t>Bulgaria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India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Nigeria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Turkey</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8"/>
                  </a:ext>
                </a:extLst>
              </a:tr>
              <a:tr h="131228">
                <a:tc>
                  <a:txBody>
                    <a:bodyPr/>
                    <a:lstStyle/>
                    <a:p>
                      <a:pPr algn="l" fontAlgn="b"/>
                      <a:r>
                        <a:rPr lang="en-US" sz="900" u="none" strike="noStrike">
                          <a:effectLst/>
                        </a:rPr>
                        <a:t>Burkina Faso</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27.50%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Indonesia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Norway</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24.00%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Turkmenistan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9"/>
                  </a:ext>
                </a:extLst>
              </a:tr>
              <a:tr h="131228">
                <a:tc>
                  <a:txBody>
                    <a:bodyPr/>
                    <a:lstStyle/>
                    <a:p>
                      <a:pPr algn="l" fontAlgn="b"/>
                      <a:r>
                        <a:rPr lang="en-US" sz="900" u="none" strike="noStrike">
                          <a:effectLst/>
                        </a:rPr>
                        <a:t>Burundi</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Iraq</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Oman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Turks and Caicos Islands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0"/>
                  </a:ext>
                </a:extLst>
              </a:tr>
              <a:tr h="131228">
                <a:tc>
                  <a:txBody>
                    <a:bodyPr/>
                    <a:lstStyle/>
                    <a:p>
                      <a:pPr algn="l" fontAlgn="b"/>
                      <a:r>
                        <a:rPr lang="en-US" sz="900" u="none" strike="noStrike">
                          <a:effectLst/>
                        </a:rPr>
                        <a:t>Cambodia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Ireland</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12.50%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Pakistan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31.00%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Uganda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1"/>
                  </a:ext>
                </a:extLst>
              </a:tr>
              <a:tr h="131228">
                <a:tc>
                  <a:txBody>
                    <a:bodyPr/>
                    <a:lstStyle/>
                    <a:p>
                      <a:pPr algn="l" fontAlgn="b"/>
                      <a:r>
                        <a:rPr lang="en-US" sz="900" u="none" strike="noStrike">
                          <a:effectLst/>
                        </a:rPr>
                        <a:t>Cameroon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33.00%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Isle of Man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Palestinian Territory</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Ukraine</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18.00%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2"/>
                  </a:ext>
                </a:extLst>
              </a:tr>
              <a:tr h="131228">
                <a:tc>
                  <a:txBody>
                    <a:bodyPr/>
                    <a:lstStyle/>
                    <a:p>
                      <a:pPr algn="l" fontAlgn="b"/>
                      <a:r>
                        <a:rPr lang="en-US" sz="900" u="none" strike="noStrike">
                          <a:effectLst/>
                        </a:rPr>
                        <a:t>Canada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26.50%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Israel</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24.00%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Panama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United Arab Emirates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55.00%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3"/>
                  </a:ext>
                </a:extLst>
              </a:tr>
              <a:tr h="131228">
                <a:tc>
                  <a:txBody>
                    <a:bodyPr/>
                    <a:lstStyle/>
                    <a:p>
                      <a:pPr algn="l" fontAlgn="b"/>
                      <a:r>
                        <a:rPr lang="en-US" sz="900" u="none" strike="noStrike">
                          <a:effectLst/>
                        </a:rPr>
                        <a:t>Cayman Islands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Italy</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24.00%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Papua New Guinea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United Kingdom</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19.00%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4"/>
                  </a:ext>
                </a:extLst>
              </a:tr>
              <a:tr h="131228">
                <a:tc>
                  <a:txBody>
                    <a:bodyPr/>
                    <a:lstStyle/>
                    <a:p>
                      <a:pPr algn="l" fontAlgn="b"/>
                      <a:r>
                        <a:rPr lang="en-US" sz="900" u="none" strike="noStrike">
                          <a:effectLst/>
                        </a:rPr>
                        <a:t>Chile</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Ivory Coast</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Paraguay</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United States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21.00%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5"/>
                  </a:ext>
                </a:extLst>
              </a:tr>
              <a:tr h="131228">
                <a:tc>
                  <a:txBody>
                    <a:bodyPr/>
                    <a:lstStyle/>
                    <a:p>
                      <a:pPr algn="l" fontAlgn="b"/>
                      <a:r>
                        <a:rPr lang="en-US" sz="900" u="none" strike="noStrike">
                          <a:effectLst/>
                        </a:rPr>
                        <a:t>China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Jamaica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Peru</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29.50%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Uruguay</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6"/>
                  </a:ext>
                </a:extLst>
              </a:tr>
              <a:tr h="131228">
                <a:tc>
                  <a:txBody>
                    <a:bodyPr/>
                    <a:lstStyle/>
                    <a:p>
                      <a:pPr algn="l" fontAlgn="b"/>
                      <a:r>
                        <a:rPr lang="en-US" sz="900" u="none" strike="noStrike">
                          <a:effectLst/>
                        </a:rPr>
                        <a:t>Colombia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34.00%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Japan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30.86%</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Philippines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Uzbekistan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7.50%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7"/>
                  </a:ext>
                </a:extLst>
              </a:tr>
              <a:tr h="131228">
                <a:tc>
                  <a:txBody>
                    <a:bodyPr/>
                    <a:lstStyle/>
                    <a:p>
                      <a:pPr algn="l" fontAlgn="b"/>
                      <a:r>
                        <a:rPr lang="en-US" sz="900" u="none" strike="noStrike">
                          <a:effectLst/>
                        </a:rPr>
                        <a:t>Congo (Democratic Republic of the)</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Jersey</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Poland</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19.00%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Vanuatu</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8"/>
                  </a:ext>
                </a:extLst>
              </a:tr>
              <a:tr h="131228">
                <a:tc>
                  <a:txBody>
                    <a:bodyPr/>
                    <a:lstStyle/>
                    <a:p>
                      <a:pPr algn="l" fontAlgn="b"/>
                      <a:r>
                        <a:rPr lang="en-US" sz="900" u="none" strike="noStrike">
                          <a:effectLst/>
                        </a:rPr>
                        <a:t>Costa Rica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Jordan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Portugal</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21.00%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Venezuela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34.00%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9"/>
                  </a:ext>
                </a:extLst>
              </a:tr>
              <a:tr h="131228">
                <a:tc>
                  <a:txBody>
                    <a:bodyPr/>
                    <a:lstStyle/>
                    <a:p>
                      <a:pPr algn="l" fontAlgn="b"/>
                      <a:r>
                        <a:rPr lang="en-US" sz="900" u="none" strike="noStrike">
                          <a:effectLst/>
                        </a:rPr>
                        <a:t>Croatia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Kazakhstan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Qatar</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Vietnam</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40"/>
                  </a:ext>
                </a:extLst>
              </a:tr>
              <a:tr h="131228">
                <a:tc>
                  <a:txBody>
                    <a:bodyPr/>
                    <a:lstStyle/>
                    <a:p>
                      <a:pPr algn="l" fontAlgn="b"/>
                      <a:r>
                        <a:rPr lang="en-US" sz="900" u="none" strike="noStrike">
                          <a:effectLst/>
                        </a:rPr>
                        <a:t>Curacao</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22.00%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Kenya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Romania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16.00%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Yemen</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41"/>
                  </a:ext>
                </a:extLst>
              </a:tr>
              <a:tr h="131228">
                <a:tc>
                  <a:txBody>
                    <a:bodyPr/>
                    <a:lstStyle/>
                    <a:p>
                      <a:pPr algn="l" fontAlgn="b"/>
                      <a:r>
                        <a:rPr lang="en-US" sz="900" u="none" strike="noStrike">
                          <a:effectLst/>
                        </a:rPr>
                        <a:t>Cyprus</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12.50%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Korea, Republic of</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22.00%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Russia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20.00%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Zambia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35.00%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42"/>
                  </a:ext>
                </a:extLst>
              </a:tr>
              <a:tr h="131228">
                <a:tc>
                  <a:txBody>
                    <a:bodyPr/>
                    <a:lstStyle/>
                    <a:p>
                      <a:pPr algn="l" fontAlgn="b"/>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Rwanda</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a:effectLst/>
                        </a:rPr>
                        <a:t>30.00%</a:t>
                      </a:r>
                      <a:endParaRPr lang="mr-IN"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Zimbabwe</a:t>
                      </a:r>
                      <a:endParaRPr lang="en-US" sz="900" b="0" i="0" u="none" strike="noStrike">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900" u="none" strike="noStrike" dirty="0">
                          <a:effectLst/>
                        </a:rPr>
                        <a:t>25.00%</a:t>
                      </a:r>
                      <a:endParaRPr lang="mr-IN" sz="900" b="0" i="0" u="none" strike="noStrike" dirty="0">
                        <a:solidFill>
                          <a:srgbClr val="000000"/>
                        </a:solidFill>
                        <a:effectLst/>
                        <a:latin typeface="Calibri" charset="0"/>
                      </a:endParaRPr>
                    </a:p>
                  </a:txBody>
                  <a:tcPr marL="3214" marR="3214" marT="32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43"/>
                  </a:ext>
                </a:extLst>
              </a:tr>
            </a:tbl>
          </a:graphicData>
        </a:graphic>
      </p:graphicFrame>
    </p:spTree>
    <p:extLst>
      <p:ext uri="{BB962C8B-B14F-4D97-AF65-F5344CB8AC3E}">
        <p14:creationId xmlns:p14="http://schemas.microsoft.com/office/powerpoint/2010/main" val="219783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381000"/>
            <a:ext cx="2938550"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Market value of equity = 66,452.45 M</a:t>
            </a:r>
          </a:p>
        </p:txBody>
      </p:sp>
      <p:sp>
        <p:nvSpPr>
          <p:cNvPr id="10" name="TextBox 9"/>
          <p:cNvSpPr txBox="1"/>
          <p:nvPr/>
        </p:nvSpPr>
        <p:spPr>
          <a:xfrm>
            <a:off x="4191000" y="381000"/>
            <a:ext cx="3505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a:t>BV of debt = Total Debt = $28,360 M </a:t>
            </a:r>
          </a:p>
        </p:txBody>
      </p:sp>
      <p:pic>
        <p:nvPicPr>
          <p:cNvPr id="3" name="Picture 2"/>
          <p:cNvPicPr>
            <a:picLocks noChangeAspect="1"/>
          </p:cNvPicPr>
          <p:nvPr/>
        </p:nvPicPr>
        <p:blipFill>
          <a:blip r:embed="rId2"/>
          <a:stretch>
            <a:fillRect/>
          </a:stretch>
        </p:blipFill>
        <p:spPr>
          <a:xfrm>
            <a:off x="152401" y="990600"/>
            <a:ext cx="6553200" cy="4987241"/>
          </a:xfrm>
          <a:prstGeom prst="rect">
            <a:avLst/>
          </a:prstGeom>
        </p:spPr>
      </p:pic>
      <p:sp>
        <p:nvSpPr>
          <p:cNvPr id="21" name="TextBox 20"/>
          <p:cNvSpPr txBox="1"/>
          <p:nvPr/>
        </p:nvSpPr>
        <p:spPr>
          <a:xfrm>
            <a:off x="6477000" y="1905001"/>
            <a:ext cx="26670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With a pre-tax cost of debt of 3%</a:t>
            </a:r>
          </a:p>
          <a:p>
            <a:r>
              <a:rPr lang="en-US" sz="1400" i="0" dirty="0"/>
              <a:t>MV of debt =</a:t>
            </a:r>
          </a:p>
          <a:p>
            <a:r>
              <a:rPr lang="en-US" sz="1400" i="0" dirty="0"/>
              <a:t>1,441 (PV of annuity, 3 years, 3%) </a:t>
            </a:r>
          </a:p>
          <a:p>
            <a:r>
              <a:rPr lang="en-US" sz="1400" i="0" dirty="0"/>
              <a:t>+ 28,360/ (1.03)</a:t>
            </a:r>
            <a:r>
              <a:rPr lang="en-US" sz="1400" i="0" baseline="30000" dirty="0"/>
              <a:t>3</a:t>
            </a:r>
            <a:r>
              <a:rPr lang="en-US" sz="1400" i="0" dirty="0"/>
              <a:t> = $ 30,029 M</a:t>
            </a:r>
          </a:p>
        </p:txBody>
      </p:sp>
      <p:sp>
        <p:nvSpPr>
          <p:cNvPr id="15" name="TextBox 14"/>
          <p:cNvSpPr txBox="1"/>
          <p:nvPr/>
        </p:nvSpPr>
        <p:spPr>
          <a:xfrm>
            <a:off x="6400800" y="3429001"/>
            <a:ext cx="2819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PV of operating leases at 3%</a:t>
            </a:r>
          </a:p>
          <a:p>
            <a:r>
              <a:rPr lang="en-US" sz="1400" i="0" dirty="0"/>
              <a:t>767/1.03 +519/1.03</a:t>
            </a:r>
            <a:r>
              <a:rPr lang="en-US" sz="1400" i="0" baseline="30000" dirty="0"/>
              <a:t>2</a:t>
            </a:r>
            <a:r>
              <a:rPr lang="en-US" sz="1400" i="0" dirty="0"/>
              <a:t> +382/1.03</a:t>
            </a:r>
            <a:r>
              <a:rPr lang="en-US" sz="1400" i="0" baseline="30000" dirty="0"/>
              <a:t>3 </a:t>
            </a:r>
            <a:r>
              <a:rPr lang="en-US" sz="1400" i="0" dirty="0"/>
              <a:t>+300/1.03</a:t>
            </a:r>
            <a:r>
              <a:rPr lang="en-US" sz="1400" i="0" baseline="30000" dirty="0"/>
              <a:t>4 </a:t>
            </a:r>
            <a:r>
              <a:rPr lang="en-US" sz="1400" i="0" dirty="0"/>
              <a:t>+202/1.03</a:t>
            </a:r>
            <a:r>
              <a:rPr lang="en-US" sz="1400" i="0" baseline="30000" dirty="0"/>
              <a:t>5</a:t>
            </a:r>
            <a:r>
              <a:rPr lang="en-US" sz="1400" i="0" dirty="0"/>
              <a:t> +259.5/1.03</a:t>
            </a:r>
            <a:r>
              <a:rPr lang="en-US" sz="1400" i="0" baseline="30000" dirty="0"/>
              <a:t>6</a:t>
            </a:r>
            <a:r>
              <a:rPr lang="en-US" sz="1400" i="0" dirty="0"/>
              <a:t> +259.5/1.03</a:t>
            </a:r>
            <a:r>
              <a:rPr lang="en-US" sz="1400" i="0" baseline="30000" dirty="0"/>
              <a:t>7</a:t>
            </a:r>
            <a:r>
              <a:rPr lang="en-US" sz="1400" i="0" dirty="0"/>
              <a:t> = 2,187    </a:t>
            </a:r>
          </a:p>
        </p:txBody>
      </p:sp>
      <p:sp>
        <p:nvSpPr>
          <p:cNvPr id="2" name="Slide Number Placeholder 1"/>
          <p:cNvSpPr>
            <a:spLocks noGrp="1"/>
          </p:cNvSpPr>
          <p:nvPr>
            <p:ph type="sldNum" sz="quarter" idx="12"/>
          </p:nvPr>
        </p:nvSpPr>
        <p:spPr/>
        <p:txBody>
          <a:bodyPr/>
          <a:lstStyle/>
          <a:p>
            <a:fld id="{1AD93096-5B34-4342-9326-69289CEAE4C2}" type="slidenum">
              <a:rPr lang="en-US" smtClean="0"/>
              <a:pPr/>
              <a:t>31</a:t>
            </a:fld>
            <a:endParaRPr lang="en-US" dirty="0">
              <a:solidFill>
                <a:schemeClr val="tx2"/>
              </a:solidFill>
            </a:endParaRPr>
          </a:p>
        </p:txBody>
      </p:sp>
    </p:spTree>
    <p:extLst>
      <p:ext uri="{BB962C8B-B14F-4D97-AF65-F5344CB8AC3E}">
        <p14:creationId xmlns:p14="http://schemas.microsoft.com/office/powerpoint/2010/main" val="511653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32</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83430"/>
            <a:ext cx="9144000" cy="6691139"/>
          </a:xfrm>
          <a:prstGeom prst="rect">
            <a:avLst/>
          </a:prstGeom>
        </p:spPr>
      </p:pic>
    </p:spTree>
    <p:extLst>
      <p:ext uri="{BB962C8B-B14F-4D97-AF65-F5344CB8AC3E}">
        <p14:creationId xmlns:p14="http://schemas.microsoft.com/office/powerpoint/2010/main" val="3857657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33</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629984"/>
            <a:ext cx="9144000" cy="5598032"/>
          </a:xfrm>
          <a:prstGeom prst="rect">
            <a:avLst/>
          </a:prstGeom>
        </p:spPr>
      </p:pic>
    </p:spTree>
    <p:extLst>
      <p:ext uri="{BB962C8B-B14F-4D97-AF65-F5344CB8AC3E}">
        <p14:creationId xmlns:p14="http://schemas.microsoft.com/office/powerpoint/2010/main" val="3559672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500" y="0"/>
            <a:ext cx="6007577" cy="4572000"/>
          </a:xfrm>
          <a:prstGeom prst="rect">
            <a:avLst/>
          </a:prstGeom>
        </p:spPr>
      </p:pic>
      <p:sp>
        <p:nvSpPr>
          <p:cNvPr id="4" name="TextBox 3"/>
          <p:cNvSpPr txBox="1"/>
          <p:nvPr/>
        </p:nvSpPr>
        <p:spPr>
          <a:xfrm>
            <a:off x="4876800" y="4343400"/>
            <a:ext cx="3962400" cy="22467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a:t>Pre-tax Return on capital</a:t>
            </a:r>
          </a:p>
          <a:p>
            <a:r>
              <a:rPr lang="en-US" sz="1400" i="0" dirty="0"/>
              <a:t>= Operating Income/ </a:t>
            </a:r>
          </a:p>
          <a:p>
            <a:r>
              <a:rPr lang="en-US" sz="1400" i="0" dirty="0"/>
              <a:t>(BV of Debt last year + BV of Equity last year –Cash last year)</a:t>
            </a:r>
          </a:p>
          <a:p>
            <a:r>
              <a:rPr lang="en-US" sz="1400" i="0" dirty="0"/>
              <a:t>= 17741/(22,623+ 55,734-6,361) = 24.64%</a:t>
            </a:r>
          </a:p>
          <a:p>
            <a:endParaRPr lang="en-US" sz="1400" i="0" dirty="0"/>
          </a:p>
          <a:p>
            <a:r>
              <a:rPr lang="en-US" sz="1400" i="0" dirty="0"/>
              <a:t>After-tax Return on capital =</a:t>
            </a:r>
          </a:p>
          <a:p>
            <a:r>
              <a:rPr lang="en-US" sz="1400" i="0" dirty="0"/>
              <a:t>Pre-tax Return on capital (1- tax rate)</a:t>
            </a:r>
          </a:p>
          <a:p>
            <a:r>
              <a:rPr lang="en-US" sz="1400" i="0" dirty="0"/>
              <a:t>= 24.64% (1-.4603) = .1330 or 13.30%</a:t>
            </a:r>
          </a:p>
          <a:p>
            <a:r>
              <a:rPr lang="en-US" sz="1400" i="0" dirty="0"/>
              <a:t>Tax rate used: Effective tax rate (from this page)</a:t>
            </a:r>
          </a:p>
        </p:txBody>
      </p:sp>
      <p:sp>
        <p:nvSpPr>
          <p:cNvPr id="2" name="Slide Number Placeholder 1"/>
          <p:cNvSpPr>
            <a:spLocks noGrp="1"/>
          </p:cNvSpPr>
          <p:nvPr>
            <p:ph type="sldNum" sz="quarter" idx="12"/>
          </p:nvPr>
        </p:nvSpPr>
        <p:spPr/>
        <p:txBody>
          <a:bodyPr/>
          <a:lstStyle/>
          <a:p>
            <a:fld id="{1AD93096-5B34-4342-9326-69289CEAE4C2}" type="slidenum">
              <a:rPr lang="en-US" smtClean="0"/>
              <a:pPr/>
              <a:t>34</a:t>
            </a:fld>
            <a:endParaRPr lang="en-US" dirty="0">
              <a:solidFill>
                <a:schemeClr val="tx2"/>
              </a:solidFill>
            </a:endParaRPr>
          </a:p>
        </p:txBody>
      </p:sp>
    </p:spTree>
    <p:extLst>
      <p:ext uri="{BB962C8B-B14F-4D97-AF65-F5344CB8AC3E}">
        <p14:creationId xmlns:p14="http://schemas.microsoft.com/office/powerpoint/2010/main" val="3435079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35</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17810"/>
            <a:ext cx="9144000" cy="682237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36</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1566797"/>
            <a:ext cx="9144000" cy="372440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Return Spreads Globally….</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37</a:t>
            </a:fld>
            <a:endParaRPr lang="en-US" dirty="0">
              <a:solidFill>
                <a:srgbClr val="FFFFFF"/>
              </a:solidFill>
            </a:endParaRPr>
          </a:p>
        </p:txBody>
      </p:sp>
      <p:pic>
        <p:nvPicPr>
          <p:cNvPr id="6" name="Content Placeholder 2"/>
          <p:cNvPicPr>
            <a:picLocks noGrp="1" noChangeAspect="1"/>
          </p:cNvPicPr>
          <p:nvPr>
            <p:ph sz="quarter" idx="1"/>
          </p:nvPr>
        </p:nvPicPr>
        <p:blipFill>
          <a:blip r:embed="rId2"/>
          <a:stretch>
            <a:fillRect/>
          </a:stretch>
        </p:blipFill>
        <p:spPr>
          <a:xfrm>
            <a:off x="1599078" y="1600200"/>
            <a:ext cx="6180793" cy="4495800"/>
          </a:xfrm>
          <a:prstGeom prst="rect">
            <a:avLst/>
          </a:prstGeom>
        </p:spPr>
      </p:pic>
    </p:spTree>
    <p:extLst>
      <p:ext uri="{BB962C8B-B14F-4D97-AF65-F5344CB8AC3E}">
        <p14:creationId xmlns:p14="http://schemas.microsoft.com/office/powerpoint/2010/main" val="3049758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38</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21404" y="0"/>
            <a:ext cx="9101191"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39</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1072342"/>
            <a:ext cx="9144000" cy="471331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Dividend yield and payout</a:t>
            </a:r>
            <a:endParaRPr lang="en-US" dirty="0"/>
          </a:p>
        </p:txBody>
      </p:sp>
      <p:pic>
        <p:nvPicPr>
          <p:cNvPr id="5" name="Content Placeholder 4"/>
          <p:cNvPicPr>
            <a:picLocks noGrp="1" noChangeAspect="1"/>
          </p:cNvPicPr>
          <p:nvPr>
            <p:ph sz="quarter" idx="1"/>
          </p:nvPr>
        </p:nvPicPr>
        <p:blipFill>
          <a:blip r:embed="rId2"/>
          <a:srcRect l="-7306" r="-7306"/>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40</a:t>
            </a:fld>
            <a:endParaRPr lang="en-US" dirty="0">
              <a:solidFill>
                <a:srgbClr val="FFFFFF"/>
              </a:solidFill>
            </a:endParaRPr>
          </a:p>
        </p:txBody>
      </p:sp>
    </p:spTree>
    <p:extLst>
      <p:ext uri="{BB962C8B-B14F-4D97-AF65-F5344CB8AC3E}">
        <p14:creationId xmlns:p14="http://schemas.microsoft.com/office/powerpoint/2010/main" val="1023575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41</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96933"/>
            <a:ext cx="9144000" cy="666413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42</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1042358"/>
            <a:ext cx="9144000" cy="4773283"/>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1200" y="685800"/>
            <a:ext cx="2954655" cy="267765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Net Income 		   12,345</a:t>
            </a:r>
          </a:p>
          <a:p>
            <a:r>
              <a:rPr lang="en-US" sz="1400" i="0" dirty="0"/>
              <a:t>+ </a:t>
            </a:r>
            <a:r>
              <a:rPr lang="en-US" sz="1400" i="0" dirty="0" err="1"/>
              <a:t>Deprecn</a:t>
            </a:r>
            <a:r>
              <a:rPr lang="en-US" sz="1400" i="0" dirty="0"/>
              <a:t> &amp; </a:t>
            </a:r>
            <a:r>
              <a:rPr lang="en-US" sz="1400" i="0" dirty="0" err="1"/>
              <a:t>Amortzn</a:t>
            </a:r>
            <a:r>
              <a:rPr lang="en-US" sz="1400" i="0" dirty="0"/>
              <a:t> 	+   7,742  </a:t>
            </a:r>
          </a:p>
          <a:p>
            <a:r>
              <a:rPr lang="en-US" sz="1400" i="0" dirty="0"/>
              <a:t>+ </a:t>
            </a:r>
            <a:r>
              <a:rPr lang="en-US" sz="1400" i="0" dirty="0" err="1"/>
              <a:t>Chg</a:t>
            </a:r>
            <a:r>
              <a:rPr lang="en-US" sz="1400" i="0" dirty="0"/>
              <a:t> in non-cash WC 	+   1,748</a:t>
            </a:r>
          </a:p>
          <a:p>
            <a:r>
              <a:rPr lang="en-US" sz="1400" i="0" dirty="0"/>
              <a:t>+ Cap Ex		-  14,642</a:t>
            </a:r>
          </a:p>
          <a:p>
            <a:r>
              <a:rPr lang="en-US" sz="1400" i="0" dirty="0"/>
              <a:t>+ </a:t>
            </a:r>
            <a:r>
              <a:rPr lang="en-US" sz="1400" i="0" dirty="0" err="1"/>
              <a:t>Inc</a:t>
            </a:r>
            <a:r>
              <a:rPr lang="en-US" sz="1400" i="0" dirty="0"/>
              <a:t> (Dec) in ST Debt	+          0</a:t>
            </a:r>
          </a:p>
          <a:p>
            <a:r>
              <a:rPr lang="en-US" sz="1400" i="0" dirty="0"/>
              <a:t>+ Increase in LT Debt	+   5,794</a:t>
            </a:r>
          </a:p>
          <a:p>
            <a:r>
              <a:rPr lang="en-US" sz="1400" i="0" dirty="0"/>
              <a:t>-  Decrease in LT Debt	-          0</a:t>
            </a:r>
          </a:p>
          <a:p>
            <a:r>
              <a:rPr lang="en-US" sz="1400" i="0" dirty="0"/>
              <a:t>= FCFE		=</a:t>
            </a:r>
            <a:r>
              <a:rPr lang="en-US" sz="1400" b="1" i="0" dirty="0"/>
              <a:t>  9,491 M</a:t>
            </a:r>
            <a:r>
              <a:rPr lang="en-US" sz="1400" i="0" dirty="0"/>
              <a:t>	</a:t>
            </a:r>
          </a:p>
          <a:p>
            <a:endParaRPr lang="en-US" sz="1400" i="0" dirty="0"/>
          </a:p>
          <a:p>
            <a:r>
              <a:rPr lang="en-US" sz="1400" i="0" dirty="0"/>
              <a:t>Dividends Paid	-  3,531</a:t>
            </a:r>
          </a:p>
          <a:p>
            <a:r>
              <a:rPr lang="en-US" sz="1400" i="0" dirty="0"/>
              <a:t>Decrease capital stock	-11,623	</a:t>
            </a:r>
          </a:p>
          <a:p>
            <a:r>
              <a:rPr lang="en-US" sz="1400" i="0" dirty="0"/>
              <a:t>Dividends + Buybacks	-15,154</a:t>
            </a:r>
            <a:endParaRPr lang="en-US" sz="1400" b="1" i="0" dirty="0"/>
          </a:p>
        </p:txBody>
      </p:sp>
      <p:pic>
        <p:nvPicPr>
          <p:cNvPr id="2" name="Picture 1"/>
          <p:cNvPicPr>
            <a:picLocks noChangeAspect="1"/>
          </p:cNvPicPr>
          <p:nvPr/>
        </p:nvPicPr>
        <p:blipFill>
          <a:blip r:embed="rId2"/>
          <a:stretch>
            <a:fillRect/>
          </a:stretch>
        </p:blipFill>
        <p:spPr>
          <a:xfrm>
            <a:off x="1" y="0"/>
            <a:ext cx="5791200" cy="4407329"/>
          </a:xfrm>
          <a:prstGeom prst="rect">
            <a:avLst/>
          </a:prstGeom>
        </p:spPr>
      </p:pic>
      <p:sp>
        <p:nvSpPr>
          <p:cNvPr id="11" name="TextBox 10"/>
          <p:cNvSpPr txBox="1"/>
          <p:nvPr/>
        </p:nvSpPr>
        <p:spPr>
          <a:xfrm>
            <a:off x="533400" y="5181600"/>
            <a:ext cx="460895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EBITDA – Operating Income = Depreciation &amp; Amortization</a:t>
            </a:r>
          </a:p>
          <a:p>
            <a:r>
              <a:rPr lang="en-US" sz="1400" i="0" dirty="0"/>
              <a:t>25,443 – 17,741 = 7,742 M	</a:t>
            </a:r>
          </a:p>
        </p:txBody>
      </p:sp>
      <p:sp>
        <p:nvSpPr>
          <p:cNvPr id="12" name="TextBox 11"/>
          <p:cNvSpPr txBox="1"/>
          <p:nvPr/>
        </p:nvSpPr>
        <p:spPr>
          <a:xfrm>
            <a:off x="5867400" y="3733800"/>
            <a:ext cx="2840641" cy="138499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Operating Income	   17,741</a:t>
            </a:r>
          </a:p>
          <a:p>
            <a:r>
              <a:rPr lang="en-US" sz="1400" i="0" dirty="0"/>
              <a:t>- Taxes  = 17741*.4603 = -   8,166</a:t>
            </a:r>
          </a:p>
          <a:p>
            <a:r>
              <a:rPr lang="en-US" sz="1400" i="0" dirty="0"/>
              <a:t>+ </a:t>
            </a:r>
            <a:r>
              <a:rPr lang="en-US" sz="1400" i="0" dirty="0" err="1"/>
              <a:t>Deprecn</a:t>
            </a:r>
            <a:r>
              <a:rPr lang="en-US" sz="1400" i="0" dirty="0"/>
              <a:t> &amp; </a:t>
            </a:r>
            <a:r>
              <a:rPr lang="en-US" sz="1400" i="0" dirty="0" err="1"/>
              <a:t>Amortzn</a:t>
            </a:r>
            <a:r>
              <a:rPr lang="en-US" sz="1400" i="0" dirty="0"/>
              <a:t> 	+   7,742  </a:t>
            </a:r>
          </a:p>
          <a:p>
            <a:r>
              <a:rPr lang="en-US" sz="1400" i="0" dirty="0"/>
              <a:t>+ </a:t>
            </a:r>
            <a:r>
              <a:rPr lang="en-US" sz="1400" i="0" dirty="0" err="1"/>
              <a:t>Chg</a:t>
            </a:r>
            <a:r>
              <a:rPr lang="en-US" sz="1400" i="0" dirty="0"/>
              <a:t> in non-cash WC 	+   1,748</a:t>
            </a:r>
          </a:p>
          <a:p>
            <a:r>
              <a:rPr lang="en-US" sz="1400" i="0" dirty="0"/>
              <a:t>+ Cap Ex		-  14,642</a:t>
            </a:r>
          </a:p>
          <a:p>
            <a:r>
              <a:rPr lang="en-US" sz="1400" i="0" dirty="0"/>
              <a:t>= FCFF		=</a:t>
            </a:r>
            <a:r>
              <a:rPr lang="en-US" sz="1400" b="1" i="0" dirty="0"/>
              <a:t>  4,423 M</a:t>
            </a:r>
            <a:endParaRPr lang="en-US" sz="1400" i="0" dirty="0"/>
          </a:p>
        </p:txBody>
      </p:sp>
      <p:sp>
        <p:nvSpPr>
          <p:cNvPr id="3" name="Slide Number Placeholder 2"/>
          <p:cNvSpPr>
            <a:spLocks noGrp="1"/>
          </p:cNvSpPr>
          <p:nvPr>
            <p:ph type="sldNum" sz="quarter" idx="12"/>
          </p:nvPr>
        </p:nvSpPr>
        <p:spPr/>
        <p:txBody>
          <a:bodyPr/>
          <a:lstStyle/>
          <a:p>
            <a:fld id="{1AD93096-5B34-4342-9326-69289CEAE4C2}" type="slidenum">
              <a:rPr lang="en-US" smtClean="0"/>
              <a:pPr/>
              <a:t>43</a:t>
            </a:fld>
            <a:endParaRPr lang="en-US" dirty="0">
              <a:solidFill>
                <a:schemeClr val="tx2"/>
              </a:solidFill>
            </a:endParaRPr>
          </a:p>
        </p:txBody>
      </p:sp>
    </p:spTree>
    <p:extLst>
      <p:ext uri="{BB962C8B-B14F-4D97-AF65-F5344CB8AC3E}">
        <p14:creationId xmlns:p14="http://schemas.microsoft.com/office/powerpoint/2010/main" val="2835678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t>Post-class Analysis</a:t>
            </a:r>
          </a:p>
        </p:txBody>
      </p:sp>
      <p:sp>
        <p:nvSpPr>
          <p:cNvPr id="56323" name="Content Placeholder 2"/>
          <p:cNvSpPr>
            <a:spLocks noGrp="1"/>
          </p:cNvSpPr>
          <p:nvPr>
            <p:ph sz="quarter" idx="1"/>
          </p:nvPr>
        </p:nvSpPr>
        <p:spPr/>
        <p:txBody>
          <a:bodyPr>
            <a:normAutofit fontScale="62500" lnSpcReduction="20000"/>
          </a:bodyPr>
          <a:lstStyle/>
          <a:p>
            <a:r>
              <a:rPr lang="en-US" dirty="0"/>
              <a:t>Now that you have the numbers for your company, you should be in a position to make an assessment of where your company stands right now, what it does well, what it does badly and what you would change about it.</a:t>
            </a:r>
          </a:p>
          <a:p>
            <a:r>
              <a:rPr lang="en-US" dirty="0"/>
              <a:t>Your final project will therefore contain eight parts and an optional one, if you are so inclined:</a:t>
            </a:r>
          </a:p>
          <a:p>
            <a:pPr marL="365760" lvl="1" indent="0">
              <a:buNone/>
            </a:pPr>
            <a:r>
              <a:rPr lang="en-US" dirty="0"/>
              <a:t>I. Stockholder Analysis: Who has the power and what are the potential conflicts of interest?</a:t>
            </a:r>
          </a:p>
          <a:p>
            <a:pPr marL="365760" lvl="1" indent="0">
              <a:buNone/>
            </a:pPr>
            <a:r>
              <a:rPr lang="en-US" dirty="0"/>
              <a:t>II. Risk and Return: How risky is your firm and what are its hurdle rates?</a:t>
            </a:r>
          </a:p>
          <a:p>
            <a:pPr marL="365760" lvl="1" indent="0">
              <a:buNone/>
            </a:pPr>
            <a:r>
              <a:rPr lang="en-US" dirty="0"/>
              <a:t>III. Investments: How good are existing investments and what is the potential for the future?</a:t>
            </a:r>
          </a:p>
          <a:p>
            <a:pPr marL="365760" lvl="1" indent="0">
              <a:buNone/>
            </a:pPr>
            <a:r>
              <a:rPr lang="en-US" dirty="0"/>
              <a:t>IV. Capital Structure Choices: What are the current financing choices?</a:t>
            </a:r>
          </a:p>
          <a:p>
            <a:pPr marL="365760" lvl="1" indent="0">
              <a:buNone/>
            </a:pPr>
            <a:r>
              <a:rPr lang="en-US" dirty="0"/>
              <a:t>V. Optimal Financing: What is the optimal mix of debt and equity for the firm?</a:t>
            </a:r>
          </a:p>
          <a:p>
            <a:pPr marL="365760" lvl="1" indent="0">
              <a:buNone/>
            </a:pPr>
            <a:r>
              <a:rPr lang="en-US" dirty="0"/>
              <a:t>VI. Financing Changes: Should firm move to optimal and what type of debt should it use?</a:t>
            </a:r>
          </a:p>
          <a:p>
            <a:pPr marL="365760" lvl="1" indent="0">
              <a:buNone/>
            </a:pPr>
            <a:r>
              <a:rPr lang="en-US" dirty="0"/>
              <a:t>VII. Dividend Policy: How much and how does the firm return cash to stockholders?</a:t>
            </a:r>
          </a:p>
          <a:p>
            <a:pPr marL="365760" lvl="1" indent="0">
              <a:buNone/>
            </a:pPr>
            <a:r>
              <a:rPr lang="en-US" dirty="0"/>
              <a:t>VIII. Dividend Assessment: Should the firm return more or less cash to stockholders?</a:t>
            </a:r>
          </a:p>
          <a:p>
            <a:pPr marL="365760" lvl="1" indent="0">
              <a:buNone/>
            </a:pPr>
            <a:r>
              <a:rPr lang="en-US" dirty="0"/>
              <a:t>IX: Valuation (optional): What value would you attach to the firm and its equity?</a:t>
            </a:r>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44</a:t>
            </a:fld>
            <a:endParaRPr lang="en-US" dirty="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9864</TotalTime>
  <Pages>12</Pages>
  <Words>3725</Words>
  <Application>Microsoft Macintosh PowerPoint</Application>
  <PresentationFormat>On-screen Show (4:3)</PresentationFormat>
  <Paragraphs>1196</Paragraphs>
  <Slides>44</Slides>
  <Notes>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55" baseType="lpstr">
      <vt:lpstr>ＭＳ Ｐゴシック</vt:lpstr>
      <vt:lpstr>ヒラギノ角ゴ Pro W3</vt:lpstr>
      <vt:lpstr>Calibri</vt:lpstr>
      <vt:lpstr>Helvetica</vt:lpstr>
      <vt:lpstr>Mangal</vt:lpstr>
      <vt:lpstr>Times</vt:lpstr>
      <vt:lpstr>Wingdings</vt:lpstr>
      <vt:lpstr>Wingdings 2</vt:lpstr>
      <vt:lpstr>Basic</vt:lpstr>
      <vt:lpstr>Document</vt:lpstr>
      <vt:lpstr>Equation</vt:lpstr>
      <vt:lpstr>Project Workbook (JANUARY 2018)</vt:lpstr>
      <vt:lpstr>Your data…</vt:lpstr>
      <vt:lpstr>PowerPoint Presentation</vt:lpstr>
      <vt:lpstr>Corporate Governance: Assessing where the power lies and potential conflicts of interest</vt:lpstr>
      <vt:lpstr>1. Institutional Default</vt:lpstr>
      <vt:lpstr>2. Self Holdings?</vt:lpstr>
      <vt:lpstr>3. The Government Influence? </vt:lpstr>
      <vt:lpstr>4. Different voting rights? </vt:lpstr>
      <vt:lpstr>5. Family Group Companies</vt:lpstr>
      <vt:lpstr>6. Founders hang on…</vt:lpstr>
      <vt:lpstr>7. Corporate Cross Holdings </vt:lpstr>
      <vt:lpstr>8. Activist investors</vt:lpstr>
      <vt:lpstr>The marginal investor in your firm is….</vt:lpstr>
      <vt:lpstr>Risk free rate: Major Currency Government Bonds – January 1, 2018</vt:lpstr>
      <vt:lpstr>Local Currency Government Bond Rates – January 1, 2018</vt:lpstr>
      <vt:lpstr>Approach 1: Default spread from Government Bonds</vt:lpstr>
      <vt:lpstr>Approach 2: CDS Spreads – January 1, 2018</vt:lpstr>
      <vt:lpstr>Approach 3: Typical Default Spreads: January 1, 2018</vt:lpstr>
      <vt:lpstr>Getting to a risk free rate in a currency: Example</vt:lpstr>
      <vt:lpstr>Risk free Rates: By Currency – January 1, 2018</vt:lpstr>
      <vt:lpstr>Risk free Rate: Desperation Time?</vt:lpstr>
      <vt:lpstr>PowerPoint Presentation</vt:lpstr>
      <vt:lpstr>PowerPoint Presentation</vt:lpstr>
      <vt:lpstr>The best R-squared ever?</vt:lpstr>
      <vt:lpstr>What sector is your firm in?</vt:lpstr>
      <vt:lpstr>PowerPoint Presentation</vt:lpstr>
      <vt:lpstr>PowerPoint Presentation</vt:lpstr>
      <vt:lpstr>Interest coverage ratios</vt:lpstr>
      <vt:lpstr>Synthetic Ratings and Default Spreads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Return Spreads Globally….</vt:lpstr>
      <vt:lpstr>PowerPoint Presentation</vt:lpstr>
      <vt:lpstr>PowerPoint Presentation</vt:lpstr>
      <vt:lpstr>Dividend yield and payout</vt:lpstr>
      <vt:lpstr>PowerPoint Presentation</vt:lpstr>
      <vt:lpstr>PowerPoint Presentation</vt:lpstr>
      <vt:lpstr>PowerPoint Presentation</vt:lpstr>
      <vt:lpstr>Post-class Analysis</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 The Project</dc:title>
  <dc:subject/>
  <dc:creator>Aswath Damodaran</dc:creator>
  <cp:keywords/>
  <dc:description/>
  <cp:lastModifiedBy>Aswath Damodaran</cp:lastModifiedBy>
  <cp:revision>196</cp:revision>
  <cp:lastPrinted>2015-07-08T12:39:40Z</cp:lastPrinted>
  <dcterms:created xsi:type="dcterms:W3CDTF">2010-01-13T15:39:20Z</dcterms:created>
  <dcterms:modified xsi:type="dcterms:W3CDTF">2018-08-08T20:56:14Z</dcterms:modified>
</cp:coreProperties>
</file>