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4" r:id="rId1"/>
  </p:sldMasterIdLst>
  <p:notesMasterIdLst>
    <p:notesMasterId r:id="rId46"/>
  </p:notesMasterIdLst>
  <p:handoutMasterIdLst>
    <p:handoutMasterId r:id="rId47"/>
  </p:handoutMasterIdLst>
  <p:sldIdLst>
    <p:sldId id="256" r:id="rId2"/>
    <p:sldId id="291" r:id="rId3"/>
    <p:sldId id="324" r:id="rId4"/>
    <p:sldId id="287" r:id="rId5"/>
    <p:sldId id="325" r:id="rId6"/>
    <p:sldId id="326" r:id="rId7"/>
    <p:sldId id="327" r:id="rId8"/>
    <p:sldId id="328" r:id="rId9"/>
    <p:sldId id="329" r:id="rId10"/>
    <p:sldId id="330" r:id="rId11"/>
    <p:sldId id="331" r:id="rId12"/>
    <p:sldId id="332" r:id="rId13"/>
    <p:sldId id="276" r:id="rId14"/>
    <p:sldId id="349" r:id="rId15"/>
    <p:sldId id="771" r:id="rId16"/>
    <p:sldId id="772" r:id="rId17"/>
    <p:sldId id="773" r:id="rId18"/>
    <p:sldId id="774" r:id="rId19"/>
    <p:sldId id="775" r:id="rId20"/>
    <p:sldId id="351" r:id="rId21"/>
    <p:sldId id="352" r:id="rId22"/>
    <p:sldId id="1000" r:id="rId23"/>
    <p:sldId id="334" r:id="rId24"/>
    <p:sldId id="285" r:id="rId25"/>
    <p:sldId id="335" r:id="rId26"/>
    <p:sldId id="295" r:id="rId27"/>
    <p:sldId id="296" r:id="rId28"/>
    <p:sldId id="343" r:id="rId29"/>
    <p:sldId id="282" r:id="rId30"/>
    <p:sldId id="359" r:id="rId31"/>
    <p:sldId id="338" r:id="rId32"/>
    <p:sldId id="315" r:id="rId33"/>
    <p:sldId id="316" r:id="rId34"/>
    <p:sldId id="337" r:id="rId35"/>
    <p:sldId id="301" r:id="rId36"/>
    <p:sldId id="312" r:id="rId37"/>
    <p:sldId id="347" r:id="rId38"/>
    <p:sldId id="303" r:id="rId39"/>
    <p:sldId id="304" r:id="rId40"/>
    <p:sldId id="342" r:id="rId41"/>
    <p:sldId id="306" r:id="rId42"/>
    <p:sldId id="307" r:id="rId43"/>
    <p:sldId id="339" r:id="rId44"/>
    <p:sldId id="309" r:id="rId4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46" autoAdjust="0"/>
    <p:restoredTop sz="92832"/>
  </p:normalViewPr>
  <p:slideViewPr>
    <p:cSldViewPr>
      <p:cViewPr varScale="1">
        <p:scale>
          <a:sx n="89" d="100"/>
          <a:sy n="89" d="100"/>
        </p:scale>
        <p:origin x="1712"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5980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74860838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3pPr>
    <a:lvl4pPr marL="13716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4pPr>
    <a:lvl5pPr marL="18288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1150938" y="692150"/>
            <a:ext cx="4556125" cy="3416300"/>
          </a:xfrm>
          <a:ln/>
        </p:spPr>
      </p:sp>
      <p:sp>
        <p:nvSpPr>
          <p:cNvPr id="16387" name="Rectangle 3"/>
          <p:cNvSpPr>
            <a:spLocks noGrp="1" noChangeArrowheads="1"/>
          </p:cNvSpPr>
          <p:nvPr>
            <p:ph type="body" idx="1"/>
          </p:nvPr>
        </p:nvSpPr>
        <p:spPr>
          <a:noFill/>
          <a:ln w="9525"/>
        </p:spPr>
        <p:txBody>
          <a:bodyPr/>
          <a:lstStyle/>
          <a:p>
            <a:endParaRPr lang="en-US">
              <a:latin typeface="Helvetica" charset="0"/>
              <a:ea typeface="ＭＳ Ｐゴシック" charset="-128"/>
              <a:cs typeface="ＭＳ Ｐゴシック" charset="-128"/>
            </a:endParaRPr>
          </a:p>
        </p:txBody>
      </p:sp>
    </p:spTree>
    <p:extLst>
      <p:ext uri="{BB962C8B-B14F-4D97-AF65-F5344CB8AC3E}">
        <p14:creationId xmlns:p14="http://schemas.microsoft.com/office/powerpoint/2010/main" val="660878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These numbers are usually tough to get. I get these from a website that lists them for free (for the moment):</a:t>
            </a:r>
          </a:p>
          <a:p>
            <a:r>
              <a:rPr lang="en-US" altLang="en-US" dirty="0">
                <a:latin typeface="Times" charset="0"/>
                <a:ea typeface="ＭＳ Ｐゴシック" charset="-128"/>
              </a:rPr>
              <a:t>http://</a:t>
            </a:r>
            <a:r>
              <a:rPr lang="en-US" altLang="en-US" dirty="0" err="1">
                <a:latin typeface="Times" charset="0"/>
                <a:ea typeface="ＭＳ Ｐゴシック" charset="-128"/>
              </a:rPr>
              <a:t>www.tradingeconomics.com</a:t>
            </a:r>
            <a:r>
              <a:rPr lang="en-US" altLang="en-US" dirty="0">
                <a:latin typeface="Times" charset="0"/>
                <a:ea typeface="ＭＳ Ｐゴシック" charset="-128"/>
              </a:rPr>
              <a:t>/bonds-list-by-country</a:t>
            </a:r>
          </a:p>
          <a:p>
            <a:r>
              <a:rPr lang="en-US" altLang="en-US" dirty="0">
                <a:latin typeface="Times" charset="0"/>
                <a:ea typeface="ＭＳ Ｐゴシック" charset="-128"/>
              </a:rPr>
              <a:t>These are local currency bond rates and some are more liquid (and credible) than others.</a:t>
            </a:r>
          </a:p>
        </p:txBody>
      </p:sp>
    </p:spTree>
    <p:extLst>
      <p:ext uri="{BB962C8B-B14F-4D97-AF65-F5344CB8AC3E}">
        <p14:creationId xmlns:p14="http://schemas.microsoft.com/office/powerpoint/2010/main" val="1125464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a:t>
            </a:r>
            <a:r>
              <a:rPr lang="en-US" baseline="0" dirty="0"/>
              <a:t> works only if the government issues bonds in US dollars (in which case you compare to a US treasury of equivalent maturity) or Euros (in which case you compare to the German Euro bond rate of equivalent maturity).</a:t>
            </a:r>
            <a:endParaRPr lang="en-US" dirty="0"/>
          </a:p>
        </p:txBody>
      </p:sp>
    </p:spTree>
    <p:extLst>
      <p:ext uri="{BB962C8B-B14F-4D97-AF65-F5344CB8AC3E}">
        <p14:creationId xmlns:p14="http://schemas.microsoft.com/office/powerpoint/2010/main" val="634241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a:xfrm>
            <a:off x="1150938" y="692150"/>
            <a:ext cx="4556125" cy="3416300"/>
          </a:xfrm>
          <a:ln/>
        </p:spPr>
      </p:sp>
      <p:sp>
        <p:nvSpPr>
          <p:cNvPr id="86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There are about 60 countries with CDS spreads. Think of these as annual insurance costs against default in percentage terms for the 10-year bond.</a:t>
            </a:r>
          </a:p>
          <a:p>
            <a:r>
              <a:rPr lang="en-US" altLang="en-US" dirty="0">
                <a:latin typeface="Times" charset="0"/>
                <a:ea typeface="ＭＳ Ｐゴシック" charset="-128"/>
              </a:rPr>
              <a:t>To insure yourself against Brazil default risk in January 2019 would have cost you about 2.87% a year. The one catch with the CDS market is that there is counter party risk, i.e., you can buy insurance but there is the chance that the person you bought it from might default and there are quirks in the market that lead to CDS spreads to exist even for nominally default free entities (Switzerland, for example)</a:t>
            </a:r>
          </a:p>
          <a:p>
            <a:r>
              <a:rPr lang="en-US" altLang="en-US" dirty="0">
                <a:latin typeface="Times" charset="0"/>
                <a:ea typeface="ＭＳ Ｐゴシック" charset="-128"/>
              </a:rPr>
              <a:t>One way to counter this is to subtract out the CDS spread for markets like Switzerland, Germany and the US (if you think of these as default free) from every CDS spread.</a:t>
            </a:r>
          </a:p>
          <a:p>
            <a:r>
              <a:rPr lang="en-US" altLang="en-US" dirty="0">
                <a:latin typeface="Times" charset="0"/>
                <a:ea typeface="ＭＳ Ｐゴシック" charset="-128"/>
              </a:rPr>
              <a:t>In January 2018, the CDS for the US was 0.30%.</a:t>
            </a:r>
          </a:p>
          <a:p>
            <a:r>
              <a:rPr lang="en-US" altLang="en-US" dirty="0">
                <a:latin typeface="Times" charset="0"/>
                <a:ea typeface="ＭＳ Ｐゴシック" charset="-128"/>
              </a:rPr>
              <a:t>Netting that out against Brazil’s CDS spread yields = 2.87% - 0.30% = 2.57%</a:t>
            </a:r>
          </a:p>
        </p:txBody>
      </p:sp>
    </p:spTree>
    <p:extLst>
      <p:ext uri="{BB962C8B-B14F-4D97-AF65-F5344CB8AC3E}">
        <p14:creationId xmlns:p14="http://schemas.microsoft.com/office/powerpoint/2010/main" val="517386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noTextEdit="1"/>
          </p:cNvSpPr>
          <p:nvPr>
            <p:ph type="sldImg"/>
          </p:nvPr>
        </p:nvSpPr>
        <p:spPr>
          <a:xfrm>
            <a:off x="1150938" y="692150"/>
            <a:ext cx="4556125" cy="3416300"/>
          </a:xfrm>
          <a:ln/>
        </p:spPr>
      </p:sp>
      <p:sp>
        <p:nvSpPr>
          <p:cNvPr id="88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This table was developed using both sovereign bonds and CDS spreads. Within each ratings class, I found as many estimates of the spread as I could and averaged out across these estimates.</a:t>
            </a:r>
          </a:p>
          <a:p>
            <a:r>
              <a:rPr lang="en-US" altLang="en-US" dirty="0">
                <a:latin typeface="Times" charset="0"/>
                <a:ea typeface="ＭＳ Ｐゴシック" charset="-128"/>
              </a:rPr>
              <a:t>Using Brazil as an example, the rating for Brazil in January 2019</a:t>
            </a:r>
            <a:r>
              <a:rPr lang="en-US" altLang="en-US" baseline="0" dirty="0">
                <a:latin typeface="Times" charset="0"/>
                <a:ea typeface="ＭＳ Ｐゴシック" charset="-128"/>
              </a:rPr>
              <a:t> </a:t>
            </a:r>
            <a:r>
              <a:rPr lang="en-US" altLang="en-US" dirty="0">
                <a:latin typeface="Times" charset="0"/>
                <a:ea typeface="ＭＳ Ｐゴシック" charset="-128"/>
              </a:rPr>
              <a:t>was Ba2. The default spread for Brazil in January 2019 would have worked out to 3.39%.</a:t>
            </a:r>
          </a:p>
        </p:txBody>
      </p:sp>
    </p:spTree>
    <p:extLst>
      <p:ext uri="{BB962C8B-B14F-4D97-AF65-F5344CB8AC3E}">
        <p14:creationId xmlns:p14="http://schemas.microsoft.com/office/powerpoint/2010/main" val="3268500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risk free rate will be different, depending on which measure of default</a:t>
            </a:r>
            <a:r>
              <a:rPr lang="en-US" baseline="0" dirty="0"/>
              <a:t> spread you use. Just pick one and stay with it all the way through (including when compute equity risk premiums). You should be okay.</a:t>
            </a:r>
            <a:endParaRPr lang="en-US" dirty="0"/>
          </a:p>
        </p:txBody>
      </p:sp>
    </p:spTree>
    <p:extLst>
      <p:ext uri="{BB962C8B-B14F-4D97-AF65-F5344CB8AC3E}">
        <p14:creationId xmlns:p14="http://schemas.microsoft.com/office/powerpoint/2010/main" val="262164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Helvetica" charset="0"/>
                <a:ea typeface="ＭＳ Ｐゴシック" charset="0"/>
                <a:cs typeface="ＭＳ Ｐゴシック" charset="0"/>
              </a:rPr>
              <a:t>Updated country risk premiums at the start of 2019, with 5.96% as the mature market base.</a:t>
            </a:r>
          </a:p>
        </p:txBody>
      </p:sp>
    </p:spTree>
    <p:extLst>
      <p:ext uri="{BB962C8B-B14F-4D97-AF65-F5344CB8AC3E}">
        <p14:creationId xmlns:p14="http://schemas.microsoft.com/office/powerpoint/2010/main" val="4231369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032766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a:t>Aswath Damodaran</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12" name="Date Placeholder 11"/>
          <p:cNvSpPr>
            <a:spLocks noGrp="1"/>
          </p:cNvSpPr>
          <p:nvPr>
            <p:ph type="dt" sz="half" idx="10"/>
          </p:nvPr>
        </p:nvSpPr>
        <p:spPr/>
        <p:txBody>
          <a:bodyPr/>
          <a:lstStyle/>
          <a:p>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a:t>Aswath Damodaran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5"/>
          </p:nvPr>
        </p:nvSpPr>
        <p:spPr/>
        <p:txBody>
          <a:bodyPr rtlCol="0"/>
          <a:lstStyle/>
          <a:p>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a:t>Aswath Damodaran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Aswath Damodaran</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a:t>Aswath Damodaran</a:t>
            </a: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Aswath Damodaran</a:t>
            </a: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a:t>Aswath Damodaran</a:t>
            </a: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hf hdr="0" ft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oleObject" Target="../embeddings/oleObject1.bin"/><Relationship Id="rId7" Type="http://schemas.openxmlformats.org/officeDocument/2006/relationships/package" Target="../embeddings/Microsoft_Word_Document2.doc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1.png"/><Relationship Id="rId5" Type="http://schemas.openxmlformats.org/officeDocument/2006/relationships/package" Target="../embeddings/Microsoft_Word_Document1.docx"/><Relationship Id="rId4" Type="http://schemas.openxmlformats.org/officeDocument/2006/relationships/image" Target="../media/image20.emf"/></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dirty="0"/>
              <a:t>Project Workbook (JANUARY 2019)</a:t>
            </a:r>
          </a:p>
        </p:txBody>
      </p:sp>
      <p:sp>
        <p:nvSpPr>
          <p:cNvPr id="15363" name="Rectangle 3"/>
          <p:cNvSpPr>
            <a:spLocks noGrp="1" noChangeArrowheads="1"/>
          </p:cNvSpPr>
          <p:nvPr>
            <p:ph type="subTitle" idx="1"/>
          </p:nvPr>
        </p:nvSpPr>
        <p:spPr/>
        <p:txBody>
          <a:bodyPr/>
          <a:lstStyle/>
          <a:p>
            <a:r>
              <a:rPr lang="en-US"/>
              <a:t>“Talk is cheap. Time for action”</a:t>
            </a:r>
          </a:p>
        </p:txBody>
      </p:sp>
      <p:sp>
        <p:nvSpPr>
          <p:cNvPr id="2" name="Slide Number Placeholder 1"/>
          <p:cNvSpPr>
            <a:spLocks noGrp="1"/>
          </p:cNvSpPr>
          <p:nvPr>
            <p:ph type="sldNum" sz="quarter" idx="12"/>
          </p:nvPr>
        </p:nvSpPr>
        <p:spPr/>
        <p:txBody>
          <a:bodyPr/>
          <a:lstStyle/>
          <a:p>
            <a:fld id="{72AC53DF-4216-466D-99A7-94400E6C2A25}" type="slidenum">
              <a:rPr lang="en-US" smtClean="0"/>
              <a:pPr/>
              <a:t>1</a:t>
            </a:fld>
            <a:endParaRPr lang="en-US" dirty="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t>Your data…</a:t>
            </a:r>
          </a:p>
        </p:txBody>
      </p:sp>
      <p:sp>
        <p:nvSpPr>
          <p:cNvPr id="17411" name="Content Placeholder 2"/>
          <p:cNvSpPr>
            <a:spLocks noGrp="1"/>
          </p:cNvSpPr>
          <p:nvPr>
            <p:ph sz="quarter" idx="1"/>
          </p:nvPr>
        </p:nvSpPr>
        <p:spPr/>
        <p:txBody>
          <a:bodyPr>
            <a:normAutofit fontScale="70000" lnSpcReduction="20000"/>
          </a:bodyPr>
          <a:lstStyle/>
          <a:p>
            <a:r>
              <a:rPr lang="en-US" dirty="0"/>
              <a:t>Data Packet</a:t>
            </a:r>
          </a:p>
          <a:p>
            <a:pPr lvl="1"/>
            <a:r>
              <a:rPr lang="en-US" dirty="0"/>
              <a:t>Page 1: HDS (Bloomberg) – Top 17 stockholders</a:t>
            </a:r>
          </a:p>
          <a:p>
            <a:pPr lvl="1"/>
            <a:r>
              <a:rPr lang="en-US" dirty="0"/>
              <a:t>Page 2: Beta (Bloomberg) – 2 year weekly return beta</a:t>
            </a:r>
          </a:p>
          <a:p>
            <a:pPr lvl="1"/>
            <a:r>
              <a:rPr lang="en-US" dirty="0"/>
              <a:t>Pages 3-7: DES (Bloomberg) – 5 page description of your company (For some of you, it may be only 4 pages)</a:t>
            </a:r>
          </a:p>
          <a:p>
            <a:pPr lvl="1"/>
            <a:r>
              <a:rPr lang="en-US" dirty="0"/>
              <a:t>Page 8: CRPR – Bond Rating or Bloomberg Default Risk Assessment</a:t>
            </a:r>
          </a:p>
          <a:p>
            <a:pPr lvl="1"/>
            <a:r>
              <a:rPr lang="en-US" dirty="0"/>
              <a:t>Page 9 : DDIS: Debt due table (with maturities)</a:t>
            </a:r>
          </a:p>
          <a:p>
            <a:pPr lvl="1"/>
            <a:r>
              <a:rPr lang="en-US" dirty="0"/>
              <a:t>Page 10: FA (Multi-year financial summary)</a:t>
            </a:r>
          </a:p>
          <a:p>
            <a:r>
              <a:rPr lang="en-US" dirty="0"/>
              <a:t>Checklist before you start</a:t>
            </a:r>
          </a:p>
          <a:p>
            <a:pPr lvl="1"/>
            <a:r>
              <a:rPr lang="en-US" dirty="0"/>
              <a:t>What country is your company incorporated in?</a:t>
            </a:r>
          </a:p>
          <a:p>
            <a:pPr lvl="1"/>
            <a:r>
              <a:rPr lang="en-US" dirty="0"/>
              <a:t>What currency are the financial statements in? (Not necessarily in the local currency)</a:t>
            </a:r>
          </a:p>
          <a:p>
            <a:pPr lvl="1"/>
            <a:r>
              <a:rPr lang="en-US" dirty="0"/>
              <a:t>What currency is your market capitalization and stock price stated in? (May not match the currency of the financial statements)</a:t>
            </a:r>
          </a:p>
          <a:p>
            <a:pPr lvl="1"/>
            <a:r>
              <a:rPr lang="en-US" dirty="0"/>
              <a:t>What was the most recent fiscal year? (For most of your companies, it will be a year ending December… but some may have other year ends)</a:t>
            </a:r>
          </a:p>
          <a:p>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0" y="228600"/>
            <a:ext cx="2362199" cy="584776"/>
          </a:xfrm>
          <a:prstGeom prst="rect">
            <a:avLst/>
          </a:prstGeom>
          <a:noFill/>
        </p:spPr>
        <p:txBody>
          <a:bodyPr wrap="square" rtlCol="0">
            <a:spAutoFit/>
          </a:bodyPr>
          <a:lstStyle/>
          <a:p>
            <a:r>
              <a:rPr lang="en-US" sz="1600" i="0" dirty="0"/>
              <a:t>Percent of outstanding shares in company</a:t>
            </a:r>
          </a:p>
        </p:txBody>
      </p:sp>
      <p:sp>
        <p:nvSpPr>
          <p:cNvPr id="7" name="TextBox 6"/>
          <p:cNvSpPr txBox="1"/>
          <p:nvPr/>
        </p:nvSpPr>
        <p:spPr>
          <a:xfrm>
            <a:off x="2514600" y="152400"/>
            <a:ext cx="3276600" cy="830997"/>
          </a:xfrm>
          <a:prstGeom prst="rect">
            <a:avLst/>
          </a:prstGeom>
          <a:noFill/>
        </p:spPr>
        <p:txBody>
          <a:bodyPr wrap="square" rtlCol="0">
            <a:spAutoFit/>
          </a:bodyPr>
          <a:lstStyle/>
          <a:p>
            <a:r>
              <a:rPr lang="en-US" sz="1600" i="0" dirty="0"/>
              <a:t>Source for data: Will vary across markets. 13F is SEC filing for US mutual/pension funds</a:t>
            </a:r>
          </a:p>
        </p:txBody>
      </p:sp>
      <p:pic>
        <p:nvPicPr>
          <p:cNvPr id="4" name="Picture 3"/>
          <p:cNvPicPr>
            <a:picLocks noChangeAspect="1"/>
          </p:cNvPicPr>
          <p:nvPr/>
        </p:nvPicPr>
        <p:blipFill>
          <a:blip r:embed="rId2"/>
          <a:stretch>
            <a:fillRect/>
          </a:stretch>
        </p:blipFill>
        <p:spPr>
          <a:xfrm>
            <a:off x="1219200" y="1524000"/>
            <a:ext cx="6934200" cy="4820115"/>
          </a:xfrm>
          <a:prstGeom prst="rect">
            <a:avLst/>
          </a:prstGeom>
        </p:spPr>
        <p:style>
          <a:lnRef idx="2">
            <a:schemeClr val="dk1"/>
          </a:lnRef>
          <a:fillRef idx="1">
            <a:schemeClr val="lt1"/>
          </a:fillRef>
          <a:effectRef idx="0">
            <a:schemeClr val="dk1"/>
          </a:effectRef>
          <a:fontRef idx="minor">
            <a:schemeClr val="dk1"/>
          </a:fontRef>
        </p:style>
      </p:pic>
      <p:cxnSp>
        <p:nvCxnSpPr>
          <p:cNvPr id="8" name="Straight Arrow Connector 7"/>
          <p:cNvCxnSpPr/>
          <p:nvPr/>
        </p:nvCxnSpPr>
        <p:spPr bwMode="auto">
          <a:xfrm flipH="1">
            <a:off x="4648200" y="838200"/>
            <a:ext cx="152400" cy="22098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H="1">
            <a:off x="5943600" y="762000"/>
            <a:ext cx="609600" cy="1981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2" name="Slide Number Placeholder 1"/>
          <p:cNvSpPr>
            <a:spLocks noGrp="1"/>
          </p:cNvSpPr>
          <p:nvPr>
            <p:ph type="sldNum" sz="quarter" idx="12"/>
          </p:nvPr>
        </p:nvSpPr>
        <p:spPr/>
        <p:txBody>
          <a:bodyPr/>
          <a:lstStyle/>
          <a:p>
            <a:fld id="{1AD93096-5B34-4342-9326-69289CEAE4C2}" type="slidenum">
              <a:rPr lang="en-US" smtClean="0"/>
              <a:pPr/>
              <a:t>3</a:t>
            </a:fld>
            <a:endParaRPr lang="en-US" dirty="0">
              <a:solidFill>
                <a:schemeClr val="tx2"/>
              </a:solidFill>
            </a:endParaRPr>
          </a:p>
        </p:txBody>
      </p:sp>
    </p:spTree>
    <p:extLst>
      <p:ext uri="{BB962C8B-B14F-4D97-AF65-F5344CB8AC3E}">
        <p14:creationId xmlns:p14="http://schemas.microsoft.com/office/powerpoint/2010/main" val="1089708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a:t>Corporate Governance: Assessing where the power lies and potential conflicts of interest</a:t>
            </a:r>
          </a:p>
        </p:txBody>
      </p:sp>
      <p:pic>
        <p:nvPicPr>
          <p:cNvPr id="3" name="Content Placeholder 2"/>
          <p:cNvPicPr>
            <a:picLocks noGrp="1" noChangeAspect="1"/>
          </p:cNvPicPr>
          <p:nvPr>
            <p:ph sz="quarter" idx="1"/>
          </p:nvPr>
        </p:nvPicPr>
        <p:blipFill>
          <a:blip r:embed="rId2"/>
          <a:srcRect l="-11747" r="-11747"/>
          <a:stretch>
            <a:fillRect/>
          </a:stretch>
        </p:blipFill>
        <p:spPr/>
      </p:pic>
      <p:pic>
        <p:nvPicPr>
          <p:cNvPr id="18435" name="Picture 3"/>
          <p:cNvPicPr>
            <a:picLocks noChangeAspect="1"/>
          </p:cNvPicPr>
          <p:nvPr/>
        </p:nvPicPr>
        <p:blipFill>
          <a:blip r:embed="rId3"/>
          <a:srcRect/>
          <a:stretch>
            <a:fillRect/>
          </a:stretch>
        </p:blipFill>
        <p:spPr bwMode="auto">
          <a:xfrm>
            <a:off x="4546600" y="3403600"/>
            <a:ext cx="50800" cy="50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1. Institutional Default</a:t>
            </a:r>
            <a:endParaRPr lang="en-US" dirty="0"/>
          </a:p>
        </p:txBody>
      </p:sp>
      <p:pic>
        <p:nvPicPr>
          <p:cNvPr id="7" name="Content Placeholder 6"/>
          <p:cNvPicPr>
            <a:picLocks noGrp="1" noChangeAspect="1"/>
          </p:cNvPicPr>
          <p:nvPr>
            <p:ph sz="quarter" idx="1"/>
          </p:nvPr>
        </p:nvPicPr>
        <p:blipFill>
          <a:blip r:embed="rId2"/>
          <a:srcRect l="-13570" r="-13570"/>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888157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2. Self Holdings?</a:t>
            </a:r>
            <a:endParaRPr lang="en-US" dirty="0"/>
          </a:p>
        </p:txBody>
      </p:sp>
      <p:pic>
        <p:nvPicPr>
          <p:cNvPr id="7" name="Content Placeholder 6"/>
          <p:cNvPicPr>
            <a:picLocks noGrp="1" noChangeAspect="1"/>
          </p:cNvPicPr>
          <p:nvPr>
            <p:ph sz="quarter" idx="1"/>
          </p:nvPr>
        </p:nvPicPr>
        <p:blipFill>
          <a:blip r:embed="rId2"/>
          <a:srcRect l="-12400" r="-12400"/>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2082524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3. The Government Influence? </a:t>
            </a:r>
            <a:endParaRPr lang="en-US" dirty="0"/>
          </a:p>
        </p:txBody>
      </p:sp>
      <p:pic>
        <p:nvPicPr>
          <p:cNvPr id="5" name="Content Placeholder 4"/>
          <p:cNvPicPr>
            <a:picLocks noGrp="1" noChangeAspect="1"/>
          </p:cNvPicPr>
          <p:nvPr>
            <p:ph sz="quarter" idx="1"/>
          </p:nvPr>
        </p:nvPicPr>
        <p:blipFill>
          <a:blip r:embed="rId2"/>
          <a:srcRect l="-13475" r="-13475"/>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1942789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4. Different voting rights? </a:t>
            </a:r>
            <a:endParaRPr lang="en-US" dirty="0"/>
          </a:p>
        </p:txBody>
      </p:sp>
      <p:pic>
        <p:nvPicPr>
          <p:cNvPr id="5" name="Content Placeholder 4"/>
          <p:cNvPicPr>
            <a:picLocks noGrp="1" noChangeAspect="1"/>
          </p:cNvPicPr>
          <p:nvPr>
            <p:ph sz="quarter" idx="1"/>
          </p:nvPr>
        </p:nvPicPr>
        <p:blipFill>
          <a:blip r:embed="rId2"/>
          <a:srcRect l="-12215" r="-12215"/>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4010175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5. Family Group Companies</a:t>
            </a:r>
            <a:endParaRPr lang="en-US" dirty="0"/>
          </a:p>
        </p:txBody>
      </p:sp>
      <p:graphicFrame>
        <p:nvGraphicFramePr>
          <p:cNvPr id="4" name="Object 2"/>
          <p:cNvGraphicFramePr>
            <a:graphicFrameLocks noGrp="1" noChangeAspect="1"/>
          </p:cNvGraphicFramePr>
          <p:nvPr>
            <p:ph sz="quarter" idx="1"/>
            <p:extLst>
              <p:ext uri="{D42A27DB-BD31-4B8C-83A1-F6EECF244321}">
                <p14:modId xmlns:p14="http://schemas.microsoft.com/office/powerpoint/2010/main" val="79004789"/>
              </p:ext>
            </p:extLst>
          </p:nvPr>
        </p:nvGraphicFramePr>
        <p:xfrm>
          <a:off x="381000" y="1676400"/>
          <a:ext cx="3474392" cy="4495800"/>
        </p:xfrm>
        <a:graphic>
          <a:graphicData uri="http://schemas.openxmlformats.org/presentationml/2006/ole">
            <mc:AlternateContent xmlns:mc="http://schemas.openxmlformats.org/markup-compatibility/2006">
              <mc:Choice xmlns:v="urn:schemas-microsoft-com:vml" Requires="v">
                <p:oleObj spid="_x0000_s1171" name="Document" r:id="rId3" imgW="5486400" imgH="7099300" progId="Word.Document.12">
                  <p:embed/>
                </p:oleObj>
              </mc:Choice>
              <mc:Fallback>
                <p:oleObj name="Document" r:id="rId3" imgW="5486400" imgH="7099300"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76400"/>
                        <a:ext cx="3474392" cy="4495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pic>
        <p:nvPicPr>
          <p:cNvPr id="3" name="Picture 2"/>
          <p:cNvPicPr>
            <a:picLocks noChangeAspect="1"/>
          </p:cNvPicPr>
          <p:nvPr/>
        </p:nvPicPr>
        <p:blipFill>
          <a:blip r:embed="rId5"/>
          <a:stretch>
            <a:fillRect/>
          </a:stretch>
        </p:blipFill>
        <p:spPr>
          <a:xfrm>
            <a:off x="3907566" y="1752601"/>
            <a:ext cx="4931634" cy="3505200"/>
          </a:xfrm>
          <a:prstGeom prst="rect">
            <a:avLst/>
          </a:prstGeom>
        </p:spPr>
      </p:pic>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2916118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6. Founders hang on…</a:t>
            </a:r>
            <a:endParaRPr lang="en-US" dirty="0"/>
          </a:p>
        </p:txBody>
      </p:sp>
      <p:pic>
        <p:nvPicPr>
          <p:cNvPr id="5" name="Content Placeholder 4"/>
          <p:cNvPicPr>
            <a:picLocks noGrp="1" noChangeAspect="1"/>
          </p:cNvPicPr>
          <p:nvPr>
            <p:ph sz="quarter" idx="1"/>
          </p:nvPr>
        </p:nvPicPr>
        <p:blipFill>
          <a:blip r:embed="rId2"/>
          <a:srcRect l="-12292" r="-12292"/>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2914445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7. Corporate Cross Holdings </a:t>
            </a:r>
            <a:endParaRPr lang="en-US" dirty="0"/>
          </a:p>
        </p:txBody>
      </p:sp>
      <p:pic>
        <p:nvPicPr>
          <p:cNvPr id="15" name="Content Placeholder 14"/>
          <p:cNvPicPr>
            <a:picLocks noGrp="1" noChangeAspect="1"/>
          </p:cNvPicPr>
          <p:nvPr>
            <p:ph sz="quarter" idx="1"/>
          </p:nvPr>
        </p:nvPicPr>
        <p:blipFill>
          <a:blip r:embed="rId2"/>
          <a:srcRect l="-12068" r="-12068"/>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3613470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8. Activist investors</a:t>
            </a:r>
            <a:endParaRPr lang="en-US" dirty="0"/>
          </a:p>
        </p:txBody>
      </p:sp>
      <p:pic>
        <p:nvPicPr>
          <p:cNvPr id="5" name="Content Placeholder 4"/>
          <p:cNvPicPr>
            <a:picLocks noGrp="1" noChangeAspect="1"/>
          </p:cNvPicPr>
          <p:nvPr>
            <p:ph sz="quarter" idx="1"/>
          </p:nvPr>
        </p:nvPicPr>
        <p:blipFill>
          <a:blip r:embed="rId2"/>
          <a:srcRect l="-12439" r="-12439"/>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922481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The marginal investor in your firm is….</a:t>
            </a:r>
          </a:p>
        </p:txBody>
      </p:sp>
      <p:pic>
        <p:nvPicPr>
          <p:cNvPr id="20483" name="Content Placeholder 5"/>
          <p:cNvPicPr>
            <a:picLocks noGrp="1" noChangeAspect="1"/>
          </p:cNvPicPr>
          <p:nvPr>
            <p:ph sz="quarter" idx="1"/>
          </p:nvPr>
        </p:nvPicPr>
        <p:blipFill>
          <a:blip r:embed="rId2"/>
          <a:srcRect l="-11789" r="-11789"/>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13</a:t>
            </a:fld>
            <a:endParaRPr lang="en-US" dirty="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Risk free rate: Major Currency Government Bonds </a:t>
            </a:r>
            <a:r>
              <a:rPr lang="mr-IN" dirty="0"/>
              <a:t>–</a:t>
            </a:r>
            <a:r>
              <a:rPr lang="en-US" dirty="0"/>
              <a:t> January 1, 2019</a:t>
            </a:r>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14</a:t>
            </a:fld>
            <a:endParaRPr lang="en-US" dirty="0">
              <a:solidFill>
                <a:srgbClr val="FFFFFF"/>
              </a:solidFill>
            </a:endParaRPr>
          </a:p>
        </p:txBody>
      </p:sp>
      <p:pic>
        <p:nvPicPr>
          <p:cNvPr id="7" name="Content Placeholder 6">
            <a:extLst>
              <a:ext uri="{FF2B5EF4-FFF2-40B4-BE49-F238E27FC236}">
                <a16:creationId xmlns:a16="http://schemas.microsoft.com/office/drawing/2014/main" id="{0C879B0D-6901-AA43-8F59-43C2D4D61137}"/>
              </a:ext>
            </a:extLst>
          </p:cNvPr>
          <p:cNvPicPr>
            <a:picLocks noGrp="1" noChangeAspect="1"/>
          </p:cNvPicPr>
          <p:nvPr>
            <p:ph sz="quarter" idx="1"/>
          </p:nvPr>
        </p:nvPicPr>
        <p:blipFill>
          <a:blip r:embed="rId2"/>
          <a:stretch>
            <a:fillRect/>
          </a:stretch>
        </p:blipFill>
        <p:spPr>
          <a:xfrm>
            <a:off x="574548" y="1905000"/>
            <a:ext cx="7746058" cy="3505200"/>
          </a:xfrm>
          <a:prstGeom prst="rect">
            <a:avLst/>
          </a:prstGeom>
        </p:spPr>
      </p:pic>
    </p:spTree>
    <p:extLst>
      <p:ext uri="{BB962C8B-B14F-4D97-AF65-F5344CB8AC3E}">
        <p14:creationId xmlns:p14="http://schemas.microsoft.com/office/powerpoint/2010/main" val="540830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Local Currency Government Bond Rates – January 2019</a:t>
            </a:r>
          </a:p>
        </p:txBody>
      </p:sp>
      <p:sp>
        <p:nvSpPr>
          <p:cNvPr id="81922" name="Footer Placeholder 3"/>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fontAlgn="base">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spcBef>
                <a:spcPct val="0"/>
              </a:spcBef>
              <a:buClrTx/>
              <a:buSzTx/>
              <a:buFontTx/>
              <a:buNone/>
            </a:pPr>
            <a:r>
              <a:rPr lang="en-US"/>
              <a:t>Aswath Damodaran</a:t>
            </a:r>
            <a:endParaRPr lang="en-US" altLang="en-US" sz="1400">
              <a:solidFill>
                <a:schemeClr val="tx2"/>
              </a:solidFill>
              <a:latin typeface="Times" charset="0"/>
            </a:endParaRPr>
          </a:p>
        </p:txBody>
      </p:sp>
      <p:sp>
        <p:nvSpPr>
          <p:cNvPr id="81923"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95216B4-B6BE-FC45-9A8B-ED6DD0E633E7}" type="slidenum">
              <a:rPr lang="en-US" altLang="en-US" sz="1200">
                <a:solidFill>
                  <a:srgbClr val="FFFFFF"/>
                </a:solidFill>
                <a:latin typeface="Times" charset="0"/>
              </a:rPr>
              <a:pPr>
                <a:lnSpc>
                  <a:spcPct val="80000"/>
                </a:lnSpc>
                <a:spcBef>
                  <a:spcPct val="0"/>
                </a:spcBef>
                <a:buClrTx/>
                <a:buSzTx/>
                <a:buFontTx/>
                <a:buNone/>
              </a:pPr>
              <a:t>15</a:t>
            </a:fld>
            <a:endParaRPr lang="en-US" altLang="en-US" sz="1200">
              <a:solidFill>
                <a:srgbClr val="FFFFFF"/>
              </a:solidFill>
              <a:latin typeface="Times" charset="0"/>
            </a:endParaRPr>
          </a:p>
        </p:txBody>
      </p:sp>
      <p:graphicFrame>
        <p:nvGraphicFramePr>
          <p:cNvPr id="6" name="Content Placeholder 5">
            <a:extLst>
              <a:ext uri="{FF2B5EF4-FFF2-40B4-BE49-F238E27FC236}">
                <a16:creationId xmlns:a16="http://schemas.microsoft.com/office/drawing/2014/main" id="{6B1F361A-E5E2-C145-B2F9-CD5C5459EB2E}"/>
              </a:ext>
            </a:extLst>
          </p:cNvPr>
          <p:cNvGraphicFramePr>
            <a:graphicFrameLocks noGrp="1"/>
          </p:cNvGraphicFramePr>
          <p:nvPr>
            <p:ph sz="quarter" idx="1"/>
            <p:extLst/>
          </p:nvPr>
        </p:nvGraphicFramePr>
        <p:xfrm>
          <a:off x="304801" y="1516064"/>
          <a:ext cx="8461374" cy="5172402"/>
        </p:xfrm>
        <a:graphic>
          <a:graphicData uri="http://schemas.openxmlformats.org/drawingml/2006/table">
            <a:tbl>
              <a:tblPr>
                <a:tableStyleId>{5C22544A-7EE6-4342-B048-85BDC9FD1C3A}</a:tableStyleId>
              </a:tblPr>
              <a:tblGrid>
                <a:gridCol w="2898803">
                  <a:extLst>
                    <a:ext uri="{9D8B030D-6E8A-4147-A177-3AD203B41FA5}">
                      <a16:colId xmlns:a16="http://schemas.microsoft.com/office/drawing/2014/main" val="3751034934"/>
                    </a:ext>
                  </a:extLst>
                </a:gridCol>
                <a:gridCol w="1351358">
                  <a:extLst>
                    <a:ext uri="{9D8B030D-6E8A-4147-A177-3AD203B41FA5}">
                      <a16:colId xmlns:a16="http://schemas.microsoft.com/office/drawing/2014/main" val="4113353288"/>
                    </a:ext>
                  </a:extLst>
                </a:gridCol>
                <a:gridCol w="2940547">
                  <a:extLst>
                    <a:ext uri="{9D8B030D-6E8A-4147-A177-3AD203B41FA5}">
                      <a16:colId xmlns:a16="http://schemas.microsoft.com/office/drawing/2014/main" val="112794130"/>
                    </a:ext>
                  </a:extLst>
                </a:gridCol>
                <a:gridCol w="1270666">
                  <a:extLst>
                    <a:ext uri="{9D8B030D-6E8A-4147-A177-3AD203B41FA5}">
                      <a16:colId xmlns:a16="http://schemas.microsoft.com/office/drawing/2014/main" val="1787855554"/>
                    </a:ext>
                  </a:extLst>
                </a:gridCol>
              </a:tblGrid>
              <a:tr h="303538">
                <a:tc>
                  <a:txBody>
                    <a:bodyPr/>
                    <a:lstStyle/>
                    <a:p>
                      <a:pPr algn="ctr" fontAlgn="ctr"/>
                      <a:r>
                        <a:rPr lang="en-US" sz="1400" i="1" u="none" strike="noStrike" dirty="0">
                          <a:effectLst/>
                        </a:rPr>
                        <a:t>Currency</a:t>
                      </a:r>
                      <a:endParaRPr lang="en-US" sz="1400" b="0" i="1"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i="1" u="none" strike="noStrike" dirty="0">
                          <a:effectLst/>
                        </a:rPr>
                        <a:t>Govt Bond Rate</a:t>
                      </a:r>
                      <a:endParaRPr lang="en-US" sz="1400" b="0" i="1"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i="1" u="none" strike="noStrike" dirty="0">
                          <a:effectLst/>
                        </a:rPr>
                        <a:t>Currency</a:t>
                      </a:r>
                      <a:endParaRPr lang="en-US" sz="1400" b="0" i="1"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i="1" u="none" strike="noStrike" dirty="0">
                          <a:effectLst/>
                        </a:rPr>
                        <a:t>Govt Bond Rate </a:t>
                      </a:r>
                      <a:endParaRPr lang="en-US" sz="1400" b="0" i="1"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357562"/>
                  </a:ext>
                </a:extLst>
              </a:tr>
              <a:tr h="214803">
                <a:tc>
                  <a:txBody>
                    <a:bodyPr/>
                    <a:lstStyle/>
                    <a:p>
                      <a:pPr algn="l" fontAlgn="ctr"/>
                      <a:r>
                        <a:rPr lang="en-US" sz="1400" u="none" strike="noStrike" dirty="0">
                          <a:effectLst/>
                        </a:rPr>
                        <a:t>Australian $</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2.19%</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rPr>
                        <a:t>Mexican Peso</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8.62%</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6572500"/>
                  </a:ext>
                </a:extLst>
              </a:tr>
              <a:tr h="214803">
                <a:tc>
                  <a:txBody>
                    <a:bodyPr/>
                    <a:lstStyle/>
                    <a:p>
                      <a:pPr algn="l" fontAlgn="ctr"/>
                      <a:r>
                        <a:rPr lang="en-US" sz="1400" u="none" strike="noStrike" dirty="0">
                          <a:effectLst/>
                        </a:rPr>
                        <a:t>B</a:t>
                      </a:r>
                      <a:r>
                        <a:rPr lang="en-US" sz="1400" u="none" strike="noStrike" dirty="0">
                          <a:solidFill>
                            <a:srgbClr val="FF0000"/>
                          </a:solidFill>
                          <a:effectLst/>
                        </a:rPr>
                        <a:t>razilian </a:t>
                      </a:r>
                      <a:r>
                        <a:rPr lang="en-US" sz="1400" u="none" strike="noStrike" dirty="0" err="1">
                          <a:solidFill>
                            <a:srgbClr val="FF0000"/>
                          </a:solidFill>
                          <a:effectLst/>
                        </a:rPr>
                        <a:t>Reai</a:t>
                      </a:r>
                      <a:endParaRPr lang="en-US" sz="1400" b="0" i="0" u="none" strike="noStrike" dirty="0">
                        <a:solidFill>
                          <a:srgbClr val="FF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solidFill>
                            <a:srgbClr val="FF0000"/>
                          </a:solidFill>
                          <a:effectLst/>
                        </a:rPr>
                        <a:t>9.18</a:t>
                      </a:r>
                      <a:r>
                        <a:rPr lang="en-US" sz="1400" u="none" strike="noStrike" dirty="0">
                          <a:effectLst/>
                        </a:rPr>
                        <a:t>%</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Nigerian Naira</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15.53%</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5310502"/>
                  </a:ext>
                </a:extLst>
              </a:tr>
              <a:tr h="214803">
                <a:tc>
                  <a:txBody>
                    <a:bodyPr/>
                    <a:lstStyle/>
                    <a:p>
                      <a:pPr algn="l" fontAlgn="ctr"/>
                      <a:r>
                        <a:rPr lang="en-US" sz="1400" u="none" strike="noStrike" dirty="0">
                          <a:effectLst/>
                        </a:rPr>
                        <a:t>British Pound</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1.20%</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Norwegian Krone</a:t>
                      </a:r>
                      <a:endParaRPr lang="en-US" sz="1400" b="0" i="0" u="none" strike="noStrike">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1.68%</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9306638"/>
                  </a:ext>
                </a:extLst>
              </a:tr>
              <a:tr h="214803">
                <a:tc>
                  <a:txBody>
                    <a:bodyPr/>
                    <a:lstStyle/>
                    <a:p>
                      <a:pPr algn="l" fontAlgn="ctr"/>
                      <a:r>
                        <a:rPr lang="en-US" sz="1400" u="none" strike="noStrike" dirty="0">
                          <a:effectLst/>
                        </a:rPr>
                        <a:t>Bulgarian Lev</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0.85%</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NZ $</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2.32%</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5712032"/>
                  </a:ext>
                </a:extLst>
              </a:tr>
              <a:tr h="214803">
                <a:tc>
                  <a:txBody>
                    <a:bodyPr/>
                    <a:lstStyle/>
                    <a:p>
                      <a:pPr algn="l" fontAlgn="ctr"/>
                      <a:r>
                        <a:rPr lang="en-US" sz="1400" u="none" strike="noStrike" dirty="0">
                          <a:effectLst/>
                        </a:rPr>
                        <a:t>Canadian $</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1.86%</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Pakistani Rupee</a:t>
                      </a:r>
                      <a:endParaRPr lang="en-US" sz="1400" b="0" i="0" u="none" strike="noStrike">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13.15%</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9876132"/>
                  </a:ext>
                </a:extLst>
              </a:tr>
              <a:tr h="214803">
                <a:tc>
                  <a:txBody>
                    <a:bodyPr/>
                    <a:lstStyle/>
                    <a:p>
                      <a:pPr algn="l" fontAlgn="ctr"/>
                      <a:r>
                        <a:rPr lang="en-US" sz="1400" u="none" strike="noStrike" dirty="0">
                          <a:effectLst/>
                        </a:rPr>
                        <a:t>Chilean Peso</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4.45%</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Peruvian Sol</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5.43%</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3682924"/>
                  </a:ext>
                </a:extLst>
              </a:tr>
              <a:tr h="214803">
                <a:tc>
                  <a:txBody>
                    <a:bodyPr/>
                    <a:lstStyle/>
                    <a:p>
                      <a:pPr algn="l" fontAlgn="b"/>
                      <a:r>
                        <a:rPr lang="en-US" sz="1400" u="none" strike="noStrike">
                          <a:effectLst/>
                        </a:rPr>
                        <a:t>Chinese Yuan</a:t>
                      </a:r>
                      <a:endParaRPr lang="en-US" sz="1400" b="0" i="0" u="none" strike="noStrike">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3.19%</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Phillipine Peso</a:t>
                      </a:r>
                      <a:endParaRPr lang="en-US" sz="1400" b="0" i="0" u="none" strike="noStrike">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6.93%</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1641253"/>
                  </a:ext>
                </a:extLst>
              </a:tr>
              <a:tr h="214803">
                <a:tc>
                  <a:txBody>
                    <a:bodyPr/>
                    <a:lstStyle/>
                    <a:p>
                      <a:pPr algn="l" fontAlgn="ctr"/>
                      <a:r>
                        <a:rPr lang="en-US" sz="1400" u="none" strike="noStrike" dirty="0">
                          <a:effectLst/>
                        </a:rPr>
                        <a:t>Colombian Peso</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6.77%</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Polish Zloty</a:t>
                      </a:r>
                      <a:endParaRPr lang="en-US" sz="1400" b="0" i="0" u="none" strike="noStrike">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2.72%</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6874870"/>
                  </a:ext>
                </a:extLst>
              </a:tr>
              <a:tr h="214803">
                <a:tc>
                  <a:txBody>
                    <a:bodyPr/>
                    <a:lstStyle/>
                    <a:p>
                      <a:pPr algn="l" fontAlgn="ctr"/>
                      <a:r>
                        <a:rPr lang="en-US" sz="1400" u="none" strike="noStrike" dirty="0">
                          <a:effectLst/>
                        </a:rPr>
                        <a:t>Croatian Kuna</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2.09%</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Qatari Dinar</a:t>
                      </a:r>
                      <a:endParaRPr lang="en-US" sz="1400" b="0" i="0" u="none" strike="noStrike">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3.89%</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6709628"/>
                  </a:ext>
                </a:extLst>
              </a:tr>
              <a:tr h="214803">
                <a:tc>
                  <a:txBody>
                    <a:bodyPr/>
                    <a:lstStyle/>
                    <a:p>
                      <a:pPr algn="l" fontAlgn="ctr"/>
                      <a:r>
                        <a:rPr lang="en-US" sz="1400" u="none" strike="noStrike">
                          <a:effectLst/>
                        </a:rPr>
                        <a:t>Czech Koruna</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1.73%</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Romanian Leu</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4.72%</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8457189"/>
                  </a:ext>
                </a:extLst>
              </a:tr>
              <a:tr h="214803">
                <a:tc>
                  <a:txBody>
                    <a:bodyPr/>
                    <a:lstStyle/>
                    <a:p>
                      <a:pPr algn="l" fontAlgn="ctr"/>
                      <a:r>
                        <a:rPr lang="en-US" sz="1400" u="none" strike="noStrike">
                          <a:effectLst/>
                        </a:rPr>
                        <a:t>Danish Krone</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0.14%</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Russian Ruble</a:t>
                      </a:r>
                      <a:endParaRPr lang="en-US" sz="1400" b="0" i="0" u="none" strike="noStrike">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8.68%</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9094434"/>
                  </a:ext>
                </a:extLst>
              </a:tr>
              <a:tr h="214803">
                <a:tc>
                  <a:txBody>
                    <a:bodyPr/>
                    <a:lstStyle/>
                    <a:p>
                      <a:pPr algn="l" fontAlgn="ctr"/>
                      <a:r>
                        <a:rPr lang="en-US" sz="1400" u="none" strike="noStrike">
                          <a:effectLst/>
                        </a:rPr>
                        <a:t>Euro</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0.15%</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Singapore $</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2.05%</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3357328"/>
                  </a:ext>
                </a:extLst>
              </a:tr>
              <a:tr h="214803">
                <a:tc>
                  <a:txBody>
                    <a:bodyPr/>
                    <a:lstStyle/>
                    <a:p>
                      <a:pPr algn="l" fontAlgn="ctr"/>
                      <a:r>
                        <a:rPr lang="en-US" sz="1400" u="none" strike="noStrike">
                          <a:effectLst/>
                        </a:rPr>
                        <a:t>HK $</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1.92%</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South African Rand</a:t>
                      </a:r>
                      <a:endParaRPr lang="en-US" sz="1400" b="0" i="0" u="none" strike="noStrike">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8.85%</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768929"/>
                  </a:ext>
                </a:extLst>
              </a:tr>
              <a:tr h="214803">
                <a:tc>
                  <a:txBody>
                    <a:bodyPr/>
                    <a:lstStyle/>
                    <a:p>
                      <a:pPr algn="l" fontAlgn="ctr"/>
                      <a:r>
                        <a:rPr lang="en-US" sz="1400" u="none" strike="noStrike">
                          <a:effectLst/>
                        </a:rPr>
                        <a:t>Hungarian Forint</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2.84%</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Swedish Krona</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0.40%</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9763669"/>
                  </a:ext>
                </a:extLst>
              </a:tr>
              <a:tr h="214803">
                <a:tc>
                  <a:txBody>
                    <a:bodyPr/>
                    <a:lstStyle/>
                    <a:p>
                      <a:pPr algn="l" fontAlgn="ctr"/>
                      <a:r>
                        <a:rPr lang="en-US" sz="1400" u="none" strike="noStrike">
                          <a:effectLst/>
                        </a:rPr>
                        <a:t>Iceland Krona</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5.44%</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Swiss Franc</a:t>
                      </a:r>
                      <a:endParaRPr lang="en-US" sz="1400" b="0" i="0" u="none" strike="noStrike">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-0.24%</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6483750"/>
                  </a:ext>
                </a:extLst>
              </a:tr>
              <a:tr h="214803">
                <a:tc>
                  <a:txBody>
                    <a:bodyPr/>
                    <a:lstStyle/>
                    <a:p>
                      <a:pPr algn="l" fontAlgn="ctr"/>
                      <a:r>
                        <a:rPr lang="en-US" sz="1400" u="none" strike="noStrike">
                          <a:effectLst/>
                        </a:rPr>
                        <a:t>Indian Rupee</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7.43%</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rPr>
                        <a:t>Taiwanese $</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0.84%</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5295716"/>
                  </a:ext>
                </a:extLst>
              </a:tr>
              <a:tr h="214803">
                <a:tc>
                  <a:txBody>
                    <a:bodyPr/>
                    <a:lstStyle/>
                    <a:p>
                      <a:pPr algn="l" fontAlgn="ctr"/>
                      <a:r>
                        <a:rPr lang="en-US" sz="1400" u="none" strike="noStrike">
                          <a:effectLst/>
                        </a:rPr>
                        <a:t>Indonesian Rupiah</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8.08%</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rPr>
                        <a:t>Thai Baht</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2.40%</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8220282"/>
                  </a:ext>
                </a:extLst>
              </a:tr>
              <a:tr h="214803">
                <a:tc>
                  <a:txBody>
                    <a:bodyPr/>
                    <a:lstStyle/>
                    <a:p>
                      <a:pPr algn="l" fontAlgn="ctr"/>
                      <a:r>
                        <a:rPr lang="en-US" sz="1400" u="none" strike="noStrike">
                          <a:effectLst/>
                        </a:rPr>
                        <a:t>Israeli Shekel</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2.22%</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Turkish Lira</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16.34%</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64540998"/>
                  </a:ext>
                </a:extLst>
              </a:tr>
              <a:tr h="214803">
                <a:tc>
                  <a:txBody>
                    <a:bodyPr/>
                    <a:lstStyle/>
                    <a:p>
                      <a:pPr algn="l" fontAlgn="ctr"/>
                      <a:r>
                        <a:rPr lang="en-US" sz="1400" u="none" strike="noStrike">
                          <a:effectLst/>
                        </a:rPr>
                        <a:t>Japanese Yen</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0.00%</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US $</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2.68%</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3335146"/>
                  </a:ext>
                </a:extLst>
              </a:tr>
              <a:tr h="214803">
                <a:tc>
                  <a:txBody>
                    <a:bodyPr/>
                    <a:lstStyle/>
                    <a:p>
                      <a:pPr algn="l" fontAlgn="ctr"/>
                      <a:r>
                        <a:rPr lang="en-US" sz="1400" u="none" strike="noStrike">
                          <a:effectLst/>
                        </a:rPr>
                        <a:t>Kenyan Shilling</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12.25%</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rPr>
                        <a:t>Venezuelan Bolivar</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20.43%</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0645675"/>
                  </a:ext>
                </a:extLst>
              </a:tr>
              <a:tr h="214803">
                <a:tc>
                  <a:txBody>
                    <a:bodyPr/>
                    <a:lstStyle/>
                    <a:p>
                      <a:pPr algn="l" fontAlgn="b"/>
                      <a:r>
                        <a:rPr lang="en-US" sz="1400" u="none" strike="noStrike">
                          <a:effectLst/>
                        </a:rPr>
                        <a:t>Korean Won</a:t>
                      </a:r>
                      <a:endParaRPr lang="en-US" sz="1400" b="0" i="0" u="none" strike="noStrike">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1.95%</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rPr>
                        <a:t>Vietnamese Dong</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5.17%</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7666175"/>
                  </a:ext>
                </a:extLst>
              </a:tr>
              <a:tr h="214803">
                <a:tc>
                  <a:txBody>
                    <a:bodyPr/>
                    <a:lstStyle/>
                    <a:p>
                      <a:pPr algn="l" fontAlgn="ctr"/>
                      <a:r>
                        <a:rPr lang="en-US" sz="1400" u="none" strike="noStrike">
                          <a:effectLst/>
                        </a:rPr>
                        <a:t>Malyasian Ringgit</a:t>
                      </a:r>
                      <a:endParaRPr lang="en-US" sz="1400" b="0" i="0" u="none" strike="noStrike">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4.08%</a:t>
                      </a:r>
                      <a:endParaRPr lang="en-US" sz="1400" b="0" i="0" u="none" strike="noStrike" dirty="0">
                        <a:solidFill>
                          <a:srgbClr val="000000"/>
                        </a:solidFill>
                        <a:effectLst/>
                        <a:latin typeface="Calibri" panose="020F0502020204030204" pitchFamily="34" charset="0"/>
                      </a:endParaRPr>
                    </a:p>
                  </a:txBody>
                  <a:tcPr marL="7952" marR="7952" marT="79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52" marR="7952" marT="79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2510197"/>
                  </a:ext>
                </a:extLst>
              </a:tr>
            </a:tbl>
          </a:graphicData>
        </a:graphic>
      </p:graphicFrame>
    </p:spTree>
    <p:extLst>
      <p:ext uri="{BB962C8B-B14F-4D97-AF65-F5344CB8AC3E}">
        <p14:creationId xmlns:p14="http://schemas.microsoft.com/office/powerpoint/2010/main" val="3407441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a:defRPr/>
            </a:pPr>
            <a:r>
              <a:rPr lang="en-US" dirty="0"/>
              <a:t>Approach 1: Default spread from Government Bonds</a:t>
            </a:r>
          </a:p>
        </p:txBody>
      </p:sp>
      <p:graphicFrame>
        <p:nvGraphicFramePr>
          <p:cNvPr id="6" name="Content Placeholder 5">
            <a:extLst>
              <a:ext uri="{FF2B5EF4-FFF2-40B4-BE49-F238E27FC236}">
                <a16:creationId xmlns:a16="http://schemas.microsoft.com/office/drawing/2014/main" id="{98BB50E3-8EB9-7C4F-BB8B-41981A869AA6}"/>
              </a:ext>
            </a:extLst>
          </p:cNvPr>
          <p:cNvGraphicFramePr>
            <a:graphicFrameLocks noGrp="1"/>
          </p:cNvGraphicFramePr>
          <p:nvPr>
            <p:ph sz="quarter" idx="1"/>
            <p:extLst/>
          </p:nvPr>
        </p:nvGraphicFramePr>
        <p:xfrm>
          <a:off x="914400" y="1752600"/>
          <a:ext cx="7620000" cy="4114803"/>
        </p:xfrm>
        <a:graphic>
          <a:graphicData uri="http://schemas.openxmlformats.org/drawingml/2006/table">
            <a:tbl>
              <a:tblPr>
                <a:tableStyleId>{5C22544A-7EE6-4342-B048-85BDC9FD1C3A}</a:tableStyleId>
              </a:tblPr>
              <a:tblGrid>
                <a:gridCol w="1483602">
                  <a:extLst>
                    <a:ext uri="{9D8B030D-6E8A-4147-A177-3AD203B41FA5}">
                      <a16:colId xmlns:a16="http://schemas.microsoft.com/office/drawing/2014/main" val="3852365337"/>
                    </a:ext>
                  </a:extLst>
                </a:gridCol>
                <a:gridCol w="1866691">
                  <a:extLst>
                    <a:ext uri="{9D8B030D-6E8A-4147-A177-3AD203B41FA5}">
                      <a16:colId xmlns:a16="http://schemas.microsoft.com/office/drawing/2014/main" val="3349602443"/>
                    </a:ext>
                  </a:extLst>
                </a:gridCol>
                <a:gridCol w="2033856">
                  <a:extLst>
                    <a:ext uri="{9D8B030D-6E8A-4147-A177-3AD203B41FA5}">
                      <a16:colId xmlns:a16="http://schemas.microsoft.com/office/drawing/2014/main" val="2511909575"/>
                    </a:ext>
                  </a:extLst>
                </a:gridCol>
                <a:gridCol w="2235851">
                  <a:extLst>
                    <a:ext uri="{9D8B030D-6E8A-4147-A177-3AD203B41FA5}">
                      <a16:colId xmlns:a16="http://schemas.microsoft.com/office/drawing/2014/main" val="639133338"/>
                    </a:ext>
                  </a:extLst>
                </a:gridCol>
              </a:tblGrid>
              <a:tr h="374073">
                <a:tc>
                  <a:txBody>
                    <a:bodyPr/>
                    <a:lstStyle/>
                    <a:p>
                      <a:pPr algn="ctr" fontAlgn="b"/>
                      <a:r>
                        <a:rPr lang="en-US" sz="2000" u="none" strike="noStrike" dirty="0">
                          <a:effectLst/>
                        </a:rPr>
                        <a:t>Country</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 Bond Rate</a:t>
                      </a:r>
                      <a:endParaRPr lang="en-US" sz="2000" b="0" i="1"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Riskfree Rate</a:t>
                      </a:r>
                      <a:endParaRPr lang="en-US" sz="2000" b="0" i="1"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Default Spread</a:t>
                      </a:r>
                      <a:endParaRPr lang="en-US" sz="2000" b="0" i="1"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0638300"/>
                  </a:ext>
                </a:extLst>
              </a:tr>
              <a:tr h="374073">
                <a:tc>
                  <a:txBody>
                    <a:bodyPr/>
                    <a:lstStyle/>
                    <a:p>
                      <a:pPr algn="ctr" fontAlgn="b"/>
                      <a:r>
                        <a:rPr lang="en-US" sz="2000" u="none" strike="noStrike" dirty="0">
                          <a:effectLst/>
                        </a:rPr>
                        <a:t> </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b"/>
                      <a:r>
                        <a:rPr lang="en-US" sz="2000" u="none" strike="noStrike" dirty="0">
                          <a:effectLst/>
                        </a:rPr>
                        <a:t>$ Bonds</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51762733"/>
                  </a:ext>
                </a:extLst>
              </a:tr>
              <a:tr h="374073">
                <a:tc>
                  <a:txBody>
                    <a:bodyPr/>
                    <a:lstStyle/>
                    <a:p>
                      <a:pPr algn="l" fontAlgn="b"/>
                      <a:r>
                        <a:rPr lang="en-US" sz="2000" u="none" strike="noStrike" dirty="0">
                          <a:effectLst/>
                        </a:rPr>
                        <a:t>Peru</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3.66%</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2.68%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0.98%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6941213"/>
                  </a:ext>
                </a:extLst>
              </a:tr>
              <a:tr h="374073">
                <a:tc>
                  <a:txBody>
                    <a:bodyPr/>
                    <a:lstStyle/>
                    <a:p>
                      <a:pPr algn="l" fontAlgn="b"/>
                      <a:r>
                        <a:rPr lang="en-US" sz="2000" u="none" strike="noStrike" dirty="0">
                          <a:solidFill>
                            <a:srgbClr val="FF0000"/>
                          </a:solidFill>
                          <a:effectLst/>
                        </a:rPr>
                        <a:t>Brazil</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solidFill>
                            <a:srgbClr val="FF0000"/>
                          </a:solidFill>
                          <a:effectLst/>
                        </a:rPr>
                        <a:t>3.98%</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solidFill>
                            <a:srgbClr val="FF0000"/>
                          </a:solidFill>
                          <a:effectLst/>
                        </a:rPr>
                        <a:t>2.68%</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solidFill>
                            <a:srgbClr val="FF0000"/>
                          </a:solidFill>
                          <a:effectLst/>
                        </a:rPr>
                        <a:t>1.30%</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360473"/>
                  </a:ext>
                </a:extLst>
              </a:tr>
              <a:tr h="374073">
                <a:tc>
                  <a:txBody>
                    <a:bodyPr/>
                    <a:lstStyle/>
                    <a:p>
                      <a:pPr algn="l" fontAlgn="b"/>
                      <a:r>
                        <a:rPr lang="en-US" sz="2000" u="none" strike="noStrike" dirty="0">
                          <a:effectLst/>
                        </a:rPr>
                        <a:t>Colombia</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3.88%</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2.68%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1.20%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4582014"/>
                  </a:ext>
                </a:extLst>
              </a:tr>
              <a:tr h="374073">
                <a:tc>
                  <a:txBody>
                    <a:bodyPr/>
                    <a:lstStyle/>
                    <a:p>
                      <a:pPr algn="l" fontAlgn="b"/>
                      <a:r>
                        <a:rPr lang="en-US" sz="2000" u="none" strike="noStrike" dirty="0">
                          <a:effectLst/>
                        </a:rPr>
                        <a:t>Poland</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3.22%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2.68%</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0.54%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2904227"/>
                  </a:ext>
                </a:extLst>
              </a:tr>
              <a:tr h="374073">
                <a:tc>
                  <a:txBody>
                    <a:bodyPr/>
                    <a:lstStyle/>
                    <a:p>
                      <a:pPr algn="l" fontAlgn="b"/>
                      <a:r>
                        <a:rPr lang="en-US" sz="2000" u="none" strike="noStrike" dirty="0">
                          <a:effectLst/>
                        </a:rPr>
                        <a:t>Turkey</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6.31%</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2.68%</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3.63%</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8935706"/>
                  </a:ext>
                </a:extLst>
              </a:tr>
              <a:tr h="374073">
                <a:tc>
                  <a:txBody>
                    <a:bodyPr/>
                    <a:lstStyle/>
                    <a:p>
                      <a:pPr algn="l" fontAlgn="b"/>
                      <a:r>
                        <a:rPr lang="en-US" sz="2000" u="none" strike="noStrike" dirty="0">
                          <a:effectLst/>
                        </a:rPr>
                        <a:t>Mexico</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3.90%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2.68%</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1.22%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6756014"/>
                  </a:ext>
                </a:extLst>
              </a:tr>
              <a:tr h="374073">
                <a:tc>
                  <a:txBody>
                    <a:bodyPr/>
                    <a:lstStyle/>
                    <a:p>
                      <a:pPr algn="l" fontAlgn="b"/>
                      <a:r>
                        <a:rPr lang="en-US" sz="2000" u="none" strike="noStrike" dirty="0">
                          <a:effectLst/>
                        </a:rPr>
                        <a:t>Russia</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4.72%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2.68%</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2.04%</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9283869"/>
                  </a:ext>
                </a:extLst>
              </a:tr>
              <a:tr h="374073">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b"/>
                      <a:r>
                        <a:rPr lang="en-US" sz="2000" u="none" strike="noStrike" dirty="0">
                          <a:effectLst/>
                        </a:rPr>
                        <a:t>Euro Bonds</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40094938"/>
                  </a:ext>
                </a:extLst>
              </a:tr>
              <a:tr h="374073">
                <a:tc>
                  <a:txBody>
                    <a:bodyPr/>
                    <a:lstStyle/>
                    <a:p>
                      <a:pPr algn="l" fontAlgn="b"/>
                      <a:r>
                        <a:rPr lang="en-US" sz="2000" u="none" strike="noStrike" dirty="0">
                          <a:effectLst/>
                        </a:rPr>
                        <a:t>Bulgaria</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1.46%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0.15%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1.31%</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3110364"/>
                  </a:ext>
                </a:extLst>
              </a:tr>
            </a:tbl>
          </a:graphicData>
        </a:graphic>
      </p:graphicFrame>
    </p:spTree>
    <p:extLst>
      <p:ext uri="{BB962C8B-B14F-4D97-AF65-F5344CB8AC3E}">
        <p14:creationId xmlns:p14="http://schemas.microsoft.com/office/powerpoint/2010/main" val="2497068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a:xfrm>
            <a:off x="612775" y="228600"/>
            <a:ext cx="8153400" cy="990600"/>
          </a:xfrm>
        </p:spPr>
        <p:txBody>
          <a:bodyPr/>
          <a:lstStyle/>
          <a:p>
            <a:r>
              <a:rPr lang="en-US" altLang="en-US" dirty="0">
                <a:ea typeface="ＭＳ Ｐゴシック" charset="-128"/>
              </a:rPr>
              <a:t>Approach 2: CDS Spreads – January 2019</a:t>
            </a:r>
          </a:p>
        </p:txBody>
      </p:sp>
      <p:sp>
        <p:nvSpPr>
          <p:cNvPr id="84994" name="Footer Placeholder 3"/>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fontAlgn="base">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spcBef>
                <a:spcPct val="0"/>
              </a:spcBef>
              <a:buClrTx/>
              <a:buSzTx/>
              <a:buFontTx/>
              <a:buNone/>
            </a:pPr>
            <a:r>
              <a:rPr lang="en-US"/>
              <a:t>Aswath Damodaran</a:t>
            </a:r>
            <a:endParaRPr lang="en-US" altLang="en-US" sz="1400">
              <a:solidFill>
                <a:schemeClr val="tx2"/>
              </a:solidFill>
              <a:latin typeface="Times" charset="0"/>
            </a:endParaRPr>
          </a:p>
        </p:txBody>
      </p:sp>
      <p:sp>
        <p:nvSpPr>
          <p:cNvPr id="84995" name="Slide Number Placeholder 4"/>
          <p:cNvSpPr>
            <a:spLocks noGrp="1"/>
          </p:cNvSpPr>
          <p:nvPr>
            <p:ph type="sldNum" sz="quarter" idx="11"/>
          </p:nvPr>
        </p:nvSpPr>
        <p:spPr bwMode="auto">
          <a:xfrm>
            <a:off x="0" y="1271588"/>
            <a:ext cx="5334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57E0B57-65AF-D843-8D13-9A0E14AC449E}" type="slidenum">
              <a:rPr lang="en-US" altLang="en-US" sz="1200">
                <a:solidFill>
                  <a:srgbClr val="FFFFFF"/>
                </a:solidFill>
                <a:latin typeface="Times" charset="0"/>
              </a:rPr>
              <a:pPr>
                <a:lnSpc>
                  <a:spcPct val="80000"/>
                </a:lnSpc>
                <a:spcBef>
                  <a:spcPct val="0"/>
                </a:spcBef>
                <a:buClrTx/>
                <a:buSzTx/>
                <a:buFontTx/>
                <a:buNone/>
              </a:pPr>
              <a:t>17</a:t>
            </a:fld>
            <a:endParaRPr lang="en-US" altLang="en-US" sz="1200">
              <a:solidFill>
                <a:srgbClr val="FFFFFF"/>
              </a:solidFill>
              <a:latin typeface="Times" charset="0"/>
            </a:endParaRPr>
          </a:p>
        </p:txBody>
      </p:sp>
      <p:pic>
        <p:nvPicPr>
          <p:cNvPr id="11" name="Content Placeholder 10">
            <a:extLst>
              <a:ext uri="{FF2B5EF4-FFF2-40B4-BE49-F238E27FC236}">
                <a16:creationId xmlns:a16="http://schemas.microsoft.com/office/drawing/2014/main" id="{2698D2CE-27A4-764A-97BD-71A3594E7F24}"/>
              </a:ext>
            </a:extLst>
          </p:cNvPr>
          <p:cNvPicPr>
            <a:picLocks noGrp="1" noChangeAspect="1"/>
          </p:cNvPicPr>
          <p:nvPr>
            <p:ph sz="quarter" idx="1"/>
          </p:nvPr>
        </p:nvPicPr>
        <p:blipFill>
          <a:blip r:embed="rId3"/>
          <a:stretch>
            <a:fillRect/>
          </a:stretch>
        </p:blipFill>
        <p:spPr>
          <a:xfrm>
            <a:off x="533400" y="1684421"/>
            <a:ext cx="8001000" cy="4746541"/>
          </a:xfrm>
          <a:prstGeom prst="rect">
            <a:avLst/>
          </a:prstGeom>
        </p:spPr>
      </p:pic>
    </p:spTree>
    <p:extLst>
      <p:ext uri="{BB962C8B-B14F-4D97-AF65-F5344CB8AC3E}">
        <p14:creationId xmlns:p14="http://schemas.microsoft.com/office/powerpoint/2010/main" val="154458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Approach 3: Typical Default Spreads: January 2019</a:t>
            </a:r>
          </a:p>
        </p:txBody>
      </p:sp>
      <p:sp>
        <p:nvSpPr>
          <p:cNvPr id="87042" name="Footer Placeholder 3"/>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fontAlgn="base">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spcBef>
                <a:spcPct val="0"/>
              </a:spcBef>
              <a:buClrTx/>
              <a:buSzTx/>
              <a:buFontTx/>
              <a:buNone/>
            </a:pPr>
            <a:r>
              <a:rPr lang="en-US"/>
              <a:t>Aswath Damodaran</a:t>
            </a:r>
            <a:endParaRPr lang="en-US" altLang="en-US" sz="1400">
              <a:solidFill>
                <a:schemeClr val="tx2"/>
              </a:solidFill>
              <a:latin typeface="Times" charset="0"/>
            </a:endParaRPr>
          </a:p>
        </p:txBody>
      </p:sp>
      <p:sp>
        <p:nvSpPr>
          <p:cNvPr id="87043"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09FB1FF-D2C9-6641-9906-F1284CBB17B5}" type="slidenum">
              <a:rPr lang="en-US" altLang="en-US" sz="1200">
                <a:solidFill>
                  <a:srgbClr val="FFFFFF"/>
                </a:solidFill>
                <a:latin typeface="Times" charset="0"/>
              </a:rPr>
              <a:pPr>
                <a:lnSpc>
                  <a:spcPct val="80000"/>
                </a:lnSpc>
                <a:spcBef>
                  <a:spcPct val="0"/>
                </a:spcBef>
                <a:buClrTx/>
                <a:buSzTx/>
                <a:buFontTx/>
                <a:buNone/>
              </a:pPr>
              <a:t>18</a:t>
            </a:fld>
            <a:endParaRPr lang="en-US" altLang="en-US" sz="1200">
              <a:solidFill>
                <a:srgbClr val="FFFFFF"/>
              </a:solidFill>
              <a:latin typeface="Times" charset="0"/>
            </a:endParaRPr>
          </a:p>
        </p:txBody>
      </p:sp>
      <p:graphicFrame>
        <p:nvGraphicFramePr>
          <p:cNvPr id="6" name="Content Placeholder 5">
            <a:extLst>
              <a:ext uri="{FF2B5EF4-FFF2-40B4-BE49-F238E27FC236}">
                <a16:creationId xmlns:a16="http://schemas.microsoft.com/office/drawing/2014/main" id="{16C5EB5E-DDAC-5B4B-AA50-D5C2338BAB6E}"/>
              </a:ext>
            </a:extLst>
          </p:cNvPr>
          <p:cNvGraphicFramePr>
            <a:graphicFrameLocks noGrp="1"/>
          </p:cNvGraphicFramePr>
          <p:nvPr>
            <p:ph sz="quarter" idx="1"/>
            <p:extLst/>
          </p:nvPr>
        </p:nvGraphicFramePr>
        <p:xfrm>
          <a:off x="2133600" y="1600203"/>
          <a:ext cx="5257800" cy="5053897"/>
        </p:xfrm>
        <a:graphic>
          <a:graphicData uri="http://schemas.openxmlformats.org/drawingml/2006/table">
            <a:tbl>
              <a:tblPr>
                <a:tableStyleId>{5C22544A-7EE6-4342-B048-85BDC9FD1C3A}</a:tableStyleId>
              </a:tblPr>
              <a:tblGrid>
                <a:gridCol w="1752600">
                  <a:extLst>
                    <a:ext uri="{9D8B030D-6E8A-4147-A177-3AD203B41FA5}">
                      <a16:colId xmlns:a16="http://schemas.microsoft.com/office/drawing/2014/main" val="2952183524"/>
                    </a:ext>
                  </a:extLst>
                </a:gridCol>
                <a:gridCol w="1752600">
                  <a:extLst>
                    <a:ext uri="{9D8B030D-6E8A-4147-A177-3AD203B41FA5}">
                      <a16:colId xmlns:a16="http://schemas.microsoft.com/office/drawing/2014/main" val="3412142360"/>
                    </a:ext>
                  </a:extLst>
                </a:gridCol>
                <a:gridCol w="1752600">
                  <a:extLst>
                    <a:ext uri="{9D8B030D-6E8A-4147-A177-3AD203B41FA5}">
                      <a16:colId xmlns:a16="http://schemas.microsoft.com/office/drawing/2014/main" val="1554463798"/>
                    </a:ext>
                  </a:extLst>
                </a:gridCol>
              </a:tblGrid>
              <a:tr h="304797">
                <a:tc>
                  <a:txBody>
                    <a:bodyPr/>
                    <a:lstStyle/>
                    <a:p>
                      <a:pPr algn="ctr" rtl="0" fontAlgn="b"/>
                      <a:r>
                        <a:rPr lang="en-US" sz="1200" u="none" strike="noStrike" dirty="0">
                          <a:effectLst/>
                        </a:rPr>
                        <a:t>S&amp;P Sovereign Rating</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Moody's Sovereign Rating</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Default Spread</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6676113"/>
                  </a:ext>
                </a:extLst>
              </a:tr>
              <a:tr h="160564">
                <a:tc>
                  <a:txBody>
                    <a:bodyPr/>
                    <a:lstStyle/>
                    <a:p>
                      <a:pPr algn="ctr" rtl="0" fontAlgn="b"/>
                      <a:r>
                        <a:rPr lang="en-US" sz="1200" u="none" strike="noStrike" dirty="0">
                          <a:effectLst/>
                        </a:rPr>
                        <a:t>AAA</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Aaa</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0.00%</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8669199"/>
                  </a:ext>
                </a:extLst>
              </a:tr>
              <a:tr h="160564">
                <a:tc>
                  <a:txBody>
                    <a:bodyPr/>
                    <a:lstStyle/>
                    <a:p>
                      <a:pPr algn="ctr" rtl="0" fontAlgn="b"/>
                      <a:r>
                        <a:rPr lang="en-US" sz="1200" u="none" strike="noStrike" dirty="0">
                          <a:effectLst/>
                        </a:rPr>
                        <a:t>AA+</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Aa1</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0.45%</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8689888"/>
                  </a:ext>
                </a:extLst>
              </a:tr>
              <a:tr h="160564">
                <a:tc>
                  <a:txBody>
                    <a:bodyPr/>
                    <a:lstStyle/>
                    <a:p>
                      <a:pPr algn="ctr" rtl="0" fontAlgn="b"/>
                      <a:r>
                        <a:rPr lang="en-US" sz="1200" u="none" strike="noStrike">
                          <a:effectLst/>
                        </a:rPr>
                        <a:t>AA</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dirty="0">
                          <a:effectLst/>
                        </a:rPr>
                        <a:t>Aa2</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0.56%</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7429241"/>
                  </a:ext>
                </a:extLst>
              </a:tr>
              <a:tr h="160564">
                <a:tc>
                  <a:txBody>
                    <a:bodyPr/>
                    <a:lstStyle/>
                    <a:p>
                      <a:pPr algn="ctr" rtl="0" fontAlgn="b"/>
                      <a:r>
                        <a:rPr lang="en-US" sz="1200" u="none" strike="noStrike">
                          <a:effectLst/>
                        </a:rPr>
                        <a:t>AA-</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Aa3</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0.68%</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2792876"/>
                  </a:ext>
                </a:extLst>
              </a:tr>
              <a:tr h="160564">
                <a:tc>
                  <a:txBody>
                    <a:bodyPr/>
                    <a:lstStyle/>
                    <a:p>
                      <a:pPr algn="ctr" rtl="0" fontAlgn="b"/>
                      <a:r>
                        <a:rPr lang="en-US" sz="1200" u="none" strike="noStrike">
                          <a:effectLst/>
                        </a:rPr>
                        <a:t>A+</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dirty="0">
                          <a:effectLst/>
                        </a:rPr>
                        <a:t>A1</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0.79%</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1388298"/>
                  </a:ext>
                </a:extLst>
              </a:tr>
              <a:tr h="160564">
                <a:tc>
                  <a:txBody>
                    <a:bodyPr/>
                    <a:lstStyle/>
                    <a:p>
                      <a:pPr algn="ctr" rtl="0" fontAlgn="b"/>
                      <a:r>
                        <a:rPr lang="en-US" sz="1200" u="none" strike="noStrike">
                          <a:effectLst/>
                        </a:rPr>
                        <a:t>A</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A2</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0.96%</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1568431"/>
                  </a:ext>
                </a:extLst>
              </a:tr>
              <a:tr h="160564">
                <a:tc>
                  <a:txBody>
                    <a:bodyPr/>
                    <a:lstStyle/>
                    <a:p>
                      <a:pPr algn="ctr" rtl="0" fontAlgn="b"/>
                      <a:r>
                        <a:rPr lang="en-US" sz="1200" u="none" strike="noStrike">
                          <a:effectLst/>
                        </a:rPr>
                        <a:t>A-</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A3</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1.35%</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4978842"/>
                  </a:ext>
                </a:extLst>
              </a:tr>
              <a:tr h="160564">
                <a:tc>
                  <a:txBody>
                    <a:bodyPr/>
                    <a:lstStyle/>
                    <a:p>
                      <a:pPr algn="ctr" rtl="0" fontAlgn="b"/>
                      <a:r>
                        <a:rPr lang="en-US" sz="1200" u="none" strike="noStrike">
                          <a:effectLst/>
                        </a:rPr>
                        <a:t>BBB+</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Baa1</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1.80%</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304383"/>
                  </a:ext>
                </a:extLst>
              </a:tr>
              <a:tr h="160564">
                <a:tc>
                  <a:txBody>
                    <a:bodyPr/>
                    <a:lstStyle/>
                    <a:p>
                      <a:pPr algn="ctr" rtl="0" fontAlgn="b"/>
                      <a:r>
                        <a:rPr lang="en-US" sz="1200" u="none" strike="noStrike">
                          <a:effectLst/>
                        </a:rPr>
                        <a:t>BBB</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dirty="0">
                          <a:effectLst/>
                        </a:rPr>
                        <a:t>Baa2</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2.15%</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7916305"/>
                  </a:ext>
                </a:extLst>
              </a:tr>
              <a:tr h="160564">
                <a:tc>
                  <a:txBody>
                    <a:bodyPr/>
                    <a:lstStyle/>
                    <a:p>
                      <a:pPr algn="ctr" rtl="0" fontAlgn="b"/>
                      <a:r>
                        <a:rPr lang="en-US" sz="1200" u="none" strike="noStrike">
                          <a:effectLst/>
                        </a:rPr>
                        <a:t>BBB-</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Baa3</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2.48%</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6414929"/>
                  </a:ext>
                </a:extLst>
              </a:tr>
              <a:tr h="160564">
                <a:tc>
                  <a:txBody>
                    <a:bodyPr/>
                    <a:lstStyle/>
                    <a:p>
                      <a:pPr algn="ctr" rtl="0" fontAlgn="b"/>
                      <a:r>
                        <a:rPr lang="en-US" sz="1200" u="none" strike="noStrike">
                          <a:effectLst/>
                        </a:rPr>
                        <a:t>BB+</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Ba1</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2.82%</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6901068"/>
                  </a:ext>
                </a:extLst>
              </a:tr>
              <a:tr h="160564">
                <a:tc>
                  <a:txBody>
                    <a:bodyPr/>
                    <a:lstStyle/>
                    <a:p>
                      <a:pPr algn="ctr" rtl="0" fontAlgn="b"/>
                      <a:r>
                        <a:rPr lang="en-US" sz="1200" u="none" strike="noStrike">
                          <a:effectLst/>
                        </a:rPr>
                        <a:t>BB</a:t>
                      </a:r>
                      <a:endParaRPr lang="en-US" sz="1200" b="0" i="0" u="none" strike="noStrike">
                        <a:solidFill>
                          <a:srgbClr val="FF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Ba2</a:t>
                      </a:r>
                      <a:endParaRPr lang="en-US" sz="1200" b="0" i="0" u="none" strike="noStrike">
                        <a:solidFill>
                          <a:srgbClr val="FF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3.39%</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5808317"/>
                  </a:ext>
                </a:extLst>
              </a:tr>
              <a:tr h="160564">
                <a:tc>
                  <a:txBody>
                    <a:bodyPr/>
                    <a:lstStyle/>
                    <a:p>
                      <a:pPr algn="ctr" rtl="0" fontAlgn="b"/>
                      <a:r>
                        <a:rPr lang="en-US" sz="1200" u="none" strike="noStrike">
                          <a:effectLst/>
                        </a:rPr>
                        <a:t>BB</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Ba3</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4.06%</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1009742"/>
                  </a:ext>
                </a:extLst>
              </a:tr>
              <a:tr h="160564">
                <a:tc>
                  <a:txBody>
                    <a:bodyPr/>
                    <a:lstStyle/>
                    <a:p>
                      <a:pPr algn="ctr" rtl="0" fontAlgn="b"/>
                      <a:r>
                        <a:rPr lang="en-US" sz="1200" u="none" strike="noStrike">
                          <a:effectLst/>
                        </a:rPr>
                        <a:t>B+</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B1</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5.08%</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1949488"/>
                  </a:ext>
                </a:extLst>
              </a:tr>
              <a:tr h="160564">
                <a:tc>
                  <a:txBody>
                    <a:bodyPr/>
                    <a:lstStyle/>
                    <a:p>
                      <a:pPr algn="ctr" rtl="0" fontAlgn="b"/>
                      <a:r>
                        <a:rPr lang="en-US" sz="1200" u="none" strike="noStrike">
                          <a:effectLst/>
                        </a:rPr>
                        <a:t>B</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B2</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6.21%</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9964162"/>
                  </a:ext>
                </a:extLst>
              </a:tr>
              <a:tr h="160564">
                <a:tc>
                  <a:txBody>
                    <a:bodyPr/>
                    <a:lstStyle/>
                    <a:p>
                      <a:pPr algn="ctr" rtl="0" fontAlgn="b"/>
                      <a:r>
                        <a:rPr lang="en-US" sz="1200" u="none" strike="noStrike" dirty="0">
                          <a:effectLst/>
                        </a:rPr>
                        <a:t>B-</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B3</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7.34%</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7042528"/>
                  </a:ext>
                </a:extLst>
              </a:tr>
              <a:tr h="160564">
                <a:tc>
                  <a:txBody>
                    <a:bodyPr/>
                    <a:lstStyle/>
                    <a:p>
                      <a:pPr algn="ctr" rtl="0" fontAlgn="b"/>
                      <a:r>
                        <a:rPr lang="en-US" sz="1200" u="none" strike="noStrike">
                          <a:effectLst/>
                        </a:rPr>
                        <a:t>CCC+</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Caa1</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8.46%</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2070399"/>
                  </a:ext>
                </a:extLst>
              </a:tr>
              <a:tr h="160564">
                <a:tc>
                  <a:txBody>
                    <a:bodyPr/>
                    <a:lstStyle/>
                    <a:p>
                      <a:pPr algn="ctr" rtl="0" fontAlgn="b"/>
                      <a:r>
                        <a:rPr lang="en-US" sz="1200" u="none" strike="noStrike">
                          <a:effectLst/>
                        </a:rPr>
                        <a:t>CCC</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Caa2</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10.16%</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0327511"/>
                  </a:ext>
                </a:extLst>
              </a:tr>
              <a:tr h="160564">
                <a:tc>
                  <a:txBody>
                    <a:bodyPr/>
                    <a:lstStyle/>
                    <a:p>
                      <a:pPr algn="ctr" rtl="0" fontAlgn="b"/>
                      <a:r>
                        <a:rPr lang="en-US" sz="1200" u="none" strike="noStrike" dirty="0">
                          <a:effectLst/>
                        </a:rPr>
                        <a:t>CCC-</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Caa3</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11.28%</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3881840"/>
                  </a:ext>
                </a:extLst>
              </a:tr>
              <a:tr h="160564">
                <a:tc>
                  <a:txBody>
                    <a:bodyPr/>
                    <a:lstStyle/>
                    <a:p>
                      <a:pPr algn="ctr" rtl="0" fontAlgn="b"/>
                      <a:r>
                        <a:rPr lang="en-US" sz="1200" u="none" strike="noStrike" dirty="0">
                          <a:effectLst/>
                        </a:rPr>
                        <a:t>CC+</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Ca1</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13.54%</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4671186"/>
                  </a:ext>
                </a:extLst>
              </a:tr>
              <a:tr h="160564">
                <a:tc>
                  <a:txBody>
                    <a:bodyPr/>
                    <a:lstStyle/>
                    <a:p>
                      <a:pPr algn="ctr" rtl="0" fontAlgn="b"/>
                      <a:r>
                        <a:rPr lang="en-US" sz="1200" u="none" strike="noStrike">
                          <a:effectLst/>
                        </a:rPr>
                        <a:t>CC</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Ca2</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dirty="0">
                          <a:effectLst/>
                        </a:rPr>
                        <a:t>15.41%</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9388531"/>
                  </a:ext>
                </a:extLst>
              </a:tr>
              <a:tr h="160564">
                <a:tc>
                  <a:txBody>
                    <a:bodyPr/>
                    <a:lstStyle/>
                    <a:p>
                      <a:pPr algn="ctr" rtl="0" fontAlgn="b"/>
                      <a:r>
                        <a:rPr lang="en-US" sz="1200" u="none" strike="noStrike">
                          <a:effectLst/>
                        </a:rPr>
                        <a:t>CC-</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Ca3</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17.06%</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1991321"/>
                  </a:ext>
                </a:extLst>
              </a:tr>
              <a:tr h="160564">
                <a:tc>
                  <a:txBody>
                    <a:bodyPr/>
                    <a:lstStyle/>
                    <a:p>
                      <a:pPr algn="ctr" rtl="0" fontAlgn="b"/>
                      <a:r>
                        <a:rPr lang="en-US" sz="1200" u="none" strike="noStrike">
                          <a:effectLst/>
                        </a:rPr>
                        <a:t>C+</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C1</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19.81%</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9216314"/>
                  </a:ext>
                </a:extLst>
              </a:tr>
              <a:tr h="160564">
                <a:tc>
                  <a:txBody>
                    <a:bodyPr/>
                    <a:lstStyle/>
                    <a:p>
                      <a:pPr algn="ctr" rtl="0" fontAlgn="b"/>
                      <a:r>
                        <a:rPr lang="en-US" sz="1200" u="none" strike="noStrike" dirty="0">
                          <a:effectLst/>
                        </a:rPr>
                        <a:t>C</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C2</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dirty="0">
                          <a:effectLst/>
                        </a:rPr>
                        <a:t>22.02%</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5470582"/>
                  </a:ext>
                </a:extLst>
              </a:tr>
              <a:tr h="160564">
                <a:tc>
                  <a:txBody>
                    <a:bodyPr/>
                    <a:lstStyle/>
                    <a:p>
                      <a:pPr algn="ctr" rtl="0" fontAlgn="b"/>
                      <a:r>
                        <a:rPr lang="en-US" sz="1200" u="none" strike="noStrike" dirty="0">
                          <a:effectLst/>
                        </a:rPr>
                        <a:t>C-</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a:effectLst/>
                        </a:rPr>
                        <a:t>C3</a:t>
                      </a:r>
                      <a:endParaRPr lang="en-US" sz="1200" b="0" i="0" u="none" strike="noStrike">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200" u="none" strike="noStrike" dirty="0">
                          <a:effectLst/>
                        </a:rPr>
                        <a:t>27.52%</a:t>
                      </a:r>
                      <a:endParaRPr lang="en-US" sz="1200" b="0" i="0" u="none" strike="noStrike" dirty="0">
                        <a:solidFill>
                          <a:srgbClr val="000000"/>
                        </a:solidFill>
                        <a:effectLst/>
                        <a:latin typeface="Calibri" panose="020F0502020204030204" pitchFamily="34" charset="0"/>
                      </a:endParaRPr>
                    </a:p>
                  </a:txBody>
                  <a:tcPr marL="7084" marR="7084" marT="708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118687"/>
                  </a:ext>
                </a:extLst>
              </a:tr>
            </a:tbl>
          </a:graphicData>
        </a:graphic>
      </p:graphicFrame>
    </p:spTree>
    <p:extLst>
      <p:ext uri="{BB962C8B-B14F-4D97-AF65-F5344CB8AC3E}">
        <p14:creationId xmlns:p14="http://schemas.microsoft.com/office/powerpoint/2010/main" val="4173734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Getting to a risk free rate in a currency: Example</a:t>
            </a:r>
          </a:p>
        </p:txBody>
      </p:sp>
      <p:sp>
        <p:nvSpPr>
          <p:cNvPr id="74754"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dirty="0">
                <a:ea typeface="ＭＳ Ｐゴシック" charset="-128"/>
              </a:rPr>
              <a:t>The Brazilian government bond rate in nominal </a:t>
            </a:r>
            <a:r>
              <a:rPr lang="en-US" altLang="en-US" sz="2400" dirty="0" err="1">
                <a:ea typeface="ＭＳ Ｐゴシック" charset="-128"/>
              </a:rPr>
              <a:t>reais</a:t>
            </a:r>
            <a:r>
              <a:rPr lang="en-US" altLang="en-US" sz="2400" dirty="0">
                <a:ea typeface="ＭＳ Ｐゴシック" charset="-128"/>
              </a:rPr>
              <a:t> on January 1, 2019 was 9.18%. To get to a </a:t>
            </a:r>
            <a:r>
              <a:rPr lang="en-US" altLang="en-US" sz="2400" dirty="0" err="1">
                <a:ea typeface="ＭＳ Ｐゴシック" charset="-128"/>
              </a:rPr>
              <a:t>riskfree</a:t>
            </a:r>
            <a:r>
              <a:rPr lang="en-US" altLang="en-US" sz="2400" dirty="0">
                <a:ea typeface="ＭＳ Ｐゴシック" charset="-128"/>
              </a:rPr>
              <a:t> rate in nominal </a:t>
            </a:r>
            <a:r>
              <a:rPr lang="en-US" altLang="en-US" sz="2400" dirty="0" err="1">
                <a:ea typeface="ＭＳ Ｐゴシック" charset="-128"/>
              </a:rPr>
              <a:t>reais</a:t>
            </a:r>
            <a:r>
              <a:rPr lang="en-US" altLang="en-US" sz="2400" dirty="0">
                <a:ea typeface="ＭＳ Ｐゴシック" charset="-128"/>
              </a:rPr>
              <a:t>, we can use one of three approaches.</a:t>
            </a:r>
          </a:p>
          <a:p>
            <a:pPr lvl="1" indent="-319088" eaLnBrk="1" hangingPunct="1">
              <a:lnSpc>
                <a:spcPct val="80000"/>
              </a:lnSpc>
              <a:buFont typeface="Wingdings" charset="2"/>
              <a:buChar char=""/>
              <a:defRPr/>
            </a:pPr>
            <a:r>
              <a:rPr lang="en-US" altLang="en-US" sz="2000" dirty="0">
                <a:ea typeface="ＭＳ Ｐゴシック" charset="-128"/>
              </a:rPr>
              <a:t>Approach 1: Government Bond spread</a:t>
            </a:r>
          </a:p>
          <a:p>
            <a:pPr lvl="2" indent="-273050" eaLnBrk="1" hangingPunct="1">
              <a:lnSpc>
                <a:spcPct val="80000"/>
              </a:lnSpc>
              <a:buFont typeface="Wingdings 2" charset="2"/>
              <a:buChar char=""/>
              <a:defRPr/>
            </a:pPr>
            <a:r>
              <a:rPr lang="en-US" altLang="en-US" sz="2000" dirty="0">
                <a:ea typeface="ＭＳ Ｐゴシック" charset="-128"/>
              </a:rPr>
              <a:t>The 2023 Brazil bond, denominated in US dollars, has a spread of 1.30% over the US treasury bond rate.</a:t>
            </a:r>
          </a:p>
          <a:p>
            <a:pPr lvl="2" indent="-273050" eaLnBrk="1" hangingPunct="1">
              <a:lnSpc>
                <a:spcPct val="80000"/>
              </a:lnSpc>
              <a:buFont typeface="Wingdings 2" charset="2"/>
              <a:buChar char=""/>
              <a:defRPr/>
            </a:pPr>
            <a:r>
              <a:rPr lang="en-US" altLang="en-US" sz="2000" dirty="0" err="1">
                <a:ea typeface="ＭＳ Ｐゴシック" charset="-128"/>
              </a:rPr>
              <a:t>Riskfree</a:t>
            </a:r>
            <a:r>
              <a:rPr lang="en-US" altLang="en-US" sz="2000" dirty="0">
                <a:ea typeface="ＭＳ Ｐゴシック" charset="-128"/>
              </a:rPr>
              <a:t> rate in $R = 9.18% - 1.30% = 7.88%</a:t>
            </a:r>
          </a:p>
          <a:p>
            <a:pPr lvl="1" indent="-319088" eaLnBrk="1" hangingPunct="1">
              <a:lnSpc>
                <a:spcPct val="80000"/>
              </a:lnSpc>
              <a:buFont typeface="Wingdings" charset="2"/>
              <a:buChar char=""/>
              <a:defRPr/>
            </a:pPr>
            <a:r>
              <a:rPr lang="en-US" altLang="en-US" sz="2000" dirty="0">
                <a:ea typeface="ＭＳ Ｐゴシック" charset="-128"/>
              </a:rPr>
              <a:t>Approach 2: The CDS Spread</a:t>
            </a:r>
          </a:p>
          <a:p>
            <a:pPr lvl="2" indent="-273050" eaLnBrk="1" hangingPunct="1">
              <a:lnSpc>
                <a:spcPct val="80000"/>
              </a:lnSpc>
              <a:buFont typeface="Wingdings 2" charset="2"/>
              <a:buChar char=""/>
              <a:defRPr/>
            </a:pPr>
            <a:r>
              <a:rPr lang="en-US" altLang="en-US" sz="2000" dirty="0">
                <a:ea typeface="ＭＳ Ｐゴシック" charset="-128"/>
              </a:rPr>
              <a:t>The CDS spread for Brazil, adjusted for the US CDS spread was 2.57%. </a:t>
            </a:r>
          </a:p>
          <a:p>
            <a:pPr lvl="2" indent="-273050" eaLnBrk="1" hangingPunct="1">
              <a:lnSpc>
                <a:spcPct val="80000"/>
              </a:lnSpc>
              <a:buFont typeface="Wingdings 2" charset="2"/>
              <a:buChar char=""/>
              <a:defRPr/>
            </a:pPr>
            <a:r>
              <a:rPr lang="en-US" altLang="en-US" sz="2000" dirty="0" err="1">
                <a:ea typeface="ＭＳ Ｐゴシック" charset="-128"/>
              </a:rPr>
              <a:t>Riskfree</a:t>
            </a:r>
            <a:r>
              <a:rPr lang="en-US" altLang="en-US" sz="2000" dirty="0">
                <a:ea typeface="ＭＳ Ｐゴシック" charset="-128"/>
              </a:rPr>
              <a:t> rate in $R = 9.18% - 2.57% = 6.61%</a:t>
            </a:r>
          </a:p>
          <a:p>
            <a:pPr lvl="1" indent="-319088" eaLnBrk="1" hangingPunct="1">
              <a:lnSpc>
                <a:spcPct val="80000"/>
              </a:lnSpc>
              <a:buFont typeface="Wingdings" charset="2"/>
              <a:buChar char=""/>
              <a:defRPr/>
            </a:pPr>
            <a:r>
              <a:rPr lang="en-US" altLang="en-US" sz="2000" dirty="0">
                <a:ea typeface="ＭＳ Ｐゴシック" charset="-128"/>
              </a:rPr>
              <a:t>Approach 3: The Rating based spread</a:t>
            </a:r>
          </a:p>
          <a:p>
            <a:pPr lvl="2" indent="-273050" eaLnBrk="1" hangingPunct="1">
              <a:lnSpc>
                <a:spcPct val="80000"/>
              </a:lnSpc>
              <a:buFont typeface="Wingdings 2" charset="2"/>
              <a:buChar char=""/>
              <a:defRPr/>
            </a:pPr>
            <a:r>
              <a:rPr lang="en-US" altLang="en-US" sz="2000" dirty="0">
                <a:ea typeface="ＭＳ Ｐゴシック" charset="-128"/>
              </a:rPr>
              <a:t>Brazil has a Ba2 local currency rating from Moody’s. The default spread for that rating is 3.39%</a:t>
            </a:r>
          </a:p>
          <a:p>
            <a:pPr lvl="2" indent="-273050" eaLnBrk="1" hangingPunct="1">
              <a:lnSpc>
                <a:spcPct val="80000"/>
              </a:lnSpc>
              <a:buFont typeface="Wingdings 2" charset="2"/>
              <a:buChar char=""/>
              <a:defRPr/>
            </a:pPr>
            <a:r>
              <a:rPr lang="en-US" altLang="en-US" sz="2000" dirty="0" err="1">
                <a:ea typeface="ＭＳ Ｐゴシック" charset="-128"/>
              </a:rPr>
              <a:t>Riskfree</a:t>
            </a:r>
            <a:r>
              <a:rPr lang="en-US" altLang="en-US" sz="2000" dirty="0">
                <a:ea typeface="ＭＳ Ｐゴシック" charset="-128"/>
              </a:rPr>
              <a:t> rate in $R = 9.18% - 3.39% = 5.79%</a:t>
            </a:r>
          </a:p>
        </p:txBody>
      </p:sp>
      <p:sp>
        <p:nvSpPr>
          <p:cNvPr id="89091" name="Footer Placeholder 3"/>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fontAlgn="base">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spcBef>
                <a:spcPct val="0"/>
              </a:spcBef>
              <a:buClrTx/>
              <a:buSzTx/>
              <a:buFontTx/>
              <a:buNone/>
            </a:pPr>
            <a:r>
              <a:rPr lang="en-US"/>
              <a:t>Aswath Damodaran</a:t>
            </a:r>
            <a:endParaRPr lang="en-US" altLang="en-US" sz="1400">
              <a:solidFill>
                <a:schemeClr val="tx2"/>
              </a:solidFill>
              <a:latin typeface="Times" charset="0"/>
            </a:endParaRPr>
          </a:p>
        </p:txBody>
      </p:sp>
      <p:sp>
        <p:nvSpPr>
          <p:cNvPr id="8909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25EF05C-3319-B94F-802F-5138EF162C10}" type="slidenum">
              <a:rPr lang="en-US" altLang="en-US" sz="1200">
                <a:solidFill>
                  <a:srgbClr val="FFFFFF"/>
                </a:solidFill>
                <a:latin typeface="Times" charset="0"/>
              </a:rPr>
              <a:pPr>
                <a:lnSpc>
                  <a:spcPct val="80000"/>
                </a:lnSpc>
                <a:spcBef>
                  <a:spcPct val="0"/>
                </a:spcBef>
                <a:buClrTx/>
                <a:buSzTx/>
                <a:buFontTx/>
                <a:buNone/>
              </a:pPr>
              <a:t>19</a:t>
            </a:fld>
            <a:endParaRPr lang="en-US" altLang="en-US" sz="1200">
              <a:solidFill>
                <a:srgbClr val="FFFFFF"/>
              </a:solidFill>
              <a:latin typeface="Times" charset="0"/>
            </a:endParaRPr>
          </a:p>
        </p:txBody>
      </p:sp>
    </p:spTree>
    <p:extLst>
      <p:ext uri="{BB962C8B-B14F-4D97-AF65-F5344CB8AC3E}">
        <p14:creationId xmlns:p14="http://schemas.microsoft.com/office/powerpoint/2010/main" val="266353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Risk free Rates: By Currency – January 1, 2019</a:t>
            </a:r>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20</a:t>
            </a:fld>
            <a:endParaRPr lang="en-US" dirty="0">
              <a:solidFill>
                <a:srgbClr val="FFFFFF"/>
              </a:solidFill>
            </a:endParaRPr>
          </a:p>
        </p:txBody>
      </p:sp>
      <p:graphicFrame>
        <p:nvGraphicFramePr>
          <p:cNvPr id="10" name="Content Placeholder 9">
            <a:extLst>
              <a:ext uri="{FF2B5EF4-FFF2-40B4-BE49-F238E27FC236}">
                <a16:creationId xmlns:a16="http://schemas.microsoft.com/office/drawing/2014/main" id="{19C045CD-02FC-7442-BDD4-98E5CD8DF9DB}"/>
              </a:ext>
            </a:extLst>
          </p:cNvPr>
          <p:cNvGraphicFramePr>
            <a:graphicFrameLocks noGrp="1"/>
          </p:cNvGraphicFramePr>
          <p:nvPr>
            <p:ph sz="quarter" idx="1"/>
            <p:extLst>
              <p:ext uri="{D42A27DB-BD31-4B8C-83A1-F6EECF244321}">
                <p14:modId xmlns:p14="http://schemas.microsoft.com/office/powerpoint/2010/main" val="426015838"/>
              </p:ext>
            </p:extLst>
          </p:nvPr>
        </p:nvGraphicFramePr>
        <p:xfrm>
          <a:off x="914400" y="1600204"/>
          <a:ext cx="7543800" cy="5172801"/>
        </p:xfrm>
        <a:graphic>
          <a:graphicData uri="http://schemas.openxmlformats.org/drawingml/2006/table">
            <a:tbl>
              <a:tblPr>
                <a:tableStyleId>{5C22544A-7EE6-4342-B048-85BDC9FD1C3A}</a:tableStyleId>
              </a:tblPr>
              <a:tblGrid>
                <a:gridCol w="2234493">
                  <a:extLst>
                    <a:ext uri="{9D8B030D-6E8A-4147-A177-3AD203B41FA5}">
                      <a16:colId xmlns:a16="http://schemas.microsoft.com/office/drawing/2014/main" val="3947961930"/>
                    </a:ext>
                  </a:extLst>
                </a:gridCol>
                <a:gridCol w="1455285">
                  <a:extLst>
                    <a:ext uri="{9D8B030D-6E8A-4147-A177-3AD203B41FA5}">
                      <a16:colId xmlns:a16="http://schemas.microsoft.com/office/drawing/2014/main" val="3390381804"/>
                    </a:ext>
                  </a:extLst>
                </a:gridCol>
                <a:gridCol w="2307065">
                  <a:extLst>
                    <a:ext uri="{9D8B030D-6E8A-4147-A177-3AD203B41FA5}">
                      <a16:colId xmlns:a16="http://schemas.microsoft.com/office/drawing/2014/main" val="415281182"/>
                    </a:ext>
                  </a:extLst>
                </a:gridCol>
                <a:gridCol w="1546957">
                  <a:extLst>
                    <a:ext uri="{9D8B030D-6E8A-4147-A177-3AD203B41FA5}">
                      <a16:colId xmlns:a16="http://schemas.microsoft.com/office/drawing/2014/main" val="2966407388"/>
                    </a:ext>
                  </a:extLst>
                </a:gridCol>
              </a:tblGrid>
              <a:tr h="292959">
                <a:tc>
                  <a:txBody>
                    <a:bodyPr/>
                    <a:lstStyle/>
                    <a:p>
                      <a:pPr algn="l" fontAlgn="ctr"/>
                      <a:r>
                        <a:rPr lang="en-US" sz="1400" i="1" u="none" strike="noStrike" dirty="0">
                          <a:effectLst/>
                        </a:rPr>
                        <a:t>Currency</a:t>
                      </a:r>
                      <a:endParaRPr lang="en-US" sz="1400" b="0" i="1"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i="1" u="none" strike="noStrike">
                          <a:effectLst/>
                        </a:rPr>
                        <a:t>Risk free Rate</a:t>
                      </a:r>
                      <a:endParaRPr lang="en-US" sz="1400" b="0" i="1"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i="1" u="none" strike="noStrike">
                          <a:effectLst/>
                        </a:rPr>
                        <a:t>Currency</a:t>
                      </a:r>
                      <a:endParaRPr lang="en-US" sz="1400" b="0" i="1"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i="1" u="none" strike="noStrike" dirty="0">
                          <a:effectLst/>
                        </a:rPr>
                        <a:t>Risk free Rate</a:t>
                      </a:r>
                      <a:endParaRPr lang="en-US" sz="1400" b="0" i="1"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2510405"/>
                  </a:ext>
                </a:extLst>
              </a:tr>
              <a:tr h="191550">
                <a:tc>
                  <a:txBody>
                    <a:bodyPr/>
                    <a:lstStyle/>
                    <a:p>
                      <a:pPr algn="l" fontAlgn="ctr"/>
                      <a:r>
                        <a:rPr lang="en-US" sz="1400" u="none" strike="noStrike" dirty="0">
                          <a:effectLst/>
                        </a:rPr>
                        <a:t>Australian $</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2.19%</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Mexican Peso</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7.27%</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4905837"/>
                  </a:ext>
                </a:extLst>
              </a:tr>
              <a:tr h="191550">
                <a:tc>
                  <a:txBody>
                    <a:bodyPr/>
                    <a:lstStyle/>
                    <a:p>
                      <a:pPr algn="l" fontAlgn="ctr"/>
                      <a:r>
                        <a:rPr lang="en-US" sz="1400" u="none" strike="noStrike" dirty="0">
                          <a:effectLst/>
                        </a:rPr>
                        <a:t>Brazilian </a:t>
                      </a:r>
                      <a:r>
                        <a:rPr lang="en-US" sz="1400" u="none" strike="noStrike" dirty="0" err="1">
                          <a:effectLst/>
                        </a:rPr>
                        <a:t>Reai</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5.79%</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Nigerian Naira</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9.32%</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8366120"/>
                  </a:ext>
                </a:extLst>
              </a:tr>
              <a:tr h="191550">
                <a:tc>
                  <a:txBody>
                    <a:bodyPr/>
                    <a:lstStyle/>
                    <a:p>
                      <a:pPr algn="l" fontAlgn="ctr"/>
                      <a:r>
                        <a:rPr lang="en-US" sz="1400" u="none" strike="noStrike">
                          <a:effectLst/>
                        </a:rPr>
                        <a:t>British Pound</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0.64%</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Norwegian Krone</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1.68%</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6663122"/>
                  </a:ext>
                </a:extLst>
              </a:tr>
              <a:tr h="191550">
                <a:tc>
                  <a:txBody>
                    <a:bodyPr/>
                    <a:lstStyle/>
                    <a:p>
                      <a:pPr algn="l" fontAlgn="ctr"/>
                      <a:r>
                        <a:rPr lang="en-US" sz="1400" u="none" strike="noStrike" dirty="0">
                          <a:effectLst/>
                        </a:rPr>
                        <a:t>Bulgarian Lev</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-1.30%</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NZ $</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2.32%</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09529824"/>
                  </a:ext>
                </a:extLst>
              </a:tr>
              <a:tr h="191550">
                <a:tc>
                  <a:txBody>
                    <a:bodyPr/>
                    <a:lstStyle/>
                    <a:p>
                      <a:pPr algn="l" fontAlgn="ctr"/>
                      <a:r>
                        <a:rPr lang="en-US" sz="1400" u="none" strike="noStrike">
                          <a:effectLst/>
                        </a:rPr>
                        <a:t>Canadian $</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1.86%</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Pakistani Rupee</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5.81%</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1207666"/>
                  </a:ext>
                </a:extLst>
              </a:tr>
              <a:tr h="191550">
                <a:tc>
                  <a:txBody>
                    <a:bodyPr/>
                    <a:lstStyle/>
                    <a:p>
                      <a:pPr algn="l" fontAlgn="ctr"/>
                      <a:r>
                        <a:rPr lang="en-US" sz="1400" u="none" strike="noStrike" dirty="0">
                          <a:effectLst/>
                        </a:rPr>
                        <a:t>Chilean Peso</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3.66%</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Peruvian Sol</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4.08%</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400351"/>
                  </a:ext>
                </a:extLst>
              </a:tr>
              <a:tr h="180283">
                <a:tc>
                  <a:txBody>
                    <a:bodyPr/>
                    <a:lstStyle/>
                    <a:p>
                      <a:pPr algn="l" fontAlgn="ctr"/>
                      <a:r>
                        <a:rPr lang="en-US" sz="1400" u="none" strike="noStrike">
                          <a:effectLst/>
                        </a:rPr>
                        <a:t>Chinese Yuan</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2.40%</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Phillipine Peso</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4.78%</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5754634"/>
                  </a:ext>
                </a:extLst>
              </a:tr>
              <a:tr h="191550">
                <a:tc>
                  <a:txBody>
                    <a:bodyPr/>
                    <a:lstStyle/>
                    <a:p>
                      <a:pPr algn="l" fontAlgn="ctr"/>
                      <a:r>
                        <a:rPr lang="en-US" sz="1400" u="none" strike="noStrike" dirty="0">
                          <a:effectLst/>
                        </a:rPr>
                        <a:t>Colombian Peso</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4.62%</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Polish Zloty</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1.76%</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0105245"/>
                  </a:ext>
                </a:extLst>
              </a:tr>
              <a:tr h="191550">
                <a:tc>
                  <a:txBody>
                    <a:bodyPr/>
                    <a:lstStyle/>
                    <a:p>
                      <a:pPr algn="l" fontAlgn="ctr"/>
                      <a:r>
                        <a:rPr lang="en-US" sz="1400" u="none" strike="noStrike">
                          <a:effectLst/>
                        </a:rPr>
                        <a:t>Croatian Kuna</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-1.30%</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Qatari Dinar</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3.21%</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0625820"/>
                  </a:ext>
                </a:extLst>
              </a:tr>
              <a:tr h="191550">
                <a:tc>
                  <a:txBody>
                    <a:bodyPr/>
                    <a:lstStyle/>
                    <a:p>
                      <a:pPr algn="l" fontAlgn="ctr"/>
                      <a:r>
                        <a:rPr lang="en-US" sz="1400" u="none" strike="noStrike">
                          <a:effectLst/>
                        </a:rPr>
                        <a:t>Czech Koruna</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0.94%</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Romanian Leu</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2.24%</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0465616"/>
                  </a:ext>
                </a:extLst>
              </a:tr>
              <a:tr h="191550">
                <a:tc>
                  <a:txBody>
                    <a:bodyPr/>
                    <a:lstStyle/>
                    <a:p>
                      <a:pPr algn="l" fontAlgn="ctr"/>
                      <a:r>
                        <a:rPr lang="en-US" sz="1400" u="none" strike="noStrike">
                          <a:effectLst/>
                        </a:rPr>
                        <a:t>Danish Krone</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0.14%</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Russian Ruble</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5.86%</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8427908"/>
                  </a:ext>
                </a:extLst>
              </a:tr>
              <a:tr h="191550">
                <a:tc>
                  <a:txBody>
                    <a:bodyPr/>
                    <a:lstStyle/>
                    <a:p>
                      <a:pPr algn="l" fontAlgn="ctr"/>
                      <a:r>
                        <a:rPr lang="en-US" sz="1400" u="none" strike="noStrike">
                          <a:effectLst/>
                        </a:rPr>
                        <a:t>Euro</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0.15%</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Singapore $</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2.05%</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87088534"/>
                  </a:ext>
                </a:extLst>
              </a:tr>
              <a:tr h="191550">
                <a:tc>
                  <a:txBody>
                    <a:bodyPr/>
                    <a:lstStyle/>
                    <a:p>
                      <a:pPr algn="l" fontAlgn="ctr"/>
                      <a:r>
                        <a:rPr lang="en-US" sz="1400" u="none" strike="noStrike">
                          <a:effectLst/>
                        </a:rPr>
                        <a:t>HK $</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1.36%</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rPr>
                        <a:t>South African Rand</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6.37%</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8692338"/>
                  </a:ext>
                </a:extLst>
              </a:tr>
              <a:tr h="191550">
                <a:tc>
                  <a:txBody>
                    <a:bodyPr/>
                    <a:lstStyle/>
                    <a:p>
                      <a:pPr algn="l" fontAlgn="ctr"/>
                      <a:r>
                        <a:rPr lang="en-US" sz="1400" u="none" strike="noStrike">
                          <a:effectLst/>
                        </a:rPr>
                        <a:t>Hungarian Forint</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0.36%</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Swedish Krona</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0.40%</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1242427"/>
                  </a:ext>
                </a:extLst>
              </a:tr>
              <a:tr h="191550">
                <a:tc>
                  <a:txBody>
                    <a:bodyPr/>
                    <a:lstStyle/>
                    <a:p>
                      <a:pPr algn="l" fontAlgn="ctr"/>
                      <a:r>
                        <a:rPr lang="en-US" sz="1400" u="none" strike="noStrike">
                          <a:effectLst/>
                        </a:rPr>
                        <a:t>Iceland Krona</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4.09%</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rPr>
                        <a:t>Swiss Franc</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-0.24%</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3204294"/>
                  </a:ext>
                </a:extLst>
              </a:tr>
              <a:tr h="191550">
                <a:tc>
                  <a:txBody>
                    <a:bodyPr/>
                    <a:lstStyle/>
                    <a:p>
                      <a:pPr algn="l" fontAlgn="ctr"/>
                      <a:r>
                        <a:rPr lang="en-US" sz="1400" u="none" strike="noStrike">
                          <a:effectLst/>
                        </a:rPr>
                        <a:t>Indian Rupee</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5.28%</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Taiwanese $</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-0.96%</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1805835"/>
                  </a:ext>
                </a:extLst>
              </a:tr>
              <a:tr h="191550">
                <a:tc>
                  <a:txBody>
                    <a:bodyPr/>
                    <a:lstStyle/>
                    <a:p>
                      <a:pPr algn="l" fontAlgn="ctr"/>
                      <a:r>
                        <a:rPr lang="en-US" sz="1400" u="none" strike="noStrike">
                          <a:effectLst/>
                        </a:rPr>
                        <a:t>Indonesian Rupiah</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5.93%</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rPr>
                        <a:t>Thai Baht</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0.60%</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8917416"/>
                  </a:ext>
                </a:extLst>
              </a:tr>
              <a:tr h="191550">
                <a:tc>
                  <a:txBody>
                    <a:bodyPr/>
                    <a:lstStyle/>
                    <a:p>
                      <a:pPr algn="l" fontAlgn="ctr"/>
                      <a:r>
                        <a:rPr lang="en-US" sz="1400" u="none" strike="noStrike">
                          <a:effectLst/>
                        </a:rPr>
                        <a:t>Israeli Shekel</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1.43%</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a:effectLst/>
                        </a:rPr>
                        <a:t>Turkish Lira</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12.28%</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6061586"/>
                  </a:ext>
                </a:extLst>
              </a:tr>
              <a:tr h="191550">
                <a:tc>
                  <a:txBody>
                    <a:bodyPr/>
                    <a:lstStyle/>
                    <a:p>
                      <a:pPr algn="l" fontAlgn="ctr"/>
                      <a:r>
                        <a:rPr lang="en-US" sz="1400" u="none" strike="noStrike">
                          <a:effectLst/>
                        </a:rPr>
                        <a:t>Japanese Yen</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-0.79%</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rPr>
                        <a:t>US $</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2.68%</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9056752"/>
                  </a:ext>
                </a:extLst>
              </a:tr>
              <a:tr h="191550">
                <a:tc>
                  <a:txBody>
                    <a:bodyPr/>
                    <a:lstStyle/>
                    <a:p>
                      <a:pPr algn="l" fontAlgn="ctr"/>
                      <a:r>
                        <a:rPr lang="en-US" sz="1400" u="none" strike="noStrike">
                          <a:effectLst/>
                        </a:rPr>
                        <a:t>Kenyan Shilling</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6.04%</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rPr>
                        <a:t>Venezuelan Bolivar</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2.43%</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667683"/>
                  </a:ext>
                </a:extLst>
              </a:tr>
              <a:tr h="191550">
                <a:tc>
                  <a:txBody>
                    <a:bodyPr/>
                    <a:lstStyle/>
                    <a:p>
                      <a:pPr algn="l" fontAlgn="ctr"/>
                      <a:r>
                        <a:rPr lang="en-US" sz="1400" u="none" strike="noStrike">
                          <a:effectLst/>
                        </a:rPr>
                        <a:t>Korean Won</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1.39%</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rPr>
                        <a:t>Vietnamese Dong</a:t>
                      </a: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1.11%</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6953290"/>
                  </a:ext>
                </a:extLst>
              </a:tr>
              <a:tr h="191550">
                <a:tc>
                  <a:txBody>
                    <a:bodyPr/>
                    <a:lstStyle/>
                    <a:p>
                      <a:pPr algn="l" fontAlgn="ctr"/>
                      <a:r>
                        <a:rPr lang="en-US" sz="1400" u="none" strike="noStrike">
                          <a:effectLst/>
                        </a:rPr>
                        <a:t>Malyasian Ringgit</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rPr>
                        <a:t>2.73%</a:t>
                      </a:r>
                      <a:endParaRPr lang="en-US" sz="1400" b="0" i="0" u="none" strike="noStrike">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400" b="0" i="0" u="none" strike="noStrike" dirty="0">
                        <a:solidFill>
                          <a:srgbClr val="000000"/>
                        </a:solidFill>
                        <a:effectLst/>
                        <a:latin typeface="Calibri" panose="020F0502020204030204" pitchFamily="34" charset="0"/>
                      </a:endParaRPr>
                    </a:p>
                  </a:txBody>
                  <a:tcPr marL="8451" marR="8451" marT="84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4588537"/>
                  </a:ext>
                </a:extLst>
              </a:tr>
            </a:tbl>
          </a:graphicData>
        </a:graphic>
      </p:graphicFrame>
    </p:spTree>
    <p:extLst>
      <p:ext uri="{BB962C8B-B14F-4D97-AF65-F5344CB8AC3E}">
        <p14:creationId xmlns:p14="http://schemas.microsoft.com/office/powerpoint/2010/main" val="3774482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free Rate: Desperation Time?</a:t>
            </a:r>
          </a:p>
        </p:txBody>
      </p:sp>
      <p:sp>
        <p:nvSpPr>
          <p:cNvPr id="3" name="Content Placeholder 2"/>
          <p:cNvSpPr>
            <a:spLocks noGrp="1"/>
          </p:cNvSpPr>
          <p:nvPr>
            <p:ph sz="quarter" idx="1"/>
          </p:nvPr>
        </p:nvSpPr>
        <p:spPr/>
        <p:txBody>
          <a:bodyPr>
            <a:normAutofit fontScale="62500" lnSpcReduction="20000"/>
          </a:bodyPr>
          <a:lstStyle/>
          <a:p>
            <a:r>
              <a:rPr lang="en-US" dirty="0"/>
              <a:t>It is entirely possible that you may be unable to find a government bond issued in the local currency (that is traded) or that you do not trust the government bond rate as a fair market interest rate. There are two ways you can get to a risk free rate, in this case.</a:t>
            </a:r>
          </a:p>
          <a:p>
            <a:pPr marL="514350" indent="-514350">
              <a:buFont typeface="+mj-lt"/>
              <a:buAutoNum type="arabicPeriod"/>
            </a:pPr>
            <a:r>
              <a:rPr lang="en-US" dirty="0"/>
              <a:t>Build up approach: The risk free rate in any currency can be written as the sum of two variables:</a:t>
            </a:r>
          </a:p>
          <a:p>
            <a:pPr marL="320040" lvl="1" indent="0">
              <a:buNone/>
            </a:pPr>
            <a:r>
              <a:rPr lang="en-US" dirty="0"/>
              <a:t>Risk free rate = Expected Inflation in currency + Expected real interest rate</a:t>
            </a:r>
          </a:p>
          <a:p>
            <a:pPr marL="594360" lvl="2" indent="0">
              <a:buNone/>
            </a:pPr>
            <a:r>
              <a:rPr lang="en-US" dirty="0"/>
              <a:t>The expected real interest rate can be computed in one of two ways: from the US TIPs rate or set equal to real growth in the economy. Thus, if the expected inflation rate in a country is expected to be 15% and the TIPs rate is 1%, the risk free rate is 16%.</a:t>
            </a:r>
          </a:p>
          <a:p>
            <a:pPr marL="514350" indent="-514350">
              <a:buFont typeface="+mj-lt"/>
              <a:buAutoNum type="arabicPeriod"/>
            </a:pPr>
            <a:r>
              <a:rPr lang="en-US" dirty="0"/>
              <a:t>US $ rate &amp; Differential Inflation: Alternatively, you can scale up the US $ risk free rate by the differential inflation between the US $ and the currency in question:</a:t>
            </a:r>
          </a:p>
          <a:p>
            <a:pPr marL="320040" lvl="1" indent="0">
              <a:buNone/>
            </a:pPr>
            <a:r>
              <a:rPr lang="en-US" dirty="0"/>
              <a:t>Risk free </a:t>
            </a:r>
            <a:r>
              <a:rPr lang="en-US" dirty="0" err="1"/>
              <a:t>rate</a:t>
            </a:r>
            <a:r>
              <a:rPr lang="en-US" baseline="-25000" dirty="0" err="1"/>
              <a:t>Currency</a:t>
            </a:r>
            <a:r>
              <a:rPr lang="en-US" dirty="0"/>
              <a:t>=</a:t>
            </a:r>
          </a:p>
          <a:p>
            <a:pPr marL="320040" lvl="1" indent="0">
              <a:buNone/>
            </a:pPr>
            <a:endParaRPr lang="en-US" dirty="0"/>
          </a:p>
          <a:p>
            <a:pPr marL="320040" lvl="1" indent="0">
              <a:buNone/>
            </a:pPr>
            <a:r>
              <a:rPr lang="en-US" dirty="0"/>
              <a:t>Thus, if the US $ risk free rate is 2.27%, the inflation rate in the foreign currency is 15% and the inflation rate in US $ is 1.5%, the foreign currency risk free rate is as follows:</a:t>
            </a:r>
          </a:p>
          <a:p>
            <a:pPr marL="320040" lvl="1" indent="0">
              <a:buNone/>
            </a:pPr>
            <a:r>
              <a:rPr lang="en-US" dirty="0"/>
              <a:t>Risk free rate = </a:t>
            </a:r>
          </a:p>
        </p:txBody>
      </p:sp>
      <p:graphicFrame>
        <p:nvGraphicFramePr>
          <p:cNvPr id="4" name="Object 3"/>
          <p:cNvGraphicFramePr>
            <a:graphicFrameLocks noChangeAspect="1"/>
          </p:cNvGraphicFramePr>
          <p:nvPr>
            <p:extLst>
              <p:ext uri="{D42A27DB-BD31-4B8C-83A1-F6EECF244321}">
                <p14:modId xmlns:p14="http://schemas.microsoft.com/office/powerpoint/2010/main" val="3248413925"/>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3263"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134487840"/>
              </p:ext>
            </p:extLst>
          </p:nvPr>
        </p:nvGraphicFramePr>
        <p:xfrm>
          <a:off x="2819400" y="4648200"/>
          <a:ext cx="5486400" cy="546100"/>
        </p:xfrm>
        <a:graphic>
          <a:graphicData uri="http://schemas.openxmlformats.org/presentationml/2006/ole">
            <mc:AlternateContent xmlns:mc="http://schemas.openxmlformats.org/markup-compatibility/2006">
              <mc:Choice xmlns:v="urn:schemas-microsoft-com:vml" Requires="v">
                <p:oleObj spid="_x0000_s3264" name="Document" r:id="rId5" imgW="5486400" imgH="546100" progId="Word.Document.12">
                  <p:embed/>
                </p:oleObj>
              </mc:Choice>
              <mc:Fallback>
                <p:oleObj name="Document" r:id="rId5" imgW="5486400" imgH="546100" progId="Word.Document.12">
                  <p:embed/>
                  <p:pic>
                    <p:nvPicPr>
                      <p:cNvPr id="0" name=""/>
                      <p:cNvPicPr/>
                      <p:nvPr/>
                    </p:nvPicPr>
                    <p:blipFill>
                      <a:blip r:embed="rId6"/>
                      <a:stretch>
                        <a:fillRect/>
                      </a:stretch>
                    </p:blipFill>
                    <p:spPr>
                      <a:xfrm>
                        <a:off x="2819400" y="4648200"/>
                        <a:ext cx="5486400" cy="5461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41991023"/>
              </p:ext>
            </p:extLst>
          </p:nvPr>
        </p:nvGraphicFramePr>
        <p:xfrm>
          <a:off x="2362200" y="5715000"/>
          <a:ext cx="5486400" cy="419100"/>
        </p:xfrm>
        <a:graphic>
          <a:graphicData uri="http://schemas.openxmlformats.org/presentationml/2006/ole">
            <mc:AlternateContent xmlns:mc="http://schemas.openxmlformats.org/markup-compatibility/2006">
              <mc:Choice xmlns:v="urn:schemas-microsoft-com:vml" Requires="v">
                <p:oleObj spid="_x0000_s3265" name="Document" r:id="rId7" imgW="5486400" imgH="419100" progId="Word.Document.12">
                  <p:embed/>
                </p:oleObj>
              </mc:Choice>
              <mc:Fallback>
                <p:oleObj name="Document" r:id="rId7" imgW="5486400" imgH="419100" progId="Word.Document.12">
                  <p:embed/>
                  <p:pic>
                    <p:nvPicPr>
                      <p:cNvPr id="0" name=""/>
                      <p:cNvPicPr/>
                      <p:nvPr/>
                    </p:nvPicPr>
                    <p:blipFill>
                      <a:blip r:embed="rId8"/>
                      <a:stretch>
                        <a:fillRect/>
                      </a:stretch>
                    </p:blipFill>
                    <p:spPr>
                      <a:xfrm>
                        <a:off x="2362200" y="5715000"/>
                        <a:ext cx="5486400" cy="419100"/>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21</a:t>
            </a:fld>
            <a:endParaRPr lang="en-US" dirty="0">
              <a:solidFill>
                <a:srgbClr val="FFFFFF"/>
              </a:solidFill>
            </a:endParaRPr>
          </a:p>
        </p:txBody>
      </p:sp>
    </p:spTree>
    <p:extLst>
      <p:ext uri="{BB962C8B-B14F-4D97-AF65-F5344CB8AC3E}">
        <p14:creationId xmlns:p14="http://schemas.microsoft.com/office/powerpoint/2010/main" val="3007807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Box 19"/>
          <p:cNvSpPr txBox="1">
            <a:spLocks noChangeArrowheads="1"/>
          </p:cNvSpPr>
          <p:nvPr/>
        </p:nvSpPr>
        <p:spPr bwMode="auto">
          <a:xfrm>
            <a:off x="4120128" y="6230033"/>
            <a:ext cx="239257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dirty="0"/>
              <a:t>Black #: Total ERP</a:t>
            </a:r>
          </a:p>
          <a:p>
            <a:pPr eaLnBrk="1" hangingPunct="1"/>
            <a:r>
              <a:rPr lang="en-US" sz="1200" i="1" dirty="0"/>
              <a:t>Red #: Country risk premium</a:t>
            </a:r>
          </a:p>
          <a:p>
            <a:pPr eaLnBrk="1" hangingPunct="1"/>
            <a:r>
              <a:rPr lang="en-US" sz="1200" i="1" dirty="0"/>
              <a:t>Regional #: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2019</a:t>
            </a:r>
          </a:p>
        </p:txBody>
      </p:sp>
      <p:pic>
        <p:nvPicPr>
          <p:cNvPr id="14" name="Picture 13">
            <a:extLst>
              <a:ext uri="{FF2B5EF4-FFF2-40B4-BE49-F238E27FC236}">
                <a16:creationId xmlns:a16="http://schemas.microsoft.com/office/drawing/2014/main" id="{96EFA815-C577-F94F-B32A-258453C31896}"/>
              </a:ext>
            </a:extLst>
          </p:cNvPr>
          <p:cNvPicPr>
            <a:picLocks noChangeAspect="1"/>
          </p:cNvPicPr>
          <p:nvPr/>
        </p:nvPicPr>
        <p:blipFill>
          <a:blip r:embed="rId3"/>
          <a:stretch>
            <a:fillRect/>
          </a:stretch>
        </p:blipFill>
        <p:spPr>
          <a:xfrm>
            <a:off x="2401643" y="2435522"/>
            <a:ext cx="1476870" cy="3987549"/>
          </a:xfrm>
          <a:prstGeom prst="rect">
            <a:avLst/>
          </a:prstGeom>
        </p:spPr>
      </p:pic>
      <p:pic>
        <p:nvPicPr>
          <p:cNvPr id="16" name="Picture 15">
            <a:extLst>
              <a:ext uri="{FF2B5EF4-FFF2-40B4-BE49-F238E27FC236}">
                <a16:creationId xmlns:a16="http://schemas.microsoft.com/office/drawing/2014/main" id="{F24BAF9D-0993-D941-8BA2-DB606E1EFCED}"/>
              </a:ext>
            </a:extLst>
          </p:cNvPr>
          <p:cNvPicPr>
            <a:picLocks noChangeAspect="1"/>
          </p:cNvPicPr>
          <p:nvPr/>
        </p:nvPicPr>
        <p:blipFill>
          <a:blip r:embed="rId4"/>
          <a:stretch>
            <a:fillRect/>
          </a:stretch>
        </p:blipFill>
        <p:spPr>
          <a:xfrm>
            <a:off x="6581848" y="5975155"/>
            <a:ext cx="2257351" cy="675096"/>
          </a:xfrm>
          <a:prstGeom prst="rect">
            <a:avLst/>
          </a:prstGeom>
        </p:spPr>
      </p:pic>
      <p:pic>
        <p:nvPicPr>
          <p:cNvPr id="24" name="Picture 23">
            <a:extLst>
              <a:ext uri="{FF2B5EF4-FFF2-40B4-BE49-F238E27FC236}">
                <a16:creationId xmlns:a16="http://schemas.microsoft.com/office/drawing/2014/main" id="{33D69352-19D4-6542-9E2D-834D8863BA95}"/>
              </a:ext>
            </a:extLst>
          </p:cNvPr>
          <p:cNvPicPr>
            <a:picLocks noChangeAspect="1"/>
          </p:cNvPicPr>
          <p:nvPr/>
        </p:nvPicPr>
        <p:blipFill>
          <a:blip r:embed="rId5"/>
          <a:stretch>
            <a:fillRect/>
          </a:stretch>
        </p:blipFill>
        <p:spPr>
          <a:xfrm>
            <a:off x="77056" y="3404991"/>
            <a:ext cx="2312247" cy="3245259"/>
          </a:xfrm>
          <a:prstGeom prst="rect">
            <a:avLst/>
          </a:prstGeom>
        </p:spPr>
      </p:pic>
      <p:pic>
        <p:nvPicPr>
          <p:cNvPr id="25" name="Picture 24">
            <a:extLst>
              <a:ext uri="{FF2B5EF4-FFF2-40B4-BE49-F238E27FC236}">
                <a16:creationId xmlns:a16="http://schemas.microsoft.com/office/drawing/2014/main" id="{EBF20678-C57F-9240-841A-34243730C431}"/>
              </a:ext>
            </a:extLst>
          </p:cNvPr>
          <p:cNvPicPr>
            <a:picLocks noChangeAspect="1"/>
          </p:cNvPicPr>
          <p:nvPr/>
        </p:nvPicPr>
        <p:blipFill>
          <a:blip r:embed="rId6"/>
          <a:stretch>
            <a:fillRect/>
          </a:stretch>
        </p:blipFill>
        <p:spPr>
          <a:xfrm>
            <a:off x="94101" y="3091650"/>
            <a:ext cx="2202478" cy="154560"/>
          </a:xfrm>
          <a:prstGeom prst="rect">
            <a:avLst/>
          </a:prstGeom>
        </p:spPr>
      </p:pic>
      <p:pic>
        <p:nvPicPr>
          <p:cNvPr id="27" name="Picture 26">
            <a:extLst>
              <a:ext uri="{FF2B5EF4-FFF2-40B4-BE49-F238E27FC236}">
                <a16:creationId xmlns:a16="http://schemas.microsoft.com/office/drawing/2014/main" id="{AA926C28-1C21-ED47-9AC6-3598E18E20D6}"/>
              </a:ext>
            </a:extLst>
          </p:cNvPr>
          <p:cNvPicPr>
            <a:picLocks noChangeAspect="1"/>
          </p:cNvPicPr>
          <p:nvPr/>
        </p:nvPicPr>
        <p:blipFill>
          <a:blip r:embed="rId7"/>
          <a:stretch>
            <a:fillRect/>
          </a:stretch>
        </p:blipFill>
        <p:spPr>
          <a:xfrm>
            <a:off x="4111776" y="4038599"/>
            <a:ext cx="2308831" cy="2191433"/>
          </a:xfrm>
          <a:prstGeom prst="rect">
            <a:avLst/>
          </a:prstGeom>
        </p:spPr>
      </p:pic>
      <p:pic>
        <p:nvPicPr>
          <p:cNvPr id="28" name="Picture 27">
            <a:extLst>
              <a:ext uri="{FF2B5EF4-FFF2-40B4-BE49-F238E27FC236}">
                <a16:creationId xmlns:a16="http://schemas.microsoft.com/office/drawing/2014/main" id="{E50D085E-74F3-2542-8D6A-E80CEFF5B01B}"/>
              </a:ext>
            </a:extLst>
          </p:cNvPr>
          <p:cNvPicPr>
            <a:picLocks noChangeAspect="1"/>
          </p:cNvPicPr>
          <p:nvPr/>
        </p:nvPicPr>
        <p:blipFill>
          <a:blip r:embed="rId8"/>
          <a:stretch>
            <a:fillRect/>
          </a:stretch>
        </p:blipFill>
        <p:spPr>
          <a:xfrm>
            <a:off x="123276" y="2490593"/>
            <a:ext cx="2174519" cy="442275"/>
          </a:xfrm>
          <a:prstGeom prst="rect">
            <a:avLst/>
          </a:prstGeom>
        </p:spPr>
      </p:pic>
      <p:pic>
        <p:nvPicPr>
          <p:cNvPr id="29" name="Picture 28">
            <a:extLst>
              <a:ext uri="{FF2B5EF4-FFF2-40B4-BE49-F238E27FC236}">
                <a16:creationId xmlns:a16="http://schemas.microsoft.com/office/drawing/2014/main" id="{1B683BBC-BDCC-4B44-A600-B42A4346000D}"/>
              </a:ext>
            </a:extLst>
          </p:cNvPr>
          <p:cNvPicPr>
            <a:picLocks noChangeAspect="1"/>
          </p:cNvPicPr>
          <p:nvPr/>
        </p:nvPicPr>
        <p:blipFill>
          <a:blip r:embed="rId9"/>
          <a:stretch>
            <a:fillRect/>
          </a:stretch>
        </p:blipFill>
        <p:spPr>
          <a:xfrm>
            <a:off x="531785" y="158845"/>
            <a:ext cx="3422670" cy="2117895"/>
          </a:xfrm>
          <a:prstGeom prst="rect">
            <a:avLst/>
          </a:prstGeom>
        </p:spPr>
      </p:pic>
      <p:pic>
        <p:nvPicPr>
          <p:cNvPr id="30" name="Picture 29">
            <a:extLst>
              <a:ext uri="{FF2B5EF4-FFF2-40B4-BE49-F238E27FC236}">
                <a16:creationId xmlns:a16="http://schemas.microsoft.com/office/drawing/2014/main" id="{FA5B5958-5A34-A24B-B166-C800095E025F}"/>
              </a:ext>
            </a:extLst>
          </p:cNvPr>
          <p:cNvPicPr>
            <a:picLocks noChangeAspect="1"/>
          </p:cNvPicPr>
          <p:nvPr/>
        </p:nvPicPr>
        <p:blipFill>
          <a:blip r:embed="rId10"/>
          <a:stretch>
            <a:fillRect/>
          </a:stretch>
        </p:blipFill>
        <p:spPr>
          <a:xfrm>
            <a:off x="6065057" y="155016"/>
            <a:ext cx="3013509" cy="1521383"/>
          </a:xfrm>
          <a:prstGeom prst="rect">
            <a:avLst/>
          </a:prstGeom>
        </p:spPr>
      </p:pic>
      <p:pic>
        <p:nvPicPr>
          <p:cNvPr id="2" name="Picture 1">
            <a:extLst>
              <a:ext uri="{FF2B5EF4-FFF2-40B4-BE49-F238E27FC236}">
                <a16:creationId xmlns:a16="http://schemas.microsoft.com/office/drawing/2014/main" id="{CF979A5C-79C9-E24B-B040-CEF19470BDA1}"/>
              </a:ext>
            </a:extLst>
          </p:cNvPr>
          <p:cNvPicPr>
            <a:picLocks noChangeAspect="1"/>
          </p:cNvPicPr>
          <p:nvPr/>
        </p:nvPicPr>
        <p:blipFill>
          <a:blip r:embed="rId11"/>
          <a:stretch>
            <a:fillRect/>
          </a:stretch>
        </p:blipFill>
        <p:spPr>
          <a:xfrm>
            <a:off x="4033983" y="64728"/>
            <a:ext cx="1955131" cy="3874388"/>
          </a:xfrm>
          <a:prstGeom prst="rect">
            <a:avLst/>
          </a:prstGeom>
        </p:spPr>
      </p:pic>
      <p:pic>
        <p:nvPicPr>
          <p:cNvPr id="3" name="Picture 2">
            <a:extLst>
              <a:ext uri="{FF2B5EF4-FFF2-40B4-BE49-F238E27FC236}">
                <a16:creationId xmlns:a16="http://schemas.microsoft.com/office/drawing/2014/main" id="{3C2B2761-4D9F-8342-AE53-B45121273D72}"/>
              </a:ext>
            </a:extLst>
          </p:cNvPr>
          <p:cNvPicPr>
            <a:picLocks noChangeAspect="1"/>
          </p:cNvPicPr>
          <p:nvPr/>
        </p:nvPicPr>
        <p:blipFill>
          <a:blip r:embed="rId12"/>
          <a:stretch>
            <a:fillRect/>
          </a:stretch>
        </p:blipFill>
        <p:spPr>
          <a:xfrm>
            <a:off x="6653869" y="1872449"/>
            <a:ext cx="2185329" cy="3874387"/>
          </a:xfrm>
          <a:prstGeom prst="rect">
            <a:avLst/>
          </a:prstGeom>
        </p:spPr>
      </p:pic>
    </p:spTree>
    <p:extLst>
      <p:ext uri="{BB962C8B-B14F-4D97-AF65-F5344CB8AC3E}">
        <p14:creationId xmlns:p14="http://schemas.microsoft.com/office/powerpoint/2010/main" val="210000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88543" y="1600200"/>
            <a:ext cx="1939879"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Regression beta is 0.422</a:t>
            </a:r>
          </a:p>
        </p:txBody>
      </p:sp>
      <p:sp>
        <p:nvSpPr>
          <p:cNvPr id="7" name="TextBox 6"/>
          <p:cNvSpPr txBox="1"/>
          <p:nvPr/>
        </p:nvSpPr>
        <p:spPr>
          <a:xfrm>
            <a:off x="7010400" y="2971800"/>
            <a:ext cx="120157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Intercept in %</a:t>
            </a:r>
          </a:p>
          <a:p>
            <a:r>
              <a:rPr lang="en-US" sz="1400" i="0" dirty="0"/>
              <a:t>0.057%</a:t>
            </a:r>
          </a:p>
        </p:txBody>
      </p:sp>
      <p:sp>
        <p:nvSpPr>
          <p:cNvPr id="11" name="TextBox 10"/>
          <p:cNvSpPr txBox="1"/>
          <p:nvPr/>
        </p:nvSpPr>
        <p:spPr>
          <a:xfrm>
            <a:off x="7010400" y="2057400"/>
            <a:ext cx="175260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a:t>Adj</a:t>
            </a:r>
            <a:r>
              <a:rPr lang="en-US" sz="1400" i="0" dirty="0"/>
              <a:t> Beta = (2/3)(0.422) + (1/3) (1) = 0.614</a:t>
            </a:r>
          </a:p>
        </p:txBody>
      </p:sp>
      <p:sp>
        <p:nvSpPr>
          <p:cNvPr id="14" name="TextBox 13"/>
          <p:cNvSpPr txBox="1"/>
          <p:nvPr/>
        </p:nvSpPr>
        <p:spPr>
          <a:xfrm>
            <a:off x="7086600" y="3657600"/>
            <a:ext cx="1828800" cy="5334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a:t>R squared (decimals) = 21.5%</a:t>
            </a:r>
          </a:p>
        </p:txBody>
      </p:sp>
      <p:sp>
        <p:nvSpPr>
          <p:cNvPr id="17" name="TextBox 16"/>
          <p:cNvSpPr txBox="1"/>
          <p:nvPr/>
        </p:nvSpPr>
        <p:spPr>
          <a:xfrm>
            <a:off x="6934200" y="4648200"/>
            <a:ext cx="2209800" cy="16002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a:t>Std</a:t>
            </a:r>
            <a:r>
              <a:rPr lang="en-US" sz="1400" i="0" dirty="0"/>
              <a:t> error of beta = 0.08</a:t>
            </a:r>
          </a:p>
          <a:p>
            <a:r>
              <a:rPr lang="en-US" sz="1400" i="0" dirty="0"/>
              <a:t>67% confidence: </a:t>
            </a:r>
          </a:p>
          <a:p>
            <a:r>
              <a:rPr lang="en-US" sz="1400" i="0" dirty="0"/>
              <a:t>0.34 (=0.42-0.08) to</a:t>
            </a:r>
          </a:p>
          <a:p>
            <a:r>
              <a:rPr lang="en-US" sz="1400" i="0" dirty="0"/>
              <a:t>0.50 (=0.42+0.08)</a:t>
            </a:r>
          </a:p>
          <a:p>
            <a:r>
              <a:rPr lang="en-US" sz="1400" i="0" dirty="0"/>
              <a:t>95% confidence:</a:t>
            </a:r>
          </a:p>
          <a:p>
            <a:r>
              <a:rPr lang="en-US" sz="1400" i="0" dirty="0"/>
              <a:t>0.26 (=0.42-2*0.08) to</a:t>
            </a:r>
          </a:p>
          <a:p>
            <a:r>
              <a:rPr lang="en-US" sz="1400" i="0" dirty="0"/>
              <a:t>0.58 (=0.42+2*0.08)</a:t>
            </a:r>
          </a:p>
        </p:txBody>
      </p:sp>
      <p:sp>
        <p:nvSpPr>
          <p:cNvPr id="20" name="TextBox 19"/>
          <p:cNvSpPr txBox="1"/>
          <p:nvPr/>
        </p:nvSpPr>
        <p:spPr>
          <a:xfrm>
            <a:off x="4191000" y="152400"/>
            <a:ext cx="434994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If annualized </a:t>
            </a:r>
            <a:r>
              <a:rPr lang="en-US" sz="1400" i="0" dirty="0" err="1"/>
              <a:t>riskfree</a:t>
            </a:r>
            <a:r>
              <a:rPr lang="en-US" sz="1400" i="0" dirty="0"/>
              <a:t> rate during period was 1.5%,</a:t>
            </a:r>
          </a:p>
          <a:p>
            <a:r>
              <a:rPr lang="en-US" sz="1400" i="0" dirty="0"/>
              <a:t>Jensen’s alpha = 0.057% - (1.5%/52)*(1-0.422) = 0.0403%</a:t>
            </a:r>
          </a:p>
        </p:txBody>
      </p:sp>
      <p:pic>
        <p:nvPicPr>
          <p:cNvPr id="2" name="Picture 1"/>
          <p:cNvPicPr>
            <a:picLocks noChangeAspect="1"/>
          </p:cNvPicPr>
          <p:nvPr/>
        </p:nvPicPr>
        <p:blipFill>
          <a:blip r:embed="rId2"/>
          <a:stretch>
            <a:fillRect/>
          </a:stretch>
        </p:blipFill>
        <p:spPr>
          <a:xfrm>
            <a:off x="76200" y="762000"/>
            <a:ext cx="6865550" cy="5029200"/>
          </a:xfrm>
          <a:prstGeom prst="rect">
            <a:avLst/>
          </a:prstGeom>
        </p:spPr>
      </p:pic>
      <p:sp>
        <p:nvSpPr>
          <p:cNvPr id="5" name="TextBox 4"/>
          <p:cNvSpPr txBox="1"/>
          <p:nvPr/>
        </p:nvSpPr>
        <p:spPr>
          <a:xfrm>
            <a:off x="990600" y="5638800"/>
            <a:ext cx="5432684" cy="73866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Using a 6% ERP for mature markets and a current </a:t>
            </a:r>
            <a:r>
              <a:rPr lang="en-US" sz="1400" i="0" dirty="0" err="1"/>
              <a:t>riskfree</a:t>
            </a:r>
            <a:r>
              <a:rPr lang="en-US" sz="1400" i="0" dirty="0"/>
              <a:t> rate of 1.87%,</a:t>
            </a:r>
          </a:p>
          <a:p>
            <a:r>
              <a:rPr lang="en-US" sz="1400" i="0" dirty="0"/>
              <a:t>Expected Return = </a:t>
            </a:r>
            <a:r>
              <a:rPr lang="en-US" sz="1400" i="0" dirty="0" err="1"/>
              <a:t>Riskfree</a:t>
            </a:r>
            <a:r>
              <a:rPr lang="en-US" sz="1400" i="0" dirty="0"/>
              <a:t> rate + Raw Beta (ERP)</a:t>
            </a:r>
          </a:p>
          <a:p>
            <a:r>
              <a:rPr lang="en-US" sz="1400" i="0" dirty="0"/>
              <a:t>	= 1.87% + 0.422 (6%) = 4.40%</a:t>
            </a:r>
          </a:p>
        </p:txBody>
      </p:sp>
      <p:sp>
        <p:nvSpPr>
          <p:cNvPr id="3" name="Slide Number Placeholder 2"/>
          <p:cNvSpPr>
            <a:spLocks noGrp="1"/>
          </p:cNvSpPr>
          <p:nvPr>
            <p:ph type="sldNum" sz="quarter" idx="12"/>
          </p:nvPr>
        </p:nvSpPr>
        <p:spPr/>
        <p:txBody>
          <a:bodyPr/>
          <a:lstStyle/>
          <a:p>
            <a:fld id="{1AD93096-5B34-4342-9326-69289CEAE4C2}" type="slidenum">
              <a:rPr lang="en-US" smtClean="0"/>
              <a:pPr/>
              <a:t>23</a:t>
            </a:fld>
            <a:endParaRPr lang="en-US" dirty="0">
              <a:solidFill>
                <a:schemeClr val="tx2"/>
              </a:solidFill>
            </a:endParaRPr>
          </a:p>
        </p:txBody>
      </p:sp>
      <p:sp>
        <p:nvSpPr>
          <p:cNvPr id="15" name="TextBox 14"/>
          <p:cNvSpPr txBox="1"/>
          <p:nvPr/>
        </p:nvSpPr>
        <p:spPr>
          <a:xfrm>
            <a:off x="3505200" y="762000"/>
            <a:ext cx="1977575"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Based on weekly returns</a:t>
            </a:r>
          </a:p>
        </p:txBody>
      </p:sp>
      <p:cxnSp>
        <p:nvCxnSpPr>
          <p:cNvPr id="13" name="Straight Arrow Connector 12"/>
          <p:cNvCxnSpPr/>
          <p:nvPr/>
        </p:nvCxnSpPr>
        <p:spPr>
          <a:xfrm>
            <a:off x="5029200" y="10668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9805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The best R-squared ever?</a:t>
            </a:r>
          </a:p>
        </p:txBody>
      </p:sp>
      <p:pic>
        <p:nvPicPr>
          <p:cNvPr id="29699" name="Picture 4"/>
          <p:cNvPicPr>
            <a:picLocks noGrp="1" noChangeAspect="1" noChangeArrowheads="1"/>
          </p:cNvPicPr>
          <p:nvPr>
            <p:ph sz="quarter" idx="1"/>
          </p:nvPr>
        </p:nvPicPr>
        <p:blipFill>
          <a:blip r:embed="rId2"/>
          <a:srcRect l="-18644" r="-18644"/>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24</a:t>
            </a:fld>
            <a:endParaRPr lang="en-US" dirty="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sector is your firm in?</a:t>
            </a:r>
            <a:endParaRPr lang="en-US" dirty="0"/>
          </a:p>
        </p:txBody>
      </p:sp>
      <p:pic>
        <p:nvPicPr>
          <p:cNvPr id="4" name="Content Placeholder 3"/>
          <p:cNvPicPr>
            <a:picLocks noGrp="1" noChangeAspect="1"/>
          </p:cNvPicPr>
          <p:nvPr>
            <p:ph sz="quarter" idx="1"/>
          </p:nvPr>
        </p:nvPicPr>
        <p:blipFill>
          <a:blip r:embed="rId2"/>
          <a:srcRect t="12098" b="12098"/>
          <a:stretch>
            <a:fillRect/>
          </a:stretch>
        </p:blipFill>
        <p:spPr/>
      </p:pic>
      <p:sp>
        <p:nvSpPr>
          <p:cNvPr id="6" name="TextBox 5"/>
          <p:cNvSpPr txBox="1"/>
          <p:nvPr/>
        </p:nvSpPr>
        <p:spPr>
          <a:xfrm>
            <a:off x="6629400" y="1371600"/>
            <a:ext cx="2362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a:t>Bloomberg sector category</a:t>
            </a:r>
          </a:p>
        </p:txBody>
      </p:sp>
      <p:sp>
        <p:nvSpPr>
          <p:cNvPr id="12" name="TextBox 11"/>
          <p:cNvSpPr txBox="1"/>
          <p:nvPr/>
        </p:nvSpPr>
        <p:spPr>
          <a:xfrm>
            <a:off x="381001" y="2819400"/>
            <a:ext cx="1676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a:t>Read the description and make your own judgment</a:t>
            </a:r>
          </a:p>
        </p:txBody>
      </p:sp>
      <p:cxnSp>
        <p:nvCxnSpPr>
          <p:cNvPr id="9" name="Straight Arrow Connector 8"/>
          <p:cNvCxnSpPr/>
          <p:nvPr/>
        </p:nvCxnSpPr>
        <p:spPr bwMode="auto">
          <a:xfrm flipH="1">
            <a:off x="7239000" y="1676400"/>
            <a:ext cx="457200" cy="9144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V="1">
            <a:off x="2057400" y="3200400"/>
            <a:ext cx="304800" cy="76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25</a:t>
            </a:fld>
            <a:endParaRPr lang="en-US" dirty="0">
              <a:solidFill>
                <a:srgbClr val="FFFFFF"/>
              </a:solidFill>
            </a:endParaRPr>
          </a:p>
        </p:txBody>
      </p:sp>
    </p:spTree>
    <p:extLst>
      <p:ext uri="{BB962C8B-B14F-4D97-AF65-F5344CB8AC3E}">
        <p14:creationId xmlns:p14="http://schemas.microsoft.com/office/powerpoint/2010/main" val="2380150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26</a:t>
            </a:fld>
            <a:endParaRPr lang="en-US" dirty="0">
              <a:solidFill>
                <a:schemeClr val="tx2"/>
              </a:solidFill>
            </a:endParaRPr>
          </a:p>
        </p:txBody>
      </p:sp>
      <p:pic>
        <p:nvPicPr>
          <p:cNvPr id="4" name="Picture 3">
            <a:extLst>
              <a:ext uri="{FF2B5EF4-FFF2-40B4-BE49-F238E27FC236}">
                <a16:creationId xmlns:a16="http://schemas.microsoft.com/office/drawing/2014/main" id="{9A58C777-D4F0-4944-9714-F39488011816}"/>
              </a:ext>
            </a:extLst>
          </p:cNvPr>
          <p:cNvPicPr>
            <a:picLocks noChangeAspect="1"/>
          </p:cNvPicPr>
          <p:nvPr/>
        </p:nvPicPr>
        <p:blipFill>
          <a:blip r:embed="rId2"/>
          <a:stretch>
            <a:fillRect/>
          </a:stretch>
        </p:blipFill>
        <p:spPr>
          <a:xfrm>
            <a:off x="228600" y="228600"/>
            <a:ext cx="8775390" cy="633682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27</a:t>
            </a:fld>
            <a:endParaRPr lang="en-US" dirty="0">
              <a:solidFill>
                <a:schemeClr val="tx2"/>
              </a:solidFill>
            </a:endParaRPr>
          </a:p>
        </p:txBody>
      </p:sp>
      <p:pic>
        <p:nvPicPr>
          <p:cNvPr id="4" name="Picture 3">
            <a:extLst>
              <a:ext uri="{FF2B5EF4-FFF2-40B4-BE49-F238E27FC236}">
                <a16:creationId xmlns:a16="http://schemas.microsoft.com/office/drawing/2014/main" id="{804A9CDC-FF87-024D-ACD2-AFDD715DC3D0}"/>
              </a:ext>
            </a:extLst>
          </p:cNvPr>
          <p:cNvPicPr>
            <a:picLocks noChangeAspect="1"/>
          </p:cNvPicPr>
          <p:nvPr/>
        </p:nvPicPr>
        <p:blipFill>
          <a:blip r:embed="rId2"/>
          <a:stretch>
            <a:fillRect/>
          </a:stretch>
        </p:blipFill>
        <p:spPr>
          <a:xfrm>
            <a:off x="228601" y="228599"/>
            <a:ext cx="8951258" cy="621711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Interest coverage ratios</a:t>
            </a:r>
            <a:endParaRPr lang="en-US" dirty="0"/>
          </a:p>
        </p:txBody>
      </p:sp>
      <p:pic>
        <p:nvPicPr>
          <p:cNvPr id="4" name="Content Placeholder 3"/>
          <p:cNvPicPr>
            <a:picLocks noGrp="1" noChangeAspect="1"/>
          </p:cNvPicPr>
          <p:nvPr>
            <p:ph sz="quarter" idx="1"/>
          </p:nvPr>
        </p:nvPicPr>
        <p:blipFill>
          <a:blip r:embed="rId2"/>
          <a:srcRect t="-73973" b="-73973"/>
          <a:stretch>
            <a:fillRect/>
          </a:stretch>
        </p:blipFill>
        <p:spPr/>
      </p:pic>
      <p:sp>
        <p:nvSpPr>
          <p:cNvPr id="5" name="TextBox 4"/>
          <p:cNvSpPr txBox="1"/>
          <p:nvPr/>
        </p:nvSpPr>
        <p:spPr>
          <a:xfrm>
            <a:off x="1676400" y="5334000"/>
            <a:ext cx="464333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Interest coverage ratio = Operating profit/ Interest expense</a:t>
            </a:r>
          </a:p>
          <a:p>
            <a:r>
              <a:rPr lang="en-US" sz="1400" i="0" dirty="0"/>
              <a:t>			= 17,741/1,441 = 12.10</a:t>
            </a:r>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28</a:t>
            </a:fld>
            <a:endParaRPr lang="en-US" dirty="0">
              <a:solidFill>
                <a:srgbClr val="FFFFFF"/>
              </a:solidFill>
            </a:endParaRPr>
          </a:p>
        </p:txBody>
      </p:sp>
    </p:spTree>
    <p:extLst>
      <p:ext uri="{BB962C8B-B14F-4D97-AF65-F5344CB8AC3E}">
        <p14:creationId xmlns:p14="http://schemas.microsoft.com/office/powerpoint/2010/main" val="2643102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0" y="457200"/>
            <a:ext cx="7620000" cy="838200"/>
          </a:xfrm>
        </p:spPr>
        <p:txBody>
          <a:bodyPr/>
          <a:lstStyle/>
          <a:p>
            <a:r>
              <a:rPr lang="en-US">
                <a:ea typeface="ＭＳ Ｐゴシック" charset="-128"/>
                <a:cs typeface="ＭＳ Ｐゴシック" charset="-128"/>
              </a:rPr>
              <a:t>Synthetic Ratings and Default Spreads</a:t>
            </a:r>
          </a:p>
        </p:txBody>
      </p:sp>
      <p:sp>
        <p:nvSpPr>
          <p:cNvPr id="2" name="TextBox 1"/>
          <p:cNvSpPr txBox="1"/>
          <p:nvPr/>
        </p:nvSpPr>
        <p:spPr>
          <a:xfrm>
            <a:off x="1524000" y="1600200"/>
            <a:ext cx="2035871" cy="307777"/>
          </a:xfrm>
          <a:prstGeom prst="rect">
            <a:avLst/>
          </a:prstGeom>
          <a:noFill/>
        </p:spPr>
        <p:txBody>
          <a:bodyPr wrap="none" rtlCol="0">
            <a:spAutoFit/>
          </a:bodyPr>
          <a:lstStyle/>
          <a:p>
            <a:r>
              <a:rPr lang="en-US" sz="1400" i="0" dirty="0"/>
              <a:t>Market cap &gt; $ 5 billion</a:t>
            </a:r>
          </a:p>
        </p:txBody>
      </p:sp>
      <p:sp>
        <p:nvSpPr>
          <p:cNvPr id="7" name="TextBox 6"/>
          <p:cNvSpPr txBox="1"/>
          <p:nvPr/>
        </p:nvSpPr>
        <p:spPr>
          <a:xfrm>
            <a:off x="5791200" y="1600200"/>
            <a:ext cx="2035871" cy="307777"/>
          </a:xfrm>
          <a:prstGeom prst="rect">
            <a:avLst/>
          </a:prstGeom>
          <a:noFill/>
        </p:spPr>
        <p:txBody>
          <a:bodyPr wrap="none" rtlCol="0">
            <a:spAutoFit/>
          </a:bodyPr>
          <a:lstStyle/>
          <a:p>
            <a:r>
              <a:rPr lang="en-US" sz="1400" i="0" dirty="0"/>
              <a:t>Market cap &lt; $ 5 billion</a:t>
            </a:r>
          </a:p>
        </p:txBody>
      </p:sp>
      <p:sp>
        <p:nvSpPr>
          <p:cNvPr id="4" name="Slide Number Placeholder 3"/>
          <p:cNvSpPr>
            <a:spLocks noGrp="1"/>
          </p:cNvSpPr>
          <p:nvPr>
            <p:ph type="sldNum" sz="quarter" idx="12"/>
          </p:nvPr>
        </p:nvSpPr>
        <p:spPr/>
        <p:txBody>
          <a:bodyPr/>
          <a:lstStyle/>
          <a:p>
            <a:fld id="{1AD93096-5B34-4342-9326-69289CEAE4C2}" type="slidenum">
              <a:rPr lang="en-US" smtClean="0"/>
              <a:pPr/>
              <a:t>29</a:t>
            </a:fld>
            <a:endParaRPr lang="en-US" dirty="0">
              <a:solidFill>
                <a:schemeClr val="tx2"/>
              </a:solidFill>
            </a:endParaRPr>
          </a:p>
        </p:txBody>
      </p:sp>
      <p:graphicFrame>
        <p:nvGraphicFramePr>
          <p:cNvPr id="6" name="Table 5">
            <a:extLst>
              <a:ext uri="{FF2B5EF4-FFF2-40B4-BE49-F238E27FC236}">
                <a16:creationId xmlns:a16="http://schemas.microsoft.com/office/drawing/2014/main" id="{86BD9E1B-368C-3D44-88EC-66FBBB3E1354}"/>
              </a:ext>
            </a:extLst>
          </p:cNvPr>
          <p:cNvGraphicFramePr>
            <a:graphicFrameLocks noGrp="1"/>
          </p:cNvGraphicFramePr>
          <p:nvPr>
            <p:extLst>
              <p:ext uri="{D42A27DB-BD31-4B8C-83A1-F6EECF244321}">
                <p14:modId xmlns:p14="http://schemas.microsoft.com/office/powerpoint/2010/main" val="2566797159"/>
              </p:ext>
            </p:extLst>
          </p:nvPr>
        </p:nvGraphicFramePr>
        <p:xfrm>
          <a:off x="990600" y="2035175"/>
          <a:ext cx="3302000" cy="3454400"/>
        </p:xfrm>
        <a:graphic>
          <a:graphicData uri="http://schemas.openxmlformats.org/drawingml/2006/table">
            <a:tbl>
              <a:tblPr>
                <a:tableStyleId>{5C22544A-7EE6-4342-B048-85BDC9FD1C3A}</a:tableStyleId>
              </a:tblPr>
              <a:tblGrid>
                <a:gridCol w="825500">
                  <a:extLst>
                    <a:ext uri="{9D8B030D-6E8A-4147-A177-3AD203B41FA5}">
                      <a16:colId xmlns:a16="http://schemas.microsoft.com/office/drawing/2014/main" val="1564544258"/>
                    </a:ext>
                  </a:extLst>
                </a:gridCol>
                <a:gridCol w="825500">
                  <a:extLst>
                    <a:ext uri="{9D8B030D-6E8A-4147-A177-3AD203B41FA5}">
                      <a16:colId xmlns:a16="http://schemas.microsoft.com/office/drawing/2014/main" val="1280921214"/>
                    </a:ext>
                  </a:extLst>
                </a:gridCol>
                <a:gridCol w="825500">
                  <a:extLst>
                    <a:ext uri="{9D8B030D-6E8A-4147-A177-3AD203B41FA5}">
                      <a16:colId xmlns:a16="http://schemas.microsoft.com/office/drawing/2014/main" val="739259287"/>
                    </a:ext>
                  </a:extLst>
                </a:gridCol>
                <a:gridCol w="825500">
                  <a:extLst>
                    <a:ext uri="{9D8B030D-6E8A-4147-A177-3AD203B41FA5}">
                      <a16:colId xmlns:a16="http://schemas.microsoft.com/office/drawing/2014/main" val="1775136399"/>
                    </a:ext>
                  </a:extLst>
                </a:gridCol>
              </a:tblGrid>
              <a:tr h="203200">
                <a:tc gridSpan="2">
                  <a:txBody>
                    <a:bodyPr/>
                    <a:lstStyle/>
                    <a:p>
                      <a:pPr algn="ctr" fontAlgn="b"/>
                      <a:r>
                        <a:rPr lang="en-US" sz="1000" b="0" i="1" u="none" strike="noStrike" dirty="0">
                          <a:solidFill>
                            <a:srgbClr val="000000"/>
                          </a:solidFill>
                          <a:effectLst/>
                          <a:latin typeface="Times" pitchFamily="2" charset="0"/>
                        </a:rPr>
                        <a:t>Interest coverage ratio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1000" b="0" i="1"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1"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1"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7011"/>
                  </a:ext>
                </a:extLst>
              </a:tr>
              <a:tr h="203200">
                <a:tc>
                  <a:txBody>
                    <a:bodyPr/>
                    <a:lstStyle/>
                    <a:p>
                      <a:pPr algn="ctr" fontAlgn="b"/>
                      <a:r>
                        <a:rPr lang="en-US" sz="1000" u="none" strike="noStrike">
                          <a:effectLst/>
                        </a:rPr>
                        <a:t>&gt;</a:t>
                      </a:r>
                      <a:endParaRPr lang="en-US" sz="1000" b="0" i="1"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to</a:t>
                      </a:r>
                      <a:endParaRPr lang="en-US" sz="1000" b="0" i="1"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Rating is</a:t>
                      </a:r>
                      <a:endParaRPr lang="en-US" sz="1000" b="0" i="1"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Spread is</a:t>
                      </a:r>
                      <a:endParaRPr lang="en-US" sz="1000" b="0" i="1"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6310041"/>
                  </a:ext>
                </a:extLst>
              </a:tr>
              <a:tr h="203200">
                <a:tc>
                  <a:txBody>
                    <a:bodyPr/>
                    <a:lstStyle/>
                    <a:p>
                      <a:pPr algn="ctr" fontAlgn="b"/>
                      <a:r>
                        <a:rPr lang="en-US" sz="1000" u="none" strike="noStrike">
                          <a:effectLst/>
                        </a:rPr>
                        <a:t>8.50</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100000</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Aaa/AAA</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0.75%</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0218691"/>
                  </a:ext>
                </a:extLst>
              </a:tr>
              <a:tr h="203200">
                <a:tc>
                  <a:txBody>
                    <a:bodyPr/>
                    <a:lstStyle/>
                    <a:p>
                      <a:pPr algn="ctr" fontAlgn="b"/>
                      <a:r>
                        <a:rPr lang="en-US" sz="1000" u="none" strike="noStrike">
                          <a:effectLst/>
                        </a:rPr>
                        <a:t>6.5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8.499999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Aa2/AA</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1.00%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9073658"/>
                  </a:ext>
                </a:extLst>
              </a:tr>
              <a:tr h="203200">
                <a:tc>
                  <a:txBody>
                    <a:bodyPr/>
                    <a:lstStyle/>
                    <a:p>
                      <a:pPr algn="ctr" fontAlgn="b"/>
                      <a:r>
                        <a:rPr lang="en-US" sz="1000" u="none" strike="noStrike">
                          <a:effectLst/>
                        </a:rPr>
                        <a:t>5.5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6.499999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A1/A+</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1.25%</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7949974"/>
                  </a:ext>
                </a:extLst>
              </a:tr>
              <a:tr h="203200">
                <a:tc>
                  <a:txBody>
                    <a:bodyPr/>
                    <a:lstStyle/>
                    <a:p>
                      <a:pPr algn="ctr" fontAlgn="b"/>
                      <a:r>
                        <a:rPr lang="en-US" sz="1000" u="none" strike="noStrike">
                          <a:effectLst/>
                        </a:rPr>
                        <a:t>4.25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5.499999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A2/A</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1.38%</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1572908"/>
                  </a:ext>
                </a:extLst>
              </a:tr>
              <a:tr h="203200">
                <a:tc>
                  <a:txBody>
                    <a:bodyPr/>
                    <a:lstStyle/>
                    <a:p>
                      <a:pPr algn="ctr" fontAlgn="b"/>
                      <a:r>
                        <a:rPr lang="en-US" sz="1000" u="none" strike="noStrike">
                          <a:effectLst/>
                        </a:rPr>
                        <a:t>3</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4.249999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A3/A-</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1.56%</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8784057"/>
                  </a:ext>
                </a:extLst>
              </a:tr>
              <a:tr h="203200">
                <a:tc>
                  <a:txBody>
                    <a:bodyPr/>
                    <a:lstStyle/>
                    <a:p>
                      <a:pPr algn="ctr" fontAlgn="b"/>
                      <a:r>
                        <a:rPr lang="en-US" sz="1000" u="none" strike="noStrike">
                          <a:effectLst/>
                        </a:rPr>
                        <a:t>2.5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2.999999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Baa2/BBB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2.00%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2374738"/>
                  </a:ext>
                </a:extLst>
              </a:tr>
              <a:tr h="203200">
                <a:tc>
                  <a:txBody>
                    <a:bodyPr/>
                    <a:lstStyle/>
                    <a:p>
                      <a:pPr algn="ctr" fontAlgn="b"/>
                      <a:r>
                        <a:rPr lang="en-US" sz="1000" u="none" strike="noStrike">
                          <a:effectLst/>
                        </a:rPr>
                        <a:t>2.25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2.49999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Ba1/BB+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3.00%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0140322"/>
                  </a:ext>
                </a:extLst>
              </a:tr>
              <a:tr h="203200">
                <a:tc>
                  <a:txBody>
                    <a:bodyPr/>
                    <a:lstStyle/>
                    <a:p>
                      <a:pPr algn="ctr" fontAlgn="b"/>
                      <a:r>
                        <a:rPr lang="en-US" sz="1000" u="none" strike="noStrike">
                          <a:effectLst/>
                        </a:rPr>
                        <a:t>2</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2.2499999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Ba2/BB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3.60%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1608151"/>
                  </a:ext>
                </a:extLst>
              </a:tr>
              <a:tr h="203200">
                <a:tc>
                  <a:txBody>
                    <a:bodyPr/>
                    <a:lstStyle/>
                    <a:p>
                      <a:pPr algn="ctr" fontAlgn="b"/>
                      <a:r>
                        <a:rPr lang="en-US" sz="1000" u="none" strike="noStrike">
                          <a:effectLst/>
                        </a:rPr>
                        <a:t>1.75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1.999999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B1/B+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4.50%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7951647"/>
                  </a:ext>
                </a:extLst>
              </a:tr>
              <a:tr h="203200">
                <a:tc>
                  <a:txBody>
                    <a:bodyPr/>
                    <a:lstStyle/>
                    <a:p>
                      <a:pPr algn="ctr" fontAlgn="b"/>
                      <a:r>
                        <a:rPr lang="en-US" sz="1000" u="none" strike="noStrike">
                          <a:effectLst/>
                        </a:rPr>
                        <a:t>1.5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1.749999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B2/B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5.40%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9035091"/>
                  </a:ext>
                </a:extLst>
              </a:tr>
              <a:tr h="203200">
                <a:tc>
                  <a:txBody>
                    <a:bodyPr/>
                    <a:lstStyle/>
                    <a:p>
                      <a:pPr algn="ctr" fontAlgn="b"/>
                      <a:r>
                        <a:rPr lang="en-US" sz="1000" u="none" strike="noStrike">
                          <a:effectLst/>
                        </a:rPr>
                        <a:t>1.25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1.499999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B3/B-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6.60%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3197201"/>
                  </a:ext>
                </a:extLst>
              </a:tr>
              <a:tr h="203200">
                <a:tc>
                  <a:txBody>
                    <a:bodyPr/>
                    <a:lstStyle/>
                    <a:p>
                      <a:pPr algn="ctr" fontAlgn="b"/>
                      <a:r>
                        <a:rPr lang="en-US" sz="1000" u="none" strike="noStrike">
                          <a:effectLst/>
                        </a:rPr>
                        <a:t>0.8</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1.249999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Caa/CCC</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9.00%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147799"/>
                  </a:ext>
                </a:extLst>
              </a:tr>
              <a:tr h="203200">
                <a:tc>
                  <a:txBody>
                    <a:bodyPr/>
                    <a:lstStyle/>
                    <a:p>
                      <a:pPr algn="ctr" fontAlgn="b"/>
                      <a:r>
                        <a:rPr lang="en-US" sz="1000" u="none" strike="noStrike">
                          <a:effectLst/>
                        </a:rPr>
                        <a:t>0.65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0.799999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Ca2/CC</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11.08%</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1284892"/>
                  </a:ext>
                </a:extLst>
              </a:tr>
              <a:tr h="203200">
                <a:tc>
                  <a:txBody>
                    <a:bodyPr/>
                    <a:lstStyle/>
                    <a:p>
                      <a:pPr algn="ctr" fontAlgn="b"/>
                      <a:r>
                        <a:rPr lang="en-US" sz="1000" u="none" strike="noStrike">
                          <a:effectLst/>
                        </a:rPr>
                        <a:t>0.2</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0.649999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C2/C</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14.54%</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4371338"/>
                  </a:ext>
                </a:extLst>
              </a:tr>
              <a:tr h="203200">
                <a:tc>
                  <a:txBody>
                    <a:bodyPr/>
                    <a:lstStyle/>
                    <a:p>
                      <a:pPr algn="ctr" fontAlgn="b"/>
                      <a:r>
                        <a:rPr lang="en-US" sz="1000" u="none" strike="noStrike">
                          <a:effectLst/>
                        </a:rPr>
                        <a:t>-100000</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0.199999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D2/D</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19.38%</a:t>
                      </a:r>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4348609"/>
                  </a:ext>
                </a:extLst>
              </a:tr>
            </a:tbl>
          </a:graphicData>
        </a:graphic>
      </p:graphicFrame>
      <p:graphicFrame>
        <p:nvGraphicFramePr>
          <p:cNvPr id="8" name="Table 7">
            <a:extLst>
              <a:ext uri="{FF2B5EF4-FFF2-40B4-BE49-F238E27FC236}">
                <a16:creationId xmlns:a16="http://schemas.microsoft.com/office/drawing/2014/main" id="{058CB490-CFBC-EE48-BCFF-F02E8B803008}"/>
              </a:ext>
            </a:extLst>
          </p:cNvPr>
          <p:cNvGraphicFramePr>
            <a:graphicFrameLocks noGrp="1"/>
          </p:cNvGraphicFramePr>
          <p:nvPr>
            <p:extLst>
              <p:ext uri="{D42A27DB-BD31-4B8C-83A1-F6EECF244321}">
                <p14:modId xmlns:p14="http://schemas.microsoft.com/office/powerpoint/2010/main" val="3410716261"/>
              </p:ext>
            </p:extLst>
          </p:nvPr>
        </p:nvGraphicFramePr>
        <p:xfrm>
          <a:off x="5334000" y="2003325"/>
          <a:ext cx="3302000" cy="3454400"/>
        </p:xfrm>
        <a:graphic>
          <a:graphicData uri="http://schemas.openxmlformats.org/drawingml/2006/table">
            <a:tbl>
              <a:tblPr>
                <a:tableStyleId>{5C22544A-7EE6-4342-B048-85BDC9FD1C3A}</a:tableStyleId>
              </a:tblPr>
              <a:tblGrid>
                <a:gridCol w="825500">
                  <a:extLst>
                    <a:ext uri="{9D8B030D-6E8A-4147-A177-3AD203B41FA5}">
                      <a16:colId xmlns:a16="http://schemas.microsoft.com/office/drawing/2014/main" val="428260394"/>
                    </a:ext>
                  </a:extLst>
                </a:gridCol>
                <a:gridCol w="825500">
                  <a:extLst>
                    <a:ext uri="{9D8B030D-6E8A-4147-A177-3AD203B41FA5}">
                      <a16:colId xmlns:a16="http://schemas.microsoft.com/office/drawing/2014/main" val="1508074971"/>
                    </a:ext>
                  </a:extLst>
                </a:gridCol>
                <a:gridCol w="825500">
                  <a:extLst>
                    <a:ext uri="{9D8B030D-6E8A-4147-A177-3AD203B41FA5}">
                      <a16:colId xmlns:a16="http://schemas.microsoft.com/office/drawing/2014/main" val="2195779498"/>
                    </a:ext>
                  </a:extLst>
                </a:gridCol>
                <a:gridCol w="825500">
                  <a:extLst>
                    <a:ext uri="{9D8B030D-6E8A-4147-A177-3AD203B41FA5}">
                      <a16:colId xmlns:a16="http://schemas.microsoft.com/office/drawing/2014/main" val="4127162460"/>
                    </a:ext>
                  </a:extLst>
                </a:gridCol>
              </a:tblGrid>
              <a:tr h="203200">
                <a:tc gridSpan="2">
                  <a:txBody>
                    <a:bodyPr/>
                    <a:lstStyle/>
                    <a:p>
                      <a:pPr algn="ctr" fontAlgn="b"/>
                      <a:r>
                        <a:rPr lang="en-US" sz="1000" b="0" i="0" u="none" strike="noStrike" dirty="0">
                          <a:solidFill>
                            <a:srgbClr val="000000"/>
                          </a:solidFill>
                          <a:effectLst/>
                          <a:latin typeface="Times" pitchFamily="2" charset="0"/>
                        </a:rPr>
                        <a:t>Interest coverage ratio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4458139"/>
                  </a:ext>
                </a:extLst>
              </a:tr>
              <a:tr h="203200">
                <a:tc>
                  <a:txBody>
                    <a:bodyPr/>
                    <a:lstStyle/>
                    <a:p>
                      <a:pPr algn="ctr" fontAlgn="b"/>
                      <a:r>
                        <a:rPr lang="en-US" sz="1000" u="none" strike="noStrike" dirty="0">
                          <a:effectLst/>
                        </a:rPr>
                        <a:t>greater than</a:t>
                      </a:r>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to</a:t>
                      </a:r>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Rating is</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Spread is</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5754645"/>
                  </a:ext>
                </a:extLst>
              </a:tr>
              <a:tr h="203200">
                <a:tc>
                  <a:txBody>
                    <a:bodyPr/>
                    <a:lstStyle/>
                    <a:p>
                      <a:pPr algn="ctr" fontAlgn="b"/>
                      <a:r>
                        <a:rPr lang="en-US" sz="1000" u="none" strike="noStrike" dirty="0">
                          <a:effectLst/>
                        </a:rPr>
                        <a:t>3</a:t>
                      </a:r>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100000</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Aaa/AAA</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0.75%</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4812556"/>
                  </a:ext>
                </a:extLst>
              </a:tr>
              <a:tr h="203200">
                <a:tc>
                  <a:txBody>
                    <a:bodyPr/>
                    <a:lstStyle/>
                    <a:p>
                      <a:pPr algn="ctr" fontAlgn="b"/>
                      <a:r>
                        <a:rPr lang="en-US" sz="1000" u="none" strike="noStrike" dirty="0">
                          <a:effectLst/>
                        </a:rPr>
                        <a:t>2.5</a:t>
                      </a:r>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2.99999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Aa2/AA</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1.00%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530254"/>
                  </a:ext>
                </a:extLst>
              </a:tr>
              <a:tr h="203200">
                <a:tc>
                  <a:txBody>
                    <a:bodyPr/>
                    <a:lstStyle/>
                    <a:p>
                      <a:pPr algn="ctr" fontAlgn="b"/>
                      <a:r>
                        <a:rPr lang="en-US" sz="1000" u="none" strike="noStrike">
                          <a:effectLst/>
                        </a:rPr>
                        <a:t>2</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2.49999</a:t>
                      </a:r>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A1/A+</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1.25%</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7778296"/>
                  </a:ext>
                </a:extLst>
              </a:tr>
              <a:tr h="203200">
                <a:tc>
                  <a:txBody>
                    <a:bodyPr/>
                    <a:lstStyle/>
                    <a:p>
                      <a:pPr algn="ctr" fontAlgn="b"/>
                      <a:r>
                        <a:rPr lang="en-US" sz="1000" u="none" strike="noStrike">
                          <a:effectLst/>
                        </a:rPr>
                        <a:t>1.5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1.99999</a:t>
                      </a:r>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A2/A</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1.38%</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2132186"/>
                  </a:ext>
                </a:extLst>
              </a:tr>
              <a:tr h="203200">
                <a:tc>
                  <a:txBody>
                    <a:bodyPr/>
                    <a:lstStyle/>
                    <a:p>
                      <a:pPr algn="ctr" fontAlgn="b"/>
                      <a:r>
                        <a:rPr lang="en-US" sz="1000" u="none" strike="noStrike">
                          <a:effectLst/>
                        </a:rPr>
                        <a:t>1.2</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1.49999</a:t>
                      </a:r>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A3/A-</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1.56%</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5110783"/>
                  </a:ext>
                </a:extLst>
              </a:tr>
              <a:tr h="203200">
                <a:tc>
                  <a:txBody>
                    <a:bodyPr/>
                    <a:lstStyle/>
                    <a:p>
                      <a:pPr algn="ctr" fontAlgn="b"/>
                      <a:r>
                        <a:rPr lang="en-US" sz="1000" u="none" strike="noStrike">
                          <a:effectLst/>
                        </a:rPr>
                        <a:t>0.9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1.199999</a:t>
                      </a:r>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Baa2/BBB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2.00%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8079798"/>
                  </a:ext>
                </a:extLst>
              </a:tr>
              <a:tr h="203200">
                <a:tc>
                  <a:txBody>
                    <a:bodyPr/>
                    <a:lstStyle/>
                    <a:p>
                      <a:pPr algn="ctr" fontAlgn="b"/>
                      <a:r>
                        <a:rPr lang="en-US" sz="1000" u="none" strike="noStrike">
                          <a:effectLst/>
                        </a:rPr>
                        <a:t>0.75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0.899999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Ba1/BB+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3.00%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7081433"/>
                  </a:ext>
                </a:extLst>
              </a:tr>
              <a:tr h="203200">
                <a:tc>
                  <a:txBody>
                    <a:bodyPr/>
                    <a:lstStyle/>
                    <a:p>
                      <a:pPr algn="ctr" fontAlgn="b"/>
                      <a:r>
                        <a:rPr lang="en-US" sz="1000" u="none" strike="noStrike">
                          <a:effectLst/>
                        </a:rPr>
                        <a:t>0.6</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0.749999</a:t>
                      </a:r>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Ba2/BB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3.60%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9638917"/>
                  </a:ext>
                </a:extLst>
              </a:tr>
              <a:tr h="203200">
                <a:tc>
                  <a:txBody>
                    <a:bodyPr/>
                    <a:lstStyle/>
                    <a:p>
                      <a:pPr algn="ctr" fontAlgn="b"/>
                      <a:r>
                        <a:rPr lang="en-US" sz="1000" u="none" strike="noStrike">
                          <a:effectLst/>
                        </a:rPr>
                        <a:t>0.5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0.599999</a:t>
                      </a:r>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B1/B+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4.50%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0820997"/>
                  </a:ext>
                </a:extLst>
              </a:tr>
              <a:tr h="203200">
                <a:tc>
                  <a:txBody>
                    <a:bodyPr/>
                    <a:lstStyle/>
                    <a:p>
                      <a:pPr algn="ctr" fontAlgn="b"/>
                      <a:r>
                        <a:rPr lang="en-US" sz="1000" u="none" strike="noStrike">
                          <a:effectLst/>
                        </a:rPr>
                        <a:t>0.4</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0.499999</a:t>
                      </a:r>
                      <a:endParaRPr lang="en-US" sz="1000" b="0" i="0" u="none" strike="noStrike" dirty="0">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B2/B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5.40%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0469525"/>
                  </a:ext>
                </a:extLst>
              </a:tr>
              <a:tr h="203200">
                <a:tc>
                  <a:txBody>
                    <a:bodyPr/>
                    <a:lstStyle/>
                    <a:p>
                      <a:pPr algn="ctr" fontAlgn="b"/>
                      <a:r>
                        <a:rPr lang="en-US" sz="1000" u="none" strike="noStrike">
                          <a:effectLst/>
                        </a:rPr>
                        <a:t>0.3</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0.399999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B3/B-</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6.60%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2724804"/>
                  </a:ext>
                </a:extLst>
              </a:tr>
              <a:tr h="203200">
                <a:tc>
                  <a:txBody>
                    <a:bodyPr/>
                    <a:lstStyle/>
                    <a:p>
                      <a:pPr algn="ctr" fontAlgn="b"/>
                      <a:r>
                        <a:rPr lang="en-US" sz="1000" u="none" strike="noStrike">
                          <a:effectLst/>
                        </a:rPr>
                        <a:t>0.2</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0.299999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err="1">
                          <a:effectLst/>
                        </a:rPr>
                        <a:t>Caa</a:t>
                      </a:r>
                      <a:r>
                        <a:rPr lang="en-US" sz="1000" u="none" strike="noStrike" dirty="0">
                          <a:effectLst/>
                        </a:rPr>
                        <a:t>/CCC</a:t>
                      </a:r>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9.00%</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1930869"/>
                  </a:ext>
                </a:extLst>
              </a:tr>
              <a:tr h="203200">
                <a:tc>
                  <a:txBody>
                    <a:bodyPr/>
                    <a:lstStyle/>
                    <a:p>
                      <a:pPr algn="ctr" fontAlgn="b"/>
                      <a:r>
                        <a:rPr lang="en-US" sz="1000" u="none" strike="noStrike">
                          <a:effectLst/>
                        </a:rPr>
                        <a:t>0.1</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0.199999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Ca2/CC</a:t>
                      </a:r>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11.08%</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2238059"/>
                  </a:ext>
                </a:extLst>
              </a:tr>
              <a:tr h="203200">
                <a:tc>
                  <a:txBody>
                    <a:bodyPr/>
                    <a:lstStyle/>
                    <a:p>
                      <a:pPr algn="ctr" fontAlgn="b"/>
                      <a:r>
                        <a:rPr lang="en-US" sz="1000" u="none" strike="noStrike">
                          <a:effectLst/>
                        </a:rPr>
                        <a:t>0.05</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0.099999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C2/C</a:t>
                      </a:r>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14.54%</a:t>
                      </a:r>
                      <a:endParaRPr lang="en-US" sz="1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8660702"/>
                  </a:ext>
                </a:extLst>
              </a:tr>
              <a:tr h="203200">
                <a:tc>
                  <a:txBody>
                    <a:bodyPr/>
                    <a:lstStyle/>
                    <a:p>
                      <a:pPr algn="ctr" fontAlgn="b"/>
                      <a:r>
                        <a:rPr lang="en-US" sz="1000" u="none" strike="noStrike">
                          <a:effectLst/>
                        </a:rPr>
                        <a:t>-100000</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0.049999</a:t>
                      </a:r>
                      <a:endParaRPr lang="en-US" sz="1000" b="0" i="0" u="none" strike="noStrike">
                        <a:solidFill>
                          <a:srgbClr val="000000"/>
                        </a:solidFill>
                        <a:effectLst/>
                        <a:latin typeface="Times" pitchFamily="2"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D2/D</a:t>
                      </a:r>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19.38%</a:t>
                      </a:r>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6624704"/>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30</a:t>
            </a:fld>
            <a:endParaRPr lang="en-US" dirty="0">
              <a:solidFill>
                <a:schemeClr val="tx2"/>
              </a:solidFill>
            </a:endParaRPr>
          </a:p>
        </p:txBody>
      </p:sp>
      <p:sp>
        <p:nvSpPr>
          <p:cNvPr id="4" name="TextBox 3"/>
          <p:cNvSpPr txBox="1"/>
          <p:nvPr/>
        </p:nvSpPr>
        <p:spPr>
          <a:xfrm>
            <a:off x="1371600" y="12700"/>
            <a:ext cx="6864680" cy="461665"/>
          </a:xfrm>
          <a:prstGeom prst="rect">
            <a:avLst/>
          </a:prstGeom>
          <a:noFill/>
        </p:spPr>
        <p:txBody>
          <a:bodyPr wrap="none" rtlCol="0">
            <a:spAutoFit/>
          </a:bodyPr>
          <a:lstStyle/>
          <a:p>
            <a:r>
              <a:rPr lang="en-US" dirty="0"/>
              <a:t>Marginal Corporate Tax Rate- By Country (2019)</a:t>
            </a:r>
          </a:p>
        </p:txBody>
      </p:sp>
      <p:pic>
        <p:nvPicPr>
          <p:cNvPr id="7" name="Picture 6">
            <a:extLst>
              <a:ext uri="{FF2B5EF4-FFF2-40B4-BE49-F238E27FC236}">
                <a16:creationId xmlns:a16="http://schemas.microsoft.com/office/drawing/2014/main" id="{BB61A0C6-A69E-2D4F-BE18-8410A04380B6}"/>
              </a:ext>
            </a:extLst>
          </p:cNvPr>
          <p:cNvPicPr>
            <a:picLocks noChangeAspect="1"/>
          </p:cNvPicPr>
          <p:nvPr/>
        </p:nvPicPr>
        <p:blipFill>
          <a:blip r:embed="rId2"/>
          <a:stretch>
            <a:fillRect/>
          </a:stretch>
        </p:blipFill>
        <p:spPr>
          <a:xfrm>
            <a:off x="280986" y="569685"/>
            <a:ext cx="8329614" cy="5873932"/>
          </a:xfrm>
          <a:prstGeom prst="rect">
            <a:avLst/>
          </a:prstGeom>
        </p:spPr>
      </p:pic>
    </p:spTree>
    <p:extLst>
      <p:ext uri="{BB962C8B-B14F-4D97-AF65-F5344CB8AC3E}">
        <p14:creationId xmlns:p14="http://schemas.microsoft.com/office/powerpoint/2010/main" val="219783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381000"/>
            <a:ext cx="2938550"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Market value of equity = 66,452.45 M</a:t>
            </a:r>
          </a:p>
        </p:txBody>
      </p:sp>
      <p:sp>
        <p:nvSpPr>
          <p:cNvPr id="10" name="TextBox 9"/>
          <p:cNvSpPr txBox="1"/>
          <p:nvPr/>
        </p:nvSpPr>
        <p:spPr>
          <a:xfrm>
            <a:off x="4191000" y="381000"/>
            <a:ext cx="3505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a:t>BV of debt = Total Debt = $28,360 M </a:t>
            </a:r>
          </a:p>
        </p:txBody>
      </p:sp>
      <p:pic>
        <p:nvPicPr>
          <p:cNvPr id="3" name="Picture 2"/>
          <p:cNvPicPr>
            <a:picLocks noChangeAspect="1"/>
          </p:cNvPicPr>
          <p:nvPr/>
        </p:nvPicPr>
        <p:blipFill>
          <a:blip r:embed="rId2"/>
          <a:stretch>
            <a:fillRect/>
          </a:stretch>
        </p:blipFill>
        <p:spPr>
          <a:xfrm>
            <a:off x="152401" y="990600"/>
            <a:ext cx="6553200" cy="4987241"/>
          </a:xfrm>
          <a:prstGeom prst="rect">
            <a:avLst/>
          </a:prstGeom>
        </p:spPr>
      </p:pic>
      <p:sp>
        <p:nvSpPr>
          <p:cNvPr id="21" name="TextBox 20"/>
          <p:cNvSpPr txBox="1"/>
          <p:nvPr/>
        </p:nvSpPr>
        <p:spPr>
          <a:xfrm>
            <a:off x="6477000" y="1905001"/>
            <a:ext cx="26670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With a pre-tax cost of debt of 3%</a:t>
            </a:r>
          </a:p>
          <a:p>
            <a:r>
              <a:rPr lang="en-US" sz="1400" i="0" dirty="0"/>
              <a:t>MV of debt =</a:t>
            </a:r>
          </a:p>
          <a:p>
            <a:r>
              <a:rPr lang="en-US" sz="1400" i="0" dirty="0"/>
              <a:t>1,441 (PV of annuity, 3 years, 3%) </a:t>
            </a:r>
          </a:p>
          <a:p>
            <a:r>
              <a:rPr lang="en-US" sz="1400" i="0" dirty="0"/>
              <a:t>+ 28,360/ (1.03)</a:t>
            </a:r>
            <a:r>
              <a:rPr lang="en-US" sz="1400" i="0" baseline="30000" dirty="0"/>
              <a:t>3</a:t>
            </a:r>
            <a:r>
              <a:rPr lang="en-US" sz="1400" i="0" dirty="0"/>
              <a:t> = $ 30,029 M</a:t>
            </a:r>
          </a:p>
        </p:txBody>
      </p:sp>
      <p:sp>
        <p:nvSpPr>
          <p:cNvPr id="15" name="TextBox 14"/>
          <p:cNvSpPr txBox="1"/>
          <p:nvPr/>
        </p:nvSpPr>
        <p:spPr>
          <a:xfrm>
            <a:off x="6400800" y="3429001"/>
            <a:ext cx="2819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PV of operating leases at 3%</a:t>
            </a:r>
          </a:p>
          <a:p>
            <a:r>
              <a:rPr lang="en-US" sz="1400" i="0" dirty="0"/>
              <a:t>767/1.03 +519/1.03</a:t>
            </a:r>
            <a:r>
              <a:rPr lang="en-US" sz="1400" i="0" baseline="30000" dirty="0"/>
              <a:t>2</a:t>
            </a:r>
            <a:r>
              <a:rPr lang="en-US" sz="1400" i="0" dirty="0"/>
              <a:t> +382/1.03</a:t>
            </a:r>
            <a:r>
              <a:rPr lang="en-US" sz="1400" i="0" baseline="30000" dirty="0"/>
              <a:t>3 </a:t>
            </a:r>
            <a:r>
              <a:rPr lang="en-US" sz="1400" i="0" dirty="0"/>
              <a:t>+300/1.03</a:t>
            </a:r>
            <a:r>
              <a:rPr lang="en-US" sz="1400" i="0" baseline="30000" dirty="0"/>
              <a:t>4 </a:t>
            </a:r>
            <a:r>
              <a:rPr lang="en-US" sz="1400" i="0" dirty="0"/>
              <a:t>+202/1.03</a:t>
            </a:r>
            <a:r>
              <a:rPr lang="en-US" sz="1400" i="0" baseline="30000" dirty="0"/>
              <a:t>5</a:t>
            </a:r>
            <a:r>
              <a:rPr lang="en-US" sz="1400" i="0" dirty="0"/>
              <a:t> +259.5/1.03</a:t>
            </a:r>
            <a:r>
              <a:rPr lang="en-US" sz="1400" i="0" baseline="30000" dirty="0"/>
              <a:t>6</a:t>
            </a:r>
            <a:r>
              <a:rPr lang="en-US" sz="1400" i="0" dirty="0"/>
              <a:t> +259.5/1.03</a:t>
            </a:r>
            <a:r>
              <a:rPr lang="en-US" sz="1400" i="0" baseline="30000" dirty="0"/>
              <a:t>7</a:t>
            </a:r>
            <a:r>
              <a:rPr lang="en-US" sz="1400" i="0" dirty="0"/>
              <a:t> = 2,187    </a:t>
            </a:r>
          </a:p>
        </p:txBody>
      </p:sp>
      <p:sp>
        <p:nvSpPr>
          <p:cNvPr id="2" name="Slide Number Placeholder 1"/>
          <p:cNvSpPr>
            <a:spLocks noGrp="1"/>
          </p:cNvSpPr>
          <p:nvPr>
            <p:ph type="sldNum" sz="quarter" idx="12"/>
          </p:nvPr>
        </p:nvSpPr>
        <p:spPr/>
        <p:txBody>
          <a:bodyPr/>
          <a:lstStyle/>
          <a:p>
            <a:fld id="{1AD93096-5B34-4342-9326-69289CEAE4C2}" type="slidenum">
              <a:rPr lang="en-US" smtClean="0"/>
              <a:pPr/>
              <a:t>31</a:t>
            </a:fld>
            <a:endParaRPr lang="en-US" dirty="0">
              <a:solidFill>
                <a:schemeClr val="tx2"/>
              </a:solidFill>
            </a:endParaRPr>
          </a:p>
        </p:txBody>
      </p:sp>
    </p:spTree>
    <p:extLst>
      <p:ext uri="{BB962C8B-B14F-4D97-AF65-F5344CB8AC3E}">
        <p14:creationId xmlns:p14="http://schemas.microsoft.com/office/powerpoint/2010/main" val="511653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32</a:t>
            </a:fld>
            <a:endParaRPr lang="en-US" dirty="0">
              <a:solidFill>
                <a:schemeClr val="tx2"/>
              </a:solidFill>
            </a:endParaRPr>
          </a:p>
        </p:txBody>
      </p:sp>
      <p:pic>
        <p:nvPicPr>
          <p:cNvPr id="4" name="Picture 3">
            <a:extLst>
              <a:ext uri="{FF2B5EF4-FFF2-40B4-BE49-F238E27FC236}">
                <a16:creationId xmlns:a16="http://schemas.microsoft.com/office/drawing/2014/main" id="{234A065A-4C17-5448-BE9C-4C0760711A14}"/>
              </a:ext>
            </a:extLst>
          </p:cNvPr>
          <p:cNvPicPr>
            <a:picLocks noChangeAspect="1"/>
          </p:cNvPicPr>
          <p:nvPr/>
        </p:nvPicPr>
        <p:blipFill>
          <a:blip r:embed="rId2"/>
          <a:stretch>
            <a:fillRect/>
          </a:stretch>
        </p:blipFill>
        <p:spPr>
          <a:xfrm>
            <a:off x="4762" y="152399"/>
            <a:ext cx="8758238" cy="6352687"/>
          </a:xfrm>
          <a:prstGeom prst="rect">
            <a:avLst/>
          </a:prstGeom>
        </p:spPr>
      </p:pic>
    </p:spTree>
    <p:extLst>
      <p:ext uri="{BB962C8B-B14F-4D97-AF65-F5344CB8AC3E}">
        <p14:creationId xmlns:p14="http://schemas.microsoft.com/office/powerpoint/2010/main" val="3857657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33</a:t>
            </a:fld>
            <a:endParaRPr lang="en-US" dirty="0">
              <a:solidFill>
                <a:schemeClr val="tx2"/>
              </a:solidFill>
            </a:endParaRPr>
          </a:p>
        </p:txBody>
      </p:sp>
      <p:pic>
        <p:nvPicPr>
          <p:cNvPr id="5" name="Picture 4">
            <a:extLst>
              <a:ext uri="{FF2B5EF4-FFF2-40B4-BE49-F238E27FC236}">
                <a16:creationId xmlns:a16="http://schemas.microsoft.com/office/drawing/2014/main" id="{9E7952E7-04B7-2D4E-B4FA-4EA68E71FE54}"/>
              </a:ext>
            </a:extLst>
          </p:cNvPr>
          <p:cNvPicPr>
            <a:picLocks noChangeAspect="1"/>
          </p:cNvPicPr>
          <p:nvPr/>
        </p:nvPicPr>
        <p:blipFill>
          <a:blip r:embed="rId2"/>
          <a:stretch>
            <a:fillRect/>
          </a:stretch>
        </p:blipFill>
        <p:spPr>
          <a:xfrm>
            <a:off x="266700" y="357186"/>
            <a:ext cx="8572500" cy="4149637"/>
          </a:xfrm>
          <a:prstGeom prst="rect">
            <a:avLst/>
          </a:prstGeom>
        </p:spPr>
      </p:pic>
    </p:spTree>
    <p:extLst>
      <p:ext uri="{BB962C8B-B14F-4D97-AF65-F5344CB8AC3E}">
        <p14:creationId xmlns:p14="http://schemas.microsoft.com/office/powerpoint/2010/main" val="3559672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500" y="0"/>
            <a:ext cx="6007577" cy="4572000"/>
          </a:xfrm>
          <a:prstGeom prst="rect">
            <a:avLst/>
          </a:prstGeom>
        </p:spPr>
      </p:pic>
      <p:sp>
        <p:nvSpPr>
          <p:cNvPr id="4" name="TextBox 3"/>
          <p:cNvSpPr txBox="1"/>
          <p:nvPr/>
        </p:nvSpPr>
        <p:spPr>
          <a:xfrm>
            <a:off x="4876800" y="4343400"/>
            <a:ext cx="3962400" cy="224676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a:t>Pre-tax Return on capital</a:t>
            </a:r>
          </a:p>
          <a:p>
            <a:r>
              <a:rPr lang="en-US" sz="1400" i="0" dirty="0"/>
              <a:t>= Operating Income/ </a:t>
            </a:r>
          </a:p>
          <a:p>
            <a:r>
              <a:rPr lang="en-US" sz="1400" i="0" dirty="0"/>
              <a:t>(BV of Debt last year + BV of Equity last year –Cash last year)</a:t>
            </a:r>
          </a:p>
          <a:p>
            <a:r>
              <a:rPr lang="en-US" sz="1400" i="0" dirty="0"/>
              <a:t>= 17741/(22,623+ 55,734-6,361) = 24.64%</a:t>
            </a:r>
          </a:p>
          <a:p>
            <a:endParaRPr lang="en-US" sz="1400" i="0" dirty="0"/>
          </a:p>
          <a:p>
            <a:r>
              <a:rPr lang="en-US" sz="1400" i="0" dirty="0"/>
              <a:t>After-tax Return on capital =</a:t>
            </a:r>
          </a:p>
          <a:p>
            <a:r>
              <a:rPr lang="en-US" sz="1400" i="0" dirty="0"/>
              <a:t>Pre-tax Return on capital (1- tax rate)</a:t>
            </a:r>
          </a:p>
          <a:p>
            <a:r>
              <a:rPr lang="en-US" sz="1400" i="0" dirty="0"/>
              <a:t>= 24.64% (1-.4603) = .1330 or 13.30%</a:t>
            </a:r>
          </a:p>
          <a:p>
            <a:r>
              <a:rPr lang="en-US" sz="1400" i="0" dirty="0"/>
              <a:t>Tax rate used: Effective tax rate (from this page)</a:t>
            </a:r>
          </a:p>
        </p:txBody>
      </p:sp>
      <p:sp>
        <p:nvSpPr>
          <p:cNvPr id="2" name="Slide Number Placeholder 1"/>
          <p:cNvSpPr>
            <a:spLocks noGrp="1"/>
          </p:cNvSpPr>
          <p:nvPr>
            <p:ph type="sldNum" sz="quarter" idx="12"/>
          </p:nvPr>
        </p:nvSpPr>
        <p:spPr/>
        <p:txBody>
          <a:bodyPr/>
          <a:lstStyle/>
          <a:p>
            <a:fld id="{1AD93096-5B34-4342-9326-69289CEAE4C2}" type="slidenum">
              <a:rPr lang="en-US" smtClean="0"/>
              <a:pPr/>
              <a:t>34</a:t>
            </a:fld>
            <a:endParaRPr lang="en-US" dirty="0">
              <a:solidFill>
                <a:schemeClr val="tx2"/>
              </a:solidFill>
            </a:endParaRPr>
          </a:p>
        </p:txBody>
      </p:sp>
    </p:spTree>
    <p:extLst>
      <p:ext uri="{BB962C8B-B14F-4D97-AF65-F5344CB8AC3E}">
        <p14:creationId xmlns:p14="http://schemas.microsoft.com/office/powerpoint/2010/main" val="3435079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35</a:t>
            </a:fld>
            <a:endParaRPr lang="en-US" dirty="0">
              <a:solidFill>
                <a:schemeClr val="tx2"/>
              </a:solidFill>
            </a:endParaRPr>
          </a:p>
        </p:txBody>
      </p:sp>
      <p:pic>
        <p:nvPicPr>
          <p:cNvPr id="4" name="Picture 3">
            <a:extLst>
              <a:ext uri="{FF2B5EF4-FFF2-40B4-BE49-F238E27FC236}">
                <a16:creationId xmlns:a16="http://schemas.microsoft.com/office/drawing/2014/main" id="{39D709AF-76F6-8D49-8800-80588B42610A}"/>
              </a:ext>
            </a:extLst>
          </p:cNvPr>
          <p:cNvPicPr>
            <a:picLocks noChangeAspect="1"/>
          </p:cNvPicPr>
          <p:nvPr/>
        </p:nvPicPr>
        <p:blipFill>
          <a:blip r:embed="rId2"/>
          <a:stretch>
            <a:fillRect/>
          </a:stretch>
        </p:blipFill>
        <p:spPr>
          <a:xfrm>
            <a:off x="161797" y="228599"/>
            <a:ext cx="8982203" cy="651821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36</a:t>
            </a:fld>
            <a:endParaRPr lang="en-US" dirty="0">
              <a:solidFill>
                <a:schemeClr val="tx2"/>
              </a:solidFill>
            </a:endParaRPr>
          </a:p>
        </p:txBody>
      </p:sp>
      <p:pic>
        <p:nvPicPr>
          <p:cNvPr id="4" name="Picture 3">
            <a:extLst>
              <a:ext uri="{FF2B5EF4-FFF2-40B4-BE49-F238E27FC236}">
                <a16:creationId xmlns:a16="http://schemas.microsoft.com/office/drawing/2014/main" id="{2C8B3612-A299-E944-95F6-A498F5A71C53}"/>
              </a:ext>
            </a:extLst>
          </p:cNvPr>
          <p:cNvPicPr>
            <a:picLocks noChangeAspect="1"/>
          </p:cNvPicPr>
          <p:nvPr/>
        </p:nvPicPr>
        <p:blipFill>
          <a:blip r:embed="rId2"/>
          <a:stretch>
            <a:fillRect/>
          </a:stretch>
        </p:blipFill>
        <p:spPr>
          <a:xfrm>
            <a:off x="276224" y="200024"/>
            <a:ext cx="8555301" cy="292417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Return Spreads Globally….</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37</a:t>
            </a:fld>
            <a:endParaRPr lang="en-US" dirty="0">
              <a:solidFill>
                <a:srgbClr val="FFFFFF"/>
              </a:solidFill>
            </a:endParaRPr>
          </a:p>
        </p:txBody>
      </p:sp>
      <p:pic>
        <p:nvPicPr>
          <p:cNvPr id="8" name="Content Placeholder 4">
            <a:extLst>
              <a:ext uri="{FF2B5EF4-FFF2-40B4-BE49-F238E27FC236}">
                <a16:creationId xmlns:a16="http://schemas.microsoft.com/office/drawing/2014/main" id="{9FEE45AA-9BC1-384F-A5C7-4CD1D4B249D4}"/>
              </a:ext>
            </a:extLst>
          </p:cNvPr>
          <p:cNvPicPr>
            <a:picLocks noGrp="1" noChangeAspect="1"/>
          </p:cNvPicPr>
          <p:nvPr>
            <p:ph sz="quarter" idx="1"/>
          </p:nvPr>
        </p:nvPicPr>
        <p:blipFill>
          <a:blip r:embed="rId3"/>
          <a:stretch>
            <a:fillRect/>
          </a:stretch>
        </p:blipFill>
        <p:spPr>
          <a:xfrm>
            <a:off x="1793875" y="1771650"/>
            <a:ext cx="5791200" cy="4152900"/>
          </a:xfrm>
          <a:prstGeom prst="rect">
            <a:avLst/>
          </a:prstGeom>
        </p:spPr>
      </p:pic>
    </p:spTree>
    <p:extLst>
      <p:ext uri="{BB962C8B-B14F-4D97-AF65-F5344CB8AC3E}">
        <p14:creationId xmlns:p14="http://schemas.microsoft.com/office/powerpoint/2010/main" val="3049758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38</a:t>
            </a:fld>
            <a:endParaRPr lang="en-US" dirty="0">
              <a:solidFill>
                <a:schemeClr val="tx2"/>
              </a:solidFill>
            </a:endParaRPr>
          </a:p>
        </p:txBody>
      </p:sp>
      <p:pic>
        <p:nvPicPr>
          <p:cNvPr id="4" name="Picture 3">
            <a:extLst>
              <a:ext uri="{FF2B5EF4-FFF2-40B4-BE49-F238E27FC236}">
                <a16:creationId xmlns:a16="http://schemas.microsoft.com/office/drawing/2014/main" id="{7E8DC2EB-65FB-B641-84AE-039F3C3C800E}"/>
              </a:ext>
            </a:extLst>
          </p:cNvPr>
          <p:cNvPicPr>
            <a:picLocks noChangeAspect="1"/>
          </p:cNvPicPr>
          <p:nvPr/>
        </p:nvPicPr>
        <p:blipFill>
          <a:blip r:embed="rId2"/>
          <a:stretch>
            <a:fillRect/>
          </a:stretch>
        </p:blipFill>
        <p:spPr>
          <a:xfrm>
            <a:off x="0" y="-96398"/>
            <a:ext cx="8991600" cy="6933282"/>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39</a:t>
            </a:fld>
            <a:endParaRPr lang="en-US" dirty="0">
              <a:solidFill>
                <a:schemeClr val="tx2"/>
              </a:solidFill>
            </a:endParaRPr>
          </a:p>
        </p:txBody>
      </p:sp>
      <p:pic>
        <p:nvPicPr>
          <p:cNvPr id="4" name="Picture 3">
            <a:extLst>
              <a:ext uri="{FF2B5EF4-FFF2-40B4-BE49-F238E27FC236}">
                <a16:creationId xmlns:a16="http://schemas.microsoft.com/office/drawing/2014/main" id="{62BA39BC-70C2-E84A-9A34-9184C050F516}"/>
              </a:ext>
            </a:extLst>
          </p:cNvPr>
          <p:cNvPicPr>
            <a:picLocks noChangeAspect="1"/>
          </p:cNvPicPr>
          <p:nvPr/>
        </p:nvPicPr>
        <p:blipFill>
          <a:blip r:embed="rId2"/>
          <a:stretch>
            <a:fillRect/>
          </a:stretch>
        </p:blipFill>
        <p:spPr>
          <a:xfrm>
            <a:off x="4762" y="152400"/>
            <a:ext cx="9080500" cy="4191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Dividend yield and payout</a:t>
            </a:r>
            <a:endParaRPr lang="en-US" dirty="0"/>
          </a:p>
        </p:txBody>
      </p:sp>
      <p:pic>
        <p:nvPicPr>
          <p:cNvPr id="5" name="Content Placeholder 4"/>
          <p:cNvPicPr>
            <a:picLocks noGrp="1" noChangeAspect="1"/>
          </p:cNvPicPr>
          <p:nvPr>
            <p:ph sz="quarter" idx="1"/>
          </p:nvPr>
        </p:nvPicPr>
        <p:blipFill>
          <a:blip r:embed="rId2"/>
          <a:srcRect l="-7306" r="-7306"/>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40</a:t>
            </a:fld>
            <a:endParaRPr lang="en-US" dirty="0">
              <a:solidFill>
                <a:srgbClr val="FFFFFF"/>
              </a:solidFill>
            </a:endParaRPr>
          </a:p>
        </p:txBody>
      </p:sp>
    </p:spTree>
    <p:extLst>
      <p:ext uri="{BB962C8B-B14F-4D97-AF65-F5344CB8AC3E}">
        <p14:creationId xmlns:p14="http://schemas.microsoft.com/office/powerpoint/2010/main" val="1023575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41</a:t>
            </a:fld>
            <a:endParaRPr lang="en-US" dirty="0">
              <a:solidFill>
                <a:schemeClr val="tx2"/>
              </a:solidFill>
            </a:endParaRPr>
          </a:p>
        </p:txBody>
      </p:sp>
      <p:pic>
        <p:nvPicPr>
          <p:cNvPr id="4" name="Picture 3">
            <a:extLst>
              <a:ext uri="{FF2B5EF4-FFF2-40B4-BE49-F238E27FC236}">
                <a16:creationId xmlns:a16="http://schemas.microsoft.com/office/drawing/2014/main" id="{F6867C2D-18AD-C443-BDAD-4B4D8FAB6117}"/>
              </a:ext>
            </a:extLst>
          </p:cNvPr>
          <p:cNvPicPr>
            <a:picLocks noChangeAspect="1"/>
          </p:cNvPicPr>
          <p:nvPr/>
        </p:nvPicPr>
        <p:blipFill>
          <a:blip r:embed="rId2"/>
          <a:stretch>
            <a:fillRect/>
          </a:stretch>
        </p:blipFill>
        <p:spPr>
          <a:xfrm>
            <a:off x="290512" y="228599"/>
            <a:ext cx="8701088" cy="620529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42</a:t>
            </a:fld>
            <a:endParaRPr lang="en-US" dirty="0">
              <a:solidFill>
                <a:schemeClr val="tx2"/>
              </a:solidFill>
            </a:endParaRPr>
          </a:p>
        </p:txBody>
      </p:sp>
      <p:pic>
        <p:nvPicPr>
          <p:cNvPr id="4" name="Picture 3">
            <a:extLst>
              <a:ext uri="{FF2B5EF4-FFF2-40B4-BE49-F238E27FC236}">
                <a16:creationId xmlns:a16="http://schemas.microsoft.com/office/drawing/2014/main" id="{3CA60645-B6DB-D446-BDDA-D6BF50371E83}"/>
              </a:ext>
            </a:extLst>
          </p:cNvPr>
          <p:cNvPicPr>
            <a:picLocks noChangeAspect="1"/>
          </p:cNvPicPr>
          <p:nvPr/>
        </p:nvPicPr>
        <p:blipFill>
          <a:blip r:embed="rId2"/>
          <a:stretch>
            <a:fillRect/>
          </a:stretch>
        </p:blipFill>
        <p:spPr>
          <a:xfrm>
            <a:off x="266700" y="257175"/>
            <a:ext cx="8877300" cy="6362628"/>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1200" y="685800"/>
            <a:ext cx="2954655" cy="267765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Net Income 		   12,345</a:t>
            </a:r>
          </a:p>
          <a:p>
            <a:r>
              <a:rPr lang="en-US" sz="1400" i="0" dirty="0"/>
              <a:t>+ </a:t>
            </a:r>
            <a:r>
              <a:rPr lang="en-US" sz="1400" i="0" dirty="0" err="1"/>
              <a:t>Deprecn</a:t>
            </a:r>
            <a:r>
              <a:rPr lang="en-US" sz="1400" i="0" dirty="0"/>
              <a:t> &amp; </a:t>
            </a:r>
            <a:r>
              <a:rPr lang="en-US" sz="1400" i="0" dirty="0" err="1"/>
              <a:t>Amortzn</a:t>
            </a:r>
            <a:r>
              <a:rPr lang="en-US" sz="1400" i="0" dirty="0"/>
              <a:t> 	+   7,742  </a:t>
            </a:r>
          </a:p>
          <a:p>
            <a:r>
              <a:rPr lang="en-US" sz="1400" i="0" dirty="0"/>
              <a:t>+ </a:t>
            </a:r>
            <a:r>
              <a:rPr lang="en-US" sz="1400" i="0" dirty="0" err="1"/>
              <a:t>Chg</a:t>
            </a:r>
            <a:r>
              <a:rPr lang="en-US" sz="1400" i="0" dirty="0"/>
              <a:t> in non-cash WC 	+   1,748</a:t>
            </a:r>
          </a:p>
          <a:p>
            <a:r>
              <a:rPr lang="en-US" sz="1400" i="0" dirty="0"/>
              <a:t>+ Cap Ex		-  14,642</a:t>
            </a:r>
          </a:p>
          <a:p>
            <a:r>
              <a:rPr lang="en-US" sz="1400" i="0" dirty="0"/>
              <a:t>+ </a:t>
            </a:r>
            <a:r>
              <a:rPr lang="en-US" sz="1400" i="0" dirty="0" err="1"/>
              <a:t>Inc</a:t>
            </a:r>
            <a:r>
              <a:rPr lang="en-US" sz="1400" i="0" dirty="0"/>
              <a:t> (Dec) in ST Debt	+          0</a:t>
            </a:r>
          </a:p>
          <a:p>
            <a:r>
              <a:rPr lang="en-US" sz="1400" i="0" dirty="0"/>
              <a:t>+ Increase in LT Debt	+   5,794</a:t>
            </a:r>
          </a:p>
          <a:p>
            <a:r>
              <a:rPr lang="en-US" sz="1400" i="0" dirty="0"/>
              <a:t>-  Decrease in LT Debt	-          0</a:t>
            </a:r>
          </a:p>
          <a:p>
            <a:r>
              <a:rPr lang="en-US" sz="1400" i="0" dirty="0"/>
              <a:t>= FCFE		=</a:t>
            </a:r>
            <a:r>
              <a:rPr lang="en-US" sz="1400" b="1" i="0" dirty="0"/>
              <a:t>  9,491 M</a:t>
            </a:r>
            <a:r>
              <a:rPr lang="en-US" sz="1400" i="0" dirty="0"/>
              <a:t>	</a:t>
            </a:r>
          </a:p>
          <a:p>
            <a:endParaRPr lang="en-US" sz="1400" i="0" dirty="0"/>
          </a:p>
          <a:p>
            <a:r>
              <a:rPr lang="en-US" sz="1400" i="0" dirty="0"/>
              <a:t>Dividends Paid	-  3,531</a:t>
            </a:r>
          </a:p>
          <a:p>
            <a:r>
              <a:rPr lang="en-US" sz="1400" i="0" dirty="0"/>
              <a:t>Decrease capital stock	-11,623	</a:t>
            </a:r>
          </a:p>
          <a:p>
            <a:r>
              <a:rPr lang="en-US" sz="1400" i="0" dirty="0"/>
              <a:t>Dividends + Buybacks	-15,154</a:t>
            </a:r>
            <a:endParaRPr lang="en-US" sz="1400" b="1" i="0" dirty="0"/>
          </a:p>
        </p:txBody>
      </p:sp>
      <p:pic>
        <p:nvPicPr>
          <p:cNvPr id="2" name="Picture 1"/>
          <p:cNvPicPr>
            <a:picLocks noChangeAspect="1"/>
          </p:cNvPicPr>
          <p:nvPr/>
        </p:nvPicPr>
        <p:blipFill>
          <a:blip r:embed="rId2"/>
          <a:stretch>
            <a:fillRect/>
          </a:stretch>
        </p:blipFill>
        <p:spPr>
          <a:xfrm>
            <a:off x="1" y="0"/>
            <a:ext cx="5791200" cy="4407329"/>
          </a:xfrm>
          <a:prstGeom prst="rect">
            <a:avLst/>
          </a:prstGeom>
        </p:spPr>
      </p:pic>
      <p:sp>
        <p:nvSpPr>
          <p:cNvPr id="11" name="TextBox 10"/>
          <p:cNvSpPr txBox="1"/>
          <p:nvPr/>
        </p:nvSpPr>
        <p:spPr>
          <a:xfrm>
            <a:off x="533400" y="5181600"/>
            <a:ext cx="460895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EBITDA – Operating Income = Depreciation &amp; Amortization</a:t>
            </a:r>
          </a:p>
          <a:p>
            <a:r>
              <a:rPr lang="en-US" sz="1400" i="0" dirty="0"/>
              <a:t>25,443 – 17,741 = 7,742 M	</a:t>
            </a:r>
          </a:p>
        </p:txBody>
      </p:sp>
      <p:sp>
        <p:nvSpPr>
          <p:cNvPr id="12" name="TextBox 11"/>
          <p:cNvSpPr txBox="1"/>
          <p:nvPr/>
        </p:nvSpPr>
        <p:spPr>
          <a:xfrm>
            <a:off x="5867400" y="3733800"/>
            <a:ext cx="2840641" cy="138499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a:t>Operating Income	   17,741</a:t>
            </a:r>
          </a:p>
          <a:p>
            <a:r>
              <a:rPr lang="en-US" sz="1400" i="0" dirty="0"/>
              <a:t>- Taxes  = 17741*.4603 = -   8,166</a:t>
            </a:r>
          </a:p>
          <a:p>
            <a:r>
              <a:rPr lang="en-US" sz="1400" i="0" dirty="0"/>
              <a:t>+ </a:t>
            </a:r>
            <a:r>
              <a:rPr lang="en-US" sz="1400" i="0" dirty="0" err="1"/>
              <a:t>Deprecn</a:t>
            </a:r>
            <a:r>
              <a:rPr lang="en-US" sz="1400" i="0" dirty="0"/>
              <a:t> &amp; </a:t>
            </a:r>
            <a:r>
              <a:rPr lang="en-US" sz="1400" i="0" dirty="0" err="1"/>
              <a:t>Amortzn</a:t>
            </a:r>
            <a:r>
              <a:rPr lang="en-US" sz="1400" i="0" dirty="0"/>
              <a:t> 	+   7,742  </a:t>
            </a:r>
          </a:p>
          <a:p>
            <a:r>
              <a:rPr lang="en-US" sz="1400" i="0" dirty="0"/>
              <a:t>+ </a:t>
            </a:r>
            <a:r>
              <a:rPr lang="en-US" sz="1400" i="0" dirty="0" err="1"/>
              <a:t>Chg</a:t>
            </a:r>
            <a:r>
              <a:rPr lang="en-US" sz="1400" i="0" dirty="0"/>
              <a:t> in non-cash WC 	+   1,748</a:t>
            </a:r>
          </a:p>
          <a:p>
            <a:r>
              <a:rPr lang="en-US" sz="1400" i="0" dirty="0"/>
              <a:t>+ Cap Ex		-  14,642</a:t>
            </a:r>
          </a:p>
          <a:p>
            <a:r>
              <a:rPr lang="en-US" sz="1400" i="0" dirty="0"/>
              <a:t>= FCFF		=</a:t>
            </a:r>
            <a:r>
              <a:rPr lang="en-US" sz="1400" b="1" i="0" dirty="0"/>
              <a:t>  4,423 M</a:t>
            </a:r>
            <a:endParaRPr lang="en-US" sz="1400" i="0" dirty="0"/>
          </a:p>
        </p:txBody>
      </p:sp>
      <p:sp>
        <p:nvSpPr>
          <p:cNvPr id="3" name="Slide Number Placeholder 2"/>
          <p:cNvSpPr>
            <a:spLocks noGrp="1"/>
          </p:cNvSpPr>
          <p:nvPr>
            <p:ph type="sldNum" sz="quarter" idx="12"/>
          </p:nvPr>
        </p:nvSpPr>
        <p:spPr/>
        <p:txBody>
          <a:bodyPr/>
          <a:lstStyle/>
          <a:p>
            <a:fld id="{1AD93096-5B34-4342-9326-69289CEAE4C2}" type="slidenum">
              <a:rPr lang="en-US" smtClean="0"/>
              <a:pPr/>
              <a:t>43</a:t>
            </a:fld>
            <a:endParaRPr lang="en-US" dirty="0">
              <a:solidFill>
                <a:schemeClr val="tx2"/>
              </a:solidFill>
            </a:endParaRPr>
          </a:p>
        </p:txBody>
      </p:sp>
    </p:spTree>
    <p:extLst>
      <p:ext uri="{BB962C8B-B14F-4D97-AF65-F5344CB8AC3E}">
        <p14:creationId xmlns:p14="http://schemas.microsoft.com/office/powerpoint/2010/main" val="2835678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t>Post-class Analysis</a:t>
            </a:r>
          </a:p>
        </p:txBody>
      </p:sp>
      <p:sp>
        <p:nvSpPr>
          <p:cNvPr id="56323" name="Content Placeholder 2"/>
          <p:cNvSpPr>
            <a:spLocks noGrp="1"/>
          </p:cNvSpPr>
          <p:nvPr>
            <p:ph sz="quarter" idx="1"/>
          </p:nvPr>
        </p:nvSpPr>
        <p:spPr/>
        <p:txBody>
          <a:bodyPr>
            <a:normAutofit fontScale="62500" lnSpcReduction="20000"/>
          </a:bodyPr>
          <a:lstStyle/>
          <a:p>
            <a:r>
              <a:rPr lang="en-US" dirty="0"/>
              <a:t>Now that you have the numbers for your company, you should be in a position to make an assessment of where your company stands right now, what it does well, what it does badly and what you would change about it.</a:t>
            </a:r>
          </a:p>
          <a:p>
            <a:r>
              <a:rPr lang="en-US" dirty="0"/>
              <a:t>Your final project will therefore contain eight parts and an optional one, if you are so inclined:</a:t>
            </a:r>
          </a:p>
          <a:p>
            <a:pPr marL="365760" lvl="1" indent="0">
              <a:buNone/>
            </a:pPr>
            <a:r>
              <a:rPr lang="en-US" dirty="0"/>
              <a:t>I. Stockholder Analysis: Who has the power and what are the potential conflicts of interest?</a:t>
            </a:r>
          </a:p>
          <a:p>
            <a:pPr marL="365760" lvl="1" indent="0">
              <a:buNone/>
            </a:pPr>
            <a:r>
              <a:rPr lang="en-US" dirty="0"/>
              <a:t>II. Risk and Return: How risky is your firm and what are its hurdle rates?</a:t>
            </a:r>
          </a:p>
          <a:p>
            <a:pPr marL="365760" lvl="1" indent="0">
              <a:buNone/>
            </a:pPr>
            <a:r>
              <a:rPr lang="en-US" dirty="0"/>
              <a:t>III. Investments: How good are existing investments and what is the potential for the future?</a:t>
            </a:r>
          </a:p>
          <a:p>
            <a:pPr marL="365760" lvl="1" indent="0">
              <a:buNone/>
            </a:pPr>
            <a:r>
              <a:rPr lang="en-US" dirty="0"/>
              <a:t>IV. Capital Structure Choices: What are the current financing choices?</a:t>
            </a:r>
          </a:p>
          <a:p>
            <a:pPr marL="365760" lvl="1" indent="0">
              <a:buNone/>
            </a:pPr>
            <a:r>
              <a:rPr lang="en-US" dirty="0"/>
              <a:t>V. Optimal Financing: What is the optimal mix of debt and equity for the firm?</a:t>
            </a:r>
          </a:p>
          <a:p>
            <a:pPr marL="365760" lvl="1" indent="0">
              <a:buNone/>
            </a:pPr>
            <a:r>
              <a:rPr lang="en-US" dirty="0"/>
              <a:t>VI. Financing Changes: Should firm move to optimal and what type of debt should it use?</a:t>
            </a:r>
          </a:p>
          <a:p>
            <a:pPr marL="365760" lvl="1" indent="0">
              <a:buNone/>
            </a:pPr>
            <a:r>
              <a:rPr lang="en-US" dirty="0"/>
              <a:t>VII. Dividend Policy: How much and how does the firm return cash to stockholders?</a:t>
            </a:r>
          </a:p>
          <a:p>
            <a:pPr marL="365760" lvl="1" indent="0">
              <a:buNone/>
            </a:pPr>
            <a:r>
              <a:rPr lang="en-US" dirty="0"/>
              <a:t>VIII. Dividend Assessment: Should the firm return more or less cash to stockholders?</a:t>
            </a:r>
          </a:p>
          <a:p>
            <a:pPr marL="365760" lvl="1" indent="0">
              <a:buNone/>
            </a:pPr>
            <a:r>
              <a:rPr lang="en-US" dirty="0"/>
              <a:t>IX: Valuation (optional): What value would you attach to the firm and its equity?</a:t>
            </a:r>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44</a:t>
            </a:fld>
            <a:endParaRPr lang="en-US" dirty="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9931</TotalTime>
  <Pages>12</Pages>
  <Words>2565</Words>
  <Application>Microsoft Macintosh PowerPoint</Application>
  <PresentationFormat>On-screen Show (4:3)</PresentationFormat>
  <Paragraphs>625</Paragraphs>
  <Slides>44</Slides>
  <Notes>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52" baseType="lpstr">
      <vt:lpstr>Calibri</vt:lpstr>
      <vt:lpstr>Helvetica</vt:lpstr>
      <vt:lpstr>Times</vt:lpstr>
      <vt:lpstr>Wingdings</vt:lpstr>
      <vt:lpstr>Wingdings 2</vt:lpstr>
      <vt:lpstr>Basic</vt:lpstr>
      <vt:lpstr>Document</vt:lpstr>
      <vt:lpstr>Equation</vt:lpstr>
      <vt:lpstr>Project Workbook (JANUARY 2019)</vt:lpstr>
      <vt:lpstr>Your data…</vt:lpstr>
      <vt:lpstr>PowerPoint Presentation</vt:lpstr>
      <vt:lpstr>Corporate Governance: Assessing where the power lies and potential conflicts of interest</vt:lpstr>
      <vt:lpstr>1. Institutional Default</vt:lpstr>
      <vt:lpstr>2. Self Holdings?</vt:lpstr>
      <vt:lpstr>3. The Government Influence? </vt:lpstr>
      <vt:lpstr>4. Different voting rights? </vt:lpstr>
      <vt:lpstr>5. Family Group Companies</vt:lpstr>
      <vt:lpstr>6. Founders hang on…</vt:lpstr>
      <vt:lpstr>7. Corporate Cross Holdings </vt:lpstr>
      <vt:lpstr>8. Activist investors</vt:lpstr>
      <vt:lpstr>The marginal investor in your firm is….</vt:lpstr>
      <vt:lpstr>Risk free rate: Major Currency Government Bonds – January 1, 2019</vt:lpstr>
      <vt:lpstr>Local Currency Government Bond Rates – January 2019</vt:lpstr>
      <vt:lpstr>Approach 1: Default spread from Government Bonds</vt:lpstr>
      <vt:lpstr>Approach 2: CDS Spreads – January 2019</vt:lpstr>
      <vt:lpstr>Approach 3: Typical Default Spreads: January 2019</vt:lpstr>
      <vt:lpstr>Getting to a risk free rate in a currency: Example</vt:lpstr>
      <vt:lpstr>Risk free Rates: By Currency – January 1, 2019</vt:lpstr>
      <vt:lpstr>Risk free Rate: Desperation Time?</vt:lpstr>
      <vt:lpstr>PowerPoint Presentation</vt:lpstr>
      <vt:lpstr>PowerPoint Presentation</vt:lpstr>
      <vt:lpstr>The best R-squared ever?</vt:lpstr>
      <vt:lpstr>What sector is your firm in?</vt:lpstr>
      <vt:lpstr>PowerPoint Presentation</vt:lpstr>
      <vt:lpstr>PowerPoint Presentation</vt:lpstr>
      <vt:lpstr>Interest coverage ratios</vt:lpstr>
      <vt:lpstr>Synthetic Ratings and Default Spreads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Return Spreads Globally….</vt:lpstr>
      <vt:lpstr>PowerPoint Presentation</vt:lpstr>
      <vt:lpstr>PowerPoint Presentation</vt:lpstr>
      <vt:lpstr>Dividend yield and payout</vt:lpstr>
      <vt:lpstr>PowerPoint Presentation</vt:lpstr>
      <vt:lpstr>PowerPoint Presentation</vt:lpstr>
      <vt:lpstr>PowerPoint Presentation</vt:lpstr>
      <vt:lpstr>Post-class Analysis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 The Project</dc:title>
  <dc:subject/>
  <dc:creator>Aswath Damodaran</dc:creator>
  <cp:keywords/>
  <dc:description/>
  <cp:lastModifiedBy>Aswath Damodaran</cp:lastModifiedBy>
  <cp:revision>204</cp:revision>
  <cp:lastPrinted>2015-07-08T12:39:40Z</cp:lastPrinted>
  <dcterms:created xsi:type="dcterms:W3CDTF">2010-01-13T15:39:20Z</dcterms:created>
  <dcterms:modified xsi:type="dcterms:W3CDTF">2019-01-14T02:15:13Z</dcterms:modified>
</cp:coreProperties>
</file>