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4" r:id="rId1"/>
  </p:sldMasterIdLst>
  <p:notesMasterIdLst>
    <p:notesMasterId r:id="rId46"/>
  </p:notesMasterIdLst>
  <p:handoutMasterIdLst>
    <p:handoutMasterId r:id="rId47"/>
  </p:handoutMasterIdLst>
  <p:sldIdLst>
    <p:sldId id="256" r:id="rId2"/>
    <p:sldId id="291" r:id="rId3"/>
    <p:sldId id="324" r:id="rId4"/>
    <p:sldId id="287" r:id="rId5"/>
    <p:sldId id="325" r:id="rId6"/>
    <p:sldId id="326" r:id="rId7"/>
    <p:sldId id="327" r:id="rId8"/>
    <p:sldId id="328" r:id="rId9"/>
    <p:sldId id="329" r:id="rId10"/>
    <p:sldId id="330" r:id="rId11"/>
    <p:sldId id="331" r:id="rId12"/>
    <p:sldId id="332" r:id="rId13"/>
    <p:sldId id="276" r:id="rId14"/>
    <p:sldId id="349" r:id="rId15"/>
    <p:sldId id="353" r:id="rId16"/>
    <p:sldId id="354" r:id="rId17"/>
    <p:sldId id="355" r:id="rId18"/>
    <p:sldId id="356" r:id="rId19"/>
    <p:sldId id="357" r:id="rId20"/>
    <p:sldId id="351" r:id="rId21"/>
    <p:sldId id="352" r:id="rId22"/>
    <p:sldId id="362" r:id="rId23"/>
    <p:sldId id="334" r:id="rId24"/>
    <p:sldId id="285" r:id="rId25"/>
    <p:sldId id="335" r:id="rId26"/>
    <p:sldId id="295" r:id="rId27"/>
    <p:sldId id="296" r:id="rId28"/>
    <p:sldId id="343" r:id="rId29"/>
    <p:sldId id="282" r:id="rId30"/>
    <p:sldId id="359" r:id="rId31"/>
    <p:sldId id="338" r:id="rId32"/>
    <p:sldId id="315" r:id="rId33"/>
    <p:sldId id="316" r:id="rId34"/>
    <p:sldId id="337" r:id="rId35"/>
    <p:sldId id="301" r:id="rId36"/>
    <p:sldId id="312" r:id="rId37"/>
    <p:sldId id="347" r:id="rId38"/>
    <p:sldId id="303" r:id="rId39"/>
    <p:sldId id="304" r:id="rId40"/>
    <p:sldId id="342" r:id="rId41"/>
    <p:sldId id="306" r:id="rId42"/>
    <p:sldId id="307" r:id="rId43"/>
    <p:sldId id="339" r:id="rId44"/>
    <p:sldId id="309" r:id="rId4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1pPr>
    <a:lvl2pPr marL="4572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2pPr>
    <a:lvl3pPr marL="9144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3pPr>
    <a:lvl4pPr marL="13716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4pPr>
    <a:lvl5pPr marL="18288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5pPr>
    <a:lvl6pPr marL="2286000" algn="l" defTabSz="457200" rtl="0" eaLnBrk="1" latinLnBrk="0" hangingPunct="1">
      <a:defRPr sz="2400" i="1" kern="1200">
        <a:solidFill>
          <a:schemeClr val="tx1"/>
        </a:solidFill>
        <a:latin typeface="Helvetica" charset="0"/>
        <a:ea typeface="ＭＳ Ｐゴシック" charset="-128"/>
        <a:cs typeface="ＭＳ Ｐゴシック" charset="-128"/>
      </a:defRPr>
    </a:lvl6pPr>
    <a:lvl7pPr marL="2743200" algn="l" defTabSz="457200" rtl="0" eaLnBrk="1" latinLnBrk="0" hangingPunct="1">
      <a:defRPr sz="2400" i="1" kern="1200">
        <a:solidFill>
          <a:schemeClr val="tx1"/>
        </a:solidFill>
        <a:latin typeface="Helvetica" charset="0"/>
        <a:ea typeface="ＭＳ Ｐゴシック" charset="-128"/>
        <a:cs typeface="ＭＳ Ｐゴシック" charset="-128"/>
      </a:defRPr>
    </a:lvl7pPr>
    <a:lvl8pPr marL="3200400" algn="l" defTabSz="457200" rtl="0" eaLnBrk="1" latinLnBrk="0" hangingPunct="1">
      <a:defRPr sz="2400" i="1" kern="1200">
        <a:solidFill>
          <a:schemeClr val="tx1"/>
        </a:solidFill>
        <a:latin typeface="Helvetica" charset="0"/>
        <a:ea typeface="ＭＳ Ｐゴシック" charset="-128"/>
        <a:cs typeface="ＭＳ Ｐゴシック" charset="-128"/>
      </a:defRPr>
    </a:lvl8pPr>
    <a:lvl9pPr marL="3657600" algn="l" defTabSz="457200" rtl="0" eaLnBrk="1" latinLnBrk="0" hangingPunct="1">
      <a:defRPr sz="2400" i="1" kern="1200">
        <a:solidFill>
          <a:schemeClr val="tx1"/>
        </a:solidFill>
        <a:latin typeface="Helvetica"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47" autoAdjust="0"/>
    <p:restoredTop sz="94617"/>
  </p:normalViewPr>
  <p:slideViewPr>
    <p:cSldViewPr>
      <p:cViewPr>
        <p:scale>
          <a:sx n="100" d="100"/>
          <a:sy n="100" d="100"/>
        </p:scale>
        <p:origin x="944" y="-3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handoutMaster" Target="handoutMasters/handoutMaster1.xml"/><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 Id="rId2" Type="http://schemas.openxmlformats.org/officeDocument/2006/relationships/image" Target="../media/image20.png"/><Relationship Id="rId3" Type="http://schemas.openxmlformats.org/officeDocument/2006/relationships/image" Target="../media/image2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25980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a:t>Click to edit Master notes styles</a:t>
            </a:r>
          </a:p>
          <a:p>
            <a:pPr lvl="1"/>
            <a:r>
              <a:rPr lang="en-US"/>
              <a:t>Second Level</a:t>
            </a:r>
          </a:p>
          <a:p>
            <a:pPr lvl="2"/>
            <a:r>
              <a:rPr lang="en-US"/>
              <a:t>Third Level</a:t>
            </a:r>
          </a:p>
          <a:p>
            <a:pPr lvl="3"/>
            <a:r>
              <a:rPr lang="en-US"/>
              <a:t>Fourth Level</a:t>
            </a:r>
          </a:p>
          <a:p>
            <a:pPr lvl="4"/>
            <a:r>
              <a:rPr lang="en-US"/>
              <a:t>Fifth Level</a:t>
            </a:r>
          </a:p>
        </p:txBody>
      </p:sp>
      <p:sp>
        <p:nvSpPr>
          <p:cNvPr id="14339"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174860838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109" charset="0"/>
        <a:ea typeface="ＭＳ Ｐゴシック" pitchFamily="-109" charset="-128"/>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Helvetica" pitchFamily="-109" charset="0"/>
        <a:ea typeface="ＭＳ Ｐゴシック" pitchFamily="-109" charset="-128"/>
        <a:cs typeface="+mn-cs"/>
      </a:defRPr>
    </a:lvl2pPr>
    <a:lvl3pPr marL="9144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3pPr>
    <a:lvl4pPr marL="13716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4pPr>
    <a:lvl5pPr marL="18288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xfrm>
            <a:off x="1150938" y="692150"/>
            <a:ext cx="4556125" cy="3416300"/>
          </a:xfrm>
          <a:ln/>
        </p:spPr>
      </p:sp>
      <p:sp>
        <p:nvSpPr>
          <p:cNvPr id="16387" name="Rectangle 3"/>
          <p:cNvSpPr>
            <a:spLocks noGrp="1" noChangeArrowheads="1"/>
          </p:cNvSpPr>
          <p:nvPr>
            <p:ph type="body" idx="1"/>
          </p:nvPr>
        </p:nvSpPr>
        <p:spPr>
          <a:noFill/>
          <a:ln w="9525"/>
        </p:spPr>
        <p:txBody>
          <a:bodyPr/>
          <a:lstStyle/>
          <a:p>
            <a:endParaRPr lang="en-US">
              <a:latin typeface="Helvetica" charset="0"/>
              <a:ea typeface="ＭＳ Ｐゴシック" charset="-128"/>
              <a:cs typeface="ＭＳ Ｐゴシック" charset="-128"/>
            </a:endParaRPr>
          </a:p>
        </p:txBody>
      </p:sp>
    </p:spTree>
    <p:extLst>
      <p:ext uri="{BB962C8B-B14F-4D97-AF65-F5344CB8AC3E}">
        <p14:creationId xmlns:p14="http://schemas.microsoft.com/office/powerpoint/2010/main" val="660878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numbers are usually tough to get. I get these from a website that lists them for free (for the moment):</a:t>
            </a:r>
          </a:p>
          <a:p>
            <a:r>
              <a:rPr lang="en-US">
                <a:latin typeface="Times" charset="0"/>
                <a:ea typeface="ＭＳ Ｐゴシック" charset="0"/>
                <a:cs typeface="ＭＳ Ｐゴシック" charset="0"/>
              </a:rPr>
              <a:t>http://www.tradingeconomics.com/bonds-list-by-country</a:t>
            </a:r>
          </a:p>
          <a:p>
            <a:r>
              <a:rPr lang="en-US">
                <a:latin typeface="Times" charset="0"/>
                <a:ea typeface="ＭＳ Ｐゴシック" charset="0"/>
                <a:cs typeface="ＭＳ Ｐゴシック" charset="0"/>
              </a:rPr>
              <a:t>These are local currency bond rates and some are more liquid (and credible) than others.</a:t>
            </a:r>
          </a:p>
        </p:txBody>
      </p:sp>
    </p:spTree>
    <p:extLst>
      <p:ext uri="{BB962C8B-B14F-4D97-AF65-F5344CB8AC3E}">
        <p14:creationId xmlns:p14="http://schemas.microsoft.com/office/powerpoint/2010/main" val="1131584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a:xfrm>
            <a:off x="1150938" y="692150"/>
            <a:ext cx="4556125" cy="3416300"/>
          </a:xfrm>
          <a:ln/>
        </p:spPr>
      </p:sp>
      <p:sp>
        <p:nvSpPr>
          <p:cNvPr id="83970"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about 60 countries with CDS spreads. Think of these as annual insurance costs against default in percentage terms for the 10-year bond.</a:t>
            </a:r>
          </a:p>
          <a:p>
            <a:r>
              <a:rPr lang="en-US">
                <a:latin typeface="Times" charset="0"/>
                <a:ea typeface="ＭＳ Ｐゴシック" charset="0"/>
                <a:cs typeface="ＭＳ Ｐゴシック" charset="0"/>
              </a:rPr>
              <a:t>To insure yourself against Brazil default risk in January 2013 would have cost you about 1.42% a year. </a:t>
            </a:r>
          </a:p>
          <a:p>
            <a:r>
              <a:rPr lang="en-US">
                <a:latin typeface="Times" charset="0"/>
                <a:ea typeface="ＭＳ Ｐゴシック" charset="0"/>
                <a:cs typeface="ＭＳ Ｐゴシック" charset="0"/>
              </a:rPr>
              <a:t>The one catch with the CDS market is that there is counter party risk, i.e., you can buy insurance but there is the chance that the person you bought it from might default and there are quirks in the market that lead to CDS spreads to exist even for nominally default free entities (Switzerland, for example)</a:t>
            </a:r>
          </a:p>
          <a:p>
            <a:r>
              <a:rPr lang="en-US">
                <a:latin typeface="Times" charset="0"/>
                <a:ea typeface="ＭＳ Ｐゴシック" charset="0"/>
                <a:cs typeface="ＭＳ Ｐゴシック" charset="0"/>
              </a:rPr>
              <a:t>One way to counter this is to subtract out the CDS spread for markets like Switzerland, Germany and the US (if you think of these as default free) from every CDS spread.</a:t>
            </a:r>
          </a:p>
          <a:p>
            <a:r>
              <a:rPr lang="en-US">
                <a:latin typeface="Times" charset="0"/>
                <a:ea typeface="ＭＳ Ｐゴシック" charset="0"/>
                <a:cs typeface="ＭＳ Ｐゴシック" charset="0"/>
              </a:rPr>
              <a:t>In January 2013, the average CDS spreads across these markets was about 0.50%.</a:t>
            </a:r>
          </a:p>
          <a:p>
            <a:r>
              <a:rPr lang="en-US">
                <a:latin typeface="Times" charset="0"/>
                <a:ea typeface="ＭＳ Ｐゴシック" charset="0"/>
                <a:cs typeface="ＭＳ Ｐゴシック" charset="0"/>
              </a:rPr>
              <a:t>Netting that out against Brazil’s CDS spread yields = 1.42% - 0.50% = 0.92%</a:t>
            </a:r>
          </a:p>
        </p:txBody>
      </p:sp>
    </p:spTree>
    <p:extLst>
      <p:ext uri="{BB962C8B-B14F-4D97-AF65-F5344CB8AC3E}">
        <p14:creationId xmlns:p14="http://schemas.microsoft.com/office/powerpoint/2010/main" val="429648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a:xfrm>
            <a:off x="1150938" y="692150"/>
            <a:ext cx="4556125" cy="3416300"/>
          </a:xfrm>
          <a:ln/>
        </p:spPr>
      </p:sp>
      <p:sp>
        <p:nvSpPr>
          <p:cNvPr id="86018"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table was developed using both sovereign bonds and CDS spreads. Within each ratings class, I found as many estimates of the spread as I could and averaged out across these estimates.</a:t>
            </a:r>
          </a:p>
          <a:p>
            <a:r>
              <a:rPr lang="en-US">
                <a:latin typeface="Times" charset="0"/>
                <a:ea typeface="ＭＳ Ｐゴシック" charset="0"/>
                <a:cs typeface="ＭＳ Ｐゴシック" charset="0"/>
              </a:rPr>
              <a:t>Using Brazil as an example, the rating for Brazil in June 2012 was Baa2. The default spread for Brazil in June 2012 would have worked out to 1.75%</a:t>
            </a:r>
          </a:p>
          <a:p>
            <a:r>
              <a:rPr lang="en-US">
                <a:latin typeface="Times" charset="0"/>
                <a:ea typeface="ＭＳ Ｐゴシック" charset="0"/>
                <a:cs typeface="ＭＳ Ｐゴシック" charset="0"/>
              </a:rPr>
              <a:t>Using all three approaches for Brazil in June 2012 yields the following:</a:t>
            </a:r>
          </a:p>
          <a:p>
            <a:r>
              <a:rPr lang="en-US">
                <a:latin typeface="Times" charset="0"/>
                <a:ea typeface="ＭＳ Ｐゴシック" charset="0"/>
                <a:cs typeface="ＭＳ Ｐゴシック" charset="0"/>
              </a:rPr>
              <a:t>$ denominated bond spread = 1.43%</a:t>
            </a:r>
          </a:p>
          <a:p>
            <a:r>
              <a:rPr lang="en-US">
                <a:latin typeface="Times" charset="0"/>
                <a:ea typeface="ＭＳ Ｐゴシック" charset="0"/>
                <a:cs typeface="ＭＳ Ｐゴシック" charset="0"/>
              </a:rPr>
              <a:t>Adjusted CDS spread = 1.58%</a:t>
            </a:r>
          </a:p>
          <a:p>
            <a:r>
              <a:rPr lang="en-US">
                <a:latin typeface="Times" charset="0"/>
                <a:ea typeface="ＭＳ Ｐゴシック" charset="0"/>
                <a:cs typeface="ＭＳ Ｐゴシック" charset="0"/>
              </a:rPr>
              <a:t>Rating-based spread = 1.75%</a:t>
            </a:r>
          </a:p>
          <a:p>
            <a:r>
              <a:rPr lang="en-US">
                <a:latin typeface="Times" charset="0"/>
                <a:ea typeface="ＭＳ Ｐゴシック" charset="0"/>
                <a:cs typeface="ＭＳ Ｐゴシック" charset="0"/>
              </a:rPr>
              <a:t>You can pick one of the three or use an average of the three.</a:t>
            </a:r>
          </a:p>
        </p:txBody>
      </p:sp>
    </p:spTree>
    <p:extLst>
      <p:ext uri="{BB962C8B-B14F-4D97-AF65-F5344CB8AC3E}">
        <p14:creationId xmlns:p14="http://schemas.microsoft.com/office/powerpoint/2010/main" val="1257108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Slide Image Placeholder 1"/>
          <p:cNvSpPr>
            <a:spLocks noGrp="1" noRot="1" noChangeAspect="1"/>
          </p:cNvSpPr>
          <p:nvPr>
            <p:ph type="sldImg"/>
          </p:nvPr>
        </p:nvSpPr>
        <p:spPr>
          <a:xfrm>
            <a:off x="1150938" y="692150"/>
            <a:ext cx="4556125" cy="3416300"/>
          </a:xfrm>
          <a:ln/>
        </p:spPr>
      </p:sp>
      <p:sp>
        <p:nvSpPr>
          <p:cNvPr id="260098"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extLst>
      <p:ext uri="{BB962C8B-B14F-4D97-AF65-F5344CB8AC3E}">
        <p14:creationId xmlns:p14="http://schemas.microsoft.com/office/powerpoint/2010/main" val="1271986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endParaRPr lang="en-US"/>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hf hdr="0" ft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19.emf"/><Relationship Id="rId5" Type="http://schemas.openxmlformats.org/officeDocument/2006/relationships/package" Target="../embeddings/Microsoft_Word_Document2.docx"/><Relationship Id="rId6" Type="http://schemas.openxmlformats.org/officeDocument/2006/relationships/image" Target="../media/image20.png"/><Relationship Id="rId7" Type="http://schemas.openxmlformats.org/officeDocument/2006/relationships/package" Target="../embeddings/Microsoft_Word_Document3.docx"/><Relationship Id="rId8" Type="http://schemas.openxmlformats.org/officeDocument/2006/relationships/image" Target="../media/image21.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1" Type="http://schemas.openxmlformats.org/officeDocument/2006/relationships/image" Target="../media/image30.png"/><Relationship Id="rId12" Type="http://schemas.openxmlformats.org/officeDocument/2006/relationships/image" Target="../media/image31.png"/><Relationship Id="rId13" Type="http://schemas.openxmlformats.org/officeDocument/2006/relationships/image" Target="../media/image32.png"/><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2.jpe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28.png"/><Relationship Id="rId10"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 Id="rId3" Type="http://schemas.openxmlformats.org/officeDocument/2006/relationships/image" Target="../media/image4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tif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r>
              <a:rPr lang="en-US" dirty="0" smtClean="0"/>
              <a:t>Project Workbook (July 2016)</a:t>
            </a:r>
          </a:p>
        </p:txBody>
      </p:sp>
      <p:sp>
        <p:nvSpPr>
          <p:cNvPr id="15363" name="Rectangle 3"/>
          <p:cNvSpPr>
            <a:spLocks noGrp="1" noChangeArrowheads="1"/>
          </p:cNvSpPr>
          <p:nvPr>
            <p:ph type="subTitle" idx="1"/>
          </p:nvPr>
        </p:nvSpPr>
        <p:spPr/>
        <p:txBody>
          <a:bodyPr/>
          <a:lstStyle/>
          <a:p>
            <a:r>
              <a:rPr lang="en-US" smtClean="0"/>
              <a:t>“Talk is cheap. Time for action”</a:t>
            </a:r>
          </a:p>
        </p:txBody>
      </p:sp>
      <p:sp>
        <p:nvSpPr>
          <p:cNvPr id="2" name="Slide Number Placeholder 1"/>
          <p:cNvSpPr>
            <a:spLocks noGrp="1"/>
          </p:cNvSpPr>
          <p:nvPr>
            <p:ph type="sldNum" sz="quarter" idx="12"/>
          </p:nvPr>
        </p:nvSpPr>
        <p:spPr/>
        <p:txBody>
          <a:bodyPr/>
          <a:lstStyle/>
          <a:p>
            <a:fld id="{72AC53DF-4216-466D-99A7-94400E6C2A25}" type="slidenum">
              <a:rPr lang="en-US" smtClean="0"/>
              <a:pPr/>
              <a:t>1</a:t>
            </a:fld>
            <a:endParaRPr lang="en-US" dirty="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Your data…</a:t>
            </a:r>
          </a:p>
        </p:txBody>
      </p:sp>
      <p:sp>
        <p:nvSpPr>
          <p:cNvPr id="17411" name="Content Placeholder 2"/>
          <p:cNvSpPr>
            <a:spLocks noGrp="1"/>
          </p:cNvSpPr>
          <p:nvPr>
            <p:ph sz="quarter" idx="1"/>
          </p:nvPr>
        </p:nvSpPr>
        <p:spPr/>
        <p:txBody>
          <a:bodyPr>
            <a:normAutofit fontScale="70000" lnSpcReduction="20000"/>
          </a:bodyPr>
          <a:lstStyle/>
          <a:p>
            <a:r>
              <a:rPr lang="en-US" dirty="0" smtClean="0"/>
              <a:t>Data Packet</a:t>
            </a:r>
          </a:p>
          <a:p>
            <a:pPr lvl="1"/>
            <a:r>
              <a:rPr lang="en-US" dirty="0" smtClean="0"/>
              <a:t>Page 1: HDS (Bloomberg) – Top 17 stockholders</a:t>
            </a:r>
          </a:p>
          <a:p>
            <a:pPr lvl="1"/>
            <a:r>
              <a:rPr lang="en-US" dirty="0" smtClean="0"/>
              <a:t>Page 2: Beta (Bloomberg) – 2 year weekly return beta</a:t>
            </a:r>
          </a:p>
          <a:p>
            <a:pPr lvl="1"/>
            <a:r>
              <a:rPr lang="en-US" dirty="0" smtClean="0"/>
              <a:t>Pages 3-7: DES (Bloomberg) – 5 page description of your company (For some of you, it may be only 4 pages)</a:t>
            </a:r>
          </a:p>
          <a:p>
            <a:pPr lvl="1"/>
            <a:r>
              <a:rPr lang="en-US" dirty="0" smtClean="0"/>
              <a:t>Page </a:t>
            </a:r>
            <a:r>
              <a:rPr lang="en-US" dirty="0"/>
              <a:t>8</a:t>
            </a:r>
            <a:r>
              <a:rPr lang="en-US" dirty="0" smtClean="0"/>
              <a:t>: CRPR – Bond Rating or Bloomberg Default Risk Assessment</a:t>
            </a:r>
          </a:p>
          <a:p>
            <a:pPr lvl="1"/>
            <a:r>
              <a:rPr lang="en-US" dirty="0" smtClean="0"/>
              <a:t>Page 9 : DDIS: Debt due table (with maturities)</a:t>
            </a:r>
          </a:p>
          <a:p>
            <a:pPr lvl="1"/>
            <a:r>
              <a:rPr lang="en-US" dirty="0" smtClean="0"/>
              <a:t>Page 10: FA (Multi-year financial summary)</a:t>
            </a:r>
          </a:p>
          <a:p>
            <a:r>
              <a:rPr lang="en-US" dirty="0" smtClean="0"/>
              <a:t>Checklist before you start</a:t>
            </a:r>
          </a:p>
          <a:p>
            <a:pPr lvl="1"/>
            <a:r>
              <a:rPr lang="en-US" dirty="0" smtClean="0"/>
              <a:t>What country is your company incorporated in?</a:t>
            </a:r>
          </a:p>
          <a:p>
            <a:pPr lvl="1"/>
            <a:r>
              <a:rPr lang="en-US" dirty="0" smtClean="0"/>
              <a:t>What currency are the financial statements in? (Not necessarily in the local currency)</a:t>
            </a:r>
          </a:p>
          <a:p>
            <a:pPr lvl="1"/>
            <a:r>
              <a:rPr lang="en-US" dirty="0" smtClean="0"/>
              <a:t>What currency is your market capitalization and stock price stated in? (May not match the currency of the financial statements)</a:t>
            </a:r>
          </a:p>
          <a:p>
            <a:pPr lvl="1"/>
            <a:r>
              <a:rPr lang="en-US" dirty="0" smtClean="0"/>
              <a:t>What was the most recent fiscal year? (For most of your companies, it will be a year ending December… but some may have other year ends)</a:t>
            </a:r>
          </a:p>
          <a:p>
            <a:endParaRPr lang="en-US" dirty="0"/>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0" y="228600"/>
            <a:ext cx="2362199" cy="584776"/>
          </a:xfrm>
          <a:prstGeom prst="rect">
            <a:avLst/>
          </a:prstGeom>
          <a:noFill/>
        </p:spPr>
        <p:txBody>
          <a:bodyPr wrap="square" rtlCol="0">
            <a:spAutoFit/>
          </a:bodyPr>
          <a:lstStyle/>
          <a:p>
            <a:r>
              <a:rPr lang="en-US" sz="1600" i="0" dirty="0" smtClean="0"/>
              <a:t>Percent of outstanding shares in company</a:t>
            </a:r>
            <a:endParaRPr lang="en-US" sz="1600" i="0" dirty="0"/>
          </a:p>
        </p:txBody>
      </p:sp>
      <p:sp>
        <p:nvSpPr>
          <p:cNvPr id="7" name="TextBox 6"/>
          <p:cNvSpPr txBox="1"/>
          <p:nvPr/>
        </p:nvSpPr>
        <p:spPr>
          <a:xfrm>
            <a:off x="2514600" y="152400"/>
            <a:ext cx="3276600" cy="830997"/>
          </a:xfrm>
          <a:prstGeom prst="rect">
            <a:avLst/>
          </a:prstGeom>
          <a:noFill/>
        </p:spPr>
        <p:txBody>
          <a:bodyPr wrap="square" rtlCol="0">
            <a:spAutoFit/>
          </a:bodyPr>
          <a:lstStyle/>
          <a:p>
            <a:r>
              <a:rPr lang="en-US" sz="1600" i="0" dirty="0" smtClean="0"/>
              <a:t>Source for data: Will vary across markets. 13F is SEC filing for US mutual/pension funds</a:t>
            </a:r>
            <a:endParaRPr lang="en-US" sz="1600" i="0" dirty="0"/>
          </a:p>
        </p:txBody>
      </p:sp>
      <p:pic>
        <p:nvPicPr>
          <p:cNvPr id="4" name="Picture 3"/>
          <p:cNvPicPr>
            <a:picLocks noChangeAspect="1"/>
          </p:cNvPicPr>
          <p:nvPr/>
        </p:nvPicPr>
        <p:blipFill>
          <a:blip r:embed="rId2"/>
          <a:stretch>
            <a:fillRect/>
          </a:stretch>
        </p:blipFill>
        <p:spPr>
          <a:xfrm>
            <a:off x="1219200" y="1524000"/>
            <a:ext cx="6934200" cy="4820115"/>
          </a:xfrm>
          <a:prstGeom prst="rect">
            <a:avLst/>
          </a:prstGeom>
        </p:spPr>
        <p:style>
          <a:lnRef idx="2">
            <a:schemeClr val="dk1"/>
          </a:lnRef>
          <a:fillRef idx="1">
            <a:schemeClr val="lt1"/>
          </a:fillRef>
          <a:effectRef idx="0">
            <a:schemeClr val="dk1"/>
          </a:effectRef>
          <a:fontRef idx="minor">
            <a:schemeClr val="dk1"/>
          </a:fontRef>
        </p:style>
      </p:pic>
      <p:cxnSp>
        <p:nvCxnSpPr>
          <p:cNvPr id="8" name="Straight Arrow Connector 7"/>
          <p:cNvCxnSpPr/>
          <p:nvPr/>
        </p:nvCxnSpPr>
        <p:spPr bwMode="auto">
          <a:xfrm flipH="1">
            <a:off x="4648200" y="838200"/>
            <a:ext cx="152400" cy="22098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H="1">
            <a:off x="5943600" y="762000"/>
            <a:ext cx="609600" cy="1981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2" name="Slide Number Placeholder 1"/>
          <p:cNvSpPr>
            <a:spLocks noGrp="1"/>
          </p:cNvSpPr>
          <p:nvPr>
            <p:ph type="sldNum" sz="quarter" idx="12"/>
          </p:nvPr>
        </p:nvSpPr>
        <p:spPr/>
        <p:txBody>
          <a:bodyPr/>
          <a:lstStyle/>
          <a:p>
            <a:fld id="{1AD93096-5B34-4342-9326-69289CEAE4C2}" type="slidenum">
              <a:rPr lang="en-US" smtClean="0"/>
              <a:pPr/>
              <a:t>3</a:t>
            </a:fld>
            <a:endParaRPr lang="en-US" dirty="0">
              <a:solidFill>
                <a:schemeClr val="tx2"/>
              </a:solidFill>
            </a:endParaRPr>
          </a:p>
        </p:txBody>
      </p:sp>
    </p:spTree>
    <p:extLst>
      <p:ext uri="{BB962C8B-B14F-4D97-AF65-F5344CB8AC3E}">
        <p14:creationId xmlns:p14="http://schemas.microsoft.com/office/powerpoint/2010/main" val="10897086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fontScale="90000"/>
          </a:bodyPr>
          <a:lstStyle/>
          <a:p>
            <a:r>
              <a:rPr lang="en-US" smtClean="0"/>
              <a:t>Corporate Governance: Assessing where the power lies and potential conflicts of interest</a:t>
            </a:r>
          </a:p>
        </p:txBody>
      </p:sp>
      <p:pic>
        <p:nvPicPr>
          <p:cNvPr id="3" name="Content Placeholder 2"/>
          <p:cNvPicPr>
            <a:picLocks noGrp="1" noChangeAspect="1"/>
          </p:cNvPicPr>
          <p:nvPr>
            <p:ph sz="quarter" idx="1"/>
          </p:nvPr>
        </p:nvPicPr>
        <p:blipFill>
          <a:blip r:embed="rId2"/>
          <a:srcRect l="-11747" r="-11747"/>
          <a:stretch>
            <a:fillRect/>
          </a:stretch>
        </p:blipFill>
        <p:spPr/>
      </p:pic>
      <p:pic>
        <p:nvPicPr>
          <p:cNvPr id="18435" name="Picture 3"/>
          <p:cNvPicPr>
            <a:picLocks noChangeAspect="1"/>
          </p:cNvPicPr>
          <p:nvPr/>
        </p:nvPicPr>
        <p:blipFill>
          <a:blip r:embed="rId3"/>
          <a:srcRect/>
          <a:stretch>
            <a:fillRect/>
          </a:stretch>
        </p:blipFill>
        <p:spPr bwMode="auto">
          <a:xfrm>
            <a:off x="4546600" y="3403600"/>
            <a:ext cx="50800" cy="50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1. Institutional Default</a:t>
            </a:r>
            <a:endParaRPr lang="en-US" dirty="0"/>
          </a:p>
        </p:txBody>
      </p:sp>
      <p:pic>
        <p:nvPicPr>
          <p:cNvPr id="7" name="Content Placeholder 6"/>
          <p:cNvPicPr>
            <a:picLocks noGrp="1" noChangeAspect="1"/>
          </p:cNvPicPr>
          <p:nvPr>
            <p:ph sz="quarter" idx="1"/>
          </p:nvPr>
        </p:nvPicPr>
        <p:blipFill>
          <a:blip r:embed="rId2"/>
          <a:srcRect l="-13570" r="-13570"/>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8881575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2. Self Holdings?</a:t>
            </a:r>
            <a:endParaRPr lang="en-US" dirty="0"/>
          </a:p>
        </p:txBody>
      </p:sp>
      <p:pic>
        <p:nvPicPr>
          <p:cNvPr id="7" name="Content Placeholder 6"/>
          <p:cNvPicPr>
            <a:picLocks noGrp="1" noChangeAspect="1"/>
          </p:cNvPicPr>
          <p:nvPr>
            <p:ph sz="quarter" idx="1"/>
          </p:nvPr>
        </p:nvPicPr>
        <p:blipFill>
          <a:blip r:embed="rId2"/>
          <a:srcRect l="-12400" r="-12400"/>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20825245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3. The Government Influence? </a:t>
            </a:r>
            <a:endParaRPr lang="en-US" dirty="0"/>
          </a:p>
        </p:txBody>
      </p:sp>
      <p:pic>
        <p:nvPicPr>
          <p:cNvPr id="5" name="Content Placeholder 4"/>
          <p:cNvPicPr>
            <a:picLocks noGrp="1" noChangeAspect="1"/>
          </p:cNvPicPr>
          <p:nvPr>
            <p:ph sz="quarter" idx="1"/>
          </p:nvPr>
        </p:nvPicPr>
        <p:blipFill>
          <a:blip r:embed="rId2"/>
          <a:srcRect l="-13475" r="-13475"/>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19427891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4. Different voting rights? </a:t>
            </a:r>
            <a:endParaRPr lang="en-US" dirty="0"/>
          </a:p>
        </p:txBody>
      </p:sp>
      <p:pic>
        <p:nvPicPr>
          <p:cNvPr id="5" name="Content Placeholder 4"/>
          <p:cNvPicPr>
            <a:picLocks noGrp="1" noChangeAspect="1"/>
          </p:cNvPicPr>
          <p:nvPr>
            <p:ph sz="quarter" idx="1"/>
          </p:nvPr>
        </p:nvPicPr>
        <p:blipFill>
          <a:blip r:embed="rId2"/>
          <a:srcRect l="-12215" r="-12215"/>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40101758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5. Family Group Companies</a:t>
            </a:r>
            <a:endParaRPr lang="en-US" dirty="0"/>
          </a:p>
        </p:txBody>
      </p:sp>
      <p:graphicFrame>
        <p:nvGraphicFramePr>
          <p:cNvPr id="4" name="Object 2"/>
          <p:cNvGraphicFramePr>
            <a:graphicFrameLocks noGrp="1" noChangeAspect="1"/>
          </p:cNvGraphicFramePr>
          <p:nvPr>
            <p:ph sz="quarter" idx="1"/>
            <p:extLst>
              <p:ext uri="{D42A27DB-BD31-4B8C-83A1-F6EECF244321}">
                <p14:modId xmlns:p14="http://schemas.microsoft.com/office/powerpoint/2010/main" val="79004789"/>
              </p:ext>
            </p:extLst>
          </p:nvPr>
        </p:nvGraphicFramePr>
        <p:xfrm>
          <a:off x="381000" y="1676400"/>
          <a:ext cx="3474392" cy="4495800"/>
        </p:xfrm>
        <a:graphic>
          <a:graphicData uri="http://schemas.openxmlformats.org/presentationml/2006/ole">
            <mc:AlternateContent xmlns:mc="http://schemas.openxmlformats.org/markup-compatibility/2006">
              <mc:Choice xmlns:v="urn:schemas-microsoft-com:vml" Requires="v">
                <p:oleObj spid="_x0000_s1144" name="Document" r:id="rId3" imgW="5486400" imgH="7099300" progId="Word.Document.12">
                  <p:embed/>
                </p:oleObj>
              </mc:Choice>
              <mc:Fallback>
                <p:oleObj name="Document" r:id="rId3" imgW="5486400" imgH="7099300" progId="Word.Documen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676400"/>
                        <a:ext cx="3474392" cy="4495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pic>
        <p:nvPicPr>
          <p:cNvPr id="3" name="Picture 2"/>
          <p:cNvPicPr>
            <a:picLocks noChangeAspect="1"/>
          </p:cNvPicPr>
          <p:nvPr/>
        </p:nvPicPr>
        <p:blipFill>
          <a:blip r:embed="rId5"/>
          <a:stretch>
            <a:fillRect/>
          </a:stretch>
        </p:blipFill>
        <p:spPr>
          <a:xfrm>
            <a:off x="3907566" y="1752601"/>
            <a:ext cx="4931634" cy="3505200"/>
          </a:xfrm>
          <a:prstGeom prst="rect">
            <a:avLst/>
          </a:prstGeom>
        </p:spPr>
      </p:pic>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9</a:t>
            </a:fld>
            <a:endParaRPr lang="en-US" dirty="0">
              <a:solidFill>
                <a:srgbClr val="FFFFFF"/>
              </a:solidFill>
            </a:endParaRPr>
          </a:p>
        </p:txBody>
      </p:sp>
    </p:spTree>
    <p:extLst>
      <p:ext uri="{BB962C8B-B14F-4D97-AF65-F5344CB8AC3E}">
        <p14:creationId xmlns:p14="http://schemas.microsoft.com/office/powerpoint/2010/main" val="29161182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6. Founders hang on…</a:t>
            </a:r>
            <a:endParaRPr lang="en-US" dirty="0"/>
          </a:p>
        </p:txBody>
      </p:sp>
      <p:pic>
        <p:nvPicPr>
          <p:cNvPr id="5" name="Content Placeholder 4"/>
          <p:cNvPicPr>
            <a:picLocks noGrp="1" noChangeAspect="1"/>
          </p:cNvPicPr>
          <p:nvPr>
            <p:ph sz="quarter" idx="1"/>
          </p:nvPr>
        </p:nvPicPr>
        <p:blipFill>
          <a:blip r:embed="rId2"/>
          <a:srcRect l="-12292" r="-12292"/>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10</a:t>
            </a:fld>
            <a:endParaRPr lang="en-US" dirty="0">
              <a:solidFill>
                <a:srgbClr val="FFFFFF"/>
              </a:solidFill>
            </a:endParaRPr>
          </a:p>
        </p:txBody>
      </p:sp>
    </p:spTree>
    <p:extLst>
      <p:ext uri="{BB962C8B-B14F-4D97-AF65-F5344CB8AC3E}">
        <p14:creationId xmlns:p14="http://schemas.microsoft.com/office/powerpoint/2010/main" val="29144454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7. Corporate Cross Holdings </a:t>
            </a:r>
            <a:endParaRPr lang="en-US" dirty="0"/>
          </a:p>
        </p:txBody>
      </p:sp>
      <p:pic>
        <p:nvPicPr>
          <p:cNvPr id="15" name="Content Placeholder 14"/>
          <p:cNvPicPr>
            <a:picLocks noGrp="1" noChangeAspect="1"/>
          </p:cNvPicPr>
          <p:nvPr>
            <p:ph sz="quarter" idx="1"/>
          </p:nvPr>
        </p:nvPicPr>
        <p:blipFill>
          <a:blip r:embed="rId2"/>
          <a:srcRect l="-12068" r="-12068"/>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spTree>
    <p:extLst>
      <p:ext uri="{BB962C8B-B14F-4D97-AF65-F5344CB8AC3E}">
        <p14:creationId xmlns:p14="http://schemas.microsoft.com/office/powerpoint/2010/main" val="36134702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8. Activist investors</a:t>
            </a:r>
            <a:endParaRPr lang="en-US" dirty="0"/>
          </a:p>
        </p:txBody>
      </p:sp>
      <p:pic>
        <p:nvPicPr>
          <p:cNvPr id="5" name="Content Placeholder 4"/>
          <p:cNvPicPr>
            <a:picLocks noGrp="1" noChangeAspect="1"/>
          </p:cNvPicPr>
          <p:nvPr>
            <p:ph sz="quarter" idx="1"/>
          </p:nvPr>
        </p:nvPicPr>
        <p:blipFill>
          <a:blip r:embed="rId2"/>
          <a:srcRect l="-12439" r="-12439"/>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12</a:t>
            </a:fld>
            <a:endParaRPr lang="en-US" dirty="0">
              <a:solidFill>
                <a:srgbClr val="FFFFFF"/>
              </a:solidFill>
            </a:endParaRPr>
          </a:p>
        </p:txBody>
      </p:sp>
    </p:spTree>
    <p:extLst>
      <p:ext uri="{BB962C8B-B14F-4D97-AF65-F5344CB8AC3E}">
        <p14:creationId xmlns:p14="http://schemas.microsoft.com/office/powerpoint/2010/main" val="3922481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mtClean="0"/>
              <a:t>The marginal investor in your firm is….</a:t>
            </a:r>
            <a:endParaRPr lang="en-US"/>
          </a:p>
        </p:txBody>
      </p:sp>
      <p:pic>
        <p:nvPicPr>
          <p:cNvPr id="20483" name="Content Placeholder 5"/>
          <p:cNvPicPr>
            <a:picLocks noGrp="1" noChangeAspect="1"/>
          </p:cNvPicPr>
          <p:nvPr>
            <p:ph sz="quarter" idx="1"/>
          </p:nvPr>
        </p:nvPicPr>
        <p:blipFill>
          <a:blip r:embed="rId2"/>
          <a:srcRect l="-11789" r="-11789"/>
          <a:stretch>
            <a:fillRect/>
          </a:stretch>
        </p:blipFill>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13</a:t>
            </a:fld>
            <a:endParaRPr lang="en-US" dirty="0">
              <a:solidFill>
                <a:srgbClr val="FFFFFF"/>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 free rate: Major Currency Government Bonds</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14</a:t>
            </a:fld>
            <a:endParaRPr lang="en-US" dirty="0">
              <a:solidFill>
                <a:srgbClr val="FFFFFF"/>
              </a:solidFill>
            </a:endParaRPr>
          </a:p>
        </p:txBody>
      </p:sp>
      <p:pic>
        <p:nvPicPr>
          <p:cNvPr id="9" name="Content Placeholder 8"/>
          <p:cNvPicPr>
            <a:picLocks noGrp="1" noChangeAspect="1"/>
          </p:cNvPicPr>
          <p:nvPr>
            <p:ph sz="quarter" idx="1"/>
          </p:nvPr>
        </p:nvPicPr>
        <p:blipFill>
          <a:blip r:embed="rId2"/>
          <a:stretch>
            <a:fillRect/>
          </a:stretch>
        </p:blipFill>
        <p:spPr>
          <a:xfrm>
            <a:off x="3541679" y="1600200"/>
            <a:ext cx="2295592" cy="4495800"/>
          </a:xfrm>
          <a:prstGeom prst="rect">
            <a:avLst/>
          </a:prstGeom>
        </p:spPr>
      </p:pic>
    </p:spTree>
    <p:extLst>
      <p:ext uri="{BB962C8B-B14F-4D97-AF65-F5344CB8AC3E}">
        <p14:creationId xmlns:p14="http://schemas.microsoft.com/office/powerpoint/2010/main" val="5408306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Local Currency Government Bond Rates – July 1, 2016</a:t>
            </a:r>
            <a:endParaRPr lang="en-US" dirty="0">
              <a:ea typeface="+mj-ea"/>
              <a:cs typeface="+mj-cs"/>
            </a:endParaRPr>
          </a:p>
        </p:txBody>
      </p:sp>
      <p:sp>
        <p:nvSpPr>
          <p:cNvPr id="7987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65758" name="Slide Number Placeholder 5"/>
          <p:cNvSpPr>
            <a:spLocks noGrp="1"/>
          </p:cNvSpPr>
          <p:nvPr>
            <p:ph type="sldNum" sz="quarter" idx="1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09B2EF1B-33BA-F842-9944-0DBF8C4207A3}" type="slidenum">
              <a:rPr lang="en-US" sz="1400" smtClean="0">
                <a:solidFill>
                  <a:srgbClr val="FFFFFF"/>
                </a:solidFill>
              </a:rPr>
              <a:pPr eaLnBrk="1" hangingPunct="1">
                <a:defRPr/>
              </a:pPr>
              <a:t>15</a:t>
            </a:fld>
            <a:endParaRPr lang="en-US" sz="1400" smtClean="0">
              <a:solidFill>
                <a:srgbClr val="FFFFFF"/>
              </a:solidFill>
            </a:endParaRPr>
          </a:p>
        </p:txBody>
      </p:sp>
      <p:graphicFrame>
        <p:nvGraphicFramePr>
          <p:cNvPr id="4" name="Content Placeholder 3"/>
          <p:cNvGraphicFramePr>
            <a:graphicFrameLocks noGrp="1"/>
          </p:cNvGraphicFramePr>
          <p:nvPr>
            <p:ph sz="quarter" idx="1"/>
          </p:nvPr>
        </p:nvGraphicFramePr>
        <p:xfrm>
          <a:off x="1795304" y="1600200"/>
          <a:ext cx="5788342" cy="4495800"/>
        </p:xfrm>
        <a:graphic>
          <a:graphicData uri="http://schemas.openxmlformats.org/drawingml/2006/table">
            <a:tbl>
              <a:tblPr>
                <a:tableStyleId>{5C22544A-7EE6-4342-B048-85BDC9FD1C3A}</a:tableStyleId>
              </a:tblPr>
              <a:tblGrid>
                <a:gridCol w="1455499"/>
                <a:gridCol w="731956"/>
                <a:gridCol w="731956"/>
                <a:gridCol w="1405019"/>
                <a:gridCol w="731956"/>
                <a:gridCol w="731956"/>
              </a:tblGrid>
              <a:tr h="179832">
                <a:tc gridSpan="3">
                  <a:txBody>
                    <a:bodyPr/>
                    <a:lstStyle/>
                    <a:p>
                      <a:pPr algn="ctr" fontAlgn="b"/>
                      <a:r>
                        <a:rPr lang="en-US" sz="1100" u="none" strike="noStrike">
                          <a:effectLst/>
                        </a:rPr>
                        <a:t>The Aaa Club</a:t>
                      </a:r>
                      <a:endParaRPr lang="en-US" sz="1100" b="1" i="0" u="none" strike="noStrike">
                        <a:solidFill>
                          <a:srgbClr val="000000"/>
                        </a:solidFill>
                        <a:effectLst/>
                        <a:latin typeface="Calibri" charset="0"/>
                      </a:endParaRPr>
                    </a:p>
                  </a:txBody>
                  <a:tcPr marL="11239" marR="11239" marT="11239" marB="0" anchor="b"/>
                </a:tc>
                <a:tc hMerge="1">
                  <a:txBody>
                    <a:bodyPr/>
                    <a:lstStyle/>
                    <a:p>
                      <a:endParaRPr lang="en-US"/>
                    </a:p>
                  </a:txBody>
                  <a:tcPr/>
                </a:tc>
                <a:tc hMerge="1">
                  <a:txBody>
                    <a:bodyPr/>
                    <a:lstStyle/>
                    <a:p>
                      <a:endParaRPr lang="en-US"/>
                    </a:p>
                  </a:txBody>
                  <a:tcPr/>
                </a:tc>
                <a:tc gridSpan="3">
                  <a:txBody>
                    <a:bodyPr/>
                    <a:lstStyle/>
                    <a:p>
                      <a:pPr algn="ctr" fontAlgn="b"/>
                      <a:r>
                        <a:rPr lang="en-US" sz="1100" u="none" strike="noStrike">
                          <a:effectLst/>
                        </a:rPr>
                        <a:t>The Rest of the World (Contd)</a:t>
                      </a:r>
                      <a:endParaRPr lang="en-US" sz="1100" b="1" i="0" u="none" strike="noStrike">
                        <a:solidFill>
                          <a:srgbClr val="000000"/>
                        </a:solidFill>
                        <a:effectLst/>
                        <a:latin typeface="Calibri" charset="0"/>
                      </a:endParaRPr>
                    </a:p>
                  </a:txBody>
                  <a:tcPr marL="11239" marR="11239" marT="11239" marB="0" anchor="b"/>
                </a:tc>
                <a:tc hMerge="1">
                  <a:txBody>
                    <a:bodyPr/>
                    <a:lstStyle/>
                    <a:p>
                      <a:endParaRPr lang="en-US"/>
                    </a:p>
                  </a:txBody>
                  <a:tcPr/>
                </a:tc>
                <a:tc hMerge="1">
                  <a:txBody>
                    <a:bodyPr/>
                    <a:lstStyle/>
                    <a:p>
                      <a:endParaRPr lang="en-US"/>
                    </a:p>
                  </a:txBody>
                  <a:tcPr/>
                </a:tc>
              </a:tr>
              <a:tr h="179832">
                <a:tc>
                  <a:txBody>
                    <a:bodyPr/>
                    <a:lstStyle/>
                    <a:p>
                      <a:pPr algn="l" fontAlgn="ctr"/>
                      <a:r>
                        <a:rPr lang="en-US" sz="1100" u="none" strike="noStrike">
                          <a:effectLst/>
                        </a:rPr>
                        <a:t>Australian $</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1.95%</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Aaa</a:t>
                      </a:r>
                      <a:endParaRPr lang="en-US" sz="1100" b="0" i="0" u="none" strike="noStrike">
                        <a:solidFill>
                          <a:srgbClr val="000000"/>
                        </a:solidFill>
                        <a:effectLst/>
                        <a:latin typeface="Calibri" charset="0"/>
                      </a:endParaRPr>
                    </a:p>
                  </a:txBody>
                  <a:tcPr marL="11239" marR="11239" marT="11239" marB="0" anchor="b"/>
                </a:tc>
                <a:tc>
                  <a:txBody>
                    <a:bodyPr/>
                    <a:lstStyle/>
                    <a:p>
                      <a:pPr algn="l" fontAlgn="ctr"/>
                      <a:r>
                        <a:rPr lang="en-US" sz="1100" u="none" strike="noStrike">
                          <a:effectLst/>
                        </a:rPr>
                        <a:t>Israeli Shekel</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1.63%</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A1</a:t>
                      </a:r>
                      <a:endParaRPr lang="en-US"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Canadian $</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1.06%</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Aaa</a:t>
                      </a:r>
                      <a:endParaRPr lang="en-US" sz="1100" b="0" i="0" u="none" strike="noStrike">
                        <a:solidFill>
                          <a:srgbClr val="000000"/>
                        </a:solidFill>
                        <a:effectLst/>
                        <a:latin typeface="Calibri" charset="0"/>
                      </a:endParaRPr>
                    </a:p>
                  </a:txBody>
                  <a:tcPr marL="11239" marR="11239" marT="11239" marB="0" anchor="b"/>
                </a:tc>
                <a:tc>
                  <a:txBody>
                    <a:bodyPr/>
                    <a:lstStyle/>
                    <a:p>
                      <a:pPr algn="l" fontAlgn="ctr"/>
                      <a:r>
                        <a:rPr lang="en-US" sz="1100" u="none" strike="noStrike">
                          <a:effectLst/>
                        </a:rPr>
                        <a:t>Japanese Yen</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pt-BR" sz="1100" u="none" strike="noStrike">
                          <a:effectLst/>
                        </a:rPr>
                        <a:t>-0.25%</a:t>
                      </a:r>
                      <a:endParaRPr lang="pt-B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A1</a:t>
                      </a:r>
                      <a:endParaRPr lang="en-US"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Danish Krone</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pt-BR" sz="1100" u="none" strike="noStrike">
                          <a:effectLst/>
                        </a:rPr>
                        <a:t>0.10%</a:t>
                      </a:r>
                      <a:endParaRPr lang="pt-B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Aaa</a:t>
                      </a:r>
                      <a:endParaRPr lang="en-US" sz="1100" b="0" i="0" u="none" strike="noStrike">
                        <a:solidFill>
                          <a:srgbClr val="000000"/>
                        </a:solidFill>
                        <a:effectLst/>
                        <a:latin typeface="Calibri" charset="0"/>
                      </a:endParaRPr>
                    </a:p>
                  </a:txBody>
                  <a:tcPr marL="11239" marR="11239" marT="11239" marB="0" anchor="b"/>
                </a:tc>
                <a:tc>
                  <a:txBody>
                    <a:bodyPr/>
                    <a:lstStyle/>
                    <a:p>
                      <a:pPr algn="l" fontAlgn="ctr"/>
                      <a:r>
                        <a:rPr lang="en-US" sz="1100" u="none" strike="noStrike">
                          <a:effectLst/>
                        </a:rPr>
                        <a:t>Kenyan Shilling</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14.56%</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B1</a:t>
                      </a:r>
                      <a:endParaRPr lang="en-US"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Euro</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pt-BR" sz="1100" u="none" strike="noStrike">
                          <a:effectLst/>
                        </a:rPr>
                        <a:t>-0.11%</a:t>
                      </a:r>
                      <a:endParaRPr lang="pt-B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Aaa</a:t>
                      </a:r>
                      <a:endParaRPr lang="en-US" sz="1100" b="0" i="0" u="none" strike="noStrike">
                        <a:solidFill>
                          <a:srgbClr val="000000"/>
                        </a:solidFill>
                        <a:effectLst/>
                        <a:latin typeface="Calibri" charset="0"/>
                      </a:endParaRPr>
                    </a:p>
                  </a:txBody>
                  <a:tcPr marL="11239" marR="11239" marT="11239" marB="0" anchor="b"/>
                </a:tc>
                <a:tc>
                  <a:txBody>
                    <a:bodyPr/>
                    <a:lstStyle/>
                    <a:p>
                      <a:pPr algn="l" fontAlgn="b"/>
                      <a:r>
                        <a:rPr lang="en-US" sz="1100" u="none" strike="noStrike">
                          <a:effectLst/>
                        </a:rPr>
                        <a:t>Korean Won</a:t>
                      </a:r>
                      <a:endParaRPr lang="en-US" sz="1100" b="0" i="0" u="none" strike="noStrike">
                        <a:solidFill>
                          <a:srgbClr val="000000"/>
                        </a:solidFill>
                        <a:effectLst/>
                        <a:latin typeface="Calibri" charset="0"/>
                      </a:endParaRPr>
                    </a:p>
                  </a:txBody>
                  <a:tcPr marL="11239" marR="11239" marT="11239" marB="0" anchor="b"/>
                </a:tc>
                <a:tc>
                  <a:txBody>
                    <a:bodyPr/>
                    <a:lstStyle/>
                    <a:p>
                      <a:pPr algn="ctr" fontAlgn="b"/>
                      <a:r>
                        <a:rPr lang="hr-HR" sz="1100" u="none" strike="noStrike">
                          <a:effectLst/>
                        </a:rPr>
                        <a:t>1.46%</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nl-NL" sz="1100" u="none" strike="noStrike">
                          <a:effectLst/>
                        </a:rPr>
                        <a:t>Aa2</a:t>
                      </a:r>
                      <a:endParaRPr lang="nl-NL" sz="1100" b="0" i="0" u="none" strike="noStrike">
                        <a:solidFill>
                          <a:srgbClr val="000000"/>
                        </a:solidFill>
                        <a:effectLst/>
                        <a:latin typeface="Calibri" charset="0"/>
                      </a:endParaRPr>
                    </a:p>
                  </a:txBody>
                  <a:tcPr marL="11239" marR="11239" marT="11239" marB="0" anchor="b"/>
                </a:tc>
              </a:tr>
              <a:tr h="179832">
                <a:tc>
                  <a:txBody>
                    <a:bodyPr/>
                    <a:lstStyle/>
                    <a:p>
                      <a:pPr algn="l" fontAlgn="b"/>
                      <a:r>
                        <a:rPr lang="en-US" sz="1100" u="none" strike="noStrike">
                          <a:effectLst/>
                        </a:rPr>
                        <a:t>Norwegian Krone</a:t>
                      </a:r>
                      <a:endParaRPr lang="en-US" sz="1100" b="0" i="0" u="none" strike="noStrike">
                        <a:solidFill>
                          <a:srgbClr val="000000"/>
                        </a:solidFill>
                        <a:effectLst/>
                        <a:latin typeface="Calibri" charset="0"/>
                      </a:endParaRPr>
                    </a:p>
                  </a:txBody>
                  <a:tcPr marL="11239" marR="11239" marT="11239" marB="0" anchor="b"/>
                </a:tc>
                <a:tc>
                  <a:txBody>
                    <a:bodyPr/>
                    <a:lstStyle/>
                    <a:p>
                      <a:pPr algn="ctr" fontAlgn="b"/>
                      <a:r>
                        <a:rPr lang="hr-HR" sz="1100" u="none" strike="noStrike">
                          <a:effectLst/>
                        </a:rPr>
                        <a:t>1.02%</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Aaa</a:t>
                      </a:r>
                      <a:endParaRPr lang="en-US" sz="1100" b="0" i="0" u="none" strike="noStrike">
                        <a:solidFill>
                          <a:srgbClr val="000000"/>
                        </a:solidFill>
                        <a:effectLst/>
                        <a:latin typeface="Calibri" charset="0"/>
                      </a:endParaRPr>
                    </a:p>
                  </a:txBody>
                  <a:tcPr marL="11239" marR="11239" marT="11239" marB="0" anchor="b"/>
                </a:tc>
                <a:tc>
                  <a:txBody>
                    <a:bodyPr/>
                    <a:lstStyle/>
                    <a:p>
                      <a:pPr algn="l" fontAlgn="b"/>
                      <a:r>
                        <a:rPr lang="en-US" sz="1100" u="none" strike="noStrike">
                          <a:effectLst/>
                        </a:rPr>
                        <a:t>Latvian Lat</a:t>
                      </a:r>
                      <a:endParaRPr lang="en-US" sz="1100" b="0" i="0" u="none" strike="noStrike">
                        <a:solidFill>
                          <a:srgbClr val="000000"/>
                        </a:solidFill>
                        <a:effectLst/>
                        <a:latin typeface="Calibri" charset="0"/>
                      </a:endParaRPr>
                    </a:p>
                  </a:txBody>
                  <a:tcPr marL="11239" marR="11239" marT="11239" marB="0" anchor="b"/>
                </a:tc>
                <a:tc>
                  <a:txBody>
                    <a:bodyPr/>
                    <a:lstStyle/>
                    <a:p>
                      <a:pPr algn="ctr" fontAlgn="b"/>
                      <a:r>
                        <a:rPr lang="hr-HR" sz="1100" u="none" strike="noStrike">
                          <a:effectLst/>
                        </a:rPr>
                        <a:t>0.55%</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A3</a:t>
                      </a:r>
                      <a:endParaRPr lang="en-US"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NZ $</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2.33%</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Aaa</a:t>
                      </a:r>
                      <a:endParaRPr lang="en-US" sz="1100" b="0" i="0" u="none" strike="noStrike">
                        <a:solidFill>
                          <a:srgbClr val="000000"/>
                        </a:solidFill>
                        <a:effectLst/>
                        <a:latin typeface="Calibri" charset="0"/>
                      </a:endParaRPr>
                    </a:p>
                  </a:txBody>
                  <a:tcPr marL="11239" marR="11239" marT="11239" marB="0" anchor="b"/>
                </a:tc>
                <a:tc>
                  <a:txBody>
                    <a:bodyPr/>
                    <a:lstStyle/>
                    <a:p>
                      <a:pPr algn="l" fontAlgn="b"/>
                      <a:r>
                        <a:rPr lang="en-US" sz="1100" u="none" strike="noStrike">
                          <a:effectLst/>
                        </a:rPr>
                        <a:t>Lithuanian Litas</a:t>
                      </a:r>
                      <a:endParaRPr lang="en-US" sz="1100" b="0" i="0" u="none" strike="noStrike">
                        <a:solidFill>
                          <a:srgbClr val="000000"/>
                        </a:solidFill>
                        <a:effectLst/>
                        <a:latin typeface="Calibri" charset="0"/>
                      </a:endParaRPr>
                    </a:p>
                  </a:txBody>
                  <a:tcPr marL="11239" marR="11239" marT="11239" marB="0" anchor="b"/>
                </a:tc>
                <a:tc>
                  <a:txBody>
                    <a:bodyPr/>
                    <a:lstStyle/>
                    <a:p>
                      <a:pPr algn="ctr" fontAlgn="b"/>
                      <a:r>
                        <a:rPr lang="hr-HR" sz="1100" u="none" strike="noStrike">
                          <a:effectLst/>
                        </a:rPr>
                        <a:t>0.85%</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A3</a:t>
                      </a:r>
                      <a:endParaRPr lang="en-US"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Singapore $</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1.91%</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Aaa</a:t>
                      </a:r>
                      <a:endParaRPr lang="en-US" sz="1100" b="0" i="0" u="none" strike="noStrike">
                        <a:solidFill>
                          <a:srgbClr val="000000"/>
                        </a:solidFill>
                        <a:effectLst/>
                        <a:latin typeface="Calibri" charset="0"/>
                      </a:endParaRPr>
                    </a:p>
                  </a:txBody>
                  <a:tcPr marL="11239" marR="11239" marT="11239" marB="0" anchor="b"/>
                </a:tc>
                <a:tc>
                  <a:txBody>
                    <a:bodyPr/>
                    <a:lstStyle/>
                    <a:p>
                      <a:pPr algn="l" fontAlgn="ctr"/>
                      <a:r>
                        <a:rPr lang="en-US" sz="1100" u="none" strike="noStrike">
                          <a:effectLst/>
                        </a:rPr>
                        <a:t>Malyasian Ringgit</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3.74%</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A3</a:t>
                      </a:r>
                      <a:endParaRPr lang="en-US"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Swedish Krona</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pt-BR" sz="1100" u="none" strike="noStrike">
                          <a:effectLst/>
                        </a:rPr>
                        <a:t>0.30%</a:t>
                      </a:r>
                      <a:endParaRPr lang="pt-B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Aaa</a:t>
                      </a:r>
                      <a:endParaRPr lang="en-US" sz="1100" b="0" i="0" u="none" strike="noStrike">
                        <a:solidFill>
                          <a:srgbClr val="000000"/>
                        </a:solidFill>
                        <a:effectLst/>
                        <a:latin typeface="Calibri" charset="0"/>
                      </a:endParaRPr>
                    </a:p>
                  </a:txBody>
                  <a:tcPr marL="11239" marR="11239" marT="11239" marB="0" anchor="b"/>
                </a:tc>
                <a:tc>
                  <a:txBody>
                    <a:bodyPr/>
                    <a:lstStyle/>
                    <a:p>
                      <a:pPr algn="l" fontAlgn="ctr"/>
                      <a:r>
                        <a:rPr lang="en-US" sz="1100" u="none" strike="noStrike">
                          <a:effectLst/>
                        </a:rPr>
                        <a:t>Mexican Peso</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5.85%</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A3</a:t>
                      </a:r>
                      <a:endParaRPr lang="en-US" sz="1100" b="0" i="0" u="none" strike="noStrike">
                        <a:solidFill>
                          <a:srgbClr val="000000"/>
                        </a:solidFill>
                        <a:effectLst/>
                        <a:latin typeface="Calibri" charset="0"/>
                      </a:endParaRPr>
                    </a:p>
                  </a:txBody>
                  <a:tcPr marL="11239" marR="11239" marT="11239" marB="0" anchor="b"/>
                </a:tc>
              </a:tr>
              <a:tr h="179832">
                <a:tc>
                  <a:txBody>
                    <a:bodyPr/>
                    <a:lstStyle/>
                    <a:p>
                      <a:pPr algn="l" fontAlgn="b"/>
                      <a:r>
                        <a:rPr lang="en-US" sz="1100" u="none" strike="noStrike">
                          <a:effectLst/>
                        </a:rPr>
                        <a:t>Swiss Franc</a:t>
                      </a:r>
                      <a:endParaRPr lang="en-US" sz="1100" b="0" i="0" u="none" strike="noStrike">
                        <a:solidFill>
                          <a:srgbClr val="000000"/>
                        </a:solidFill>
                        <a:effectLst/>
                        <a:latin typeface="Calibri" charset="0"/>
                      </a:endParaRPr>
                    </a:p>
                  </a:txBody>
                  <a:tcPr marL="11239" marR="11239" marT="11239" marB="0" anchor="b"/>
                </a:tc>
                <a:tc>
                  <a:txBody>
                    <a:bodyPr/>
                    <a:lstStyle/>
                    <a:p>
                      <a:pPr algn="ctr" fontAlgn="b"/>
                      <a:r>
                        <a:rPr lang="uk-UA" sz="1100" u="none" strike="noStrike">
                          <a:effectLst/>
                        </a:rPr>
                        <a:t>-0.58%</a:t>
                      </a:r>
                      <a:endParaRPr lang="uk-UA"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Aaa</a:t>
                      </a:r>
                      <a:endParaRPr lang="en-US" sz="1100" b="0" i="0" u="none" strike="noStrike">
                        <a:solidFill>
                          <a:srgbClr val="000000"/>
                        </a:solidFill>
                        <a:effectLst/>
                        <a:latin typeface="Calibri" charset="0"/>
                      </a:endParaRPr>
                    </a:p>
                  </a:txBody>
                  <a:tcPr marL="11239" marR="11239" marT="11239" marB="0" anchor="b"/>
                </a:tc>
                <a:tc>
                  <a:txBody>
                    <a:bodyPr/>
                    <a:lstStyle/>
                    <a:p>
                      <a:pPr algn="l" fontAlgn="ctr"/>
                      <a:r>
                        <a:rPr lang="en-US" sz="1100" u="none" strike="noStrike">
                          <a:effectLst/>
                        </a:rPr>
                        <a:t>Nigerian Naira</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14.42%</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B1</a:t>
                      </a:r>
                      <a:endParaRPr lang="en-US"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US $</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1.47%</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Aaa</a:t>
                      </a:r>
                      <a:endParaRPr lang="en-US" sz="1100" b="0" i="0" u="none" strike="noStrike">
                        <a:solidFill>
                          <a:srgbClr val="000000"/>
                        </a:solidFill>
                        <a:effectLst/>
                        <a:latin typeface="Calibri" charset="0"/>
                      </a:endParaRPr>
                    </a:p>
                  </a:txBody>
                  <a:tcPr marL="11239" marR="11239" marT="11239" marB="0" anchor="b"/>
                </a:tc>
                <a:tc>
                  <a:txBody>
                    <a:bodyPr/>
                    <a:lstStyle/>
                    <a:p>
                      <a:pPr algn="l" fontAlgn="b"/>
                      <a:r>
                        <a:rPr lang="en-US" sz="1100" u="none" strike="noStrike">
                          <a:effectLst/>
                        </a:rPr>
                        <a:t>Pakistani Rupee</a:t>
                      </a:r>
                      <a:endParaRPr lang="en-US" sz="1100" b="0" i="0" u="none" strike="noStrike">
                        <a:solidFill>
                          <a:srgbClr val="000000"/>
                        </a:solidFill>
                        <a:effectLst/>
                        <a:latin typeface="Calibri" charset="0"/>
                      </a:endParaRPr>
                    </a:p>
                  </a:txBody>
                  <a:tcPr marL="11239" marR="11239" marT="11239" marB="0" anchor="b"/>
                </a:tc>
                <a:tc>
                  <a:txBody>
                    <a:bodyPr/>
                    <a:lstStyle/>
                    <a:p>
                      <a:pPr algn="ctr" fontAlgn="b"/>
                      <a:r>
                        <a:rPr lang="hr-HR" sz="1100" u="none" strike="noStrike">
                          <a:effectLst/>
                        </a:rPr>
                        <a:t>8.03%</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B3</a:t>
                      </a:r>
                      <a:endParaRPr lang="en-US" sz="1100" b="0" i="0" u="none" strike="noStrike">
                        <a:solidFill>
                          <a:srgbClr val="000000"/>
                        </a:solidFill>
                        <a:effectLst/>
                        <a:latin typeface="Calibri" charset="0"/>
                      </a:endParaRPr>
                    </a:p>
                  </a:txBody>
                  <a:tcPr marL="11239" marR="11239" marT="11239" marB="0" anchor="b"/>
                </a:tc>
              </a:tr>
              <a:tr h="179832">
                <a:tc gridSpan="3">
                  <a:txBody>
                    <a:bodyPr/>
                    <a:lstStyle/>
                    <a:p>
                      <a:pPr algn="ctr" fontAlgn="b"/>
                      <a:r>
                        <a:rPr lang="en-US" sz="1100" u="none" strike="noStrike">
                          <a:effectLst/>
                        </a:rPr>
                        <a:t>The Rest of the World</a:t>
                      </a:r>
                      <a:endParaRPr lang="en-US" sz="1100" b="1" i="0" u="none" strike="noStrike">
                        <a:solidFill>
                          <a:srgbClr val="000000"/>
                        </a:solidFill>
                        <a:effectLst/>
                        <a:latin typeface="Calibri" charset="0"/>
                      </a:endParaRPr>
                    </a:p>
                  </a:txBody>
                  <a:tcPr marL="11239" marR="11239" marT="11239" marB="0" anchor="b"/>
                </a:tc>
                <a:tc hMerge="1">
                  <a:txBody>
                    <a:bodyPr/>
                    <a:lstStyle/>
                    <a:p>
                      <a:endParaRPr lang="en-US"/>
                    </a:p>
                  </a:txBody>
                  <a:tcPr/>
                </a:tc>
                <a:tc hMerge="1">
                  <a:txBody>
                    <a:bodyPr/>
                    <a:lstStyle/>
                    <a:p>
                      <a:endParaRPr lang="en-US"/>
                    </a:p>
                  </a:txBody>
                  <a:tcPr/>
                </a:tc>
                <a:tc>
                  <a:txBody>
                    <a:bodyPr/>
                    <a:lstStyle/>
                    <a:p>
                      <a:pPr algn="l" fontAlgn="ctr"/>
                      <a:r>
                        <a:rPr lang="en-US" sz="1100" u="none" strike="noStrike">
                          <a:effectLst/>
                        </a:rPr>
                        <a:t>Peruvian Sol</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6.00%</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A3</a:t>
                      </a:r>
                      <a:endParaRPr lang="en-US"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Brazilian Reai</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12.06%</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is-IS" sz="1100" u="none" strike="noStrike">
                          <a:effectLst/>
                        </a:rPr>
                        <a:t>Ba2</a:t>
                      </a:r>
                      <a:endParaRPr lang="is-IS" sz="1100" b="0" i="0" u="none" strike="noStrike">
                        <a:solidFill>
                          <a:srgbClr val="000000"/>
                        </a:solidFill>
                        <a:effectLst/>
                        <a:latin typeface="Calibri" charset="0"/>
                      </a:endParaRPr>
                    </a:p>
                  </a:txBody>
                  <a:tcPr marL="11239" marR="11239" marT="11239" marB="0" anchor="b"/>
                </a:tc>
                <a:tc>
                  <a:txBody>
                    <a:bodyPr/>
                    <a:lstStyle/>
                    <a:p>
                      <a:pPr algn="l" fontAlgn="b"/>
                      <a:r>
                        <a:rPr lang="en-US" sz="1100" u="none" strike="noStrike">
                          <a:effectLst/>
                        </a:rPr>
                        <a:t>Phillipine Peso</a:t>
                      </a:r>
                      <a:endParaRPr lang="en-US" sz="1100" b="0" i="0" u="none" strike="noStrike">
                        <a:solidFill>
                          <a:srgbClr val="000000"/>
                        </a:solidFill>
                        <a:effectLst/>
                        <a:latin typeface="Calibri" charset="0"/>
                      </a:endParaRPr>
                    </a:p>
                  </a:txBody>
                  <a:tcPr marL="11239" marR="11239" marT="11239" marB="0" anchor="b"/>
                </a:tc>
                <a:tc>
                  <a:txBody>
                    <a:bodyPr/>
                    <a:lstStyle/>
                    <a:p>
                      <a:pPr algn="ctr" fontAlgn="b"/>
                      <a:r>
                        <a:rPr lang="hr-HR" sz="1100" u="none" strike="noStrike">
                          <a:effectLst/>
                        </a:rPr>
                        <a:t>4.35%</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Baa2</a:t>
                      </a:r>
                      <a:endParaRPr lang="en-US"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British Pound</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pt-BR" sz="1100" u="none" strike="noStrike">
                          <a:effectLst/>
                        </a:rPr>
                        <a:t>0.88%</a:t>
                      </a:r>
                      <a:endParaRPr lang="pt-BR" sz="1100" b="0" i="0" u="none" strike="noStrike">
                        <a:solidFill>
                          <a:srgbClr val="000000"/>
                        </a:solidFill>
                        <a:effectLst/>
                        <a:latin typeface="Calibri" charset="0"/>
                      </a:endParaRPr>
                    </a:p>
                  </a:txBody>
                  <a:tcPr marL="11239" marR="11239" marT="11239" marB="0" anchor="b"/>
                </a:tc>
                <a:tc>
                  <a:txBody>
                    <a:bodyPr/>
                    <a:lstStyle/>
                    <a:p>
                      <a:pPr algn="ctr" fontAlgn="b"/>
                      <a:r>
                        <a:rPr lang="it-IT" sz="1100" u="none" strike="noStrike">
                          <a:effectLst/>
                        </a:rPr>
                        <a:t>Aa1</a:t>
                      </a:r>
                      <a:endParaRPr lang="it-IT" sz="1100" b="0" i="0" u="none" strike="noStrike">
                        <a:solidFill>
                          <a:srgbClr val="000000"/>
                        </a:solidFill>
                        <a:effectLst/>
                        <a:latin typeface="Calibri" charset="0"/>
                      </a:endParaRPr>
                    </a:p>
                  </a:txBody>
                  <a:tcPr marL="11239" marR="11239" marT="11239" marB="0" anchor="b"/>
                </a:tc>
                <a:tc>
                  <a:txBody>
                    <a:bodyPr/>
                    <a:lstStyle/>
                    <a:p>
                      <a:pPr algn="l" fontAlgn="b"/>
                      <a:r>
                        <a:rPr lang="en-US" sz="1100" u="none" strike="noStrike">
                          <a:effectLst/>
                        </a:rPr>
                        <a:t>Polish Zloty</a:t>
                      </a:r>
                      <a:endParaRPr lang="en-US" sz="1100" b="0" i="0" u="none" strike="noStrike">
                        <a:solidFill>
                          <a:srgbClr val="000000"/>
                        </a:solidFill>
                        <a:effectLst/>
                        <a:latin typeface="Calibri" charset="0"/>
                      </a:endParaRPr>
                    </a:p>
                  </a:txBody>
                  <a:tcPr marL="11239" marR="11239" marT="11239" marB="0" anchor="b"/>
                </a:tc>
                <a:tc>
                  <a:txBody>
                    <a:bodyPr/>
                    <a:lstStyle/>
                    <a:p>
                      <a:pPr algn="ctr" fontAlgn="b"/>
                      <a:r>
                        <a:rPr lang="hr-HR" sz="1100" u="none" strike="noStrike">
                          <a:effectLst/>
                        </a:rPr>
                        <a:t>2.93%</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is-IS" sz="1100" u="none" strike="noStrike">
                          <a:effectLst/>
                        </a:rPr>
                        <a:t>A2</a:t>
                      </a:r>
                      <a:endParaRPr lang="is-IS"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Bulgarian Lev</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2.50%</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Baa2</a:t>
                      </a:r>
                      <a:endParaRPr lang="en-US" sz="1100" b="0" i="0" u="none" strike="noStrike">
                        <a:solidFill>
                          <a:srgbClr val="000000"/>
                        </a:solidFill>
                        <a:effectLst/>
                        <a:latin typeface="Calibri" charset="0"/>
                      </a:endParaRPr>
                    </a:p>
                  </a:txBody>
                  <a:tcPr marL="11239" marR="11239" marT="11239" marB="0" anchor="b"/>
                </a:tc>
                <a:tc>
                  <a:txBody>
                    <a:bodyPr/>
                    <a:lstStyle/>
                    <a:p>
                      <a:pPr algn="l" fontAlgn="b"/>
                      <a:r>
                        <a:rPr lang="en-US" sz="1100" u="none" strike="noStrike">
                          <a:effectLst/>
                        </a:rPr>
                        <a:t>Quatari Rial</a:t>
                      </a:r>
                      <a:endParaRPr lang="en-US" sz="1100" b="0" i="0" u="none" strike="noStrike">
                        <a:solidFill>
                          <a:srgbClr val="000000"/>
                        </a:solidFill>
                        <a:effectLst/>
                        <a:latin typeface="Calibri" charset="0"/>
                      </a:endParaRPr>
                    </a:p>
                  </a:txBody>
                  <a:tcPr marL="11239" marR="11239" marT="11239" marB="0" anchor="b"/>
                </a:tc>
                <a:tc>
                  <a:txBody>
                    <a:bodyPr/>
                    <a:lstStyle/>
                    <a:p>
                      <a:pPr algn="ctr" fontAlgn="b"/>
                      <a:r>
                        <a:rPr lang="hr-HR" sz="1100" u="none" strike="noStrike">
                          <a:effectLst/>
                        </a:rPr>
                        <a:t>3.24%</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nl-NL" sz="1100" u="none" strike="noStrike">
                          <a:effectLst/>
                        </a:rPr>
                        <a:t>Aa2</a:t>
                      </a:r>
                      <a:endParaRPr lang="nl-NL"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Chilean Peso</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4.48%</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nl-NL" sz="1100" u="none" strike="noStrike">
                          <a:effectLst/>
                        </a:rPr>
                        <a:t>Aa3</a:t>
                      </a:r>
                      <a:endParaRPr lang="nl-NL" sz="1100" b="0" i="0" u="none" strike="noStrike">
                        <a:solidFill>
                          <a:srgbClr val="000000"/>
                        </a:solidFill>
                        <a:effectLst/>
                        <a:latin typeface="Calibri" charset="0"/>
                      </a:endParaRPr>
                    </a:p>
                  </a:txBody>
                  <a:tcPr marL="11239" marR="11239" marT="11239" marB="0" anchor="b"/>
                </a:tc>
                <a:tc>
                  <a:txBody>
                    <a:bodyPr/>
                    <a:lstStyle/>
                    <a:p>
                      <a:pPr algn="l" fontAlgn="ctr"/>
                      <a:r>
                        <a:rPr lang="en-US" sz="1100" u="none" strike="noStrike">
                          <a:effectLst/>
                        </a:rPr>
                        <a:t>Romanian Leu</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3.50%</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Baa3</a:t>
                      </a:r>
                      <a:endParaRPr lang="en-US" sz="1100" b="0" i="0" u="none" strike="noStrike">
                        <a:solidFill>
                          <a:srgbClr val="000000"/>
                        </a:solidFill>
                        <a:effectLst/>
                        <a:latin typeface="Calibri" charset="0"/>
                      </a:endParaRPr>
                    </a:p>
                  </a:txBody>
                  <a:tcPr marL="11239" marR="11239" marT="11239" marB="0" anchor="b"/>
                </a:tc>
              </a:tr>
              <a:tr h="179832">
                <a:tc>
                  <a:txBody>
                    <a:bodyPr/>
                    <a:lstStyle/>
                    <a:p>
                      <a:pPr algn="l" fontAlgn="b"/>
                      <a:r>
                        <a:rPr lang="en-US" sz="1100" u="none" strike="noStrike">
                          <a:effectLst/>
                        </a:rPr>
                        <a:t>Chinese Yuan</a:t>
                      </a:r>
                      <a:endParaRPr lang="en-US" sz="1100" b="0" i="0" u="none" strike="noStrike">
                        <a:solidFill>
                          <a:srgbClr val="000000"/>
                        </a:solidFill>
                        <a:effectLst/>
                        <a:latin typeface="Calibri" charset="0"/>
                      </a:endParaRPr>
                    </a:p>
                  </a:txBody>
                  <a:tcPr marL="11239" marR="11239" marT="11239" marB="0" anchor="b"/>
                </a:tc>
                <a:tc>
                  <a:txBody>
                    <a:bodyPr/>
                    <a:lstStyle/>
                    <a:p>
                      <a:pPr algn="ctr" fontAlgn="b"/>
                      <a:r>
                        <a:rPr lang="hr-HR" sz="1100" u="none" strike="noStrike">
                          <a:effectLst/>
                        </a:rPr>
                        <a:t>2.88%</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nl-NL" sz="1100" u="none" strike="noStrike">
                          <a:effectLst/>
                        </a:rPr>
                        <a:t>Aa3</a:t>
                      </a:r>
                      <a:endParaRPr lang="nl-NL" sz="1100" b="0" i="0" u="none" strike="noStrike">
                        <a:solidFill>
                          <a:srgbClr val="000000"/>
                        </a:solidFill>
                        <a:effectLst/>
                        <a:latin typeface="Calibri" charset="0"/>
                      </a:endParaRPr>
                    </a:p>
                  </a:txBody>
                  <a:tcPr marL="11239" marR="11239" marT="11239" marB="0" anchor="b"/>
                </a:tc>
                <a:tc>
                  <a:txBody>
                    <a:bodyPr/>
                    <a:lstStyle/>
                    <a:p>
                      <a:pPr algn="l" fontAlgn="b"/>
                      <a:r>
                        <a:rPr lang="en-US" sz="1100" u="none" strike="noStrike">
                          <a:effectLst/>
                        </a:rPr>
                        <a:t>Russian Ruble</a:t>
                      </a:r>
                      <a:endParaRPr lang="en-US" sz="1100" b="0" i="0" u="none" strike="noStrike">
                        <a:solidFill>
                          <a:srgbClr val="000000"/>
                        </a:solidFill>
                        <a:effectLst/>
                        <a:latin typeface="Calibri" charset="0"/>
                      </a:endParaRPr>
                    </a:p>
                  </a:txBody>
                  <a:tcPr marL="11239" marR="11239" marT="11239" marB="0" anchor="b"/>
                </a:tc>
                <a:tc>
                  <a:txBody>
                    <a:bodyPr/>
                    <a:lstStyle/>
                    <a:p>
                      <a:pPr algn="ctr" fontAlgn="b"/>
                      <a:r>
                        <a:rPr lang="hr-HR" sz="1100" u="none" strike="noStrike">
                          <a:effectLst/>
                        </a:rPr>
                        <a:t>8.43%</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it-IT" sz="1100" u="none" strike="noStrike">
                          <a:effectLst/>
                        </a:rPr>
                        <a:t>Ba1</a:t>
                      </a:r>
                      <a:endParaRPr lang="it-IT"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Colombian Peso</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7.53%</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Baa2</a:t>
                      </a:r>
                      <a:endParaRPr lang="en-US" sz="1100" b="0" i="0" u="none" strike="noStrike">
                        <a:solidFill>
                          <a:srgbClr val="000000"/>
                        </a:solidFill>
                        <a:effectLst/>
                        <a:latin typeface="Calibri" charset="0"/>
                      </a:endParaRPr>
                    </a:p>
                  </a:txBody>
                  <a:tcPr marL="11239" marR="11239" marT="11239" marB="0" anchor="b"/>
                </a:tc>
                <a:tc>
                  <a:txBody>
                    <a:bodyPr/>
                    <a:lstStyle/>
                    <a:p>
                      <a:pPr algn="l" fontAlgn="b"/>
                      <a:r>
                        <a:rPr lang="en-US" sz="1100" u="none" strike="noStrike">
                          <a:effectLst/>
                        </a:rPr>
                        <a:t>South African Rand</a:t>
                      </a:r>
                      <a:endParaRPr lang="en-US" sz="1100" b="0" i="0" u="none" strike="noStrike">
                        <a:solidFill>
                          <a:srgbClr val="000000"/>
                        </a:solidFill>
                        <a:effectLst/>
                        <a:latin typeface="Calibri" charset="0"/>
                      </a:endParaRPr>
                    </a:p>
                  </a:txBody>
                  <a:tcPr marL="11239" marR="11239" marT="11239" marB="0" anchor="b"/>
                </a:tc>
                <a:tc>
                  <a:txBody>
                    <a:bodyPr/>
                    <a:lstStyle/>
                    <a:p>
                      <a:pPr algn="ctr" fontAlgn="b"/>
                      <a:r>
                        <a:rPr lang="hr-HR" sz="1100" u="none" strike="noStrike">
                          <a:effectLst/>
                        </a:rPr>
                        <a:t>8.75%</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Baa2</a:t>
                      </a:r>
                      <a:endParaRPr lang="en-US"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Croatian Kuna</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3.68%</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is-IS" sz="1100" u="none" strike="noStrike">
                          <a:effectLst/>
                        </a:rPr>
                        <a:t>Ba2</a:t>
                      </a:r>
                      <a:endParaRPr lang="is-IS" sz="1100" b="0" i="0" u="none" strike="noStrike">
                        <a:solidFill>
                          <a:srgbClr val="000000"/>
                        </a:solidFill>
                        <a:effectLst/>
                        <a:latin typeface="Calibri" charset="0"/>
                      </a:endParaRPr>
                    </a:p>
                  </a:txBody>
                  <a:tcPr marL="11239" marR="11239" marT="11239" marB="0" anchor="b"/>
                </a:tc>
                <a:tc>
                  <a:txBody>
                    <a:bodyPr/>
                    <a:lstStyle/>
                    <a:p>
                      <a:pPr algn="l" fontAlgn="ctr"/>
                      <a:r>
                        <a:rPr lang="en-US" sz="1100" u="none" strike="noStrike">
                          <a:effectLst/>
                        </a:rPr>
                        <a:t>Taiwanese $</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pl-PL" sz="1100" u="none" strike="noStrike">
                          <a:effectLst/>
                        </a:rPr>
                        <a:t>0.76%</a:t>
                      </a:r>
                      <a:endParaRPr lang="pl-PL" sz="1100" b="0" i="0" u="none" strike="noStrike">
                        <a:solidFill>
                          <a:srgbClr val="000000"/>
                        </a:solidFill>
                        <a:effectLst/>
                        <a:latin typeface="Calibri" charset="0"/>
                      </a:endParaRPr>
                    </a:p>
                  </a:txBody>
                  <a:tcPr marL="11239" marR="11239" marT="11239" marB="0" anchor="b"/>
                </a:tc>
                <a:tc>
                  <a:txBody>
                    <a:bodyPr/>
                    <a:lstStyle/>
                    <a:p>
                      <a:pPr algn="ctr" fontAlgn="b"/>
                      <a:r>
                        <a:rPr lang="nl-NL" sz="1100" u="none" strike="noStrike">
                          <a:effectLst/>
                        </a:rPr>
                        <a:t>Aa3</a:t>
                      </a:r>
                      <a:endParaRPr lang="nl-NL"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Czech Koruna</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pl-PL" sz="1100" u="none" strike="noStrike">
                          <a:effectLst/>
                        </a:rPr>
                        <a:t>0.46%</a:t>
                      </a:r>
                      <a:endParaRPr lang="pl-PL"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A1</a:t>
                      </a:r>
                      <a:endParaRPr lang="en-US" sz="1100" b="0" i="0" u="none" strike="noStrike">
                        <a:solidFill>
                          <a:srgbClr val="000000"/>
                        </a:solidFill>
                        <a:effectLst/>
                        <a:latin typeface="Calibri" charset="0"/>
                      </a:endParaRPr>
                    </a:p>
                  </a:txBody>
                  <a:tcPr marL="11239" marR="11239" marT="11239" marB="0" anchor="b"/>
                </a:tc>
                <a:tc>
                  <a:txBody>
                    <a:bodyPr/>
                    <a:lstStyle/>
                    <a:p>
                      <a:pPr algn="l" fontAlgn="ctr"/>
                      <a:r>
                        <a:rPr lang="en-US" sz="1100" u="none" strike="noStrike">
                          <a:effectLst/>
                        </a:rPr>
                        <a:t>Thai Baht</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1.94%</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Baa1</a:t>
                      </a:r>
                      <a:endParaRPr lang="en-US"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HK $</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pt-BR" sz="1100" u="none" strike="noStrike">
                          <a:effectLst/>
                        </a:rPr>
                        <a:t>1.00%</a:t>
                      </a:r>
                      <a:endParaRPr lang="pt-BR" sz="1100" b="0" i="0" u="none" strike="noStrike">
                        <a:solidFill>
                          <a:srgbClr val="000000"/>
                        </a:solidFill>
                        <a:effectLst/>
                        <a:latin typeface="Calibri" charset="0"/>
                      </a:endParaRPr>
                    </a:p>
                  </a:txBody>
                  <a:tcPr marL="11239" marR="11239" marT="11239" marB="0" anchor="b"/>
                </a:tc>
                <a:tc>
                  <a:txBody>
                    <a:bodyPr/>
                    <a:lstStyle/>
                    <a:p>
                      <a:pPr algn="ctr" fontAlgn="b"/>
                      <a:r>
                        <a:rPr lang="it-IT" sz="1100" u="none" strike="noStrike">
                          <a:effectLst/>
                        </a:rPr>
                        <a:t>Aa1</a:t>
                      </a:r>
                      <a:endParaRPr lang="it-IT" sz="1100" b="0" i="0" u="none" strike="noStrike">
                        <a:solidFill>
                          <a:srgbClr val="000000"/>
                        </a:solidFill>
                        <a:effectLst/>
                        <a:latin typeface="Calibri" charset="0"/>
                      </a:endParaRPr>
                    </a:p>
                  </a:txBody>
                  <a:tcPr marL="11239" marR="11239" marT="11239" marB="0" anchor="b"/>
                </a:tc>
                <a:tc>
                  <a:txBody>
                    <a:bodyPr/>
                    <a:lstStyle/>
                    <a:p>
                      <a:pPr algn="l" fontAlgn="ctr"/>
                      <a:r>
                        <a:rPr lang="en-US" sz="1100" u="none" strike="noStrike">
                          <a:effectLst/>
                        </a:rPr>
                        <a:t>Turkish Lira</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pt-BR" sz="1100" u="none" strike="noStrike">
                          <a:effectLst/>
                        </a:rPr>
                        <a:t>9.09%</a:t>
                      </a:r>
                      <a:endParaRPr lang="pt-B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Baa3</a:t>
                      </a:r>
                      <a:endParaRPr lang="en-US"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Hungarian Forint</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3.23%</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it-IT" sz="1100" u="none" strike="noStrike">
                          <a:effectLst/>
                        </a:rPr>
                        <a:t>Ba1</a:t>
                      </a:r>
                      <a:endParaRPr lang="it-IT" sz="1100" b="0" i="0" u="none" strike="noStrike">
                        <a:solidFill>
                          <a:srgbClr val="000000"/>
                        </a:solidFill>
                        <a:effectLst/>
                        <a:latin typeface="Calibri" charset="0"/>
                      </a:endParaRPr>
                    </a:p>
                  </a:txBody>
                  <a:tcPr marL="11239" marR="11239" marT="11239" marB="0" anchor="b"/>
                </a:tc>
                <a:tc>
                  <a:txBody>
                    <a:bodyPr/>
                    <a:lstStyle/>
                    <a:p>
                      <a:pPr algn="l" fontAlgn="ctr"/>
                      <a:r>
                        <a:rPr lang="en-US" sz="1100" u="none" strike="noStrike">
                          <a:effectLst/>
                        </a:rPr>
                        <a:t>Venezuelan Bolivar</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11.54%</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Caa3</a:t>
                      </a:r>
                      <a:endParaRPr lang="en-US"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Iceland Krona</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6.24%</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Baa2</a:t>
                      </a:r>
                      <a:endParaRPr lang="en-US" sz="1100" b="0" i="0" u="none" strike="noStrike">
                        <a:solidFill>
                          <a:srgbClr val="000000"/>
                        </a:solidFill>
                        <a:effectLst/>
                        <a:latin typeface="Calibri" charset="0"/>
                      </a:endParaRPr>
                    </a:p>
                  </a:txBody>
                  <a:tcPr marL="11239" marR="11239" marT="11239" marB="0" anchor="b"/>
                </a:tc>
                <a:tc>
                  <a:txBody>
                    <a:bodyPr/>
                    <a:lstStyle/>
                    <a:p>
                      <a:pPr algn="l" fontAlgn="ctr"/>
                      <a:r>
                        <a:rPr lang="en-US" sz="1100" u="none" strike="noStrike">
                          <a:effectLst/>
                        </a:rPr>
                        <a:t>Vietnamese Dong</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6.90%</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B1</a:t>
                      </a:r>
                      <a:endParaRPr lang="en-US"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Indian Rupee</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7.42%</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Baa3</a:t>
                      </a:r>
                      <a:endParaRPr lang="en-US" sz="1100" b="0" i="0" u="none" strike="noStrike">
                        <a:solidFill>
                          <a:srgbClr val="000000"/>
                        </a:solidFill>
                        <a:effectLst/>
                        <a:latin typeface="Calibri" charset="0"/>
                      </a:endParaRPr>
                    </a:p>
                  </a:txBody>
                  <a:tcPr marL="11239" marR="11239" marT="11239" marB="0" anchor="b"/>
                </a:tc>
                <a:tc>
                  <a:txBody>
                    <a:bodyPr/>
                    <a:lstStyle/>
                    <a:p>
                      <a:pPr algn="l" fontAlgn="b"/>
                      <a:endParaRPr lang="en-US" sz="1100" b="0" i="0" u="none" strike="noStrike">
                        <a:solidFill>
                          <a:srgbClr val="000000"/>
                        </a:solidFill>
                        <a:effectLst/>
                        <a:latin typeface="Calibri" charset="0"/>
                      </a:endParaRPr>
                    </a:p>
                  </a:txBody>
                  <a:tcPr marL="11239" marR="11239" marT="11239" marB="0" anchor="b"/>
                </a:tc>
                <a:tc>
                  <a:txBody>
                    <a:bodyPr/>
                    <a:lstStyle/>
                    <a:p>
                      <a:pPr algn="l" fontAlgn="b"/>
                      <a:endParaRPr lang="en-US" sz="1100" b="0" i="0" u="none" strike="noStrike">
                        <a:solidFill>
                          <a:srgbClr val="000000"/>
                        </a:solidFill>
                        <a:effectLst/>
                        <a:latin typeface="Calibri" charset="0"/>
                      </a:endParaRPr>
                    </a:p>
                  </a:txBody>
                  <a:tcPr marL="11239" marR="11239" marT="11239" marB="0" anchor="b"/>
                </a:tc>
                <a:tc>
                  <a:txBody>
                    <a:bodyPr/>
                    <a:lstStyle/>
                    <a:p>
                      <a:pPr algn="l" fontAlgn="b"/>
                      <a:endParaRPr lang="en-US" sz="1100" b="0" i="0" u="none" strike="noStrike">
                        <a:solidFill>
                          <a:srgbClr val="000000"/>
                        </a:solidFill>
                        <a:effectLst/>
                        <a:latin typeface="Calibri" charset="0"/>
                      </a:endParaRPr>
                    </a:p>
                  </a:txBody>
                  <a:tcPr marL="11239" marR="11239" marT="11239" marB="0" anchor="b"/>
                </a:tc>
              </a:tr>
              <a:tr h="179832">
                <a:tc>
                  <a:txBody>
                    <a:bodyPr/>
                    <a:lstStyle/>
                    <a:p>
                      <a:pPr algn="l" fontAlgn="ctr"/>
                      <a:r>
                        <a:rPr lang="en-US" sz="1100" u="none" strike="noStrike">
                          <a:effectLst/>
                        </a:rPr>
                        <a:t>Indonesian Rupiah</a:t>
                      </a:r>
                      <a:endParaRPr lang="en-US" sz="1100" b="0" i="0" u="none" strike="noStrike">
                        <a:solidFill>
                          <a:srgbClr val="000000"/>
                        </a:solidFill>
                        <a:effectLst/>
                        <a:latin typeface="Calibri" charset="0"/>
                      </a:endParaRPr>
                    </a:p>
                  </a:txBody>
                  <a:tcPr marL="11239" marR="11239" marT="11239" marB="0" anchor="ctr"/>
                </a:tc>
                <a:tc>
                  <a:txBody>
                    <a:bodyPr/>
                    <a:lstStyle/>
                    <a:p>
                      <a:pPr algn="ctr" fontAlgn="b"/>
                      <a:r>
                        <a:rPr lang="hr-HR" sz="1100" u="none" strike="noStrike">
                          <a:effectLst/>
                        </a:rPr>
                        <a:t>7.51%</a:t>
                      </a:r>
                      <a:endParaRPr lang="hr-HR" sz="1100" b="0" i="0" u="none" strike="noStrike">
                        <a:solidFill>
                          <a:srgbClr val="000000"/>
                        </a:solidFill>
                        <a:effectLst/>
                        <a:latin typeface="Calibri" charset="0"/>
                      </a:endParaRPr>
                    </a:p>
                  </a:txBody>
                  <a:tcPr marL="11239" marR="11239" marT="11239" marB="0" anchor="b"/>
                </a:tc>
                <a:tc>
                  <a:txBody>
                    <a:bodyPr/>
                    <a:lstStyle/>
                    <a:p>
                      <a:pPr algn="ctr" fontAlgn="b"/>
                      <a:r>
                        <a:rPr lang="en-US" sz="1100" u="none" strike="noStrike">
                          <a:effectLst/>
                        </a:rPr>
                        <a:t>Baa3</a:t>
                      </a:r>
                      <a:endParaRPr lang="en-US" sz="1100" b="0" i="0" u="none" strike="noStrike">
                        <a:solidFill>
                          <a:srgbClr val="000000"/>
                        </a:solidFill>
                        <a:effectLst/>
                        <a:latin typeface="Calibri" charset="0"/>
                      </a:endParaRPr>
                    </a:p>
                  </a:txBody>
                  <a:tcPr marL="11239" marR="11239" marT="11239" marB="0" anchor="b"/>
                </a:tc>
                <a:tc>
                  <a:txBody>
                    <a:bodyPr/>
                    <a:lstStyle/>
                    <a:p>
                      <a:pPr algn="l" fontAlgn="b"/>
                      <a:endParaRPr lang="en-US" sz="1100" b="0" i="0" u="none" strike="noStrike">
                        <a:solidFill>
                          <a:srgbClr val="000000"/>
                        </a:solidFill>
                        <a:effectLst/>
                        <a:latin typeface="Calibri" charset="0"/>
                      </a:endParaRPr>
                    </a:p>
                  </a:txBody>
                  <a:tcPr marL="11239" marR="11239" marT="11239" marB="0" anchor="b"/>
                </a:tc>
                <a:tc>
                  <a:txBody>
                    <a:bodyPr/>
                    <a:lstStyle/>
                    <a:p>
                      <a:pPr algn="l" fontAlgn="b"/>
                      <a:endParaRPr lang="en-US" sz="1100" b="0" i="0" u="none" strike="noStrike">
                        <a:solidFill>
                          <a:srgbClr val="000000"/>
                        </a:solidFill>
                        <a:effectLst/>
                        <a:latin typeface="Calibri" charset="0"/>
                      </a:endParaRPr>
                    </a:p>
                  </a:txBody>
                  <a:tcPr marL="11239" marR="11239" marT="11239" marB="0" anchor="b"/>
                </a:tc>
                <a:tc>
                  <a:txBody>
                    <a:bodyPr/>
                    <a:lstStyle/>
                    <a:p>
                      <a:pPr algn="l" fontAlgn="b"/>
                      <a:endParaRPr lang="en-US" sz="1100" b="0" i="0" u="none" strike="noStrike" dirty="0">
                        <a:solidFill>
                          <a:srgbClr val="000000"/>
                        </a:solidFill>
                        <a:effectLst/>
                        <a:latin typeface="Calibri" charset="0"/>
                      </a:endParaRPr>
                    </a:p>
                  </a:txBody>
                  <a:tcPr marL="11239" marR="11239" marT="11239" marB="0" anchor="b"/>
                </a:tc>
              </a:tr>
            </a:tbl>
          </a:graphicData>
        </a:graphic>
      </p:graphicFrame>
    </p:spTree>
    <p:extLst>
      <p:ext uri="{BB962C8B-B14F-4D97-AF65-F5344CB8AC3E}">
        <p14:creationId xmlns:p14="http://schemas.microsoft.com/office/powerpoint/2010/main" val="42741279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a:defRPr/>
            </a:pPr>
            <a:r>
              <a:rPr lang="en-US" smtClean="0"/>
              <a:t>Approach 1: Default spread from Government Bonds</a:t>
            </a:r>
            <a:endParaRPr lang="en-US" dirty="0"/>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228698975"/>
              </p:ext>
            </p:extLst>
          </p:nvPr>
        </p:nvGraphicFramePr>
        <p:xfrm>
          <a:off x="304798" y="1752601"/>
          <a:ext cx="8461376" cy="3936999"/>
        </p:xfrm>
        <a:graphic>
          <a:graphicData uri="http://schemas.openxmlformats.org/drawingml/2006/table">
            <a:tbl>
              <a:tblPr>
                <a:tableStyleId>{5C22544A-7EE6-4342-B048-85BDC9FD1C3A}</a:tableStyleId>
              </a:tblPr>
              <a:tblGrid>
                <a:gridCol w="2115344"/>
                <a:gridCol w="2115344"/>
                <a:gridCol w="2115344"/>
                <a:gridCol w="2115344"/>
              </a:tblGrid>
              <a:tr h="761999">
                <a:tc>
                  <a:txBody>
                    <a:bodyPr/>
                    <a:lstStyle/>
                    <a:p>
                      <a:pPr algn="ctr" fontAlgn="b"/>
                      <a:r>
                        <a:rPr lang="en-US" sz="2000" i="1" u="none" strike="noStrike" dirty="0">
                          <a:effectLst/>
                        </a:rPr>
                        <a:t>Country</a:t>
                      </a:r>
                      <a:endParaRPr lang="en-US" sz="20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rPr>
                        <a:t>$ 10-year Bond Rate</a:t>
                      </a:r>
                      <a:endParaRPr lang="en-US" sz="20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rPr>
                        <a:t>US </a:t>
                      </a:r>
                      <a:r>
                        <a:rPr lang="en-US" sz="2000" i="1" u="none" strike="noStrike" dirty="0" err="1">
                          <a:effectLst/>
                        </a:rPr>
                        <a:t>T.Bond</a:t>
                      </a:r>
                      <a:r>
                        <a:rPr lang="en-US" sz="2000" i="1" u="none" strike="noStrike" dirty="0">
                          <a:effectLst/>
                        </a:rPr>
                        <a:t> Rate</a:t>
                      </a:r>
                      <a:endParaRPr lang="en-US" sz="20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rPr>
                        <a:t>Default Spread</a:t>
                      </a:r>
                      <a:endParaRPr lang="en-US" sz="20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1863">
                <a:tc>
                  <a:txBody>
                    <a:bodyPr/>
                    <a:lstStyle/>
                    <a:p>
                      <a:pPr algn="l" fontAlgn="b"/>
                      <a:r>
                        <a:rPr lang="en-US" sz="2000" u="none" strike="noStrike" dirty="0" smtClean="0">
                          <a:effectLst/>
                        </a:rPr>
                        <a:t>Philippines</a:t>
                      </a:r>
                      <a:endParaRPr lang="en-US"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2.31%</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1.47%</a:t>
                      </a:r>
                      <a:endParaRPr lang="hr-HR"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0.84%</a:t>
                      </a:r>
                      <a:endParaRPr lang="hr-HR"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1863">
                <a:tc>
                  <a:txBody>
                    <a:bodyPr/>
                    <a:lstStyle/>
                    <a:p>
                      <a:pPr algn="l" fontAlgn="b"/>
                      <a:r>
                        <a:rPr lang="en-US" sz="2000" u="none" strike="noStrike" dirty="0">
                          <a:effectLst/>
                        </a:rPr>
                        <a:t>Chile</a:t>
                      </a:r>
                      <a:endParaRPr lang="en-US"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2.45%</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1.47%</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2000" u="none" strike="noStrike">
                          <a:effectLst/>
                        </a:rPr>
                        <a:t>0.98%</a:t>
                      </a:r>
                      <a:endParaRPr lang="pt-BR"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1863">
                <a:tc>
                  <a:txBody>
                    <a:bodyPr/>
                    <a:lstStyle/>
                    <a:p>
                      <a:pPr algn="l" fontAlgn="b"/>
                      <a:r>
                        <a:rPr lang="en-US" sz="2000" u="none" strike="noStrike">
                          <a:effectLst/>
                        </a:rPr>
                        <a:t>Peru</a:t>
                      </a:r>
                      <a:endParaRPr lang="en-US"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2.68%</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1.47%</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1.21%</a:t>
                      </a:r>
                      <a:endParaRPr lang="hr-HR"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1863">
                <a:tc>
                  <a:txBody>
                    <a:bodyPr/>
                    <a:lstStyle/>
                    <a:p>
                      <a:pPr algn="l" fontAlgn="b"/>
                      <a:r>
                        <a:rPr lang="en-US" sz="2000" u="none" strike="noStrike">
                          <a:effectLst/>
                        </a:rPr>
                        <a:t>Mexico</a:t>
                      </a:r>
                      <a:endParaRPr lang="en-US"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2.97%</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1.47%</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2000" u="none" strike="noStrike">
                          <a:effectLst/>
                        </a:rPr>
                        <a:t>1.50%</a:t>
                      </a:r>
                      <a:endParaRPr lang="nb-NO"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1863">
                <a:tc>
                  <a:txBody>
                    <a:bodyPr/>
                    <a:lstStyle/>
                    <a:p>
                      <a:pPr algn="l" fontAlgn="b"/>
                      <a:r>
                        <a:rPr lang="en-US" sz="2000" u="none" strike="noStrike">
                          <a:effectLst/>
                        </a:rPr>
                        <a:t>Colombia</a:t>
                      </a:r>
                      <a:endParaRPr lang="en-US"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3.40%</a:t>
                      </a:r>
                      <a:endParaRPr lang="hr-HR"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1.47%</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1.93%</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1863">
                <a:tc>
                  <a:txBody>
                    <a:bodyPr/>
                    <a:lstStyle/>
                    <a:p>
                      <a:pPr algn="l" fontAlgn="b"/>
                      <a:r>
                        <a:rPr lang="en-US" sz="2000" u="none" strike="noStrike" dirty="0">
                          <a:effectLst/>
                        </a:rPr>
                        <a:t>Indonesia</a:t>
                      </a:r>
                      <a:endParaRPr lang="en-US"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3.55%</a:t>
                      </a:r>
                      <a:endParaRPr lang="hr-HR"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1.47%</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2.08%</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1863">
                <a:tc>
                  <a:txBody>
                    <a:bodyPr/>
                    <a:lstStyle/>
                    <a:p>
                      <a:pPr algn="l" fontAlgn="b"/>
                      <a:r>
                        <a:rPr lang="en-US" sz="2000" u="none" strike="noStrike">
                          <a:effectLst/>
                        </a:rPr>
                        <a:t>Turkey</a:t>
                      </a:r>
                      <a:endParaRPr lang="en-US"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3.95%</a:t>
                      </a:r>
                      <a:endParaRPr lang="hr-HR"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1.47%</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2.48%</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1863">
                <a:tc>
                  <a:txBody>
                    <a:bodyPr/>
                    <a:lstStyle/>
                    <a:p>
                      <a:pPr algn="l" fontAlgn="b"/>
                      <a:r>
                        <a:rPr lang="en-US" sz="2000" u="none" strike="noStrike">
                          <a:effectLst/>
                        </a:rPr>
                        <a:t>Brazil</a:t>
                      </a:r>
                      <a:endParaRPr lang="en-US"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4.82%</a:t>
                      </a:r>
                      <a:endParaRPr lang="hr-HR"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1.47%</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3.35%</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1863">
                <a:tc>
                  <a:txBody>
                    <a:bodyPr/>
                    <a:lstStyle/>
                    <a:p>
                      <a:pPr algn="l" fontAlgn="b"/>
                      <a:r>
                        <a:rPr lang="en-US" sz="2000" u="none" strike="noStrike">
                          <a:effectLst/>
                        </a:rPr>
                        <a:t>Ukraine</a:t>
                      </a:r>
                      <a:endParaRPr lang="en-US"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8.32%</a:t>
                      </a:r>
                      <a:endParaRPr lang="hr-HR"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1.47%</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6.85%</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1863">
                <a:tc>
                  <a:txBody>
                    <a:bodyPr/>
                    <a:lstStyle/>
                    <a:p>
                      <a:pPr algn="l" fontAlgn="b"/>
                      <a:r>
                        <a:rPr lang="en-US" sz="2000" u="none" strike="noStrike">
                          <a:effectLst/>
                        </a:rPr>
                        <a:t>Venezuela</a:t>
                      </a:r>
                      <a:endParaRPr lang="en-US"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2000" u="none" strike="noStrike">
                          <a:effectLst/>
                        </a:rPr>
                        <a:t>26.79%</a:t>
                      </a:r>
                      <a:endParaRPr lang="is-IS" sz="20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1.47%</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25.32%</a:t>
                      </a:r>
                      <a:endParaRPr lang="hr-HR" sz="20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702519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lstStyle/>
          <a:p>
            <a:r>
              <a:rPr lang="en-US" dirty="0">
                <a:latin typeface="Calibri" charset="0"/>
              </a:rPr>
              <a:t>Approach 2: CDS Spreads – </a:t>
            </a:r>
            <a:r>
              <a:rPr lang="en-US" dirty="0" smtClean="0">
                <a:latin typeface="Calibri" charset="0"/>
              </a:rPr>
              <a:t>July 1, 2016</a:t>
            </a:r>
            <a:endParaRPr lang="en-US" dirty="0">
              <a:latin typeface="Calibri" charset="0"/>
            </a:endParaRPr>
          </a:p>
        </p:txBody>
      </p:sp>
      <p:sp>
        <p:nvSpPr>
          <p:cNvPr id="82946"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p>
            <a:pPr>
              <a:defRPr/>
            </a:pPr>
            <a:fld id="{785103CC-5B5A-5245-96A5-ACCC30962EF8}" type="slidenum">
              <a:rPr lang="en-US" smtClean="0"/>
              <a:pPr>
                <a:defRPr/>
              </a:pPr>
              <a:t>17</a:t>
            </a:fld>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254938013"/>
              </p:ext>
            </p:extLst>
          </p:nvPr>
        </p:nvGraphicFramePr>
        <p:xfrm>
          <a:off x="762000" y="1600200"/>
          <a:ext cx="8004174" cy="4670112"/>
        </p:xfrm>
        <a:graphic>
          <a:graphicData uri="http://schemas.openxmlformats.org/drawingml/2006/table">
            <a:tbl>
              <a:tblPr>
                <a:tableStyleId>{5C22544A-7EE6-4342-B048-85BDC9FD1C3A}</a:tableStyleId>
              </a:tblPr>
              <a:tblGrid>
                <a:gridCol w="918908"/>
                <a:gridCol w="580363"/>
                <a:gridCol w="918908"/>
                <a:gridCol w="1124454"/>
                <a:gridCol w="580363"/>
                <a:gridCol w="918908"/>
                <a:gridCol w="1366272"/>
                <a:gridCol w="677090"/>
                <a:gridCol w="918908"/>
              </a:tblGrid>
              <a:tr h="187325">
                <a:tc>
                  <a:txBody>
                    <a:bodyPr/>
                    <a:lstStyle/>
                    <a:p>
                      <a:pPr algn="l" fontAlgn="b"/>
                      <a:r>
                        <a:rPr lang="en-US" sz="1200" b="1" i="1" u="none" strike="noStrike" dirty="0">
                          <a:effectLst/>
                        </a:rPr>
                        <a:t>Name</a:t>
                      </a:r>
                      <a:endParaRPr lang="en-US" sz="1200" b="1" i="1" u="none" strike="noStrike" dirty="0">
                        <a:solidFill>
                          <a:srgbClr val="FFFFFF"/>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1" u="none" strike="noStrike">
                          <a:effectLst/>
                        </a:rPr>
                        <a:t>CDS</a:t>
                      </a:r>
                      <a:endParaRPr lang="en-US" sz="1200" b="1" i="1" u="none" strike="noStrike">
                        <a:solidFill>
                          <a:srgbClr val="FFFFFF"/>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1" u="none" strike="noStrike">
                          <a:effectLst/>
                        </a:rPr>
                        <a:t>CDS net US</a:t>
                      </a:r>
                      <a:endParaRPr lang="en-US" sz="1200" b="1" i="1" u="none" strike="noStrike">
                        <a:solidFill>
                          <a:srgbClr val="FFFFFF"/>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1" i="1" u="none" strike="noStrike">
                          <a:effectLst/>
                        </a:rPr>
                        <a:t>Name</a:t>
                      </a:r>
                      <a:endParaRPr lang="en-US" sz="1200" b="1" i="1" u="none" strike="noStrike">
                        <a:solidFill>
                          <a:srgbClr val="FFFFFF"/>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1" u="none" strike="noStrike">
                          <a:effectLst/>
                        </a:rPr>
                        <a:t>CDS</a:t>
                      </a:r>
                      <a:endParaRPr lang="en-US" sz="1200" b="1" i="1" u="none" strike="noStrike">
                        <a:solidFill>
                          <a:srgbClr val="FFFFFF"/>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1" u="none" strike="noStrike">
                          <a:effectLst/>
                        </a:rPr>
                        <a:t>CDS net US</a:t>
                      </a:r>
                      <a:endParaRPr lang="en-US" sz="1200" b="1" i="1" u="none" strike="noStrike">
                        <a:solidFill>
                          <a:srgbClr val="FFFFFF"/>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1" i="1" u="none" strike="noStrike">
                          <a:effectLst/>
                        </a:rPr>
                        <a:t>Name</a:t>
                      </a:r>
                      <a:endParaRPr lang="en-US" sz="1200" b="1" i="1" u="none" strike="noStrike">
                        <a:solidFill>
                          <a:srgbClr val="FFFFFF"/>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1" u="none" strike="noStrike">
                          <a:effectLst/>
                        </a:rPr>
                        <a:t>CDS</a:t>
                      </a:r>
                      <a:endParaRPr lang="en-US" sz="1200" b="1" i="1" u="none" strike="noStrike">
                        <a:solidFill>
                          <a:srgbClr val="FFFFFF"/>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1" u="none" strike="noStrike" dirty="0">
                          <a:effectLst/>
                        </a:rPr>
                        <a:t>CDS net US</a:t>
                      </a:r>
                      <a:endParaRPr lang="en-US" sz="1200" b="1" i="1" u="none" strike="noStrike" dirty="0">
                        <a:solidFill>
                          <a:srgbClr val="FFFFFF"/>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dirty="0">
                          <a:effectLst/>
                        </a:rPr>
                        <a:t>Abu Dhabi</a:t>
                      </a:r>
                      <a:endParaRPr lang="en-US"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1.29%</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0.85%</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Hong Kong</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0.73%</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0.29%</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Philippines</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dirty="0">
                          <a:effectLst/>
                        </a:rPr>
                        <a:t>1.65%</a:t>
                      </a:r>
                      <a:endParaRPr lang="hr-HR"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200" u="none" strike="noStrike" dirty="0">
                          <a:effectLst/>
                        </a:rPr>
                        <a:t>1.20%</a:t>
                      </a:r>
                      <a:endParaRPr lang="nb-NO"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dirty="0">
                          <a:effectLst/>
                        </a:rPr>
                        <a:t>Argentina</a:t>
                      </a:r>
                      <a:endParaRPr lang="en-US"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4.95%</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4.51%</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dirty="0">
                          <a:effectLst/>
                        </a:rPr>
                        <a:t>Hungary</a:t>
                      </a:r>
                      <a:endParaRPr lang="en-US"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2.03%</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dirty="0">
                          <a:effectLst/>
                        </a:rPr>
                        <a:t>1.59%</a:t>
                      </a:r>
                      <a:endParaRPr lang="pt-BR"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dirty="0">
                          <a:effectLst/>
                        </a:rPr>
                        <a:t>Poland</a:t>
                      </a:r>
                      <a:endParaRPr lang="en-US"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1.44%</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1.00%</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dirty="0">
                          <a:effectLst/>
                        </a:rPr>
                        <a:t>Australia</a:t>
                      </a:r>
                      <a:endParaRPr lang="en-US"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0.65%</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0.21%</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Iceland</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1.33%</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dirty="0">
                          <a:effectLst/>
                        </a:rPr>
                        <a:t>0.89%</a:t>
                      </a:r>
                      <a:endParaRPr lang="it-IT"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Portugal</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3.91%</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3.47%</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Austria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0.63%</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dirty="0">
                          <a:effectLst/>
                        </a:rPr>
                        <a:t>0.19%</a:t>
                      </a:r>
                      <a:endParaRPr lang="pt-BR"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India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2.34%</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200" u="none" strike="noStrike">
                          <a:effectLst/>
                        </a:rPr>
                        <a:t>1.90%</a:t>
                      </a:r>
                      <a:endParaRPr lang="nb-NO"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Qatar</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1.61%</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1.17%</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Bahrain</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4.37%</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3.92%</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Indonesia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2.52%</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2.08%</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Romania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1.67%</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1.23%</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Belgium</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a:effectLst/>
                        </a:rPr>
                        <a:t>0.89%</a:t>
                      </a:r>
                      <a:endParaRPr lang="it-IT"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0.45%</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Ireland</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1.23%</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a:effectLst/>
                        </a:rPr>
                        <a:t>0.79%</a:t>
                      </a:r>
                      <a:endParaRPr lang="it-IT"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Russia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2.92%</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2.48%</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Brazil</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3.94%</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3.50%</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dirty="0">
                          <a:effectLst/>
                        </a:rPr>
                        <a:t>Israel</a:t>
                      </a:r>
                      <a:endParaRPr lang="en-US"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1.23%</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a:effectLst/>
                        </a:rPr>
                        <a:t>0.79%</a:t>
                      </a:r>
                      <a:endParaRPr lang="it-IT"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Saudi Arabia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2.06%</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1.62%</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Bulgaria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2.06%</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1.62%</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Italy</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dirty="0">
                          <a:effectLst/>
                        </a:rPr>
                        <a:t>2.14%</a:t>
                      </a:r>
                      <a:endParaRPr lang="hr-HR"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200" u="none" strike="noStrike" dirty="0">
                          <a:effectLst/>
                        </a:rPr>
                        <a:t>1.70%</a:t>
                      </a:r>
                      <a:endParaRPr lang="nb-NO"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Slovakia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0.95%</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200" u="none" strike="noStrike">
                          <a:effectLst/>
                        </a:rPr>
                        <a:t>0.51%</a:t>
                      </a:r>
                      <a:endParaRPr lang="pl-PL"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Chile</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1.37%</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0.93%</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Japan</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200" u="none" strike="noStrike">
                          <a:effectLst/>
                        </a:rPr>
                        <a:t>0.76%</a:t>
                      </a:r>
                      <a:endParaRPr lang="pl-PL"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dirty="0">
                          <a:effectLst/>
                        </a:rPr>
                        <a:t>0.32%</a:t>
                      </a:r>
                      <a:endParaRPr lang="hr-HR"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Slovenia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1.52%</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1.08%</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China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1.66%</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1.21%</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Kazakhstan</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2.79%</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dirty="0">
                          <a:effectLst/>
                        </a:rPr>
                        <a:t>2.35%</a:t>
                      </a:r>
                      <a:endParaRPr lang="hr-HR"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South Africa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3.40%</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2.95%</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Colombia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2.77%</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2.33%</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Latvia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1.19%</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0.75%</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South Korea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a:effectLst/>
                        </a:rPr>
                        <a:t>0.79%</a:t>
                      </a:r>
                      <a:endParaRPr lang="it-IT"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0.35%</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Costa Rica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4.26%</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3.82%</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Lebanon</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5.26%</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4.82%</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Spain</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1.62%</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1.18%</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Croatia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2.88%</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2.44%</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Lithuania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1.09%</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0.65%</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Sweden</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200" u="none" strike="noStrike">
                          <a:effectLst/>
                        </a:rPr>
                        <a:t>0.46%</a:t>
                      </a:r>
                      <a:endParaRPr lang="pl-PL"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0.02%</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Cyprus</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3.31%</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2.87%</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Malaysia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2.09%</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1.65%</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Switzerland</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0.62%</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0.18%</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Czech</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0.88%</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0.44%</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Mexico</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2.32%</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dirty="0">
                          <a:effectLst/>
                        </a:rPr>
                        <a:t>1.88%</a:t>
                      </a:r>
                      <a:endParaRPr lang="hr-HR"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Thailand</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1.68%</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1.24%</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Denmark</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0.47%</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0.03%</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Morocco</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2.32%</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1.88%</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Tunisia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5.77%</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5.33%</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Dubai</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2.33%</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1.88%</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Netherlands</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0.53%</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0.09%</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Turkey</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3.01%</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2.57%</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Egypt</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5.39%</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4.95%</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New Zealand</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0.73%</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0.29%</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Ukraine</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NA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NA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Estonia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200" u="none" strike="noStrike">
                          <a:effectLst/>
                        </a:rPr>
                        <a:t>0.86%</a:t>
                      </a:r>
                      <a:endParaRPr lang="pl-PL"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0.42%</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Nigeria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NA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NA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United Kingdom</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0.85%</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200" u="none" strike="noStrike">
                          <a:effectLst/>
                        </a:rPr>
                        <a:t>0.41%</a:t>
                      </a:r>
                      <a:endParaRPr lang="pl-PL"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Finland</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0.52%</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0.08%</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Norway</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0.43%</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0.00%</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United States</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0.44%</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0.00%</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France</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0.78%</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0.34%</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Pakistan</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NA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NA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dirty="0">
                          <a:effectLst/>
                        </a:rPr>
                        <a:t>Venezuela</a:t>
                      </a:r>
                      <a:endParaRPr lang="en-US"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32.59%</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32.15%</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Germany</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0.48%</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200" u="none" strike="noStrike">
                          <a:effectLst/>
                        </a:rPr>
                        <a:t>0.04%</a:t>
                      </a:r>
                      <a:endParaRPr lang="is-I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Panama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2.19%</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1.75%</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Vietnam</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dirty="0">
                          <a:effectLst/>
                        </a:rPr>
                        <a:t>2.99%</a:t>
                      </a:r>
                      <a:endParaRPr lang="pt-BR"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2.55%</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25">
                <a:tc>
                  <a:txBody>
                    <a:bodyPr/>
                    <a:lstStyle/>
                    <a:p>
                      <a:pPr algn="l" fontAlgn="b"/>
                      <a:r>
                        <a:rPr lang="en-US" sz="1200" u="none" strike="noStrike">
                          <a:effectLst/>
                        </a:rPr>
                        <a:t>Greece</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NA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NA</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Peru</a:t>
                      </a:r>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2.03%</a:t>
                      </a:r>
                      <a:endParaRPr lang="hr-H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1.59%</a:t>
                      </a:r>
                      <a:endParaRPr lang="pt-BR"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latin typeface="Calibri" charset="0"/>
                      </a:endParaRPr>
                    </a:p>
                  </a:txBody>
                  <a:tcPr marL="11708" marR="11708" marT="117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250635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Approach 3: Typical Default Spreads: July 1, 2016</a:t>
            </a:r>
            <a:endParaRPr lang="en-US" dirty="0">
              <a:ea typeface="+mj-ea"/>
              <a:cs typeface="+mj-cs"/>
            </a:endParaRPr>
          </a:p>
        </p:txBody>
      </p:sp>
      <p:sp>
        <p:nvSpPr>
          <p:cNvPr id="8499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71684" name="Slide Number Placeholder 4"/>
          <p:cNvSpPr>
            <a:spLocks noGrp="1"/>
          </p:cNvSpPr>
          <p:nvPr>
            <p:ph type="sldNum" sz="quarter" idx="1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D460F740-7051-6744-B85B-BE985E82F9E5}" type="slidenum">
              <a:rPr lang="en-US" sz="1400" smtClean="0">
                <a:solidFill>
                  <a:srgbClr val="FFFFFF"/>
                </a:solidFill>
              </a:rPr>
              <a:pPr eaLnBrk="1" hangingPunct="1">
                <a:defRPr/>
              </a:pPr>
              <a:t>18</a:t>
            </a:fld>
            <a:endParaRPr lang="en-US" sz="1400" smtClean="0">
              <a:solidFill>
                <a:srgbClr val="FFFFFF"/>
              </a:solidFill>
            </a:endParaRPr>
          </a:p>
        </p:txBody>
      </p:sp>
      <p:graphicFrame>
        <p:nvGraphicFramePr>
          <p:cNvPr id="3" name="Content Placeholder 2"/>
          <p:cNvGraphicFramePr>
            <a:graphicFrameLocks noGrp="1"/>
          </p:cNvGraphicFramePr>
          <p:nvPr>
            <p:ph sz="quarter" idx="1"/>
            <p:extLst>
              <p:ext uri="{D42A27DB-BD31-4B8C-83A1-F6EECF244321}">
                <p14:modId xmlns:p14="http://schemas.microsoft.com/office/powerpoint/2010/main" val="808074715"/>
              </p:ext>
            </p:extLst>
          </p:nvPr>
        </p:nvGraphicFramePr>
        <p:xfrm>
          <a:off x="1904999" y="1672590"/>
          <a:ext cx="4724400" cy="4747260"/>
        </p:xfrm>
        <a:graphic>
          <a:graphicData uri="http://schemas.openxmlformats.org/drawingml/2006/table">
            <a:tbl>
              <a:tblPr>
                <a:tableStyleId>{5C22544A-7EE6-4342-B048-85BDC9FD1C3A}</a:tableStyleId>
              </a:tblPr>
              <a:tblGrid>
                <a:gridCol w="2362200"/>
                <a:gridCol w="2362200"/>
              </a:tblGrid>
              <a:tr h="203381">
                <a:tc>
                  <a:txBody>
                    <a:bodyPr/>
                    <a:lstStyle/>
                    <a:p>
                      <a:pPr algn="ctr" fontAlgn="b"/>
                      <a:r>
                        <a:rPr lang="en-US" sz="1400" u="none" strike="noStrike" dirty="0">
                          <a:effectLst/>
                        </a:rPr>
                        <a:t>Sovereign Rating</a:t>
                      </a:r>
                      <a:endParaRPr lang="en-US" sz="1400" b="0" i="1" u="none" strike="noStrike" dirty="0">
                        <a:solidFill>
                          <a:srgbClr val="000000"/>
                        </a:solidFill>
                        <a:effectLst/>
                        <a:latin typeface="Geneva"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Default </a:t>
                      </a:r>
                      <a:r>
                        <a:rPr lang="en-US" sz="1400" u="none" strike="noStrike" dirty="0" smtClean="0">
                          <a:effectLst/>
                        </a:rPr>
                        <a:t>Spread (in basis points)</a:t>
                      </a:r>
                      <a:endParaRPr lang="en-US" sz="1400" b="0" i="1" u="none" strike="noStrike" dirty="0">
                        <a:solidFill>
                          <a:srgbClr val="000000"/>
                        </a:solidFill>
                        <a:effectLst/>
                        <a:latin typeface="Geneva"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en-US" sz="1400" u="none" strike="noStrike" dirty="0" err="1">
                          <a:effectLst/>
                        </a:rPr>
                        <a:t>Aaa</a:t>
                      </a:r>
                      <a:endParaRPr lang="en-U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0</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it-IT" sz="1400" u="none" strike="noStrike" dirty="0">
                          <a:effectLst/>
                        </a:rPr>
                        <a:t>Aa1</a:t>
                      </a:r>
                      <a:endParaRPr lang="it-IT"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45</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nl-NL" sz="1400" u="none" strike="noStrike">
                          <a:effectLst/>
                        </a:rPr>
                        <a:t>Aa2</a:t>
                      </a:r>
                      <a:endParaRPr lang="nl-NL"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56</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nl-NL" sz="1400" u="none" strike="noStrike" dirty="0">
                          <a:effectLst/>
                        </a:rPr>
                        <a:t>Aa3</a:t>
                      </a:r>
                      <a:endParaRPr lang="nl-NL"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400" u="none" strike="noStrike">
                          <a:effectLst/>
                        </a:rPr>
                        <a:t>68</a:t>
                      </a:r>
                      <a:endParaRPr lang="is-I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en-US" sz="1400" u="none" strike="noStrike">
                          <a:effectLst/>
                        </a:rPr>
                        <a:t>A1</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1400" u="none" strike="noStrike">
                          <a:effectLst/>
                        </a:rPr>
                        <a:t>79</a:t>
                      </a:r>
                      <a:endParaRPr lang="fi-FI"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is-IS" sz="1400" u="none" strike="noStrike" dirty="0">
                          <a:effectLst/>
                        </a:rPr>
                        <a:t>A2</a:t>
                      </a:r>
                      <a:endParaRPr lang="is-I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95</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en-US" sz="1400" u="none" strike="noStrike">
                          <a:effectLst/>
                        </a:rPr>
                        <a:t>A3</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400" u="none" strike="noStrike" dirty="0">
                          <a:effectLst/>
                        </a:rPr>
                        <a:t>135</a:t>
                      </a:r>
                      <a:endParaRPr lang="is-I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en-US" sz="1400" u="none" strike="noStrike">
                          <a:effectLst/>
                        </a:rPr>
                        <a:t>Baa1</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1400" u="none" strike="noStrike" dirty="0">
                          <a:effectLst/>
                        </a:rPr>
                        <a:t>179</a:t>
                      </a:r>
                      <a:endParaRPr lang="fi-FI"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en-US" sz="1400" u="none" strike="noStrike">
                          <a:effectLst/>
                        </a:rPr>
                        <a:t>Baa2</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400" u="none" strike="noStrike" dirty="0">
                          <a:effectLst/>
                        </a:rPr>
                        <a:t>213</a:t>
                      </a:r>
                      <a:endParaRPr lang="is-I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en-US" sz="1400" u="none" strike="noStrike">
                          <a:effectLst/>
                        </a:rPr>
                        <a:t>Baa3</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400" u="none" strike="noStrike" dirty="0">
                          <a:effectLst/>
                        </a:rPr>
                        <a:t>247</a:t>
                      </a:r>
                      <a:endParaRPr lang="is-I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it-IT" sz="1400" u="none" strike="noStrike">
                          <a:effectLst/>
                        </a:rPr>
                        <a:t>Ba1</a:t>
                      </a:r>
                      <a:endParaRPr lang="it-IT"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400" u="none" strike="noStrike" dirty="0">
                          <a:effectLst/>
                        </a:rPr>
                        <a:t>280</a:t>
                      </a:r>
                      <a:endParaRPr lang="is-I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is-IS" sz="1400" u="none" strike="noStrike">
                          <a:effectLst/>
                        </a:rPr>
                        <a:t>Ba2</a:t>
                      </a:r>
                      <a:endParaRPr lang="is-I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400" u="none" strike="noStrike" dirty="0">
                          <a:effectLst/>
                        </a:rPr>
                        <a:t>337</a:t>
                      </a:r>
                      <a:endParaRPr lang="is-I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en-US" sz="1400" u="none" strike="noStrike">
                          <a:effectLst/>
                        </a:rPr>
                        <a:t>Ba3</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400" u="none" strike="noStrike">
                          <a:effectLst/>
                        </a:rPr>
                        <a:t>404</a:t>
                      </a:r>
                      <a:endParaRPr lang="is-I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en-US" sz="1400" u="none" strike="noStrike">
                          <a:effectLst/>
                        </a:rPr>
                        <a:t>B1</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400" u="none" strike="noStrike" dirty="0">
                          <a:effectLst/>
                        </a:rPr>
                        <a:t>505</a:t>
                      </a:r>
                      <a:endParaRPr lang="is-I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is-IS" sz="1400" u="none" strike="noStrike">
                          <a:effectLst/>
                        </a:rPr>
                        <a:t>B2</a:t>
                      </a:r>
                      <a:endParaRPr lang="is-I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617</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en-US" sz="1400" u="none" strike="noStrike">
                          <a:effectLst/>
                        </a:rPr>
                        <a:t>B3</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400" u="none" strike="noStrike" dirty="0">
                          <a:effectLst/>
                        </a:rPr>
                        <a:t>729</a:t>
                      </a:r>
                      <a:endParaRPr lang="is-I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en-US" sz="1400" u="none" strike="noStrike">
                          <a:effectLst/>
                        </a:rPr>
                        <a:t>Caa1</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841</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en-US" sz="1400" u="none" strike="noStrike">
                          <a:effectLst/>
                        </a:rPr>
                        <a:t>Caa2</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1400" u="none" strike="noStrike" dirty="0">
                          <a:effectLst/>
                        </a:rPr>
                        <a:t>1010</a:t>
                      </a:r>
                      <a:endParaRPr lang="fi-FI"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en-US" sz="1400" u="none" strike="noStrike">
                          <a:effectLst/>
                        </a:rPr>
                        <a:t>Caa3</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cs-CZ" sz="1400" u="none" strike="noStrike" dirty="0">
                          <a:effectLst/>
                        </a:rPr>
                        <a:t>1121</a:t>
                      </a:r>
                      <a:endParaRPr lang="cs-CZ"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381">
                <a:tc>
                  <a:txBody>
                    <a:bodyPr/>
                    <a:lstStyle/>
                    <a:p>
                      <a:pPr algn="ctr" fontAlgn="b"/>
                      <a:r>
                        <a:rPr lang="en-US" sz="1400" u="none" strike="noStrike">
                          <a:effectLst/>
                        </a:rPr>
                        <a:t>Ca</a:t>
                      </a:r>
                      <a:endParaRPr lang="en-US" sz="14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400" u="none" strike="noStrike" dirty="0">
                          <a:effectLst/>
                        </a:rPr>
                        <a:t>1345</a:t>
                      </a:r>
                      <a:endParaRPr lang="is-IS" sz="14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620507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Getting to a risk free rate in a currency: Example</a:t>
            </a:r>
            <a:endParaRPr lang="en-US">
              <a:ea typeface="+mj-ea"/>
              <a:cs typeface="+mj-cs"/>
            </a:endParaRPr>
          </a:p>
        </p:txBody>
      </p:sp>
      <p:sp>
        <p:nvSpPr>
          <p:cNvPr id="74754"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Brazilian government bond rate in nominal </a:t>
            </a:r>
            <a:r>
              <a:rPr lang="en-US" dirty="0" err="1" smtClean="0">
                <a:ea typeface="+mn-ea"/>
                <a:cs typeface="+mn-cs"/>
              </a:rPr>
              <a:t>reais</a:t>
            </a:r>
            <a:r>
              <a:rPr lang="en-US" dirty="0" smtClean="0">
                <a:ea typeface="+mn-ea"/>
                <a:cs typeface="+mn-cs"/>
              </a:rPr>
              <a:t> </a:t>
            </a:r>
            <a:r>
              <a:rPr lang="en-US" dirty="0" smtClean="0">
                <a:ea typeface="+mn-ea"/>
                <a:cs typeface="+mn-cs"/>
              </a:rPr>
              <a:t>on July 1</a:t>
            </a:r>
            <a:r>
              <a:rPr lang="en-US" dirty="0" smtClean="0">
                <a:ea typeface="+mn-ea"/>
                <a:cs typeface="+mn-cs"/>
              </a:rPr>
              <a:t>, 2016 was </a:t>
            </a:r>
            <a:r>
              <a:rPr lang="en-US" dirty="0" smtClean="0">
                <a:ea typeface="+mn-ea"/>
                <a:cs typeface="+mn-cs"/>
              </a:rPr>
              <a:t>12.06%. </a:t>
            </a:r>
            <a:r>
              <a:rPr lang="en-US" dirty="0" smtClean="0">
                <a:ea typeface="+mn-ea"/>
                <a:cs typeface="+mn-cs"/>
              </a:rPr>
              <a:t>To get to a </a:t>
            </a:r>
            <a:r>
              <a:rPr lang="en-US" dirty="0" err="1" smtClean="0">
                <a:ea typeface="+mn-ea"/>
                <a:cs typeface="+mn-cs"/>
              </a:rPr>
              <a:t>riskfree</a:t>
            </a:r>
            <a:r>
              <a:rPr lang="en-US" dirty="0" smtClean="0">
                <a:ea typeface="+mn-ea"/>
                <a:cs typeface="+mn-cs"/>
              </a:rPr>
              <a:t> rate in nominal </a:t>
            </a:r>
            <a:r>
              <a:rPr lang="en-US" dirty="0" err="1" smtClean="0">
                <a:ea typeface="+mn-ea"/>
                <a:cs typeface="+mn-cs"/>
              </a:rPr>
              <a:t>reais</a:t>
            </a:r>
            <a:r>
              <a:rPr lang="en-US" dirty="0" smtClean="0">
                <a:ea typeface="+mn-ea"/>
                <a:cs typeface="+mn-cs"/>
              </a:rPr>
              <a:t>, we can use one of three approaches.</a:t>
            </a:r>
          </a:p>
          <a:p>
            <a:pPr marL="640715" lvl="1" indent="-320040" eaLnBrk="1" fontAlgn="auto" hangingPunct="1">
              <a:spcAft>
                <a:spcPts val="0"/>
              </a:spcAft>
              <a:buFont typeface="Wingdings"/>
              <a:buChar char=""/>
              <a:defRPr/>
            </a:pPr>
            <a:r>
              <a:rPr lang="en-US" dirty="0" smtClean="0">
                <a:ea typeface="+mn-ea"/>
              </a:rPr>
              <a:t>Approach 1: Government Bond spread</a:t>
            </a:r>
          </a:p>
          <a:p>
            <a:pPr marL="914717" lvl="2" indent="-274320" eaLnBrk="1" fontAlgn="auto" hangingPunct="1">
              <a:spcAft>
                <a:spcPts val="0"/>
              </a:spcAft>
              <a:buFont typeface="Wingdings 2"/>
              <a:buChar char=""/>
              <a:defRPr/>
            </a:pPr>
            <a:r>
              <a:rPr lang="en-US" dirty="0" smtClean="0">
                <a:ea typeface="+mn-ea"/>
              </a:rPr>
              <a:t>The </a:t>
            </a:r>
            <a:r>
              <a:rPr lang="en-US" dirty="0" smtClean="0">
                <a:ea typeface="+mn-ea"/>
              </a:rPr>
              <a:t>10-year </a:t>
            </a:r>
            <a:r>
              <a:rPr lang="en-US" dirty="0" smtClean="0">
                <a:ea typeface="+mn-ea"/>
              </a:rPr>
              <a:t>Brazil bond, denominated in US dollars, has a spread of </a:t>
            </a:r>
            <a:r>
              <a:rPr lang="en-US" dirty="0" smtClean="0">
                <a:ea typeface="+mn-ea"/>
              </a:rPr>
              <a:t>3.35% </a:t>
            </a:r>
            <a:r>
              <a:rPr lang="en-US" dirty="0" smtClean="0">
                <a:ea typeface="+mn-ea"/>
              </a:rPr>
              <a:t>over the US treasury bond rate.</a:t>
            </a:r>
          </a:p>
          <a:p>
            <a:pPr marL="1371917" lvl="3" indent="-274320">
              <a:buFont typeface="Wingdings 2"/>
              <a:buChar char=""/>
              <a:defRPr/>
            </a:pPr>
            <a:r>
              <a:rPr lang="en-US" dirty="0" err="1" smtClean="0">
                <a:ea typeface="+mn-ea"/>
              </a:rPr>
              <a:t>Riskfree</a:t>
            </a:r>
            <a:r>
              <a:rPr lang="en-US" dirty="0" smtClean="0">
                <a:ea typeface="+mn-ea"/>
              </a:rPr>
              <a:t> rate in $R = </a:t>
            </a:r>
            <a:r>
              <a:rPr lang="en-US" dirty="0" smtClean="0">
                <a:ea typeface="+mn-ea"/>
              </a:rPr>
              <a:t>12.06% </a:t>
            </a:r>
            <a:r>
              <a:rPr lang="en-US" dirty="0" smtClean="0">
                <a:ea typeface="+mn-ea"/>
              </a:rPr>
              <a:t>- </a:t>
            </a:r>
            <a:r>
              <a:rPr lang="en-US" dirty="0" smtClean="0"/>
              <a:t>3.35</a:t>
            </a:r>
            <a:r>
              <a:rPr lang="en-US" dirty="0" smtClean="0">
                <a:ea typeface="+mn-ea"/>
              </a:rPr>
              <a:t>% </a:t>
            </a:r>
            <a:r>
              <a:rPr lang="en-US" dirty="0" smtClean="0">
                <a:ea typeface="+mn-ea"/>
              </a:rPr>
              <a:t>= </a:t>
            </a:r>
            <a:r>
              <a:rPr lang="en-US" dirty="0" smtClean="0"/>
              <a:t>8.71</a:t>
            </a:r>
            <a:r>
              <a:rPr lang="en-US" dirty="0" smtClean="0">
                <a:ea typeface="+mn-ea"/>
              </a:rPr>
              <a:t>%</a:t>
            </a:r>
            <a:endParaRPr lang="en-US" dirty="0" smtClean="0">
              <a:ea typeface="+mn-ea"/>
            </a:endParaRPr>
          </a:p>
          <a:p>
            <a:pPr marL="640715" lvl="1" indent="-320040" eaLnBrk="1" fontAlgn="auto" hangingPunct="1">
              <a:spcAft>
                <a:spcPts val="0"/>
              </a:spcAft>
              <a:buFont typeface="Wingdings"/>
              <a:buChar char=""/>
              <a:defRPr/>
            </a:pPr>
            <a:r>
              <a:rPr lang="en-US" dirty="0" smtClean="0">
                <a:ea typeface="+mn-ea"/>
              </a:rPr>
              <a:t>Approach 2: The CDS Spread</a:t>
            </a:r>
          </a:p>
          <a:p>
            <a:pPr marL="914717" lvl="2" indent="-274320" eaLnBrk="1" fontAlgn="auto" hangingPunct="1">
              <a:spcAft>
                <a:spcPts val="0"/>
              </a:spcAft>
              <a:buFont typeface="Wingdings 2"/>
              <a:buChar char=""/>
              <a:defRPr/>
            </a:pPr>
            <a:r>
              <a:rPr lang="en-US" dirty="0" smtClean="0">
                <a:ea typeface="+mn-ea"/>
              </a:rPr>
              <a:t>The CDS spread for Brazil, adjusted for the US CDS spread</a:t>
            </a:r>
            <a:r>
              <a:rPr lang="en-US" dirty="0"/>
              <a:t> </a:t>
            </a:r>
            <a:r>
              <a:rPr lang="en-US" dirty="0" smtClean="0">
                <a:ea typeface="+mn-ea"/>
              </a:rPr>
              <a:t>was </a:t>
            </a:r>
            <a:r>
              <a:rPr lang="en-US" dirty="0" smtClean="0"/>
              <a:t>3.50</a:t>
            </a:r>
            <a:r>
              <a:rPr lang="en-US" dirty="0" smtClean="0">
                <a:ea typeface="+mn-ea"/>
              </a:rPr>
              <a:t>%. </a:t>
            </a:r>
            <a:endParaRPr lang="en-US" dirty="0" smtClean="0">
              <a:ea typeface="+mn-ea"/>
            </a:endParaRPr>
          </a:p>
          <a:p>
            <a:pPr marL="1371917" lvl="3" indent="-274320">
              <a:buFont typeface="Wingdings 2"/>
              <a:buChar char=""/>
              <a:defRPr/>
            </a:pPr>
            <a:r>
              <a:rPr lang="en-US" dirty="0" err="1" smtClean="0">
                <a:ea typeface="+mn-ea"/>
              </a:rPr>
              <a:t>Riskfree</a:t>
            </a:r>
            <a:r>
              <a:rPr lang="en-US" dirty="0" smtClean="0">
                <a:ea typeface="+mn-ea"/>
              </a:rPr>
              <a:t> rate in $R = </a:t>
            </a:r>
            <a:r>
              <a:rPr lang="en-US" dirty="0" smtClean="0">
                <a:ea typeface="+mn-ea"/>
              </a:rPr>
              <a:t>12.06% </a:t>
            </a:r>
            <a:r>
              <a:rPr lang="en-US" dirty="0" smtClean="0">
                <a:ea typeface="+mn-ea"/>
              </a:rPr>
              <a:t>- </a:t>
            </a:r>
            <a:r>
              <a:rPr lang="en-US" dirty="0" smtClean="0"/>
              <a:t>3.50</a:t>
            </a:r>
            <a:r>
              <a:rPr lang="en-US" dirty="0" smtClean="0">
                <a:ea typeface="+mn-ea"/>
              </a:rPr>
              <a:t>% </a:t>
            </a:r>
            <a:r>
              <a:rPr lang="en-US" dirty="0" smtClean="0">
                <a:ea typeface="+mn-ea"/>
              </a:rPr>
              <a:t>= </a:t>
            </a:r>
            <a:r>
              <a:rPr lang="en-US" dirty="0" smtClean="0"/>
              <a:t>8.56</a:t>
            </a:r>
            <a:r>
              <a:rPr lang="en-US" dirty="0" smtClean="0">
                <a:ea typeface="+mn-ea"/>
              </a:rPr>
              <a:t>%</a:t>
            </a:r>
            <a:endParaRPr lang="en-US" dirty="0" smtClean="0">
              <a:ea typeface="+mn-ea"/>
            </a:endParaRPr>
          </a:p>
          <a:p>
            <a:pPr marL="640715" lvl="1" indent="-320040" eaLnBrk="1" fontAlgn="auto" hangingPunct="1">
              <a:spcAft>
                <a:spcPts val="0"/>
              </a:spcAft>
              <a:buFont typeface="Wingdings"/>
              <a:buChar char=""/>
              <a:defRPr/>
            </a:pPr>
            <a:r>
              <a:rPr lang="en-US" dirty="0" smtClean="0">
                <a:ea typeface="+mn-ea"/>
              </a:rPr>
              <a:t>Approach 3: The Rating based spread</a:t>
            </a:r>
          </a:p>
          <a:p>
            <a:pPr marL="914717" lvl="2" indent="-274320" eaLnBrk="1" fontAlgn="auto" hangingPunct="1">
              <a:spcAft>
                <a:spcPts val="0"/>
              </a:spcAft>
              <a:buFont typeface="Wingdings 2"/>
              <a:buChar char=""/>
              <a:defRPr/>
            </a:pPr>
            <a:r>
              <a:rPr lang="en-US" dirty="0" smtClean="0">
                <a:ea typeface="+mn-ea"/>
              </a:rPr>
              <a:t>Brazil has a </a:t>
            </a:r>
            <a:r>
              <a:rPr lang="en-US" dirty="0" smtClean="0">
                <a:ea typeface="+mn-ea"/>
              </a:rPr>
              <a:t>Ba2 </a:t>
            </a:r>
            <a:r>
              <a:rPr lang="en-US" dirty="0" smtClean="0">
                <a:ea typeface="+mn-ea"/>
              </a:rPr>
              <a:t>local currency rating from Moody’s. The default spread for that rating is </a:t>
            </a:r>
            <a:r>
              <a:rPr lang="en-US" dirty="0" smtClean="0"/>
              <a:t>3.37</a:t>
            </a:r>
            <a:r>
              <a:rPr lang="en-US" dirty="0" smtClean="0">
                <a:ea typeface="+mn-ea"/>
              </a:rPr>
              <a:t>%</a:t>
            </a:r>
            <a:endParaRPr lang="en-US" dirty="0" smtClean="0">
              <a:ea typeface="+mn-ea"/>
            </a:endParaRPr>
          </a:p>
          <a:p>
            <a:pPr marL="1371917" lvl="3" indent="-274320">
              <a:buFont typeface="Wingdings 2"/>
              <a:buChar char=""/>
              <a:defRPr/>
            </a:pPr>
            <a:r>
              <a:rPr lang="en-US" dirty="0" err="1" smtClean="0">
                <a:ea typeface="+mn-ea"/>
              </a:rPr>
              <a:t>Riskfree</a:t>
            </a:r>
            <a:r>
              <a:rPr lang="en-US" dirty="0" smtClean="0">
                <a:ea typeface="+mn-ea"/>
              </a:rPr>
              <a:t> rate in $R = </a:t>
            </a:r>
            <a:r>
              <a:rPr lang="en-US" dirty="0" smtClean="0">
                <a:ea typeface="+mn-ea"/>
              </a:rPr>
              <a:t>12.06% </a:t>
            </a:r>
            <a:r>
              <a:rPr lang="en-US" dirty="0" smtClean="0">
                <a:ea typeface="+mn-ea"/>
              </a:rPr>
              <a:t>- </a:t>
            </a:r>
            <a:r>
              <a:rPr lang="en-US" dirty="0" smtClean="0"/>
              <a:t>3.37</a:t>
            </a:r>
            <a:r>
              <a:rPr lang="en-US" dirty="0" smtClean="0">
                <a:ea typeface="+mn-ea"/>
              </a:rPr>
              <a:t>% </a:t>
            </a:r>
            <a:r>
              <a:rPr lang="en-US" dirty="0" smtClean="0">
                <a:ea typeface="+mn-ea"/>
              </a:rPr>
              <a:t>= </a:t>
            </a:r>
            <a:r>
              <a:rPr lang="en-US" dirty="0" smtClean="0"/>
              <a:t>8.69</a:t>
            </a:r>
            <a:r>
              <a:rPr lang="en-US" dirty="0" smtClean="0">
                <a:ea typeface="+mn-ea"/>
              </a:rPr>
              <a:t>%</a:t>
            </a:r>
            <a:endParaRPr lang="en-US" dirty="0">
              <a:ea typeface="+mn-ea"/>
            </a:endParaRPr>
          </a:p>
        </p:txBody>
      </p:sp>
      <p:sp>
        <p:nvSpPr>
          <p:cNvPr id="8704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73732" name="Slide Number Placeholder 4"/>
          <p:cNvSpPr>
            <a:spLocks noGrp="1"/>
          </p:cNvSpPr>
          <p:nvPr>
            <p:ph type="sldNum" sz="quarter" idx="1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FB070572-C3B6-364D-93B7-23CD31178B3F}" type="slidenum">
              <a:rPr lang="en-US" sz="1400" smtClean="0">
                <a:solidFill>
                  <a:srgbClr val="FFFFFF"/>
                </a:solidFill>
              </a:rPr>
              <a:pPr eaLnBrk="1" hangingPunct="1">
                <a:defRPr/>
              </a:pPr>
              <a:t>19</a:t>
            </a:fld>
            <a:endParaRPr lang="en-US" sz="1400" smtClean="0">
              <a:solidFill>
                <a:srgbClr val="FFFFFF"/>
              </a:solidFill>
            </a:endParaRPr>
          </a:p>
        </p:txBody>
      </p:sp>
    </p:spTree>
    <p:extLst>
      <p:ext uri="{BB962C8B-B14F-4D97-AF65-F5344CB8AC3E}">
        <p14:creationId xmlns:p14="http://schemas.microsoft.com/office/powerpoint/2010/main" val="26724476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Risk free Rates: By Currency – July 1, 2016</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20</a:t>
            </a:fld>
            <a:endParaRPr lang="en-US" dirty="0">
              <a:solidFill>
                <a:srgbClr val="FFFFFF"/>
              </a:solidFill>
            </a:endParaRP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796222782"/>
              </p:ext>
            </p:extLst>
          </p:nvPr>
        </p:nvGraphicFramePr>
        <p:xfrm>
          <a:off x="228600" y="1600205"/>
          <a:ext cx="8762999" cy="5088163"/>
        </p:xfrm>
        <a:graphic>
          <a:graphicData uri="http://schemas.openxmlformats.org/drawingml/2006/table">
            <a:tbl>
              <a:tblPr>
                <a:tableStyleId>{5C22544A-7EE6-4342-B048-85BDC9FD1C3A}</a:tableStyleId>
              </a:tblPr>
              <a:tblGrid>
                <a:gridCol w="1292106"/>
                <a:gridCol w="767491"/>
                <a:gridCol w="1389255"/>
                <a:gridCol w="942362"/>
                <a:gridCol w="1836149"/>
                <a:gridCol w="845212"/>
                <a:gridCol w="845212"/>
                <a:gridCol w="845212"/>
              </a:tblGrid>
              <a:tr h="511804">
                <a:tc>
                  <a:txBody>
                    <a:bodyPr/>
                    <a:lstStyle/>
                    <a:p>
                      <a:pPr algn="l" fontAlgn="ctr"/>
                      <a:r>
                        <a:rPr lang="en-US" sz="1200" u="none" strike="noStrike" dirty="0">
                          <a:effectLst/>
                        </a:rPr>
                        <a:t>Currency</a:t>
                      </a:r>
                      <a:endParaRPr lang="en-US" sz="1200" b="0" i="1" u="none" strike="noStrike" dirty="0">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Govt Rate</a:t>
                      </a:r>
                      <a:endParaRPr lang="en-US" sz="1200" b="0" i="1"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Rating-based Spread</a:t>
                      </a:r>
                      <a:endParaRPr lang="en-US" sz="1200" b="0" i="1"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Risk free Rate</a:t>
                      </a:r>
                      <a:endParaRPr lang="en-US" sz="1200" b="0" i="1"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Currency</a:t>
                      </a:r>
                      <a:endParaRPr lang="en-US" sz="1200" b="0" i="1"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Govt Rate</a:t>
                      </a:r>
                      <a:endParaRPr lang="en-US" sz="1200" b="0" i="1"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Rating-based Spread</a:t>
                      </a:r>
                      <a:endParaRPr lang="en-US" sz="1200" b="0" i="1"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Risk free Rate</a:t>
                      </a:r>
                      <a:endParaRPr lang="en-US" sz="1200" b="0" i="1"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dirty="0">
                          <a:effectLst/>
                        </a:rPr>
                        <a:t>Australian $</a:t>
                      </a:r>
                      <a:endParaRPr lang="en-US" sz="1200" b="0" i="0" u="none" strike="noStrike" dirty="0">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1.95%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0.00%</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1.95%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Malyasian Ringgit</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3.74%</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1.35%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2.39%</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dirty="0">
                          <a:effectLst/>
                        </a:rPr>
                        <a:t>Brazilian </a:t>
                      </a:r>
                      <a:r>
                        <a:rPr lang="en-US" sz="1200" u="none" strike="noStrike" dirty="0" err="1">
                          <a:effectLst/>
                        </a:rPr>
                        <a:t>Reai</a:t>
                      </a:r>
                      <a:endParaRPr lang="en-US" sz="1200" b="0" i="0" u="none" strike="noStrike" dirty="0">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12.06%</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3.37%</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8.69%</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Mexican Peso</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5.85%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1.35%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4.50%</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a:effectLst/>
                        </a:rPr>
                        <a:t>British Pound</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0.88%</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0.45%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0.43%</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Nigerian Naira</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14.42%</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5.05%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9.37%</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a:effectLst/>
                        </a:rPr>
                        <a:t>Bulgarian Lev</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dirty="0">
                          <a:effectLst/>
                        </a:rPr>
                        <a:t>2.50%</a:t>
                      </a:r>
                      <a:endParaRPr lang="hr-HR" sz="1200" b="0" i="0" u="none" strike="noStrike" dirty="0">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2.13%</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0.37%</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Norwegian Krone</a:t>
                      </a:r>
                      <a:endParaRPr lang="en-US"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1.02%</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0.00%</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1.02%</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a:effectLst/>
                        </a:rPr>
                        <a:t>Canadian $</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1.06%</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0.00%</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1.06%</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NZ $</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2.33%</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0.00%</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2.33%</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a:effectLst/>
                        </a:rPr>
                        <a:t>Chilean Peso</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dirty="0">
                          <a:effectLst/>
                        </a:rPr>
                        <a:t>4.48%</a:t>
                      </a:r>
                      <a:endParaRPr lang="hr-HR" sz="1200" b="0" i="0" u="none" strike="noStrike" dirty="0">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a:effectLst/>
                        </a:rPr>
                        <a:t>0.68%</a:t>
                      </a:r>
                      <a:endParaRPr lang="it-IT"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3.80%</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Pakistani Rupee</a:t>
                      </a:r>
                      <a:endParaRPr lang="en-US"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8.03%</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7.29%</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0.74%</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b"/>
                      <a:r>
                        <a:rPr lang="en-US" sz="1200" u="none" strike="noStrike">
                          <a:effectLst/>
                        </a:rPr>
                        <a:t>Chinese Yuan</a:t>
                      </a:r>
                      <a:endParaRPr lang="en-US"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2.88%</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a:effectLst/>
                        </a:rPr>
                        <a:t>0.68%</a:t>
                      </a:r>
                      <a:endParaRPr lang="it-IT"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2.20%</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Peruvian Sol</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6.00%</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1.35%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4.65%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a:effectLst/>
                        </a:rPr>
                        <a:t>Colombian Peso</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7.53%</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2.13%</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200" u="none" strike="noStrike">
                          <a:effectLst/>
                        </a:rPr>
                        <a:t>5.40%</a:t>
                      </a:r>
                      <a:endParaRPr lang="nb-NO"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Phillipine Peso</a:t>
                      </a:r>
                      <a:endParaRPr lang="en-US"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4.35%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2.13%</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2.22%</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a:effectLst/>
                        </a:rPr>
                        <a:t>Croatian Kuna</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3.68%</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3.37%</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200" u="none" strike="noStrike" dirty="0">
                          <a:effectLst/>
                        </a:rPr>
                        <a:t>0.31%</a:t>
                      </a:r>
                      <a:endParaRPr lang="pl-PL" sz="1200" b="0" i="0" u="none" strike="noStrike" dirty="0">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Polish Zloty</a:t>
                      </a:r>
                      <a:endParaRPr lang="en-US"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2.93%</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0.95%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1.98%</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a:effectLst/>
                        </a:rPr>
                        <a:t>Czech Koruna</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200" u="none" strike="noStrike">
                          <a:effectLst/>
                        </a:rPr>
                        <a:t>0.46%</a:t>
                      </a:r>
                      <a:endParaRPr lang="pl-PL"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a:effectLst/>
                        </a:rPr>
                        <a:t>0.79%</a:t>
                      </a:r>
                      <a:endParaRPr lang="it-IT"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-0.33%</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Quatari Rial</a:t>
                      </a:r>
                      <a:endParaRPr lang="en-US"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3.24%</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200" u="none" strike="noStrike">
                          <a:effectLst/>
                        </a:rPr>
                        <a:t>0.56%</a:t>
                      </a:r>
                      <a:endParaRPr lang="pl-PL"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2.68%</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a:effectLst/>
                        </a:rPr>
                        <a:t>Danish Krone</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0.10%</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0.00%</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0.10%</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Romanian Leu</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3.50%</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2.47%</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1.03%</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a:effectLst/>
                        </a:rPr>
                        <a:t>Euro</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-0.11%</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0.00%</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-0.11%</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Russian Ruble</a:t>
                      </a:r>
                      <a:endParaRPr lang="en-US"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8.43%</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2.80%</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5.63%</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a:effectLst/>
                        </a:rPr>
                        <a:t>HK $</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1.00%</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0.45%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dirty="0">
                          <a:effectLst/>
                        </a:rPr>
                        <a:t>0.55%</a:t>
                      </a:r>
                      <a:endParaRPr lang="hr-HR" sz="1200" b="0" i="0" u="none" strike="noStrike" dirty="0">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Singapore $</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1.91%</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0.00%</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1.91%</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a:effectLst/>
                        </a:rPr>
                        <a:t>Hungarian Forint</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3.23%</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2.80%</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0.43%</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a:effectLst/>
                        </a:rPr>
                        <a:t>South African Rand</a:t>
                      </a:r>
                      <a:endParaRPr lang="en-US"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8.75%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2.13%</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6.62%</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a:effectLst/>
                        </a:rPr>
                        <a:t>Iceland Krona</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6.24%</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2.13%</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4.11%</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Swedish Krona</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0.30%</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0.00%</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0.30%</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a:effectLst/>
                        </a:rPr>
                        <a:t>Indian Rupee</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7.42%</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2.47%</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4.95%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none" strike="noStrike" dirty="0">
                          <a:effectLst/>
                        </a:rPr>
                        <a:t>Swiss Franc</a:t>
                      </a:r>
                      <a:endParaRPr lang="en-US" sz="1200" b="0" i="0" u="none" strike="noStrike" dirty="0">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uk-UA" sz="1200" u="none" strike="noStrike" dirty="0">
                          <a:effectLst/>
                        </a:rPr>
                        <a:t>-0.58%</a:t>
                      </a:r>
                      <a:endParaRPr lang="uk-UA" sz="1200" b="0" i="0" u="none" strike="noStrike" dirty="0">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0.00%</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uk-UA" sz="1200" u="none" strike="noStrike">
                          <a:effectLst/>
                        </a:rPr>
                        <a:t>-0.58%</a:t>
                      </a:r>
                      <a:endParaRPr lang="uk-UA"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3045">
                <a:tc>
                  <a:txBody>
                    <a:bodyPr/>
                    <a:lstStyle/>
                    <a:p>
                      <a:pPr algn="l" fontAlgn="ctr"/>
                      <a:r>
                        <a:rPr lang="en-US" sz="1200" u="none" strike="noStrike">
                          <a:effectLst/>
                        </a:rPr>
                        <a:t>Indonesian Rupiah</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7.51%</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2.47%</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5.04%</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dirty="0">
                          <a:effectLst/>
                        </a:rPr>
                        <a:t>Taiwanese $</a:t>
                      </a:r>
                      <a:endParaRPr lang="en-US" sz="1200" b="0" i="0" u="none" strike="noStrike" dirty="0">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200" u="none" strike="noStrike" dirty="0">
                          <a:effectLst/>
                        </a:rPr>
                        <a:t>0.76%</a:t>
                      </a:r>
                      <a:endParaRPr lang="pl-PL" sz="1200" b="0" i="0" u="none" strike="noStrike" dirty="0">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a:effectLst/>
                        </a:rPr>
                        <a:t>0.68%</a:t>
                      </a:r>
                      <a:endParaRPr lang="it-IT"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0.08%</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a:effectLst/>
                        </a:rPr>
                        <a:t>Israeli Shekel</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1.63%</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a:effectLst/>
                        </a:rPr>
                        <a:t>0.79%</a:t>
                      </a:r>
                      <a:endParaRPr lang="it-IT"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0.84%</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Thai Baht</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dirty="0">
                          <a:effectLst/>
                        </a:rPr>
                        <a:t>1.94%</a:t>
                      </a:r>
                      <a:endParaRPr lang="hr-HR" sz="1200" b="0" i="0" u="none" strike="noStrike" dirty="0">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a:effectLst/>
                        </a:rPr>
                        <a:t>1.79%</a:t>
                      </a:r>
                      <a:endParaRPr lang="it-IT"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0.15%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a:effectLst/>
                        </a:rPr>
                        <a:t>Japanese Yen</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-0.25%</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200" u="none" strike="noStrike">
                          <a:effectLst/>
                        </a:rPr>
                        <a:t>0.79%</a:t>
                      </a:r>
                      <a:endParaRPr lang="it-IT"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-1.04%</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dirty="0">
                          <a:effectLst/>
                        </a:rPr>
                        <a:t>Turkish Lira</a:t>
                      </a:r>
                      <a:endParaRPr lang="en-US" sz="1200" b="0" i="0" u="none" strike="noStrike" dirty="0">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9.09%</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2.47%</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6.62%</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ctr"/>
                      <a:r>
                        <a:rPr lang="en-US" sz="1200" u="none" strike="noStrike">
                          <a:effectLst/>
                        </a:rPr>
                        <a:t>Kenyan Shilling</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14.56%</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5.05%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9.51%</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US $</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1.47%</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dirty="0">
                          <a:effectLst/>
                        </a:rPr>
                        <a:t>0.45%</a:t>
                      </a:r>
                      <a:endParaRPr lang="hr-HR" sz="1200" b="0" i="0" u="none" strike="noStrike" dirty="0">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1.02%</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b"/>
                      <a:r>
                        <a:rPr lang="en-US" sz="1200" u="none" strike="noStrike">
                          <a:effectLst/>
                        </a:rPr>
                        <a:t>Korean Won</a:t>
                      </a:r>
                      <a:endParaRPr lang="en-US"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1.46%</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200" u="none" strike="noStrike">
                          <a:effectLst/>
                        </a:rPr>
                        <a:t>0.56%</a:t>
                      </a:r>
                      <a:endParaRPr lang="pl-PL"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200" u="none" strike="noStrike">
                          <a:effectLst/>
                        </a:rPr>
                        <a:t>0.90%</a:t>
                      </a:r>
                      <a:endParaRPr lang="nb-NO"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Venezuelan Bolivar</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11.54%</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11.21%</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200" u="none" strike="noStrike">
                          <a:effectLst/>
                        </a:rPr>
                        <a:t>0.33%</a:t>
                      </a:r>
                      <a:endParaRPr lang="pt-B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b"/>
                      <a:r>
                        <a:rPr lang="en-US" sz="1200" u="none" strike="noStrike">
                          <a:effectLst/>
                        </a:rPr>
                        <a:t>Latvian Lat</a:t>
                      </a:r>
                      <a:endParaRPr lang="en-US"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0.55%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1.35%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uk-UA" sz="1200" u="none" strike="noStrike">
                          <a:effectLst/>
                        </a:rPr>
                        <a:t>-0.80%</a:t>
                      </a:r>
                      <a:endParaRPr lang="uk-UA"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u="none" strike="noStrike">
                          <a:effectLst/>
                        </a:rPr>
                        <a:t>Vietnamese Dong</a:t>
                      </a:r>
                      <a:endParaRPr lang="en-US" sz="1200" b="0" i="0" u="none" strike="noStrike">
                        <a:solidFill>
                          <a:srgbClr val="000000"/>
                        </a:solidFill>
                        <a:effectLst/>
                        <a:latin typeface="Calibri" charset="0"/>
                      </a:endParaRPr>
                    </a:p>
                  </a:txBody>
                  <a:tcPr marL="10907" marR="10907" marT="1090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6.90%</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dirty="0">
                          <a:effectLst/>
                        </a:rPr>
                        <a:t>5.05%</a:t>
                      </a:r>
                      <a:endParaRPr lang="hr-HR" sz="1200" b="0" i="0" u="none" strike="noStrike" dirty="0">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1.85%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252">
                <a:tc>
                  <a:txBody>
                    <a:bodyPr/>
                    <a:lstStyle/>
                    <a:p>
                      <a:pPr algn="l" fontAlgn="b"/>
                      <a:r>
                        <a:rPr lang="en-US" sz="1200" u="none" strike="noStrike">
                          <a:effectLst/>
                        </a:rPr>
                        <a:t>Lithuanian Litas</a:t>
                      </a:r>
                      <a:endParaRPr lang="en-US"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0.85%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200" u="none" strike="noStrike">
                          <a:effectLst/>
                        </a:rPr>
                        <a:t>1.35%</a:t>
                      </a:r>
                      <a:endParaRPr lang="hr-HR"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uk-UA" sz="1200" u="none" strike="noStrike">
                          <a:effectLst/>
                        </a:rPr>
                        <a:t>-0.50%</a:t>
                      </a:r>
                      <a:endParaRPr lang="uk-UA"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latin typeface="Calibri" charset="0"/>
                      </a:endParaRPr>
                    </a:p>
                  </a:txBody>
                  <a:tcPr marL="10907" marR="10907" marT="109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74482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free Rate: Desperation Time?</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smtClean="0"/>
              <a:t>It is entirely possible that you may be unable to find a government bond issued in the local currency (that is traded) or that you do not trust the government bond rate as a fair market interest rate. There are two ways you can get to a risk free rate, in this case.</a:t>
            </a:r>
          </a:p>
          <a:p>
            <a:pPr marL="514350" indent="-514350">
              <a:buFont typeface="+mj-lt"/>
              <a:buAutoNum type="arabicPeriod"/>
            </a:pPr>
            <a:r>
              <a:rPr lang="en-US" dirty="0" smtClean="0"/>
              <a:t>Build up approach: The risk free rate in any currency can be written as the sum of two variables:</a:t>
            </a:r>
          </a:p>
          <a:p>
            <a:pPr marL="320040" lvl="1" indent="0">
              <a:buNone/>
            </a:pPr>
            <a:r>
              <a:rPr lang="en-US" dirty="0"/>
              <a:t>Risk free rate = Expected Inflation in currency + Expected real interest </a:t>
            </a:r>
            <a:r>
              <a:rPr lang="en-US" dirty="0" smtClean="0"/>
              <a:t>rate</a:t>
            </a:r>
          </a:p>
          <a:p>
            <a:pPr marL="594360" lvl="2" indent="0">
              <a:buNone/>
            </a:pPr>
            <a:r>
              <a:rPr lang="en-US" dirty="0" smtClean="0"/>
              <a:t>The expected real interest rate can be computed in one of two ways: from the US TIPs rate or set equal to real growth in the economy. Thus, if the expected inflation rate in a country is expected to be 15% and the TIPs rate is 1%, the risk free rate is 16%.</a:t>
            </a:r>
          </a:p>
          <a:p>
            <a:pPr marL="514350" indent="-514350">
              <a:buFont typeface="+mj-lt"/>
              <a:buAutoNum type="arabicPeriod"/>
            </a:pPr>
            <a:r>
              <a:rPr lang="en-US" dirty="0" smtClean="0"/>
              <a:t>US $ rate &amp; Differential Inflation: Alternatively, you can scale up the US $ risk free rate by the differential inflation between the US $ and the currency in question:</a:t>
            </a:r>
          </a:p>
          <a:p>
            <a:pPr marL="320040" lvl="1" indent="0">
              <a:buNone/>
            </a:pPr>
            <a:r>
              <a:rPr lang="en-US" dirty="0" smtClean="0"/>
              <a:t>Risk free </a:t>
            </a:r>
            <a:r>
              <a:rPr lang="en-US" dirty="0" err="1" smtClean="0"/>
              <a:t>rate</a:t>
            </a:r>
            <a:r>
              <a:rPr lang="en-US" baseline="-25000" dirty="0" err="1" smtClean="0"/>
              <a:t>Currency</a:t>
            </a:r>
            <a:r>
              <a:rPr lang="en-US" dirty="0" smtClean="0"/>
              <a:t>=</a:t>
            </a:r>
          </a:p>
          <a:p>
            <a:pPr marL="320040" lvl="1" indent="0">
              <a:buNone/>
            </a:pPr>
            <a:endParaRPr lang="en-US" dirty="0" smtClean="0"/>
          </a:p>
          <a:p>
            <a:pPr marL="320040" lvl="1" indent="0">
              <a:buNone/>
            </a:pPr>
            <a:r>
              <a:rPr lang="en-US" dirty="0" smtClean="0"/>
              <a:t>Thus, if the US $ risk free rate is </a:t>
            </a:r>
            <a:r>
              <a:rPr lang="en-US" dirty="0" smtClean="0"/>
              <a:t>2.27%, </a:t>
            </a:r>
            <a:r>
              <a:rPr lang="en-US" dirty="0" smtClean="0"/>
              <a:t>the inflation rate in the foreign currency is 15% and the inflation rate in US $ is 1.5%, the foreign currency risk free rate is as follows:</a:t>
            </a:r>
          </a:p>
          <a:p>
            <a:pPr marL="320040" lvl="1" indent="0">
              <a:buNone/>
            </a:pPr>
            <a:r>
              <a:rPr lang="en-US" dirty="0" smtClean="0"/>
              <a:t>Risk free rate = </a:t>
            </a:r>
          </a:p>
        </p:txBody>
      </p:sp>
      <p:graphicFrame>
        <p:nvGraphicFramePr>
          <p:cNvPr id="4" name="Object 3"/>
          <p:cNvGraphicFramePr>
            <a:graphicFrameLocks noChangeAspect="1"/>
          </p:cNvGraphicFramePr>
          <p:nvPr>
            <p:extLst>
              <p:ext uri="{D42A27DB-BD31-4B8C-83A1-F6EECF244321}">
                <p14:modId xmlns:p14="http://schemas.microsoft.com/office/powerpoint/2010/main" val="3248413925"/>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3190" name="Equation" r:id="rId3" imgW="114300" imgH="165100" progId="Equation.3">
                  <p:embed/>
                </p:oleObj>
              </mc:Choice>
              <mc:Fallback>
                <p:oleObj name="Equation" r:id="rId3" imgW="114300" imgH="165100" progId="Equation.3">
                  <p:embed/>
                  <p:pic>
                    <p:nvPicPr>
                      <p:cNvPr id="0" name=""/>
                      <p:cNvPicPr/>
                      <p:nvPr/>
                    </p:nvPicPr>
                    <p:blipFill>
                      <a:blip r:embed="rId4"/>
                      <a:stretch>
                        <a:fillRect/>
                      </a:stretch>
                    </p:blipFill>
                    <p:spPr>
                      <a:xfrm>
                        <a:off x="4514850" y="3346450"/>
                        <a:ext cx="114300" cy="165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134487840"/>
              </p:ext>
            </p:extLst>
          </p:nvPr>
        </p:nvGraphicFramePr>
        <p:xfrm>
          <a:off x="2819400" y="4648200"/>
          <a:ext cx="5486400" cy="546100"/>
        </p:xfrm>
        <a:graphic>
          <a:graphicData uri="http://schemas.openxmlformats.org/presentationml/2006/ole">
            <mc:AlternateContent xmlns:mc="http://schemas.openxmlformats.org/markup-compatibility/2006">
              <mc:Choice xmlns:v="urn:schemas-microsoft-com:vml" Requires="v">
                <p:oleObj spid="_x0000_s3191" name="Document" r:id="rId5" imgW="5486400" imgH="546100" progId="Word.Document.12">
                  <p:embed/>
                </p:oleObj>
              </mc:Choice>
              <mc:Fallback>
                <p:oleObj name="Document" r:id="rId5" imgW="5486400" imgH="546100" progId="Word.Document.12">
                  <p:embed/>
                  <p:pic>
                    <p:nvPicPr>
                      <p:cNvPr id="0" name=""/>
                      <p:cNvPicPr/>
                      <p:nvPr/>
                    </p:nvPicPr>
                    <p:blipFill>
                      <a:blip r:embed="rId6"/>
                      <a:stretch>
                        <a:fillRect/>
                      </a:stretch>
                    </p:blipFill>
                    <p:spPr>
                      <a:xfrm>
                        <a:off x="2819400" y="4648200"/>
                        <a:ext cx="5486400" cy="5461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41991023"/>
              </p:ext>
            </p:extLst>
          </p:nvPr>
        </p:nvGraphicFramePr>
        <p:xfrm>
          <a:off x="2362200" y="5715000"/>
          <a:ext cx="5486400" cy="419100"/>
        </p:xfrm>
        <a:graphic>
          <a:graphicData uri="http://schemas.openxmlformats.org/presentationml/2006/ole">
            <mc:AlternateContent xmlns:mc="http://schemas.openxmlformats.org/markup-compatibility/2006">
              <mc:Choice xmlns:v="urn:schemas-microsoft-com:vml" Requires="v">
                <p:oleObj spid="_x0000_s3192" name="Document" r:id="rId7" imgW="5486400" imgH="419100" progId="Word.Document.12">
                  <p:embed/>
                </p:oleObj>
              </mc:Choice>
              <mc:Fallback>
                <p:oleObj name="Document" r:id="rId7" imgW="5486400" imgH="419100" progId="Word.Document.12">
                  <p:embed/>
                  <p:pic>
                    <p:nvPicPr>
                      <p:cNvPr id="0" name=""/>
                      <p:cNvPicPr/>
                      <p:nvPr/>
                    </p:nvPicPr>
                    <p:blipFill>
                      <a:blip r:embed="rId8"/>
                      <a:stretch>
                        <a:fillRect/>
                      </a:stretch>
                    </p:blipFill>
                    <p:spPr>
                      <a:xfrm>
                        <a:off x="2362200" y="5715000"/>
                        <a:ext cx="5486400" cy="419100"/>
                      </a:xfrm>
                      <a:prstGeom prst="rect">
                        <a:avLst/>
                      </a:prstGeom>
                    </p:spPr>
                  </p:pic>
                </p:oleObj>
              </mc:Fallback>
            </mc:AlternateContent>
          </a:graphicData>
        </a:graphic>
      </p:graphicFrame>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21</a:t>
            </a:fld>
            <a:endParaRPr lang="en-US" dirty="0">
              <a:solidFill>
                <a:srgbClr val="FFFFFF"/>
              </a:solidFill>
            </a:endParaRPr>
          </a:p>
        </p:txBody>
      </p:sp>
    </p:spTree>
    <p:extLst>
      <p:ext uri="{BB962C8B-B14F-4D97-AF65-F5344CB8AC3E}">
        <p14:creationId xmlns:p14="http://schemas.microsoft.com/office/powerpoint/2010/main" val="3007807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907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a:t>
            </a:r>
            <a:r>
              <a:rPr lang="en-US" dirty="0" smtClean="0"/>
              <a:t>July </a:t>
            </a:r>
            <a:r>
              <a:rPr lang="en-US" dirty="0"/>
              <a:t>2016</a:t>
            </a:r>
          </a:p>
        </p:txBody>
      </p:sp>
      <p:pic>
        <p:nvPicPr>
          <p:cNvPr id="3" name="Picture 2"/>
          <p:cNvPicPr>
            <a:picLocks noChangeAspect="1"/>
          </p:cNvPicPr>
          <p:nvPr/>
        </p:nvPicPr>
        <p:blipFill>
          <a:blip r:embed="rId4"/>
          <a:stretch>
            <a:fillRect/>
          </a:stretch>
        </p:blipFill>
        <p:spPr>
          <a:xfrm>
            <a:off x="2313753" y="2552700"/>
            <a:ext cx="1601277" cy="4064000"/>
          </a:xfrm>
          <a:prstGeom prst="rect">
            <a:avLst/>
          </a:prstGeom>
        </p:spPr>
      </p:pic>
      <p:pic>
        <p:nvPicPr>
          <p:cNvPr id="4" name="Picture 3"/>
          <p:cNvPicPr>
            <a:picLocks noChangeAspect="1"/>
          </p:cNvPicPr>
          <p:nvPr/>
        </p:nvPicPr>
        <p:blipFill>
          <a:blip r:embed="rId5"/>
          <a:stretch>
            <a:fillRect/>
          </a:stretch>
        </p:blipFill>
        <p:spPr>
          <a:xfrm>
            <a:off x="7522739" y="2373011"/>
            <a:ext cx="1392661" cy="3277394"/>
          </a:xfrm>
          <a:prstGeom prst="rect">
            <a:avLst/>
          </a:prstGeom>
        </p:spPr>
      </p:pic>
      <p:pic>
        <p:nvPicPr>
          <p:cNvPr id="5" name="Picture 4"/>
          <p:cNvPicPr>
            <a:picLocks noChangeAspect="1"/>
          </p:cNvPicPr>
          <p:nvPr/>
        </p:nvPicPr>
        <p:blipFill>
          <a:blip r:embed="rId6"/>
          <a:stretch>
            <a:fillRect/>
          </a:stretch>
        </p:blipFill>
        <p:spPr>
          <a:xfrm>
            <a:off x="7037388" y="5926792"/>
            <a:ext cx="1778684" cy="722590"/>
          </a:xfrm>
          <a:prstGeom prst="rect">
            <a:avLst/>
          </a:prstGeom>
        </p:spPr>
      </p:pic>
      <p:pic>
        <p:nvPicPr>
          <p:cNvPr id="6" name="Picture 5"/>
          <p:cNvPicPr>
            <a:picLocks noChangeAspect="1"/>
          </p:cNvPicPr>
          <p:nvPr/>
        </p:nvPicPr>
        <p:blipFill>
          <a:blip r:embed="rId7"/>
          <a:stretch>
            <a:fillRect/>
          </a:stretch>
        </p:blipFill>
        <p:spPr>
          <a:xfrm>
            <a:off x="338138" y="3390900"/>
            <a:ext cx="1672839" cy="3314700"/>
          </a:xfrm>
          <a:prstGeom prst="rect">
            <a:avLst/>
          </a:prstGeom>
        </p:spPr>
      </p:pic>
      <p:pic>
        <p:nvPicPr>
          <p:cNvPr id="7" name="Picture 6"/>
          <p:cNvPicPr>
            <a:picLocks noChangeAspect="1"/>
          </p:cNvPicPr>
          <p:nvPr/>
        </p:nvPicPr>
        <p:blipFill>
          <a:blip r:embed="rId8"/>
          <a:stretch>
            <a:fillRect/>
          </a:stretch>
        </p:blipFill>
        <p:spPr>
          <a:xfrm>
            <a:off x="145857" y="3117850"/>
            <a:ext cx="1644843" cy="172607"/>
          </a:xfrm>
          <a:prstGeom prst="rect">
            <a:avLst/>
          </a:prstGeom>
        </p:spPr>
      </p:pic>
      <p:pic>
        <p:nvPicPr>
          <p:cNvPr id="8" name="Picture 7"/>
          <p:cNvPicPr>
            <a:picLocks noChangeAspect="1"/>
          </p:cNvPicPr>
          <p:nvPr/>
        </p:nvPicPr>
        <p:blipFill>
          <a:blip r:embed="rId9"/>
          <a:stretch>
            <a:fillRect/>
          </a:stretch>
        </p:blipFill>
        <p:spPr>
          <a:xfrm>
            <a:off x="4273440" y="246286"/>
            <a:ext cx="1473200" cy="3700749"/>
          </a:xfrm>
          <a:prstGeom prst="rect">
            <a:avLst/>
          </a:prstGeom>
        </p:spPr>
      </p:pic>
      <p:pic>
        <p:nvPicPr>
          <p:cNvPr id="9" name="Picture 8"/>
          <p:cNvPicPr>
            <a:picLocks noChangeAspect="1"/>
          </p:cNvPicPr>
          <p:nvPr/>
        </p:nvPicPr>
        <p:blipFill>
          <a:blip r:embed="rId10"/>
          <a:stretch>
            <a:fillRect/>
          </a:stretch>
        </p:blipFill>
        <p:spPr>
          <a:xfrm>
            <a:off x="4437800" y="4086225"/>
            <a:ext cx="1730333" cy="2038350"/>
          </a:xfrm>
          <a:prstGeom prst="rect">
            <a:avLst/>
          </a:prstGeom>
        </p:spPr>
      </p:pic>
      <p:pic>
        <p:nvPicPr>
          <p:cNvPr id="10" name="Picture 9"/>
          <p:cNvPicPr>
            <a:picLocks noChangeAspect="1"/>
          </p:cNvPicPr>
          <p:nvPr/>
        </p:nvPicPr>
        <p:blipFill>
          <a:blip r:embed="rId11"/>
          <a:stretch>
            <a:fillRect/>
          </a:stretch>
        </p:blipFill>
        <p:spPr>
          <a:xfrm>
            <a:off x="145857" y="2547557"/>
            <a:ext cx="1645126" cy="520072"/>
          </a:xfrm>
          <a:prstGeom prst="rect">
            <a:avLst/>
          </a:prstGeom>
        </p:spPr>
      </p:pic>
      <p:pic>
        <p:nvPicPr>
          <p:cNvPr id="11" name="Picture 10"/>
          <p:cNvPicPr>
            <a:picLocks noChangeAspect="1"/>
          </p:cNvPicPr>
          <p:nvPr/>
        </p:nvPicPr>
        <p:blipFill>
          <a:blip r:embed="rId12"/>
          <a:stretch>
            <a:fillRect/>
          </a:stretch>
        </p:blipFill>
        <p:spPr>
          <a:xfrm>
            <a:off x="843371" y="569662"/>
            <a:ext cx="3277722" cy="1961403"/>
          </a:xfrm>
          <a:prstGeom prst="rect">
            <a:avLst/>
          </a:prstGeom>
        </p:spPr>
      </p:pic>
      <p:pic>
        <p:nvPicPr>
          <p:cNvPr id="12" name="Picture 11"/>
          <p:cNvPicPr>
            <a:picLocks noChangeAspect="1"/>
          </p:cNvPicPr>
          <p:nvPr/>
        </p:nvPicPr>
        <p:blipFill>
          <a:blip r:embed="rId13"/>
          <a:stretch>
            <a:fillRect/>
          </a:stretch>
        </p:blipFill>
        <p:spPr>
          <a:xfrm>
            <a:off x="5839465" y="534176"/>
            <a:ext cx="3118745" cy="1675624"/>
          </a:xfrm>
          <a:prstGeom prst="rect">
            <a:avLst/>
          </a:prstGeom>
        </p:spPr>
      </p:pic>
    </p:spTree>
    <p:extLst>
      <p:ext uri="{BB962C8B-B14F-4D97-AF65-F5344CB8AC3E}">
        <p14:creationId xmlns:p14="http://schemas.microsoft.com/office/powerpoint/2010/main" val="35536548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88543" y="1600200"/>
            <a:ext cx="1939879"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Regression beta is 0.422</a:t>
            </a:r>
            <a:endParaRPr lang="en-US" sz="1400" i="0" dirty="0"/>
          </a:p>
        </p:txBody>
      </p:sp>
      <p:sp>
        <p:nvSpPr>
          <p:cNvPr id="7" name="TextBox 6"/>
          <p:cNvSpPr txBox="1"/>
          <p:nvPr/>
        </p:nvSpPr>
        <p:spPr>
          <a:xfrm>
            <a:off x="7010400" y="2971800"/>
            <a:ext cx="1201571"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Intercept in %</a:t>
            </a:r>
          </a:p>
          <a:p>
            <a:r>
              <a:rPr lang="en-US" sz="1400" i="0" dirty="0" smtClean="0"/>
              <a:t>0.057%</a:t>
            </a:r>
            <a:endParaRPr lang="en-US" sz="1400" i="0" dirty="0"/>
          </a:p>
        </p:txBody>
      </p:sp>
      <p:sp>
        <p:nvSpPr>
          <p:cNvPr id="11" name="TextBox 10"/>
          <p:cNvSpPr txBox="1"/>
          <p:nvPr/>
        </p:nvSpPr>
        <p:spPr>
          <a:xfrm>
            <a:off x="7010400" y="2057400"/>
            <a:ext cx="1752600"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err="1" smtClean="0"/>
              <a:t>Adj</a:t>
            </a:r>
            <a:r>
              <a:rPr lang="en-US" sz="1400" i="0" dirty="0" smtClean="0"/>
              <a:t> Beta = (2/3)(0.422) + (1/3) (1) = 0.614</a:t>
            </a:r>
            <a:endParaRPr lang="en-US" sz="1400" i="0" dirty="0"/>
          </a:p>
        </p:txBody>
      </p:sp>
      <p:sp>
        <p:nvSpPr>
          <p:cNvPr id="14" name="TextBox 13"/>
          <p:cNvSpPr txBox="1"/>
          <p:nvPr/>
        </p:nvSpPr>
        <p:spPr>
          <a:xfrm>
            <a:off x="7086600" y="3657600"/>
            <a:ext cx="1828800" cy="5334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R squared (decimals) = 21.5%</a:t>
            </a:r>
            <a:endParaRPr lang="en-US" sz="1400" i="0" dirty="0"/>
          </a:p>
        </p:txBody>
      </p:sp>
      <p:sp>
        <p:nvSpPr>
          <p:cNvPr id="17" name="TextBox 16"/>
          <p:cNvSpPr txBox="1"/>
          <p:nvPr/>
        </p:nvSpPr>
        <p:spPr>
          <a:xfrm>
            <a:off x="6934200" y="4648200"/>
            <a:ext cx="2209800" cy="16002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err="1" smtClean="0"/>
              <a:t>Std</a:t>
            </a:r>
            <a:r>
              <a:rPr lang="en-US" sz="1400" i="0" dirty="0" smtClean="0"/>
              <a:t> error of beta = 0.08</a:t>
            </a:r>
          </a:p>
          <a:p>
            <a:r>
              <a:rPr lang="en-US" sz="1400" i="0" dirty="0" smtClean="0"/>
              <a:t>67% confidence: </a:t>
            </a:r>
          </a:p>
          <a:p>
            <a:r>
              <a:rPr lang="en-US" sz="1400" i="0" dirty="0" smtClean="0"/>
              <a:t>0.34 (=0.42-0.08) to</a:t>
            </a:r>
          </a:p>
          <a:p>
            <a:r>
              <a:rPr lang="en-US" sz="1400" i="0" dirty="0" smtClean="0"/>
              <a:t>0.50 (=0.42+0.08)</a:t>
            </a:r>
          </a:p>
          <a:p>
            <a:r>
              <a:rPr lang="en-US" sz="1400" i="0" dirty="0" smtClean="0"/>
              <a:t>95% confidence:</a:t>
            </a:r>
          </a:p>
          <a:p>
            <a:r>
              <a:rPr lang="en-US" sz="1400" i="0" dirty="0" smtClean="0"/>
              <a:t>0.26 </a:t>
            </a:r>
            <a:r>
              <a:rPr lang="en-US" sz="1400" i="0" dirty="0"/>
              <a:t>(=0.42</a:t>
            </a:r>
            <a:r>
              <a:rPr lang="en-US" sz="1400" i="0" dirty="0" smtClean="0"/>
              <a:t>-2*0.08</a:t>
            </a:r>
            <a:r>
              <a:rPr lang="en-US" sz="1400" i="0" dirty="0"/>
              <a:t>) to</a:t>
            </a:r>
          </a:p>
          <a:p>
            <a:r>
              <a:rPr lang="en-US" sz="1400" i="0" dirty="0" smtClean="0"/>
              <a:t>0.58 (</a:t>
            </a:r>
            <a:r>
              <a:rPr lang="en-US" sz="1400" i="0" dirty="0"/>
              <a:t>=</a:t>
            </a:r>
            <a:r>
              <a:rPr lang="en-US" sz="1400" i="0" dirty="0" smtClean="0"/>
              <a:t>0.42+2*0.08</a:t>
            </a:r>
            <a:r>
              <a:rPr lang="en-US" sz="1400" i="0" dirty="0"/>
              <a:t>)</a:t>
            </a:r>
          </a:p>
        </p:txBody>
      </p:sp>
      <p:sp>
        <p:nvSpPr>
          <p:cNvPr id="20" name="TextBox 19"/>
          <p:cNvSpPr txBox="1"/>
          <p:nvPr/>
        </p:nvSpPr>
        <p:spPr>
          <a:xfrm>
            <a:off x="4191000" y="152400"/>
            <a:ext cx="4349944"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If annualized </a:t>
            </a:r>
            <a:r>
              <a:rPr lang="en-US" sz="1400" i="0" dirty="0" err="1" smtClean="0"/>
              <a:t>riskfree</a:t>
            </a:r>
            <a:r>
              <a:rPr lang="en-US" sz="1400" i="0" dirty="0" smtClean="0"/>
              <a:t> rate during period was 1.5%,</a:t>
            </a:r>
          </a:p>
          <a:p>
            <a:r>
              <a:rPr lang="en-US" sz="1400" i="0" dirty="0" smtClean="0"/>
              <a:t>Jensen’s alpha = 0.057% - (1.5%/52)*(1-0.422) = 0.0403%</a:t>
            </a:r>
            <a:endParaRPr lang="en-US" sz="1400" i="0" dirty="0"/>
          </a:p>
        </p:txBody>
      </p:sp>
      <p:pic>
        <p:nvPicPr>
          <p:cNvPr id="2" name="Picture 1"/>
          <p:cNvPicPr>
            <a:picLocks noChangeAspect="1"/>
          </p:cNvPicPr>
          <p:nvPr/>
        </p:nvPicPr>
        <p:blipFill>
          <a:blip r:embed="rId2"/>
          <a:stretch>
            <a:fillRect/>
          </a:stretch>
        </p:blipFill>
        <p:spPr>
          <a:xfrm>
            <a:off x="76200" y="762000"/>
            <a:ext cx="6865550" cy="5029200"/>
          </a:xfrm>
          <a:prstGeom prst="rect">
            <a:avLst/>
          </a:prstGeom>
        </p:spPr>
      </p:pic>
      <p:sp>
        <p:nvSpPr>
          <p:cNvPr id="5" name="TextBox 4"/>
          <p:cNvSpPr txBox="1"/>
          <p:nvPr/>
        </p:nvSpPr>
        <p:spPr>
          <a:xfrm>
            <a:off x="990600" y="5638800"/>
            <a:ext cx="5432684" cy="73866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Using a 6% ERP for mature markets and a current </a:t>
            </a:r>
            <a:r>
              <a:rPr lang="en-US" sz="1400" i="0" dirty="0" err="1" smtClean="0"/>
              <a:t>riskfree</a:t>
            </a:r>
            <a:r>
              <a:rPr lang="en-US" sz="1400" i="0" dirty="0" smtClean="0"/>
              <a:t> rate of 1.87%,</a:t>
            </a:r>
          </a:p>
          <a:p>
            <a:r>
              <a:rPr lang="en-US" sz="1400" i="0" dirty="0" smtClean="0"/>
              <a:t>Expected Return = </a:t>
            </a:r>
            <a:r>
              <a:rPr lang="en-US" sz="1400" i="0" dirty="0" err="1" smtClean="0"/>
              <a:t>Riskfree</a:t>
            </a:r>
            <a:r>
              <a:rPr lang="en-US" sz="1400" i="0" dirty="0" smtClean="0"/>
              <a:t> rate + Raw Beta (ERP)</a:t>
            </a:r>
          </a:p>
          <a:p>
            <a:r>
              <a:rPr lang="en-US" sz="1400" i="0" dirty="0"/>
              <a:t>	</a:t>
            </a:r>
            <a:r>
              <a:rPr lang="en-US" sz="1400" i="0" dirty="0" smtClean="0"/>
              <a:t>= 1.87% + 0.422 (6%) = 4.40%</a:t>
            </a:r>
            <a:endParaRPr lang="en-US" sz="1400" i="0" dirty="0"/>
          </a:p>
        </p:txBody>
      </p:sp>
      <p:sp>
        <p:nvSpPr>
          <p:cNvPr id="3" name="Slide Number Placeholder 2"/>
          <p:cNvSpPr>
            <a:spLocks noGrp="1"/>
          </p:cNvSpPr>
          <p:nvPr>
            <p:ph type="sldNum" sz="quarter" idx="12"/>
          </p:nvPr>
        </p:nvSpPr>
        <p:spPr/>
        <p:txBody>
          <a:bodyPr/>
          <a:lstStyle/>
          <a:p>
            <a:fld id="{1AD93096-5B34-4342-9326-69289CEAE4C2}" type="slidenum">
              <a:rPr lang="en-US" smtClean="0"/>
              <a:pPr/>
              <a:t>23</a:t>
            </a:fld>
            <a:endParaRPr lang="en-US" dirty="0">
              <a:solidFill>
                <a:schemeClr val="tx2"/>
              </a:solidFill>
            </a:endParaRPr>
          </a:p>
        </p:txBody>
      </p:sp>
      <p:sp>
        <p:nvSpPr>
          <p:cNvPr id="15" name="TextBox 14"/>
          <p:cNvSpPr txBox="1"/>
          <p:nvPr/>
        </p:nvSpPr>
        <p:spPr>
          <a:xfrm>
            <a:off x="3505200" y="762000"/>
            <a:ext cx="1977575"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Based on weekly returns</a:t>
            </a:r>
            <a:endParaRPr lang="en-US" sz="1400" i="0" dirty="0"/>
          </a:p>
        </p:txBody>
      </p:sp>
      <p:cxnSp>
        <p:nvCxnSpPr>
          <p:cNvPr id="13" name="Straight Arrow Connector 12"/>
          <p:cNvCxnSpPr/>
          <p:nvPr/>
        </p:nvCxnSpPr>
        <p:spPr>
          <a:xfrm>
            <a:off x="5029200" y="10668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98050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mtClean="0"/>
              <a:t>The best R-squared ever?</a:t>
            </a:r>
            <a:endParaRPr lang="en-US"/>
          </a:p>
        </p:txBody>
      </p:sp>
      <p:pic>
        <p:nvPicPr>
          <p:cNvPr id="29699" name="Picture 4"/>
          <p:cNvPicPr>
            <a:picLocks noGrp="1" noChangeAspect="1" noChangeArrowheads="1"/>
          </p:cNvPicPr>
          <p:nvPr>
            <p:ph sz="quarter" idx="1"/>
          </p:nvPr>
        </p:nvPicPr>
        <p:blipFill>
          <a:blip r:embed="rId2"/>
          <a:srcRect l="-18644" r="-18644"/>
          <a:stretch>
            <a:fillRect/>
          </a:stretch>
        </p:blipFill>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24</a:t>
            </a:fld>
            <a:endParaRPr lang="en-US" dirty="0">
              <a:solidFill>
                <a:srgbClr val="FFFFFF"/>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What sector is your firm in?</a:t>
            </a:r>
            <a:endParaRPr lang="en-US" dirty="0"/>
          </a:p>
        </p:txBody>
      </p:sp>
      <p:pic>
        <p:nvPicPr>
          <p:cNvPr id="4" name="Content Placeholder 3"/>
          <p:cNvPicPr>
            <a:picLocks noGrp="1" noChangeAspect="1"/>
          </p:cNvPicPr>
          <p:nvPr>
            <p:ph sz="quarter" idx="1"/>
          </p:nvPr>
        </p:nvPicPr>
        <p:blipFill>
          <a:blip r:embed="rId2"/>
          <a:srcRect t="12098" b="12098"/>
          <a:stretch>
            <a:fillRect/>
          </a:stretch>
        </p:blipFill>
        <p:spPr/>
      </p:pic>
      <p:sp>
        <p:nvSpPr>
          <p:cNvPr id="6" name="TextBox 5"/>
          <p:cNvSpPr txBox="1"/>
          <p:nvPr/>
        </p:nvSpPr>
        <p:spPr>
          <a:xfrm>
            <a:off x="6629400" y="1371600"/>
            <a:ext cx="23622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Bloomberg sector category</a:t>
            </a:r>
            <a:endParaRPr lang="en-US" sz="1400" i="0" dirty="0"/>
          </a:p>
        </p:txBody>
      </p:sp>
      <p:sp>
        <p:nvSpPr>
          <p:cNvPr id="12" name="TextBox 11"/>
          <p:cNvSpPr txBox="1"/>
          <p:nvPr/>
        </p:nvSpPr>
        <p:spPr>
          <a:xfrm>
            <a:off x="381001" y="2819400"/>
            <a:ext cx="16764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Read the description and make your own judgment</a:t>
            </a:r>
            <a:endParaRPr lang="en-US" sz="1400" i="0" dirty="0"/>
          </a:p>
        </p:txBody>
      </p:sp>
      <p:cxnSp>
        <p:nvCxnSpPr>
          <p:cNvPr id="9" name="Straight Arrow Connector 8"/>
          <p:cNvCxnSpPr/>
          <p:nvPr/>
        </p:nvCxnSpPr>
        <p:spPr bwMode="auto">
          <a:xfrm flipH="1">
            <a:off x="7239000" y="1676400"/>
            <a:ext cx="457200" cy="9144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V="1">
            <a:off x="2057400" y="3200400"/>
            <a:ext cx="304800" cy="76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25</a:t>
            </a:fld>
            <a:endParaRPr lang="en-US" dirty="0">
              <a:solidFill>
                <a:srgbClr val="FFFFFF"/>
              </a:solidFill>
            </a:endParaRPr>
          </a:p>
        </p:txBody>
      </p:sp>
    </p:spTree>
    <p:extLst>
      <p:ext uri="{BB962C8B-B14F-4D97-AF65-F5344CB8AC3E}">
        <p14:creationId xmlns:p14="http://schemas.microsoft.com/office/powerpoint/2010/main" val="2380150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26</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203200"/>
            <a:ext cx="9144000" cy="6446421"/>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27</a:t>
            </a:fld>
            <a:endParaRPr lang="en-US" dirty="0">
              <a:solidFill>
                <a:schemeClr val="tx2"/>
              </a:solidFill>
            </a:endParaRPr>
          </a:p>
        </p:txBody>
      </p:sp>
      <p:pic>
        <p:nvPicPr>
          <p:cNvPr id="3" name="Picture 2"/>
          <p:cNvPicPr>
            <a:picLocks noChangeAspect="1"/>
          </p:cNvPicPr>
          <p:nvPr/>
        </p:nvPicPr>
        <p:blipFill>
          <a:blip r:embed="rId2"/>
          <a:stretch>
            <a:fillRect/>
          </a:stretch>
        </p:blipFill>
        <p:spPr>
          <a:xfrm>
            <a:off x="0" y="558800"/>
            <a:ext cx="9144000" cy="5737609"/>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Interest coverage ratios</a:t>
            </a:r>
            <a:endParaRPr lang="en-US" dirty="0"/>
          </a:p>
        </p:txBody>
      </p:sp>
      <p:pic>
        <p:nvPicPr>
          <p:cNvPr id="4" name="Content Placeholder 3"/>
          <p:cNvPicPr>
            <a:picLocks noGrp="1" noChangeAspect="1"/>
          </p:cNvPicPr>
          <p:nvPr>
            <p:ph sz="quarter" idx="1"/>
          </p:nvPr>
        </p:nvPicPr>
        <p:blipFill>
          <a:blip r:embed="rId2"/>
          <a:srcRect t="-73973" b="-73973"/>
          <a:stretch>
            <a:fillRect/>
          </a:stretch>
        </p:blipFill>
        <p:spPr/>
      </p:pic>
      <p:sp>
        <p:nvSpPr>
          <p:cNvPr id="5" name="TextBox 4"/>
          <p:cNvSpPr txBox="1"/>
          <p:nvPr/>
        </p:nvSpPr>
        <p:spPr>
          <a:xfrm>
            <a:off x="1676400" y="5334000"/>
            <a:ext cx="4643331"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Interest coverage ratio = Operating profit/ Interest expense</a:t>
            </a:r>
          </a:p>
          <a:p>
            <a:r>
              <a:rPr lang="en-US" sz="1400" i="0" dirty="0"/>
              <a:t>	</a:t>
            </a:r>
            <a:r>
              <a:rPr lang="en-US" sz="1400" i="0" dirty="0" smtClean="0"/>
              <a:t>		= 17,741/1,441 = 12.10</a:t>
            </a:r>
            <a:endParaRPr lang="en-US" sz="1400" i="0"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28</a:t>
            </a:fld>
            <a:endParaRPr lang="en-US" dirty="0">
              <a:solidFill>
                <a:srgbClr val="FFFFFF"/>
              </a:solidFill>
            </a:endParaRPr>
          </a:p>
        </p:txBody>
      </p:sp>
    </p:spTree>
    <p:extLst>
      <p:ext uri="{BB962C8B-B14F-4D97-AF65-F5344CB8AC3E}">
        <p14:creationId xmlns:p14="http://schemas.microsoft.com/office/powerpoint/2010/main" val="26431023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0" y="457200"/>
            <a:ext cx="7620000" cy="838200"/>
          </a:xfrm>
        </p:spPr>
        <p:txBody>
          <a:bodyPr/>
          <a:lstStyle/>
          <a:p>
            <a:r>
              <a:rPr lang="en-US" smtClean="0">
                <a:ea typeface="ＭＳ Ｐゴシック" charset="-128"/>
                <a:cs typeface="ＭＳ Ｐゴシック" charset="-128"/>
              </a:rPr>
              <a:t>Synthetic Ratings and Default Spreads</a:t>
            </a:r>
          </a:p>
        </p:txBody>
      </p:sp>
      <p:sp>
        <p:nvSpPr>
          <p:cNvPr id="2" name="TextBox 1"/>
          <p:cNvSpPr txBox="1"/>
          <p:nvPr/>
        </p:nvSpPr>
        <p:spPr>
          <a:xfrm>
            <a:off x="1524000" y="1600200"/>
            <a:ext cx="2035871" cy="307777"/>
          </a:xfrm>
          <a:prstGeom prst="rect">
            <a:avLst/>
          </a:prstGeom>
          <a:noFill/>
        </p:spPr>
        <p:txBody>
          <a:bodyPr wrap="none" rtlCol="0">
            <a:spAutoFit/>
          </a:bodyPr>
          <a:lstStyle/>
          <a:p>
            <a:r>
              <a:rPr lang="en-US" sz="1400" i="0" dirty="0" smtClean="0"/>
              <a:t>Market cap &gt; $ 5 billion</a:t>
            </a:r>
            <a:endParaRPr lang="en-US" sz="1400" i="0" dirty="0"/>
          </a:p>
        </p:txBody>
      </p:sp>
      <p:sp>
        <p:nvSpPr>
          <p:cNvPr id="7" name="TextBox 6"/>
          <p:cNvSpPr txBox="1"/>
          <p:nvPr/>
        </p:nvSpPr>
        <p:spPr>
          <a:xfrm>
            <a:off x="5791200" y="1600200"/>
            <a:ext cx="2035871" cy="307777"/>
          </a:xfrm>
          <a:prstGeom prst="rect">
            <a:avLst/>
          </a:prstGeom>
          <a:noFill/>
        </p:spPr>
        <p:txBody>
          <a:bodyPr wrap="none" rtlCol="0">
            <a:spAutoFit/>
          </a:bodyPr>
          <a:lstStyle/>
          <a:p>
            <a:r>
              <a:rPr lang="en-US" sz="1400" i="0" dirty="0" smtClean="0"/>
              <a:t>Market cap &lt; $ 5 billion</a:t>
            </a:r>
          </a:p>
        </p:txBody>
      </p:sp>
      <p:sp>
        <p:nvSpPr>
          <p:cNvPr id="4" name="Slide Number Placeholder 3"/>
          <p:cNvSpPr>
            <a:spLocks noGrp="1"/>
          </p:cNvSpPr>
          <p:nvPr>
            <p:ph type="sldNum" sz="quarter" idx="12"/>
          </p:nvPr>
        </p:nvSpPr>
        <p:spPr/>
        <p:txBody>
          <a:bodyPr/>
          <a:lstStyle/>
          <a:p>
            <a:fld id="{1AD93096-5B34-4342-9326-69289CEAE4C2}" type="slidenum">
              <a:rPr lang="en-US" smtClean="0"/>
              <a:pPr/>
              <a:t>29</a:t>
            </a:fld>
            <a:endParaRPr lang="en-US" dirty="0">
              <a:solidFill>
                <a:schemeClr val="tx2"/>
              </a:solidFill>
            </a:endParaRPr>
          </a:p>
        </p:txBody>
      </p:sp>
      <p:pic>
        <p:nvPicPr>
          <p:cNvPr id="3" name="Picture 2"/>
          <p:cNvPicPr>
            <a:picLocks noChangeAspect="1"/>
          </p:cNvPicPr>
          <p:nvPr/>
        </p:nvPicPr>
        <p:blipFill>
          <a:blip r:embed="rId2"/>
          <a:stretch>
            <a:fillRect/>
          </a:stretch>
        </p:blipFill>
        <p:spPr>
          <a:xfrm>
            <a:off x="914400" y="2057400"/>
            <a:ext cx="3314700" cy="3467100"/>
          </a:xfrm>
          <a:prstGeom prst="rect">
            <a:avLst/>
          </a:prstGeom>
        </p:spPr>
      </p:pic>
      <p:pic>
        <p:nvPicPr>
          <p:cNvPr id="5" name="Picture 4"/>
          <p:cNvPicPr>
            <a:picLocks noChangeAspect="1"/>
          </p:cNvPicPr>
          <p:nvPr/>
        </p:nvPicPr>
        <p:blipFill>
          <a:blip r:embed="rId3"/>
          <a:stretch>
            <a:fillRect/>
          </a:stretch>
        </p:blipFill>
        <p:spPr>
          <a:xfrm>
            <a:off x="5334000" y="1981200"/>
            <a:ext cx="3314700" cy="34671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30</a:t>
            </a:fld>
            <a:endParaRPr lang="en-US" dirty="0">
              <a:solidFill>
                <a:schemeClr val="tx2"/>
              </a:solidFill>
            </a:endParaRPr>
          </a:p>
        </p:txBody>
      </p:sp>
      <p:sp>
        <p:nvSpPr>
          <p:cNvPr id="4" name="TextBox 3"/>
          <p:cNvSpPr txBox="1"/>
          <p:nvPr/>
        </p:nvSpPr>
        <p:spPr>
          <a:xfrm>
            <a:off x="1371600" y="12700"/>
            <a:ext cx="6864680" cy="461665"/>
          </a:xfrm>
          <a:prstGeom prst="rect">
            <a:avLst/>
          </a:prstGeom>
          <a:noFill/>
        </p:spPr>
        <p:txBody>
          <a:bodyPr wrap="none" rtlCol="0">
            <a:spAutoFit/>
          </a:bodyPr>
          <a:lstStyle/>
          <a:p>
            <a:r>
              <a:rPr lang="en-US" dirty="0" smtClean="0"/>
              <a:t>Marginal Corporate Tax Rate- By Country (2015)</a:t>
            </a:r>
            <a:endParaRPr lang="en-US" dirty="0"/>
          </a:p>
        </p:txBody>
      </p:sp>
      <p:pic>
        <p:nvPicPr>
          <p:cNvPr id="3" name="Picture 2"/>
          <p:cNvPicPr>
            <a:picLocks noChangeAspect="1"/>
          </p:cNvPicPr>
          <p:nvPr/>
        </p:nvPicPr>
        <p:blipFill>
          <a:blip r:embed="rId2"/>
          <a:stretch>
            <a:fillRect/>
          </a:stretch>
        </p:blipFill>
        <p:spPr>
          <a:xfrm>
            <a:off x="914400" y="481640"/>
            <a:ext cx="7162800" cy="6173751"/>
          </a:xfrm>
          <a:prstGeom prst="rect">
            <a:avLst/>
          </a:prstGeom>
        </p:spPr>
      </p:pic>
    </p:spTree>
    <p:extLst>
      <p:ext uri="{BB962C8B-B14F-4D97-AF65-F5344CB8AC3E}">
        <p14:creationId xmlns:p14="http://schemas.microsoft.com/office/powerpoint/2010/main" val="2197834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3400" y="381000"/>
            <a:ext cx="2938550"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Market value of equity = 66,452.45 M</a:t>
            </a:r>
            <a:endParaRPr lang="en-US" sz="1400" i="0" dirty="0"/>
          </a:p>
        </p:txBody>
      </p:sp>
      <p:sp>
        <p:nvSpPr>
          <p:cNvPr id="10" name="TextBox 9"/>
          <p:cNvSpPr txBox="1"/>
          <p:nvPr/>
        </p:nvSpPr>
        <p:spPr>
          <a:xfrm>
            <a:off x="4191000" y="381000"/>
            <a:ext cx="35052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BV of debt = Total Debt = $28,360 M </a:t>
            </a:r>
            <a:endParaRPr lang="en-US" sz="1400" i="0" dirty="0"/>
          </a:p>
        </p:txBody>
      </p:sp>
      <p:pic>
        <p:nvPicPr>
          <p:cNvPr id="3" name="Picture 2"/>
          <p:cNvPicPr>
            <a:picLocks noChangeAspect="1"/>
          </p:cNvPicPr>
          <p:nvPr/>
        </p:nvPicPr>
        <p:blipFill>
          <a:blip r:embed="rId2"/>
          <a:stretch>
            <a:fillRect/>
          </a:stretch>
        </p:blipFill>
        <p:spPr>
          <a:xfrm>
            <a:off x="152401" y="990600"/>
            <a:ext cx="6553200" cy="4987241"/>
          </a:xfrm>
          <a:prstGeom prst="rect">
            <a:avLst/>
          </a:prstGeom>
        </p:spPr>
      </p:pic>
      <p:sp>
        <p:nvSpPr>
          <p:cNvPr id="21" name="TextBox 20"/>
          <p:cNvSpPr txBox="1"/>
          <p:nvPr/>
        </p:nvSpPr>
        <p:spPr>
          <a:xfrm>
            <a:off x="6477000" y="1905001"/>
            <a:ext cx="26670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t>With a pre-tax cost of debt of 3%</a:t>
            </a:r>
          </a:p>
          <a:p>
            <a:r>
              <a:rPr lang="en-US" sz="1400" i="0" dirty="0" smtClean="0"/>
              <a:t>MV of debt =</a:t>
            </a:r>
          </a:p>
          <a:p>
            <a:r>
              <a:rPr lang="en-US" sz="1400" i="0" dirty="0" smtClean="0"/>
              <a:t>1,441 (PV of annuity, 3 years, 3%) </a:t>
            </a:r>
          </a:p>
          <a:p>
            <a:r>
              <a:rPr lang="en-US" sz="1400" i="0" dirty="0" smtClean="0"/>
              <a:t>+ 28,360/ (1.03)</a:t>
            </a:r>
            <a:r>
              <a:rPr lang="en-US" sz="1400" i="0" baseline="30000" dirty="0" smtClean="0"/>
              <a:t>3</a:t>
            </a:r>
            <a:r>
              <a:rPr lang="en-US" sz="1400" i="0" dirty="0" smtClean="0"/>
              <a:t> = $ 30,029 M</a:t>
            </a:r>
            <a:endParaRPr lang="en-US" sz="1400" i="0" dirty="0"/>
          </a:p>
        </p:txBody>
      </p:sp>
      <p:sp>
        <p:nvSpPr>
          <p:cNvPr id="15" name="TextBox 14"/>
          <p:cNvSpPr txBox="1"/>
          <p:nvPr/>
        </p:nvSpPr>
        <p:spPr>
          <a:xfrm>
            <a:off x="6400800" y="3429001"/>
            <a:ext cx="28194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t>PV of operating leases at 3%</a:t>
            </a:r>
          </a:p>
          <a:p>
            <a:r>
              <a:rPr lang="en-US" sz="1400" i="0" dirty="0" smtClean="0"/>
              <a:t>767/1.03 +</a:t>
            </a:r>
            <a:r>
              <a:rPr lang="en-US" sz="1400" i="0" dirty="0"/>
              <a:t>519</a:t>
            </a:r>
            <a:r>
              <a:rPr lang="en-US" sz="1400" i="0" dirty="0" smtClean="0"/>
              <a:t>/1.03</a:t>
            </a:r>
            <a:r>
              <a:rPr lang="en-US" sz="1400" i="0" baseline="30000" dirty="0" smtClean="0"/>
              <a:t>2</a:t>
            </a:r>
            <a:r>
              <a:rPr lang="en-US" sz="1400" i="0" dirty="0" smtClean="0"/>
              <a:t> +382/1.03</a:t>
            </a:r>
            <a:r>
              <a:rPr lang="en-US" sz="1400" i="0" baseline="30000" dirty="0" smtClean="0"/>
              <a:t>3 </a:t>
            </a:r>
            <a:r>
              <a:rPr lang="en-US" sz="1400" i="0" dirty="0" smtClean="0"/>
              <a:t>+300/1.03</a:t>
            </a:r>
            <a:r>
              <a:rPr lang="en-US" sz="1400" i="0" baseline="30000" dirty="0" smtClean="0"/>
              <a:t>4 </a:t>
            </a:r>
            <a:r>
              <a:rPr lang="en-US" sz="1400" i="0" dirty="0" smtClean="0"/>
              <a:t>+202/1.03</a:t>
            </a:r>
            <a:r>
              <a:rPr lang="en-US" sz="1400" i="0" baseline="30000" dirty="0" smtClean="0"/>
              <a:t>5</a:t>
            </a:r>
            <a:r>
              <a:rPr lang="en-US" sz="1400" i="0" dirty="0" smtClean="0"/>
              <a:t> +259.5/1.03</a:t>
            </a:r>
            <a:r>
              <a:rPr lang="en-US" sz="1400" i="0" baseline="30000" dirty="0" smtClean="0"/>
              <a:t>6</a:t>
            </a:r>
            <a:r>
              <a:rPr lang="en-US" sz="1400" i="0" dirty="0" smtClean="0"/>
              <a:t> +259.5/1.03</a:t>
            </a:r>
            <a:r>
              <a:rPr lang="en-US" sz="1400" i="0" baseline="30000" dirty="0" smtClean="0"/>
              <a:t>7</a:t>
            </a:r>
            <a:r>
              <a:rPr lang="en-US" sz="1400" i="0" dirty="0" smtClean="0"/>
              <a:t> = 2,187    </a:t>
            </a:r>
            <a:endParaRPr lang="en-US" sz="1400" i="0" dirty="0"/>
          </a:p>
        </p:txBody>
      </p:sp>
      <p:sp>
        <p:nvSpPr>
          <p:cNvPr id="2" name="Slide Number Placeholder 1"/>
          <p:cNvSpPr>
            <a:spLocks noGrp="1"/>
          </p:cNvSpPr>
          <p:nvPr>
            <p:ph type="sldNum" sz="quarter" idx="12"/>
          </p:nvPr>
        </p:nvSpPr>
        <p:spPr/>
        <p:txBody>
          <a:bodyPr/>
          <a:lstStyle/>
          <a:p>
            <a:fld id="{1AD93096-5B34-4342-9326-69289CEAE4C2}" type="slidenum">
              <a:rPr lang="en-US" smtClean="0"/>
              <a:pPr/>
              <a:t>31</a:t>
            </a:fld>
            <a:endParaRPr lang="en-US" dirty="0">
              <a:solidFill>
                <a:schemeClr val="tx2"/>
              </a:solidFill>
            </a:endParaRPr>
          </a:p>
        </p:txBody>
      </p:sp>
    </p:spTree>
    <p:extLst>
      <p:ext uri="{BB962C8B-B14F-4D97-AF65-F5344CB8AC3E}">
        <p14:creationId xmlns:p14="http://schemas.microsoft.com/office/powerpoint/2010/main" val="511653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32</a:t>
            </a:fld>
            <a:endParaRPr lang="en-US" dirty="0">
              <a:solidFill>
                <a:schemeClr val="tx2"/>
              </a:solidFill>
            </a:endParaRPr>
          </a:p>
        </p:txBody>
      </p:sp>
      <p:pic>
        <p:nvPicPr>
          <p:cNvPr id="3" name="Picture 2"/>
          <p:cNvPicPr>
            <a:picLocks noChangeAspect="1"/>
          </p:cNvPicPr>
          <p:nvPr/>
        </p:nvPicPr>
        <p:blipFill>
          <a:blip r:embed="rId2"/>
          <a:stretch>
            <a:fillRect/>
          </a:stretch>
        </p:blipFill>
        <p:spPr>
          <a:xfrm>
            <a:off x="0" y="50800"/>
            <a:ext cx="9144000" cy="6739280"/>
          </a:xfrm>
          <a:prstGeom prst="rect">
            <a:avLst/>
          </a:prstGeom>
        </p:spPr>
      </p:pic>
    </p:spTree>
    <p:extLst>
      <p:ext uri="{BB962C8B-B14F-4D97-AF65-F5344CB8AC3E}">
        <p14:creationId xmlns:p14="http://schemas.microsoft.com/office/powerpoint/2010/main" val="38576577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33</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749300"/>
            <a:ext cx="9144000" cy="5339046"/>
          </a:xfrm>
          <a:prstGeom prst="rect">
            <a:avLst/>
          </a:prstGeom>
        </p:spPr>
      </p:pic>
    </p:spTree>
    <p:extLst>
      <p:ext uri="{BB962C8B-B14F-4D97-AF65-F5344CB8AC3E}">
        <p14:creationId xmlns:p14="http://schemas.microsoft.com/office/powerpoint/2010/main" val="35596728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3500" y="0"/>
            <a:ext cx="6007577" cy="4572000"/>
          </a:xfrm>
          <a:prstGeom prst="rect">
            <a:avLst/>
          </a:prstGeom>
        </p:spPr>
      </p:pic>
      <p:sp>
        <p:nvSpPr>
          <p:cNvPr id="4" name="TextBox 3"/>
          <p:cNvSpPr txBox="1"/>
          <p:nvPr/>
        </p:nvSpPr>
        <p:spPr>
          <a:xfrm>
            <a:off x="4876800" y="4343400"/>
            <a:ext cx="3962400" cy="224676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Pre-tax Return on capital</a:t>
            </a:r>
          </a:p>
          <a:p>
            <a:r>
              <a:rPr lang="en-US" sz="1400" i="0" dirty="0" smtClean="0"/>
              <a:t>= Operating Income/ </a:t>
            </a:r>
          </a:p>
          <a:p>
            <a:r>
              <a:rPr lang="en-US" sz="1400" i="0" dirty="0" smtClean="0"/>
              <a:t>(BV of Debt last year + BV of Equity last year –Cash last year)</a:t>
            </a:r>
          </a:p>
          <a:p>
            <a:r>
              <a:rPr lang="en-US" sz="1400" i="0" dirty="0" smtClean="0"/>
              <a:t>= 17741/(22,623+ 55,734-6,361) = 24.64%</a:t>
            </a:r>
          </a:p>
          <a:p>
            <a:endParaRPr lang="en-US" sz="1400" i="0" dirty="0"/>
          </a:p>
          <a:p>
            <a:r>
              <a:rPr lang="en-US" sz="1400" i="0" dirty="0" smtClean="0"/>
              <a:t>After-tax Return on capital =</a:t>
            </a:r>
          </a:p>
          <a:p>
            <a:r>
              <a:rPr lang="en-US" sz="1400" i="0" dirty="0" smtClean="0"/>
              <a:t>Pre-tax Return on capital (1- tax rate)</a:t>
            </a:r>
          </a:p>
          <a:p>
            <a:r>
              <a:rPr lang="en-US" sz="1400" i="0" dirty="0" smtClean="0"/>
              <a:t>= 24.64% (1-.4603) = .1330 or 13.30%</a:t>
            </a:r>
          </a:p>
          <a:p>
            <a:r>
              <a:rPr lang="en-US" sz="1400" i="0" dirty="0" smtClean="0"/>
              <a:t>Tax rate used: Effective tax rate (from this page)</a:t>
            </a:r>
          </a:p>
        </p:txBody>
      </p:sp>
      <p:sp>
        <p:nvSpPr>
          <p:cNvPr id="2" name="Slide Number Placeholder 1"/>
          <p:cNvSpPr>
            <a:spLocks noGrp="1"/>
          </p:cNvSpPr>
          <p:nvPr>
            <p:ph type="sldNum" sz="quarter" idx="12"/>
          </p:nvPr>
        </p:nvSpPr>
        <p:spPr/>
        <p:txBody>
          <a:bodyPr/>
          <a:lstStyle/>
          <a:p>
            <a:fld id="{1AD93096-5B34-4342-9326-69289CEAE4C2}" type="slidenum">
              <a:rPr lang="en-US" smtClean="0"/>
              <a:pPr/>
              <a:t>34</a:t>
            </a:fld>
            <a:endParaRPr lang="en-US" dirty="0">
              <a:solidFill>
                <a:schemeClr val="tx2"/>
              </a:solidFill>
            </a:endParaRPr>
          </a:p>
        </p:txBody>
      </p:sp>
    </p:spTree>
    <p:extLst>
      <p:ext uri="{BB962C8B-B14F-4D97-AF65-F5344CB8AC3E}">
        <p14:creationId xmlns:p14="http://schemas.microsoft.com/office/powerpoint/2010/main" val="34350790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35</a:t>
            </a:fld>
            <a:endParaRPr lang="en-US" dirty="0">
              <a:solidFill>
                <a:schemeClr val="tx2"/>
              </a:solidFill>
            </a:endParaRPr>
          </a:p>
        </p:txBody>
      </p:sp>
      <p:pic>
        <p:nvPicPr>
          <p:cNvPr id="3" name="Picture 2"/>
          <p:cNvPicPr>
            <a:picLocks noChangeAspect="1"/>
          </p:cNvPicPr>
          <p:nvPr/>
        </p:nvPicPr>
        <p:blipFill>
          <a:blip r:embed="rId2"/>
          <a:stretch>
            <a:fillRect/>
          </a:stretch>
        </p:blipFill>
        <p:spPr>
          <a:xfrm>
            <a:off x="0" y="114300"/>
            <a:ext cx="9144000" cy="6622897"/>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36</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1917700"/>
            <a:ext cx="9144000" cy="3007762"/>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Return Spreads Globally….</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37</a:t>
            </a:fld>
            <a:endParaRPr lang="en-US" dirty="0">
              <a:solidFill>
                <a:srgbClr val="FFFFFF"/>
              </a:solidFill>
            </a:endParaRPr>
          </a:p>
        </p:txBody>
      </p:sp>
      <p:pic>
        <p:nvPicPr>
          <p:cNvPr id="4" name="Content Placeholder 3"/>
          <p:cNvPicPr>
            <a:picLocks noGrp="1" noChangeAspect="1"/>
          </p:cNvPicPr>
          <p:nvPr>
            <p:ph sz="quarter" idx="1"/>
          </p:nvPr>
        </p:nvPicPr>
        <p:blipFill>
          <a:blip r:embed="rId2"/>
          <a:stretch>
            <a:fillRect/>
          </a:stretch>
        </p:blipFill>
        <p:spPr>
          <a:xfrm>
            <a:off x="1314124" y="1600200"/>
            <a:ext cx="6750702" cy="4495800"/>
          </a:xfrm>
          <a:prstGeom prst="rect">
            <a:avLst/>
          </a:prstGeom>
        </p:spPr>
      </p:pic>
    </p:spTree>
    <p:extLst>
      <p:ext uri="{BB962C8B-B14F-4D97-AF65-F5344CB8AC3E}">
        <p14:creationId xmlns:p14="http://schemas.microsoft.com/office/powerpoint/2010/main" val="30497584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38</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76200"/>
            <a:ext cx="9144000" cy="6693982"/>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39</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50800"/>
            <a:ext cx="9144000" cy="6756013"/>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Dividend yield and payout</a:t>
            </a:r>
            <a:endParaRPr lang="en-US" dirty="0"/>
          </a:p>
        </p:txBody>
      </p:sp>
      <p:pic>
        <p:nvPicPr>
          <p:cNvPr id="5" name="Content Placeholder 4"/>
          <p:cNvPicPr>
            <a:picLocks noGrp="1" noChangeAspect="1"/>
          </p:cNvPicPr>
          <p:nvPr>
            <p:ph sz="quarter" idx="1"/>
          </p:nvPr>
        </p:nvPicPr>
        <p:blipFill>
          <a:blip r:embed="rId2"/>
          <a:srcRect l="-7306" r="-7306"/>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40</a:t>
            </a:fld>
            <a:endParaRPr lang="en-US" dirty="0">
              <a:solidFill>
                <a:srgbClr val="FFFFFF"/>
              </a:solidFill>
            </a:endParaRPr>
          </a:p>
        </p:txBody>
      </p:sp>
    </p:spTree>
    <p:extLst>
      <p:ext uri="{BB962C8B-B14F-4D97-AF65-F5344CB8AC3E}">
        <p14:creationId xmlns:p14="http://schemas.microsoft.com/office/powerpoint/2010/main" val="10235753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41</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63500"/>
            <a:ext cx="9144000" cy="6706274"/>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42</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342900"/>
            <a:ext cx="9144000" cy="6156757"/>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91200" y="685800"/>
            <a:ext cx="2954655" cy="2677656"/>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Net Income 		   12,345</a:t>
            </a:r>
          </a:p>
          <a:p>
            <a:r>
              <a:rPr lang="en-US" sz="1400" i="0" dirty="0" smtClean="0"/>
              <a:t>+ </a:t>
            </a:r>
            <a:r>
              <a:rPr lang="en-US" sz="1400" i="0" dirty="0" err="1" smtClean="0"/>
              <a:t>Deprecn</a:t>
            </a:r>
            <a:r>
              <a:rPr lang="en-US" sz="1400" i="0" dirty="0" smtClean="0"/>
              <a:t> &amp; </a:t>
            </a:r>
            <a:r>
              <a:rPr lang="en-US" sz="1400" i="0" dirty="0" err="1" smtClean="0"/>
              <a:t>Amortzn</a:t>
            </a:r>
            <a:r>
              <a:rPr lang="en-US" sz="1400" i="0" dirty="0" smtClean="0"/>
              <a:t> 	+   7,742  </a:t>
            </a:r>
          </a:p>
          <a:p>
            <a:r>
              <a:rPr lang="en-US" sz="1400" i="0" dirty="0" smtClean="0"/>
              <a:t>+ </a:t>
            </a:r>
            <a:r>
              <a:rPr lang="en-US" sz="1400" i="0" dirty="0" err="1" smtClean="0"/>
              <a:t>Chg</a:t>
            </a:r>
            <a:r>
              <a:rPr lang="en-US" sz="1400" i="0" dirty="0" smtClean="0"/>
              <a:t> in non-cash WC 	+   1,748</a:t>
            </a:r>
          </a:p>
          <a:p>
            <a:r>
              <a:rPr lang="en-US" sz="1400" i="0" dirty="0" smtClean="0"/>
              <a:t>+ Cap Ex		-  14,642</a:t>
            </a:r>
          </a:p>
          <a:p>
            <a:r>
              <a:rPr lang="en-US" sz="1400" i="0" dirty="0" smtClean="0"/>
              <a:t>+ </a:t>
            </a:r>
            <a:r>
              <a:rPr lang="en-US" sz="1400" i="0" dirty="0" err="1" smtClean="0"/>
              <a:t>Inc</a:t>
            </a:r>
            <a:r>
              <a:rPr lang="en-US" sz="1400" i="0" dirty="0" smtClean="0"/>
              <a:t> (Dec) in ST Debt	+          0</a:t>
            </a:r>
          </a:p>
          <a:p>
            <a:r>
              <a:rPr lang="en-US" sz="1400" i="0" dirty="0" smtClean="0"/>
              <a:t>+ Increase in LT Debt	+   5,794</a:t>
            </a:r>
          </a:p>
          <a:p>
            <a:r>
              <a:rPr lang="en-US" sz="1400" i="0" dirty="0" smtClean="0"/>
              <a:t>-  Decrease in LT Debt	-   </a:t>
            </a:r>
            <a:r>
              <a:rPr lang="en-US" sz="1400" i="0" dirty="0"/>
              <a:t> </a:t>
            </a:r>
            <a:r>
              <a:rPr lang="en-US" sz="1400" i="0" dirty="0" smtClean="0"/>
              <a:t>      0</a:t>
            </a:r>
          </a:p>
          <a:p>
            <a:r>
              <a:rPr lang="en-US" sz="1400" i="0" dirty="0" smtClean="0"/>
              <a:t>= FCFE		=</a:t>
            </a:r>
            <a:r>
              <a:rPr lang="en-US" sz="1400" b="1" i="0" dirty="0"/>
              <a:t> </a:t>
            </a:r>
            <a:r>
              <a:rPr lang="en-US" sz="1400" b="1" i="0" dirty="0" smtClean="0"/>
              <a:t> 9,491 M</a:t>
            </a:r>
            <a:r>
              <a:rPr lang="en-US" sz="1400" i="0" dirty="0" smtClean="0"/>
              <a:t>	</a:t>
            </a:r>
          </a:p>
          <a:p>
            <a:endParaRPr lang="en-US" sz="1400" i="0" dirty="0" smtClean="0"/>
          </a:p>
          <a:p>
            <a:r>
              <a:rPr lang="en-US" sz="1400" i="0" dirty="0" smtClean="0"/>
              <a:t>Dividends Paid	-  3,531</a:t>
            </a:r>
          </a:p>
          <a:p>
            <a:r>
              <a:rPr lang="en-US" sz="1400" i="0" dirty="0" smtClean="0"/>
              <a:t>Decrease capital stock	-11,623	</a:t>
            </a:r>
          </a:p>
          <a:p>
            <a:r>
              <a:rPr lang="en-US" sz="1400" i="0" dirty="0" smtClean="0"/>
              <a:t>Dividends + Buybacks	-15,154</a:t>
            </a:r>
            <a:endParaRPr lang="en-US" sz="1400" b="1" i="0" dirty="0"/>
          </a:p>
        </p:txBody>
      </p:sp>
      <p:pic>
        <p:nvPicPr>
          <p:cNvPr id="2" name="Picture 1"/>
          <p:cNvPicPr>
            <a:picLocks noChangeAspect="1"/>
          </p:cNvPicPr>
          <p:nvPr/>
        </p:nvPicPr>
        <p:blipFill>
          <a:blip r:embed="rId2"/>
          <a:stretch>
            <a:fillRect/>
          </a:stretch>
        </p:blipFill>
        <p:spPr>
          <a:xfrm>
            <a:off x="1" y="0"/>
            <a:ext cx="5791200" cy="4407329"/>
          </a:xfrm>
          <a:prstGeom prst="rect">
            <a:avLst/>
          </a:prstGeom>
        </p:spPr>
      </p:pic>
      <p:sp>
        <p:nvSpPr>
          <p:cNvPr id="11" name="TextBox 10"/>
          <p:cNvSpPr txBox="1"/>
          <p:nvPr/>
        </p:nvSpPr>
        <p:spPr>
          <a:xfrm>
            <a:off x="533400" y="5181600"/>
            <a:ext cx="4608954"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EBITDA – Operating Income = Depreciation &amp; Amortization</a:t>
            </a:r>
          </a:p>
          <a:p>
            <a:r>
              <a:rPr lang="en-US" sz="1400" i="0" dirty="0" smtClean="0"/>
              <a:t>25,443 – 17,741 = 7,742 M</a:t>
            </a:r>
            <a:r>
              <a:rPr lang="en-US" sz="1400" i="0" dirty="0"/>
              <a:t>	</a:t>
            </a:r>
          </a:p>
        </p:txBody>
      </p:sp>
      <p:sp>
        <p:nvSpPr>
          <p:cNvPr id="12" name="TextBox 11"/>
          <p:cNvSpPr txBox="1"/>
          <p:nvPr/>
        </p:nvSpPr>
        <p:spPr>
          <a:xfrm>
            <a:off x="5867400" y="3733800"/>
            <a:ext cx="2840641" cy="138499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Operating Income	   17,741</a:t>
            </a:r>
          </a:p>
          <a:p>
            <a:r>
              <a:rPr lang="en-US" sz="1400" i="0" dirty="0" smtClean="0"/>
              <a:t>- Taxes  = 17741*.4603 = -   8,166</a:t>
            </a:r>
          </a:p>
          <a:p>
            <a:r>
              <a:rPr lang="en-US" sz="1400" i="0" dirty="0" smtClean="0"/>
              <a:t>+ </a:t>
            </a:r>
            <a:r>
              <a:rPr lang="en-US" sz="1400" i="0" dirty="0" err="1" smtClean="0"/>
              <a:t>Deprecn</a:t>
            </a:r>
            <a:r>
              <a:rPr lang="en-US" sz="1400" i="0" dirty="0" smtClean="0"/>
              <a:t> &amp; </a:t>
            </a:r>
            <a:r>
              <a:rPr lang="en-US" sz="1400" i="0" dirty="0" err="1" smtClean="0"/>
              <a:t>Amortzn</a:t>
            </a:r>
            <a:r>
              <a:rPr lang="en-US" sz="1400" i="0" dirty="0" smtClean="0"/>
              <a:t> 	+   7,742  </a:t>
            </a:r>
          </a:p>
          <a:p>
            <a:r>
              <a:rPr lang="en-US" sz="1400" i="0" dirty="0" smtClean="0"/>
              <a:t>+ </a:t>
            </a:r>
            <a:r>
              <a:rPr lang="en-US" sz="1400" i="0" dirty="0" err="1" smtClean="0"/>
              <a:t>Chg</a:t>
            </a:r>
            <a:r>
              <a:rPr lang="en-US" sz="1400" i="0" dirty="0" smtClean="0"/>
              <a:t> in non-cash WC 	+   1,748</a:t>
            </a:r>
          </a:p>
          <a:p>
            <a:r>
              <a:rPr lang="en-US" sz="1400" i="0" dirty="0" smtClean="0"/>
              <a:t>+ Cap Ex		-  14,642</a:t>
            </a:r>
          </a:p>
          <a:p>
            <a:r>
              <a:rPr lang="en-US" sz="1400" i="0" dirty="0" smtClean="0"/>
              <a:t>= FCFF		=</a:t>
            </a:r>
            <a:r>
              <a:rPr lang="en-US" sz="1400" b="1" i="0" dirty="0"/>
              <a:t> </a:t>
            </a:r>
            <a:r>
              <a:rPr lang="en-US" sz="1400" b="1" i="0" dirty="0" smtClean="0"/>
              <a:t> 4,423 M</a:t>
            </a:r>
            <a:endParaRPr lang="en-US" sz="1400" i="0" dirty="0" smtClean="0"/>
          </a:p>
        </p:txBody>
      </p:sp>
      <p:sp>
        <p:nvSpPr>
          <p:cNvPr id="3" name="Slide Number Placeholder 2"/>
          <p:cNvSpPr>
            <a:spLocks noGrp="1"/>
          </p:cNvSpPr>
          <p:nvPr>
            <p:ph type="sldNum" sz="quarter" idx="12"/>
          </p:nvPr>
        </p:nvSpPr>
        <p:spPr/>
        <p:txBody>
          <a:bodyPr/>
          <a:lstStyle/>
          <a:p>
            <a:fld id="{1AD93096-5B34-4342-9326-69289CEAE4C2}" type="slidenum">
              <a:rPr lang="en-US" smtClean="0"/>
              <a:pPr/>
              <a:t>43</a:t>
            </a:fld>
            <a:endParaRPr lang="en-US" dirty="0">
              <a:solidFill>
                <a:schemeClr val="tx2"/>
              </a:solidFill>
            </a:endParaRPr>
          </a:p>
        </p:txBody>
      </p:sp>
    </p:spTree>
    <p:extLst>
      <p:ext uri="{BB962C8B-B14F-4D97-AF65-F5344CB8AC3E}">
        <p14:creationId xmlns:p14="http://schemas.microsoft.com/office/powerpoint/2010/main" val="28356783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smtClean="0"/>
              <a:t>Post-class Analysis</a:t>
            </a:r>
          </a:p>
        </p:txBody>
      </p:sp>
      <p:sp>
        <p:nvSpPr>
          <p:cNvPr id="56323" name="Content Placeholder 2"/>
          <p:cNvSpPr>
            <a:spLocks noGrp="1"/>
          </p:cNvSpPr>
          <p:nvPr>
            <p:ph sz="quarter" idx="1"/>
          </p:nvPr>
        </p:nvSpPr>
        <p:spPr/>
        <p:txBody>
          <a:bodyPr>
            <a:normAutofit fontScale="62500" lnSpcReduction="20000"/>
          </a:bodyPr>
          <a:lstStyle/>
          <a:p>
            <a:r>
              <a:rPr lang="en-US" dirty="0" smtClean="0"/>
              <a:t>Now that you have the numbers for your company, you should be in a position to make an assessment of where your company stands right now, what it does well, what it does badly and what you would change about it.</a:t>
            </a:r>
          </a:p>
          <a:p>
            <a:r>
              <a:rPr lang="en-US" dirty="0" smtClean="0"/>
              <a:t>Your final project will therefore contain eight parts and an optional one, if you are so inclined:</a:t>
            </a:r>
          </a:p>
          <a:p>
            <a:pPr marL="365760" lvl="1" indent="0">
              <a:buNone/>
            </a:pPr>
            <a:r>
              <a:rPr lang="en-US" dirty="0" smtClean="0"/>
              <a:t>I. Stockholder Analysis: Who has the power and what are the potential conflicts of interest?</a:t>
            </a:r>
          </a:p>
          <a:p>
            <a:pPr marL="365760" lvl="1" indent="0">
              <a:buNone/>
            </a:pPr>
            <a:r>
              <a:rPr lang="en-US" dirty="0" smtClean="0"/>
              <a:t>II. Risk and Return: How risky is your firm and what are its hurdle rates?</a:t>
            </a:r>
          </a:p>
          <a:p>
            <a:pPr marL="365760" lvl="1" indent="0">
              <a:buNone/>
            </a:pPr>
            <a:r>
              <a:rPr lang="en-US" dirty="0" smtClean="0"/>
              <a:t>III. Investments: How good are existing investments and what is the potential for the future?</a:t>
            </a:r>
          </a:p>
          <a:p>
            <a:pPr marL="365760" lvl="1" indent="0">
              <a:buNone/>
            </a:pPr>
            <a:r>
              <a:rPr lang="en-US" dirty="0" smtClean="0"/>
              <a:t>IV. Capital Structure Choices: What are the current financing choices?</a:t>
            </a:r>
          </a:p>
          <a:p>
            <a:pPr marL="365760" lvl="1" indent="0">
              <a:buNone/>
            </a:pPr>
            <a:r>
              <a:rPr lang="en-US" dirty="0" smtClean="0"/>
              <a:t>V. Optimal Financing: What is the optimal mix of debt and equity for the firm?</a:t>
            </a:r>
          </a:p>
          <a:p>
            <a:pPr marL="365760" lvl="1" indent="0">
              <a:buNone/>
            </a:pPr>
            <a:r>
              <a:rPr lang="en-US" dirty="0" smtClean="0"/>
              <a:t>VI. Financing Changes: Should firm move to optimal and what type of debt should it use?</a:t>
            </a:r>
          </a:p>
          <a:p>
            <a:pPr marL="365760" lvl="1" indent="0">
              <a:buNone/>
            </a:pPr>
            <a:r>
              <a:rPr lang="en-US" dirty="0" smtClean="0"/>
              <a:t>VII. Dividend Policy: How much and how does the firm return cash to stockholders?</a:t>
            </a:r>
          </a:p>
          <a:p>
            <a:pPr marL="365760" lvl="1" indent="0">
              <a:buNone/>
            </a:pPr>
            <a:r>
              <a:rPr lang="en-US" dirty="0" smtClean="0"/>
              <a:t>VIII. Dividend Assessment: Should the firm return more or less cash to stockholders?</a:t>
            </a:r>
          </a:p>
          <a:p>
            <a:pPr marL="365760" lvl="1" indent="0">
              <a:buNone/>
            </a:pPr>
            <a:r>
              <a:rPr lang="en-US" dirty="0" smtClean="0"/>
              <a:t>IX: Valuation (optional): What value would you attach to the firm and its equity?</a:t>
            </a:r>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44</a:t>
            </a:fld>
            <a:endParaRPr lang="en-US" dirty="0">
              <a:solidFill>
                <a:srgbClr val="FFFFFF"/>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9704</TotalTime>
  <Pages>12</Pages>
  <Words>2829</Words>
  <Application>Microsoft Macintosh PowerPoint</Application>
  <PresentationFormat>On-screen Show (4:3)</PresentationFormat>
  <Paragraphs>826</Paragraphs>
  <Slides>44</Slides>
  <Notes>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3</vt:i4>
      </vt:variant>
      <vt:variant>
        <vt:lpstr>Slide Titles</vt:lpstr>
      </vt:variant>
      <vt:variant>
        <vt:i4>44</vt:i4>
      </vt:variant>
    </vt:vector>
  </HeadingPairs>
  <TitlesOfParts>
    <vt:vector size="56" baseType="lpstr">
      <vt:lpstr>Calibri</vt:lpstr>
      <vt:lpstr>Geneva</vt:lpstr>
      <vt:lpstr>Helvetica</vt:lpstr>
      <vt:lpstr>ＭＳ Ｐゴシック</vt:lpstr>
      <vt:lpstr>Times</vt:lpstr>
      <vt:lpstr>Wingdings</vt:lpstr>
      <vt:lpstr>Wingdings 2</vt:lpstr>
      <vt:lpstr>ヒラギノ角ゴ Pro W3</vt:lpstr>
      <vt:lpstr>Basic</vt:lpstr>
      <vt:lpstr>Document</vt:lpstr>
      <vt:lpstr>Equation</vt:lpstr>
      <vt:lpstr>Microsoft Word Document</vt:lpstr>
      <vt:lpstr>Project Workbook (July 2016)</vt:lpstr>
      <vt:lpstr>Your data…</vt:lpstr>
      <vt:lpstr>PowerPoint Presentation</vt:lpstr>
      <vt:lpstr>Corporate Governance: Assessing where the power lies and potential conflicts of interest</vt:lpstr>
      <vt:lpstr>1. Institutional Default</vt:lpstr>
      <vt:lpstr>2. Self Holdings?</vt:lpstr>
      <vt:lpstr>3. The Government Influence? </vt:lpstr>
      <vt:lpstr>4. Different voting rights? </vt:lpstr>
      <vt:lpstr>5. Family Group Companies</vt:lpstr>
      <vt:lpstr>6. Founders hang on…</vt:lpstr>
      <vt:lpstr>7. Corporate Cross Holdings </vt:lpstr>
      <vt:lpstr>8. Activist investors</vt:lpstr>
      <vt:lpstr>The marginal investor in your firm is….</vt:lpstr>
      <vt:lpstr>Risk free rate: Major Currency Government Bonds</vt:lpstr>
      <vt:lpstr>Local Currency Government Bond Rates – July 1, 2016</vt:lpstr>
      <vt:lpstr>Approach 1: Default spread from Government Bonds</vt:lpstr>
      <vt:lpstr>Approach 2: CDS Spreads – July 1, 2016</vt:lpstr>
      <vt:lpstr>Approach 3: Typical Default Spreads: July 1, 2016</vt:lpstr>
      <vt:lpstr>Getting to a risk free rate in a currency: Example</vt:lpstr>
      <vt:lpstr>Risk free Rates: By Currency – July 1, 2016</vt:lpstr>
      <vt:lpstr>Risk free Rate: Desperation Time?</vt:lpstr>
      <vt:lpstr>PowerPoint Presentation</vt:lpstr>
      <vt:lpstr>PowerPoint Presentation</vt:lpstr>
      <vt:lpstr>The best R-squared ever?</vt:lpstr>
      <vt:lpstr>What sector is your firm in?</vt:lpstr>
      <vt:lpstr>PowerPoint Presentation</vt:lpstr>
      <vt:lpstr>PowerPoint Presentation</vt:lpstr>
      <vt:lpstr>Interest coverage ratios</vt:lpstr>
      <vt:lpstr>Synthetic Ratings and Default Spreads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Return Spreads Globally….</vt:lpstr>
      <vt:lpstr>PowerPoint Presentation</vt:lpstr>
      <vt:lpstr>PowerPoint Presentation</vt:lpstr>
      <vt:lpstr>Dividend yield and payout</vt:lpstr>
      <vt:lpstr>PowerPoint Presentation</vt:lpstr>
      <vt:lpstr>PowerPoint Presentation</vt:lpstr>
      <vt:lpstr>PowerPoint Presentation</vt:lpstr>
      <vt:lpstr>Post-class Analysis</vt:lpstr>
    </vt:vector>
  </TitlesOfParts>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 The Project</dc:title>
  <dc:subject/>
  <dc:creator>Aswath Damodaran</dc:creator>
  <cp:keywords/>
  <dc:description/>
  <cp:lastModifiedBy>Aswath Damodaran</cp:lastModifiedBy>
  <cp:revision>177</cp:revision>
  <cp:lastPrinted>2015-07-08T12:39:40Z</cp:lastPrinted>
  <dcterms:created xsi:type="dcterms:W3CDTF">2010-01-13T15:39:20Z</dcterms:created>
  <dcterms:modified xsi:type="dcterms:W3CDTF">2016-07-02T17:09:51Z</dcterms:modified>
</cp:coreProperties>
</file>