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16" r:id="rId1"/>
  </p:sldMasterIdLst>
  <p:notesMasterIdLst>
    <p:notesMasterId r:id="rId16"/>
  </p:notesMasterIdLst>
  <p:handoutMasterIdLst>
    <p:handoutMasterId r:id="rId17"/>
  </p:handoutMasterIdLst>
  <p:sldIdLst>
    <p:sldId id="256" r:id="rId2"/>
    <p:sldId id="257" r:id="rId3"/>
    <p:sldId id="273" r:id="rId4"/>
    <p:sldId id="259" r:id="rId5"/>
    <p:sldId id="260" r:id="rId6"/>
    <p:sldId id="261" r:id="rId7"/>
    <p:sldId id="274" r:id="rId8"/>
    <p:sldId id="262" r:id="rId9"/>
    <p:sldId id="263" r:id="rId10"/>
    <p:sldId id="264" r:id="rId11"/>
    <p:sldId id="275" r:id="rId12"/>
    <p:sldId id="269" r:id="rId13"/>
    <p:sldId id="271" r:id="rId14"/>
    <p:sldId id="272" r:id="rId15"/>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9"/>
    <p:restoredTop sz="93129"/>
  </p:normalViewPr>
  <p:slideViewPr>
    <p:cSldViewPr>
      <p:cViewPr varScale="1">
        <p:scale>
          <a:sx n="114" d="100"/>
          <a:sy n="114" d="100"/>
        </p:scale>
        <p:origin x="172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592019D-337A-C140-BFA6-53C884EE898D}"/>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BD38C370-111E-CE4E-9121-D427B75392B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A4C78B4-3C29-3546-942E-8906B3255AC7}"/>
              </a:ext>
            </a:extLst>
          </p:cNvPr>
          <p:cNvSpPr>
            <a:spLocks noGrp="1" noRot="1" noChangeAspect="1" noChangeArrowheads="1" noTextEdit="1"/>
          </p:cNvSpPr>
          <p:nvPr>
            <p:ph type="sldImg"/>
          </p:nvPr>
        </p:nvSpPr>
        <p:spPr>
          <a:xfrm>
            <a:off x="1150938" y="692150"/>
            <a:ext cx="4556125" cy="3416300"/>
          </a:xfrm>
          <a:ln/>
        </p:spPr>
      </p:sp>
      <p:sp>
        <p:nvSpPr>
          <p:cNvPr id="24578" name="Rectangle 3">
            <a:extLst>
              <a:ext uri="{FF2B5EF4-FFF2-40B4-BE49-F238E27FC236}">
                <a16:creationId xmlns:a16="http://schemas.microsoft.com/office/drawing/2014/main" id="{981F2935-A9C9-5041-8A5A-206E9DF6D05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091276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4000" b="0" cap="all" baseline="0">
                <a:blipFill dpi="0" rotWithShape="1">
                  <a:blip r:embed="rId5"/>
                  <a:srcRect/>
                  <a:tile tx="6350" ty="-127000" sx="65000" sy="64000" flip="none" algn="tl"/>
                </a:blipFill>
              </a:defRPr>
            </a:lvl1pPr>
          </a:lstStyle>
          <a:p>
            <a:r>
              <a:rPr lang="en-US" dirty="0"/>
              <a:t>Click to edit Master title style</a:t>
            </a:r>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24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pPr>
              <a:defRPr/>
            </a:pPr>
            <a:r>
              <a:rPr lang="en-US"/>
              <a:t>Aswath Damodaran</a:t>
            </a:r>
            <a:endParaRPr lang="en-US" dirty="0"/>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30DC96D-ACB6-9346-80F6-AA874DA96569}" type="slidenum">
              <a:rPr lang="en-US" altLang="en-US" smtClean="0"/>
              <a:pPr>
                <a:defRPr/>
              </a:pPr>
              <a:t>‹#›</a:t>
            </a:fld>
            <a:endParaRPr lang="en-US" altLang="en-US"/>
          </a:p>
        </p:txBody>
      </p:sp>
    </p:spTree>
    <p:extLst>
      <p:ext uri="{BB962C8B-B14F-4D97-AF65-F5344CB8AC3E}">
        <p14:creationId xmlns:p14="http://schemas.microsoft.com/office/powerpoint/2010/main" val="4182072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197056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4AE61EE5-682D-8D4A-AD71-5D573432AFE7}" type="datetimeFigureOut">
              <a:rPr lang="en-US" altLang="en-US" smtClean="0"/>
              <a:pPr>
                <a:defRPr/>
              </a:pPr>
              <a:t>12/5/25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D8E11DB9-34EB-C741-9E65-5EFC5D50F066}" type="slidenum">
              <a:rPr lang="en-US" altLang="en-US" smtClean="0"/>
              <a:pPr>
                <a:defRPr/>
              </a:pPr>
              <a:t>‹#›</a:t>
            </a:fld>
            <a:endParaRPr lang="en-US" altLang="en-US"/>
          </a:p>
        </p:txBody>
      </p:sp>
    </p:spTree>
    <p:extLst>
      <p:ext uri="{BB962C8B-B14F-4D97-AF65-F5344CB8AC3E}">
        <p14:creationId xmlns:p14="http://schemas.microsoft.com/office/powerpoint/2010/main" val="62757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EDF1646-1838-3E42-9A92-B28D1426FCEE}" type="datetimeFigureOut">
              <a:rPr lang="en-US" altLang="en-US" smtClean="0"/>
              <a:pPr>
                <a:defRPr/>
              </a:pPr>
              <a:t>12/5/25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411D61-D85C-F44A-A42E-9D92B52A4B5D}" type="slidenum">
              <a:rPr lang="en-US" altLang="en-US" smtClean="0"/>
              <a:pPr>
                <a:defRPr/>
              </a:pPr>
              <a:t>‹#›</a:t>
            </a:fld>
            <a:endParaRPr lang="en-US" altLang="en-US"/>
          </a:p>
        </p:txBody>
      </p:sp>
    </p:spTree>
    <p:extLst>
      <p:ext uri="{BB962C8B-B14F-4D97-AF65-F5344CB8AC3E}">
        <p14:creationId xmlns:p14="http://schemas.microsoft.com/office/powerpoint/2010/main" val="355935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Aswath Damodaran</a:t>
            </a:r>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7964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917A11AA-9566-584E-8EC4-66E24604E763}" type="datetimeFigureOut">
              <a:rPr lang="en-US" altLang="en-US" smtClean="0"/>
              <a:pPr>
                <a:defRPr/>
              </a:pPr>
              <a:t>12/5/25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4F75F6B2-9EA1-9547-A60D-E3E89DA4362E}"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510841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EE61F15-067B-584D-B6E4-5CFDE37DB020}" type="datetimeFigureOut">
              <a:rPr lang="en-US" altLang="en-US" smtClean="0"/>
              <a:pPr>
                <a:defRPr/>
              </a:pPr>
              <a:t>12/5/25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5EC8CA-A300-CC44-8CE3-1A55E2257019}" type="slidenum">
              <a:rPr lang="en-US" altLang="en-US" smtClean="0"/>
              <a:pPr>
                <a:defRPr/>
              </a:pPr>
              <a:t>‹#›</a:t>
            </a:fld>
            <a:endParaRPr lang="en-US" altLang="en-US"/>
          </a:p>
        </p:txBody>
      </p:sp>
    </p:spTree>
    <p:extLst>
      <p:ext uri="{BB962C8B-B14F-4D97-AF65-F5344CB8AC3E}">
        <p14:creationId xmlns:p14="http://schemas.microsoft.com/office/powerpoint/2010/main" val="1961014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t>Aswath Damodaran</a:t>
            </a:r>
            <a:endParaRPr lang="en-US" dirty="0"/>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45611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E1CC270D-FF3D-9546-84D1-0909AD86FD66}" type="datetimeFigureOut">
              <a:rPr lang="en-US" altLang="en-US" smtClean="0"/>
              <a:pPr>
                <a:defRPr/>
              </a:pPr>
              <a:t>12/5/25</a:t>
            </a:fld>
            <a:endParaRPr lang="en-US" altLang="en-US"/>
          </a:p>
        </p:txBody>
      </p:sp>
      <p:sp>
        <p:nvSpPr>
          <p:cNvPr id="10" name="Slide Number Placeholder 9"/>
          <p:cNvSpPr>
            <a:spLocks noGrp="1"/>
          </p:cNvSpPr>
          <p:nvPr>
            <p:ph type="sldNum" sz="quarter" idx="12"/>
          </p:nvPr>
        </p:nvSpPr>
        <p:spPr/>
        <p:txBody>
          <a:bodyPr/>
          <a:lstStyle/>
          <a:p>
            <a:pPr>
              <a:defRPr/>
            </a:pPr>
            <a:fld id="{96CAF988-7EA1-F14E-BE90-9BCE5135BECA}" type="slidenum">
              <a:rPr lang="en-US" altLang="en-US" smtClean="0"/>
              <a:pPr>
                <a:defRPr/>
              </a:pPr>
              <a:t>‹#›</a:t>
            </a:fld>
            <a:endParaRPr lang="en-US" altLang="en-US"/>
          </a:p>
        </p:txBody>
      </p:sp>
    </p:spTree>
    <p:extLst>
      <p:ext uri="{BB962C8B-B14F-4D97-AF65-F5344CB8AC3E}">
        <p14:creationId xmlns:p14="http://schemas.microsoft.com/office/powerpoint/2010/main" val="103737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45DC0D2-5712-CC4E-A71A-1783C2CCDF6F}" type="datetimeFigureOut">
              <a:rPr lang="en-US" altLang="en-US" smtClean="0"/>
              <a:pPr>
                <a:defRPr/>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569B913-4562-CB43-8FEA-643CB9BD2709}" type="slidenum">
              <a:rPr lang="en-US" altLang="en-US" smtClean="0"/>
              <a:pPr>
                <a:defRPr/>
              </a:pPr>
              <a:t>‹#›</a:t>
            </a:fld>
            <a:endParaRPr lang="en-US" altLang="en-US"/>
          </a:p>
        </p:txBody>
      </p:sp>
    </p:spTree>
    <p:extLst>
      <p:ext uri="{BB962C8B-B14F-4D97-AF65-F5344CB8AC3E}">
        <p14:creationId xmlns:p14="http://schemas.microsoft.com/office/powerpoint/2010/main" val="3310372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C58945A-7112-BF4A-9FD7-10FBE9CB45CB}" type="datetimeFigureOut">
              <a:rPr lang="en-US" altLang="en-US" smtClean="0"/>
              <a:pPr>
                <a:defRPr/>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F425E0E-D2E1-1A4F-B023-F5474D37F484}" type="slidenum">
              <a:rPr lang="en-US" altLang="en-US" smtClean="0"/>
              <a:pPr>
                <a:defRPr/>
              </a:pPr>
              <a:t>‹#›</a:t>
            </a:fld>
            <a:endParaRPr lang="en-US" altLang="en-US"/>
          </a:p>
        </p:txBody>
      </p:sp>
    </p:spTree>
    <p:extLst>
      <p:ext uri="{BB962C8B-B14F-4D97-AF65-F5344CB8AC3E}">
        <p14:creationId xmlns:p14="http://schemas.microsoft.com/office/powerpoint/2010/main" val="6707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5701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643353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t>Aswath Damodaran</a:t>
            </a:r>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164261137"/>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F9639D4-EE4D-684F-A282-62565383FC4E}"/>
              </a:ext>
            </a:extLst>
          </p:cNvPr>
          <p:cNvSpPr>
            <a:spLocks noGrp="1" noChangeArrowheads="1"/>
          </p:cNvSpPr>
          <p:nvPr>
            <p:ph type="ctrTitle"/>
          </p:nvPr>
        </p:nvSpPr>
        <p:spPr/>
        <p:txBody>
          <a:bodyPr>
            <a:normAutofit/>
          </a:bodyPr>
          <a:lstStyle/>
          <a:p>
            <a:pPr eaLnBrk="1" fontAlgn="auto" hangingPunct="1">
              <a:spcAft>
                <a:spcPts val="0"/>
              </a:spcAft>
              <a:defRPr/>
            </a:pPr>
            <a:r>
              <a:rPr lang="en-US" altLang="en-US">
                <a:ea typeface="ＭＳ Ｐゴシック" panose="020B0600070205080204" pitchFamily="34" charset="-128"/>
              </a:rPr>
              <a:t>Investment Philosophies: Introduction</a:t>
            </a:r>
          </a:p>
        </p:txBody>
      </p:sp>
      <p:sp>
        <p:nvSpPr>
          <p:cNvPr id="4099" name="Rectangle 3">
            <a:extLst>
              <a:ext uri="{FF2B5EF4-FFF2-40B4-BE49-F238E27FC236}">
                <a16:creationId xmlns:a16="http://schemas.microsoft.com/office/drawing/2014/main" id="{E00DBA91-961B-AE47-9AAE-69709414E607}"/>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a:t>Session 1</a:t>
            </a:r>
          </a:p>
          <a:p>
            <a:pPr eaLnBrk="1" fontAlgn="auto" hangingPunct="1">
              <a:spcAft>
                <a:spcPts val="0"/>
              </a:spcAft>
              <a:buFont typeface="Arial"/>
              <a:buNone/>
              <a:defRPr/>
            </a:pPr>
            <a:r>
              <a:rPr lang="en-US"/>
              <a:t>Investment Philosophies</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E9B6B66-A8D7-2649-82A8-78AD231862EF}"/>
              </a:ext>
            </a:extLst>
          </p:cNvPr>
          <p:cNvSpPr>
            <a:spLocks noGrp="1" noChangeArrowheads="1"/>
          </p:cNvSpPr>
          <p:nvPr>
            <p:ph type="title"/>
          </p:nvPr>
        </p:nvSpPr>
        <p:spPr/>
        <p:txBody>
          <a:bodyPr/>
          <a:lstStyle/>
          <a:p>
            <a:r>
              <a:rPr lang="en-US" altLang="en-US"/>
              <a:t>What is an investment philosophy?</a:t>
            </a:r>
          </a:p>
        </p:txBody>
      </p:sp>
      <p:sp>
        <p:nvSpPr>
          <p:cNvPr id="5123" name="Rectangle 3">
            <a:extLst>
              <a:ext uri="{FF2B5EF4-FFF2-40B4-BE49-F238E27FC236}">
                <a16:creationId xmlns:a16="http://schemas.microsoft.com/office/drawing/2014/main" id="{056C6539-2CA4-A34B-B316-BA4F5FD6C43F}"/>
              </a:ext>
            </a:extLst>
          </p:cNvPr>
          <p:cNvSpPr>
            <a:spLocks noGrp="1" noChangeArrowheads="1"/>
          </p:cNvSpPr>
          <p:nvPr>
            <p:ph idx="1"/>
          </p:nvPr>
        </p:nvSpPr>
        <p:spPr/>
        <p:txBody>
          <a:bodyPr/>
          <a:lstStyle/>
          <a:p>
            <a:r>
              <a:rPr lang="en-US" b="1" dirty="0"/>
              <a:t>What is it?</a:t>
            </a:r>
            <a:r>
              <a:rPr lang="en-US" dirty="0"/>
              <a:t> An investment philosophy is a coherent way of thinking about markets, how they work (and sometimes do not) and the types of mistakes that you believe consistently underlie investor behavior. </a:t>
            </a:r>
          </a:p>
          <a:p>
            <a:r>
              <a:rPr lang="en-US" b="1" dirty="0"/>
              <a:t>Investment philosophy vs. Investment strategy</a:t>
            </a:r>
            <a:r>
              <a:rPr lang="en-US" dirty="0"/>
              <a:t>: An investment strategy is much narrower. It is a way of putting into practice an investment philosophy.</a:t>
            </a:r>
          </a:p>
          <a:p>
            <a:r>
              <a:rPr lang="en-US" b="1" dirty="0"/>
              <a:t>In brief</a:t>
            </a:r>
            <a:r>
              <a:rPr lang="en-US" dirty="0"/>
              <a:t>:  An investment philosophy is a set of core beliefs that you can go back to in order to generate new strategies when old ones do not work.</a:t>
            </a:r>
          </a:p>
          <a:p>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BF27-2749-98A4-67B3-0E2182DE5EC9}"/>
              </a:ext>
            </a:extLst>
          </p:cNvPr>
          <p:cNvSpPr>
            <a:spLocks noGrp="1"/>
          </p:cNvSpPr>
          <p:nvPr>
            <p:ph type="title"/>
          </p:nvPr>
        </p:nvSpPr>
        <p:spPr/>
        <p:txBody>
          <a:bodyPr/>
          <a:lstStyle/>
          <a:p>
            <a:r>
              <a:rPr lang="en-US" dirty="0"/>
              <a:t>AT THE HEART OF A PHILOSOPHY…</a:t>
            </a:r>
          </a:p>
        </p:txBody>
      </p:sp>
      <p:sp>
        <p:nvSpPr>
          <p:cNvPr id="3" name="Content Placeholder 2">
            <a:extLst>
              <a:ext uri="{FF2B5EF4-FFF2-40B4-BE49-F238E27FC236}">
                <a16:creationId xmlns:a16="http://schemas.microsoft.com/office/drawing/2014/main" id="{47808081-F679-6EB4-C2E5-A7AA31EC28B6}"/>
              </a:ext>
            </a:extLst>
          </p:cNvPr>
          <p:cNvSpPr>
            <a:spLocks noGrp="1"/>
          </p:cNvSpPr>
          <p:nvPr>
            <p:ph idx="1"/>
          </p:nvPr>
        </p:nvSpPr>
        <p:spPr/>
        <p:txBody>
          <a:bodyPr>
            <a:normAutofit fontScale="92500" lnSpcReduction="10000"/>
          </a:bodyPr>
          <a:lstStyle/>
          <a:p>
            <a:r>
              <a:rPr lang="en-US" dirty="0"/>
              <a:t>Underlying every investment philosophy is a </a:t>
            </a:r>
            <a:r>
              <a:rPr lang="en-US" b="1" dirty="0"/>
              <a:t>view about human behavior</a:t>
            </a:r>
            <a:r>
              <a:rPr lang="en-US" dirty="0"/>
              <a:t>. Academics and practitioners in finance who have long viewed the rational investor assumption with skepticism have developed a branch of finance called behavioral finance that draws on psychology, sociology, and finance to try to explain both why investors behave the way they do and the consequences for investment strategies </a:t>
            </a:r>
          </a:p>
          <a:p>
            <a:r>
              <a:rPr lang="en-US" dirty="0"/>
              <a:t>A closely related second ingredient of an investment philosophy is the </a:t>
            </a:r>
            <a:r>
              <a:rPr lang="en-US" b="1" dirty="0"/>
              <a:t>view of market efficiency or inefficiency </a:t>
            </a:r>
            <a:r>
              <a:rPr lang="en-US" dirty="0"/>
              <a:t>that you need for the philosophy to be a successful one. While all active investment philosophies assume that markets are inefficient, they </a:t>
            </a:r>
            <a:r>
              <a:rPr lang="en-US" b="1" dirty="0"/>
              <a:t>differ in their views on what parts of the market the inefficiencies are most likely to show up in and how long they will last</a:t>
            </a:r>
          </a:p>
          <a:p>
            <a:r>
              <a:rPr lang="en-US" dirty="0"/>
              <a:t>Once you have an investment philosophy in place, you develop investment strategies that build on the core philosophy. The </a:t>
            </a:r>
            <a:r>
              <a:rPr lang="en-US" b="1" dirty="0"/>
              <a:t>same investment philosophy can spawn multiple investment strategies</a:t>
            </a:r>
            <a:r>
              <a:rPr lang="en-US" dirty="0"/>
              <a:t>. </a:t>
            </a:r>
          </a:p>
        </p:txBody>
      </p:sp>
    </p:spTree>
    <p:extLst>
      <p:ext uri="{BB962C8B-B14F-4D97-AF65-F5344CB8AC3E}">
        <p14:creationId xmlns:p14="http://schemas.microsoft.com/office/powerpoint/2010/main" val="1698318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15604EBB-659D-0F42-B7E5-825E315CD188}"/>
              </a:ext>
            </a:extLst>
          </p:cNvPr>
          <p:cNvSpPr>
            <a:spLocks noGrp="1" noChangeArrowheads="1"/>
          </p:cNvSpPr>
          <p:nvPr>
            <p:ph type="title"/>
          </p:nvPr>
        </p:nvSpPr>
        <p:spPr/>
        <p:txBody>
          <a:bodyPr/>
          <a:lstStyle/>
          <a:p>
            <a:r>
              <a:rPr lang="en-US"/>
              <a:t>Why do you need an investment philosophy?</a:t>
            </a:r>
          </a:p>
        </p:txBody>
      </p:sp>
      <p:sp>
        <p:nvSpPr>
          <p:cNvPr id="290819" name="Rectangle 3">
            <a:extLst>
              <a:ext uri="{FF2B5EF4-FFF2-40B4-BE49-F238E27FC236}">
                <a16:creationId xmlns:a16="http://schemas.microsoft.com/office/drawing/2014/main" id="{33923E0B-5721-EB4E-9640-4F8F810B283F}"/>
              </a:ext>
            </a:extLst>
          </p:cNvPr>
          <p:cNvSpPr>
            <a:spLocks noGrp="1" noChangeArrowheads="1"/>
          </p:cNvSpPr>
          <p:nvPr>
            <p:ph idx="1"/>
          </p:nvPr>
        </p:nvSpPr>
        <p:spPr/>
        <p:txBody>
          <a:bodyPr/>
          <a:lstStyle/>
          <a:p>
            <a:r>
              <a:rPr lang="en-US" dirty="0"/>
              <a:t>If you do not have an investment philosophy, you will find yourself:</a:t>
            </a:r>
          </a:p>
          <a:p>
            <a:pPr marL="457200" indent="-457200">
              <a:buFont typeface="+mj-lt"/>
              <a:buAutoNum type="arabicPeriod"/>
            </a:pPr>
            <a:r>
              <a:rPr lang="en-US" b="1" dirty="0"/>
              <a:t>A magnet for scams</a:t>
            </a:r>
            <a:r>
              <a:rPr lang="en-US" dirty="0"/>
              <a:t>: Lacking a rudder or a core set of beliefs, you will be easy prey for charlatans and pretenders, with each one claiming to have found the magic strategy that beats the market.</a:t>
            </a:r>
          </a:p>
          <a:p>
            <a:pPr marL="457200" indent="-457200">
              <a:buFont typeface="+mj-lt"/>
              <a:buAutoNum type="arabicPeriod"/>
            </a:pPr>
            <a:r>
              <a:rPr lang="en-US" b="1" dirty="0"/>
              <a:t>With high switching costs</a:t>
            </a:r>
            <a:r>
              <a:rPr lang="en-US" dirty="0"/>
              <a:t>: Switching from strategy to strategy, you will have to change your portfolio, resulting in high transactions costs and you will pay more in taxes.</a:t>
            </a:r>
          </a:p>
          <a:p>
            <a:pPr marL="457200" indent="-457200">
              <a:buFont typeface="+mj-lt"/>
              <a:buAutoNum type="arabicPeriod"/>
            </a:pPr>
            <a:r>
              <a:rPr lang="en-US" b="1" dirty="0"/>
              <a:t>And a philosophy that is not right for you</a:t>
            </a:r>
            <a:r>
              <a:rPr lang="en-US" dirty="0"/>
              <a:t>: In addition to having a portfolio that under performs the market, you are likely to find yourself with an ulcer or worse.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7" name="Object 2">
            <a:extLst>
              <a:ext uri="{FF2B5EF4-FFF2-40B4-BE49-F238E27FC236}">
                <a16:creationId xmlns:a16="http://schemas.microsoft.com/office/drawing/2014/main" id="{C3C64E73-4C64-F64A-85C3-6D8677C9DD8A}"/>
              </a:ext>
            </a:extLst>
          </p:cNvPr>
          <p:cNvGraphicFramePr>
            <a:graphicFrameLocks noChangeAspect="1"/>
          </p:cNvGraphicFramePr>
          <p:nvPr>
            <p:extLst>
              <p:ext uri="{D42A27DB-BD31-4B8C-83A1-F6EECF244321}">
                <p14:modId xmlns:p14="http://schemas.microsoft.com/office/powerpoint/2010/main" val="4136948238"/>
              </p:ext>
            </p:extLst>
          </p:nvPr>
        </p:nvGraphicFramePr>
        <p:xfrm>
          <a:off x="787400" y="687388"/>
          <a:ext cx="7569200" cy="5484812"/>
        </p:xfrm>
        <a:graphic>
          <a:graphicData uri="http://schemas.openxmlformats.org/presentationml/2006/ole">
            <mc:AlternateContent xmlns:mc="http://schemas.openxmlformats.org/markup-compatibility/2006">
              <mc:Choice xmlns:v="urn:schemas-microsoft-com:vml" Requires="v">
                <p:oleObj name="Document" r:id="rId2" imgW="7569200" imgH="5486400" progId="Word.Document.8">
                  <p:embed/>
                </p:oleObj>
              </mc:Choice>
              <mc:Fallback>
                <p:oleObj name="Document" r:id="rId2" imgW="7569200" imgH="5486400" progId="Word.Document.8">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687388"/>
                        <a:ext cx="7569200" cy="54848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FC6D3ADB-60DE-9B47-988F-616D8296D40F}"/>
              </a:ext>
            </a:extLst>
          </p:cNvPr>
          <p:cNvSpPr>
            <a:spLocks noGrp="1" noChangeArrowheads="1"/>
          </p:cNvSpPr>
          <p:nvPr>
            <p:ph type="title"/>
          </p:nvPr>
        </p:nvSpPr>
        <p:spPr/>
        <p:txBody>
          <a:bodyPr/>
          <a:lstStyle/>
          <a:p>
            <a:r>
              <a:rPr lang="en-US" altLang="en-US"/>
              <a:t>Categorizing Investment Philosophies</a:t>
            </a:r>
          </a:p>
        </p:txBody>
      </p:sp>
      <p:sp>
        <p:nvSpPr>
          <p:cNvPr id="292867" name="Rectangle 3">
            <a:extLst>
              <a:ext uri="{FF2B5EF4-FFF2-40B4-BE49-F238E27FC236}">
                <a16:creationId xmlns:a16="http://schemas.microsoft.com/office/drawing/2014/main" id="{EA753516-A9E6-564E-BE63-E08534A79AF1}"/>
              </a:ext>
            </a:extLst>
          </p:cNvPr>
          <p:cNvSpPr>
            <a:spLocks noGrp="1" noChangeArrowheads="1"/>
          </p:cNvSpPr>
          <p:nvPr>
            <p:ph idx="1"/>
          </p:nvPr>
        </p:nvSpPr>
        <p:spPr/>
        <p:txBody>
          <a:bodyPr>
            <a:normAutofit lnSpcReduction="10000"/>
          </a:bodyPr>
          <a:lstStyle/>
          <a:p>
            <a:r>
              <a:rPr lang="en-US" b="1" dirty="0"/>
              <a:t>Investing versus Trading: </a:t>
            </a:r>
            <a:r>
              <a:rPr lang="en-US" dirty="0"/>
              <a:t>When you invest, you estimate the value of an investment, buy if the price is less than the value and hope for converge. In trading, you buy at a low price and try to sell at a high price and care little about why.</a:t>
            </a:r>
            <a:endParaRPr lang="en-US" b="1" dirty="0"/>
          </a:p>
          <a:p>
            <a:r>
              <a:rPr lang="en-US" b="1" dirty="0"/>
              <a:t>Market Timing versus Asset Selection</a:t>
            </a:r>
            <a:r>
              <a:rPr lang="en-US" dirty="0"/>
              <a:t>: With market timing, you bet on the movement of entire markets - financial as well as real assets. With asset selection, you focus on picking good investments within each market.</a:t>
            </a:r>
          </a:p>
          <a:p>
            <a:r>
              <a:rPr lang="en-US" b="1" dirty="0"/>
              <a:t>Activist versus Passive Investing</a:t>
            </a:r>
            <a:r>
              <a:rPr lang="en-US" dirty="0"/>
              <a:t>: With passive investing, you take positions in companies and hope that the market corrects its mistakes. With activist investing, you play a role (or provide the catalyst) in correcting market mistakes.</a:t>
            </a:r>
          </a:p>
          <a:p>
            <a:r>
              <a:rPr lang="en-US" b="1" dirty="0"/>
              <a:t>Time Horizon</a:t>
            </a:r>
            <a:r>
              <a:rPr lang="en-US" dirty="0"/>
              <a:t>: Some philosophies require that you invest for long time periods. Others are based upon short holding periods.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13C7-3325-5294-4C0C-04E7EB937952}"/>
              </a:ext>
            </a:extLst>
          </p:cNvPr>
          <p:cNvSpPr>
            <a:spLocks noGrp="1"/>
          </p:cNvSpPr>
          <p:nvPr>
            <p:ph type="title"/>
          </p:nvPr>
        </p:nvSpPr>
        <p:spPr/>
        <p:txBody>
          <a:bodyPr/>
          <a:lstStyle/>
          <a:p>
            <a:r>
              <a:rPr lang="en-US" dirty="0"/>
              <a:t>Contradictory vs complimentary philosophies</a:t>
            </a:r>
          </a:p>
        </p:txBody>
      </p:sp>
      <p:sp>
        <p:nvSpPr>
          <p:cNvPr id="3" name="Content Placeholder 2">
            <a:extLst>
              <a:ext uri="{FF2B5EF4-FFF2-40B4-BE49-F238E27FC236}">
                <a16:creationId xmlns:a16="http://schemas.microsoft.com/office/drawing/2014/main" id="{5C57FCDB-697F-81C1-6029-711F165CC52A}"/>
              </a:ext>
            </a:extLst>
          </p:cNvPr>
          <p:cNvSpPr>
            <a:spLocks noGrp="1"/>
          </p:cNvSpPr>
          <p:nvPr>
            <p:ph idx="1"/>
          </p:nvPr>
        </p:nvSpPr>
        <p:spPr/>
        <p:txBody>
          <a:bodyPr>
            <a:normAutofit fontScale="85000" lnSpcReduction="10000"/>
          </a:bodyPr>
          <a:lstStyle/>
          <a:p>
            <a:r>
              <a:rPr lang="en-US" dirty="0"/>
              <a:t>One of the most fascinating aspects of investment philosophy is the </a:t>
            </a:r>
            <a:r>
              <a:rPr lang="en-US" b="1" dirty="0"/>
              <a:t>coexistence of investment philosophies based on contradictory views of the markets</a:t>
            </a:r>
            <a:r>
              <a:rPr lang="en-US" dirty="0"/>
              <a:t>. Thus, you can have market timers who trade on price momentum (suggesting that investors are slow to learn from information) and market timers who are contrarians (which is based on the belief that markets overreact). Among security selectors who use fundamentals, you can have value investors who buy value stocks because they believe markets overprice growth and growth investors who buy growth stocks using exactly the opposite justification. The coexistence of these contradictory impulses for investing may strike some as irrational, but it is healthy and may be necessary to keep the market in balance. </a:t>
            </a:r>
          </a:p>
          <a:p>
            <a:r>
              <a:rPr lang="en-US" dirty="0"/>
              <a:t>In addition, you can have investors with contradictory philosophies coexisting in the market because of their </a:t>
            </a:r>
            <a:r>
              <a:rPr lang="en-US" b="1" dirty="0"/>
              <a:t>different time horizons, views on risk, and tax statuses</a:t>
            </a:r>
            <a:r>
              <a:rPr lang="en-US" dirty="0"/>
              <a:t>. For instance, tax-exempt investors may find stocks that pay large dividends a bargain, while taxable investors may reject these same stocks because dividends are taxed.</a:t>
            </a:r>
          </a:p>
          <a:p>
            <a:r>
              <a:rPr lang="en-US" dirty="0"/>
              <a:t>While investment philosophies can be categorized on the dimensions described above, it is worth emphasizing that </a:t>
            </a:r>
            <a:r>
              <a:rPr lang="en-US" b="1" dirty="0"/>
              <a:t>investing is all about pragmatism, not purity</a:t>
            </a:r>
            <a:r>
              <a:rPr lang="en-US" dirty="0"/>
              <a:t>. </a:t>
            </a:r>
          </a:p>
        </p:txBody>
      </p:sp>
    </p:spTree>
    <p:extLst>
      <p:ext uri="{BB962C8B-B14F-4D97-AF65-F5344CB8AC3E}">
        <p14:creationId xmlns:p14="http://schemas.microsoft.com/office/powerpoint/2010/main" val="1990969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4FB0A34F-B8A1-5A43-8BC6-8C22AD9CCFB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Investment Philosophies in Context</a:t>
            </a:r>
          </a:p>
        </p:txBody>
      </p:sp>
      <p:graphicFrame>
        <p:nvGraphicFramePr>
          <p:cNvPr id="21506" name="Object 3">
            <a:extLst>
              <a:ext uri="{FF2B5EF4-FFF2-40B4-BE49-F238E27FC236}">
                <a16:creationId xmlns:a16="http://schemas.microsoft.com/office/drawing/2014/main" id="{FAAE94E9-BF3F-8D4F-B55A-C39B6679AC57}"/>
              </a:ext>
            </a:extLst>
          </p:cNvPr>
          <p:cNvGraphicFramePr>
            <a:graphicFrameLocks noGrp="1" noChangeAspect="1"/>
          </p:cNvGraphicFramePr>
          <p:nvPr>
            <p:ph idx="1"/>
            <p:extLst>
              <p:ext uri="{D42A27DB-BD31-4B8C-83A1-F6EECF244321}">
                <p14:modId xmlns:p14="http://schemas.microsoft.com/office/powerpoint/2010/main" val="3347801784"/>
              </p:ext>
            </p:extLst>
          </p:nvPr>
        </p:nvGraphicFramePr>
        <p:xfrm>
          <a:off x="457200" y="1981200"/>
          <a:ext cx="7894637" cy="4148138"/>
        </p:xfrm>
        <a:graphic>
          <a:graphicData uri="http://schemas.openxmlformats.org/presentationml/2006/ole">
            <mc:AlternateContent xmlns:mc="http://schemas.openxmlformats.org/markup-compatibility/2006">
              <mc:Choice xmlns:v="urn:schemas-microsoft-com:vml" Requires="v">
                <p:oleObj name="Document" r:id="rId2" imgW="5486400" imgH="2882900" progId="Word.Document.8">
                  <p:embed/>
                </p:oleObj>
              </mc:Choice>
              <mc:Fallback>
                <p:oleObj name="Document" r:id="rId2" imgW="5486400" imgH="288290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7894637" cy="414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FC1526F-C249-0F47-A2CD-10337CB9BAB8}"/>
              </a:ext>
            </a:extLst>
          </p:cNvPr>
          <p:cNvSpPr>
            <a:spLocks noGrp="1" noChangeArrowheads="1"/>
          </p:cNvSpPr>
          <p:nvPr>
            <p:ph type="title"/>
          </p:nvPr>
        </p:nvSpPr>
        <p:spPr/>
        <p:txBody>
          <a:bodyPr/>
          <a:lstStyle/>
          <a:p>
            <a:r>
              <a:rPr lang="en-US" altLang="en-US"/>
              <a:t>Developing an Investment Philosophy</a:t>
            </a:r>
          </a:p>
        </p:txBody>
      </p:sp>
      <p:sp>
        <p:nvSpPr>
          <p:cNvPr id="294915" name="Rectangle 3">
            <a:extLst>
              <a:ext uri="{FF2B5EF4-FFF2-40B4-BE49-F238E27FC236}">
                <a16:creationId xmlns:a16="http://schemas.microsoft.com/office/drawing/2014/main" id="{34505D79-60F2-4E4E-AAF1-16B7C530B335}"/>
              </a:ext>
            </a:extLst>
          </p:cNvPr>
          <p:cNvSpPr>
            <a:spLocks noGrp="1" noChangeArrowheads="1"/>
          </p:cNvSpPr>
          <p:nvPr>
            <p:ph idx="1"/>
          </p:nvPr>
        </p:nvSpPr>
        <p:spPr/>
        <p:txBody>
          <a:bodyPr/>
          <a:lstStyle/>
          <a:p>
            <a:r>
              <a:rPr lang="en-US" dirty="0"/>
              <a:t>Step 1: Acquire the </a:t>
            </a:r>
            <a:r>
              <a:rPr lang="en-US" b="1" dirty="0"/>
              <a:t>tools of the trade</a:t>
            </a:r>
          </a:p>
          <a:p>
            <a:pPr lvl="1"/>
            <a:r>
              <a:rPr lang="en-US" dirty="0"/>
              <a:t>Be able to assess risk and incorporate into investment decisions</a:t>
            </a:r>
          </a:p>
          <a:p>
            <a:pPr lvl="1"/>
            <a:r>
              <a:rPr lang="en-US" dirty="0"/>
              <a:t>Understand financial statements</a:t>
            </a:r>
          </a:p>
          <a:p>
            <a:pPr lvl="1"/>
            <a:r>
              <a:rPr lang="en-US" dirty="0"/>
              <a:t>Be aware of the frictions and the costs of trading</a:t>
            </a:r>
          </a:p>
          <a:p>
            <a:r>
              <a:rPr lang="en-US" dirty="0"/>
              <a:t>Step 2: Develop a </a:t>
            </a:r>
            <a:r>
              <a:rPr lang="en-US" b="1" dirty="0"/>
              <a:t>point of view about how markets work and where they might break down</a:t>
            </a:r>
          </a:p>
          <a:p>
            <a:r>
              <a:rPr lang="en-US" dirty="0"/>
              <a:t>Step 3: Find </a:t>
            </a:r>
            <a:r>
              <a:rPr lang="en-US" b="1" dirty="0"/>
              <a:t>the philosophy that provides the best fit for you</a:t>
            </a:r>
            <a:r>
              <a:rPr lang="en-US" dirty="0"/>
              <a:t>, given your</a:t>
            </a:r>
          </a:p>
          <a:p>
            <a:pPr lvl="1"/>
            <a:r>
              <a:rPr lang="en-US" dirty="0"/>
              <a:t>Risk aversion</a:t>
            </a:r>
          </a:p>
          <a:p>
            <a:pPr lvl="1"/>
            <a:r>
              <a:rPr lang="en-US" dirty="0"/>
              <a:t>Investment amount</a:t>
            </a:r>
          </a:p>
          <a:p>
            <a:pPr lvl="1"/>
            <a:r>
              <a:rPr lang="en-US" dirty="0"/>
              <a:t>Time Horizon</a:t>
            </a:r>
          </a:p>
          <a:p>
            <a:pPr lvl="1"/>
            <a:r>
              <a:rPr lang="en-US" dirty="0"/>
              <a:t>Tax Status</a:t>
            </a:r>
          </a:p>
          <a:p>
            <a:pPr lvl="1"/>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1661E01-41C9-A446-ACE0-1774E0F9E9C7}"/>
              </a:ext>
            </a:extLst>
          </p:cNvPr>
          <p:cNvSpPr>
            <a:spLocks noGrp="1" noChangeArrowheads="1"/>
          </p:cNvSpPr>
          <p:nvPr>
            <p:ph type="title"/>
          </p:nvPr>
        </p:nvSpPr>
        <p:spPr/>
        <p:txBody>
          <a:bodyPr/>
          <a:lstStyle/>
          <a:p>
            <a:r>
              <a:rPr lang="en-US" altLang="en-US"/>
              <a:t>I. Investor Risk Preferences</a:t>
            </a:r>
          </a:p>
        </p:txBody>
      </p:sp>
      <p:sp>
        <p:nvSpPr>
          <p:cNvPr id="11266" name="Rectangle 3">
            <a:extLst>
              <a:ext uri="{FF2B5EF4-FFF2-40B4-BE49-F238E27FC236}">
                <a16:creationId xmlns:a16="http://schemas.microsoft.com/office/drawing/2014/main" id="{082F203C-1C74-2749-ADC0-09D043787464}"/>
              </a:ext>
            </a:extLst>
          </p:cNvPr>
          <p:cNvSpPr>
            <a:spLocks noGrp="1" noChangeArrowheads="1"/>
          </p:cNvSpPr>
          <p:nvPr>
            <p:ph idx="1"/>
          </p:nvPr>
        </p:nvSpPr>
        <p:spPr/>
        <p:txBody>
          <a:bodyPr/>
          <a:lstStyle/>
          <a:p>
            <a:r>
              <a:rPr lang="en-US" dirty="0"/>
              <a:t>The trade off between risk and return</a:t>
            </a:r>
          </a:p>
          <a:p>
            <a:pPr lvl="1"/>
            <a:r>
              <a:rPr lang="en-US" dirty="0"/>
              <a:t>Most, if not all, investors are risk averse</a:t>
            </a:r>
          </a:p>
          <a:p>
            <a:pPr lvl="1"/>
            <a:r>
              <a:rPr lang="en-US" dirty="0"/>
              <a:t>To get them to </a:t>
            </a:r>
            <a:r>
              <a:rPr lang="en-US" b="1" dirty="0"/>
              <a:t>take more risk</a:t>
            </a:r>
            <a:r>
              <a:rPr lang="en-US" dirty="0"/>
              <a:t>, you have to </a:t>
            </a:r>
            <a:r>
              <a:rPr lang="en-US" b="1" dirty="0"/>
              <a:t>offer higher expected returns</a:t>
            </a:r>
          </a:p>
          <a:p>
            <a:pPr lvl="1"/>
            <a:r>
              <a:rPr lang="en-US" dirty="0"/>
              <a:t>Conversely, if investors </a:t>
            </a:r>
            <a:r>
              <a:rPr lang="en-US" b="1" dirty="0"/>
              <a:t>want higher expected returns</a:t>
            </a:r>
            <a:r>
              <a:rPr lang="en-US" dirty="0"/>
              <a:t>, they have to be </a:t>
            </a:r>
            <a:r>
              <a:rPr lang="en-US" b="1" dirty="0"/>
              <a:t>willing to take more risk</a:t>
            </a:r>
            <a:r>
              <a:rPr lang="en-US" dirty="0"/>
              <a:t>.</a:t>
            </a:r>
          </a:p>
          <a:p>
            <a:r>
              <a:rPr lang="en-US" dirty="0"/>
              <a:t>- Ways of evaluating risk</a:t>
            </a:r>
          </a:p>
          <a:p>
            <a:pPr lvl="1"/>
            <a:r>
              <a:rPr lang="en-US" dirty="0"/>
              <a:t>Most investors </a:t>
            </a:r>
            <a:r>
              <a:rPr lang="en-US" b="1" dirty="0"/>
              <a:t>do not know have a quantitative measure of how much risk</a:t>
            </a:r>
            <a:r>
              <a:rPr lang="en-US" dirty="0"/>
              <a:t> that they want to take</a:t>
            </a:r>
          </a:p>
          <a:p>
            <a:pPr lvl="1"/>
            <a:r>
              <a:rPr lang="en-US" dirty="0"/>
              <a:t>Traditional risk and return models tend to </a:t>
            </a:r>
            <a:r>
              <a:rPr lang="en-US" b="1" dirty="0"/>
              <a:t>measure risk in terms of volatility or standard deviation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34C0E-78ED-B09A-B259-04B1E1C0A925}"/>
              </a:ext>
            </a:extLst>
          </p:cNvPr>
          <p:cNvSpPr>
            <a:spLocks noGrp="1"/>
          </p:cNvSpPr>
          <p:nvPr>
            <p:ph type="title"/>
          </p:nvPr>
        </p:nvSpPr>
        <p:spPr/>
        <p:txBody>
          <a:bodyPr/>
          <a:lstStyle/>
          <a:p>
            <a:r>
              <a:rPr lang="en-US" dirty="0"/>
              <a:t>II. Portfolio size</a:t>
            </a:r>
          </a:p>
        </p:txBody>
      </p:sp>
      <p:sp>
        <p:nvSpPr>
          <p:cNvPr id="3" name="Content Placeholder 2">
            <a:extLst>
              <a:ext uri="{FF2B5EF4-FFF2-40B4-BE49-F238E27FC236}">
                <a16:creationId xmlns:a16="http://schemas.microsoft.com/office/drawing/2014/main" id="{32B1070D-EEF5-B374-4655-455D23D5A3F5}"/>
              </a:ext>
            </a:extLst>
          </p:cNvPr>
          <p:cNvSpPr>
            <a:spLocks noGrp="1"/>
          </p:cNvSpPr>
          <p:nvPr>
            <p:ph idx="1"/>
          </p:nvPr>
        </p:nvSpPr>
        <p:spPr/>
        <p:txBody>
          <a:bodyPr/>
          <a:lstStyle/>
          <a:p>
            <a:r>
              <a:rPr lang="en-US" dirty="0"/>
              <a:t>Some strategies require </a:t>
            </a:r>
            <a:r>
              <a:rPr lang="en-US" b="1" dirty="0"/>
              <a:t>larger amount of funds </a:t>
            </a:r>
            <a:r>
              <a:rPr lang="en-US" dirty="0"/>
              <a:t>for success, whereas others work </a:t>
            </a:r>
            <a:r>
              <a:rPr lang="en-US" b="1" dirty="0"/>
              <a:t>only on a smaller scale</a:t>
            </a:r>
            <a:r>
              <a:rPr lang="en-US" dirty="0"/>
              <a:t>. </a:t>
            </a:r>
          </a:p>
          <a:p>
            <a:pPr lvl="1"/>
            <a:r>
              <a:rPr lang="en-US" dirty="0"/>
              <a:t>For instance, it is very difficult to be an </a:t>
            </a:r>
            <a:r>
              <a:rPr lang="en-US" b="1" dirty="0"/>
              <a:t>activist value investor </a:t>
            </a:r>
            <a:r>
              <a:rPr lang="en-US" dirty="0"/>
              <a:t>if you have only $100,000 in your portfolio, since firms are unlikely to listen to your complaints. </a:t>
            </a:r>
          </a:p>
          <a:p>
            <a:pPr lvl="1"/>
            <a:r>
              <a:rPr lang="en-US" dirty="0"/>
              <a:t>At the other extreme, a portfolio manager with $100 billion to invest may not be able to adopt a </a:t>
            </a:r>
            <a:r>
              <a:rPr lang="en-US" b="1" dirty="0"/>
              <a:t>strategy that requires buying small, neglected companies</a:t>
            </a:r>
            <a:r>
              <a:rPr lang="en-US" dirty="0"/>
              <a:t>. </a:t>
            </a:r>
          </a:p>
          <a:p>
            <a:pPr lvl="1"/>
            <a:r>
              <a:rPr lang="en-US" dirty="0"/>
              <a:t>With such a large portfolio, the portfolio manager would very quickly end up becoming the dominant stockholder in each of the companies and affecting the price every time he or she trades.</a:t>
            </a:r>
          </a:p>
        </p:txBody>
      </p:sp>
    </p:spTree>
    <p:extLst>
      <p:ext uri="{BB962C8B-B14F-4D97-AF65-F5344CB8AC3E}">
        <p14:creationId xmlns:p14="http://schemas.microsoft.com/office/powerpoint/2010/main" val="1630170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9A6A2C3A-743B-EE4A-B2CC-F0A10745E90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III. Investor Time Horizon</a:t>
            </a:r>
          </a:p>
        </p:txBody>
      </p:sp>
      <p:sp>
        <p:nvSpPr>
          <p:cNvPr id="25602" name="Rectangle 3">
            <a:extLst>
              <a:ext uri="{FF2B5EF4-FFF2-40B4-BE49-F238E27FC236}">
                <a16:creationId xmlns:a16="http://schemas.microsoft.com/office/drawing/2014/main" id="{9CA5E5CD-B132-CB4E-A8CB-41B02752FCDB}"/>
              </a:ext>
            </a:extLst>
          </p:cNvPr>
          <p:cNvSpPr>
            <a:spLocks noGrp="1" noChangeArrowheads="1"/>
          </p:cNvSpPr>
          <p:nvPr>
            <p:ph idx="1"/>
          </p:nvPr>
        </p:nvSpPr>
        <p:spPr/>
        <p:txBody>
          <a:bodyPr>
            <a:normAutofit/>
          </a:bodyPr>
          <a:lstStyle/>
          <a:p>
            <a:pPr eaLnBrk="1" hangingPunct="1">
              <a:lnSpc>
                <a:spcPct val="80000"/>
              </a:lnSpc>
            </a:pPr>
            <a:r>
              <a:rPr lang="en-US" altLang="en-US" sz="2400" dirty="0">
                <a:ea typeface="ＭＳ Ｐゴシック" panose="020B0600070205080204" pitchFamily="34" charset="-128"/>
              </a:rPr>
              <a:t>An investor</a:t>
            </a:r>
            <a:r>
              <a:rPr lang="ja-JP" altLang="en-US" sz="2400"/>
              <a:t>’</a:t>
            </a:r>
            <a:r>
              <a:rPr lang="en-US" altLang="ja-JP" sz="2400" dirty="0"/>
              <a:t>s time horizon reflects </a:t>
            </a:r>
          </a:p>
          <a:p>
            <a:pPr lvl="1" eaLnBrk="1" hangingPunct="1">
              <a:lnSpc>
                <a:spcPct val="80000"/>
              </a:lnSpc>
            </a:pPr>
            <a:r>
              <a:rPr lang="en-US" altLang="en-US" sz="2000" u="sng" dirty="0">
                <a:ea typeface="ＭＳ Ｐゴシック" panose="020B0600070205080204" pitchFamily="34" charset="-128"/>
              </a:rPr>
              <a:t>Personal Characteristics</a:t>
            </a:r>
            <a:r>
              <a:rPr lang="en-US" altLang="en-US" sz="2000" dirty="0">
                <a:ea typeface="ＭＳ Ｐゴシック" panose="020B0600070205080204" pitchFamily="34" charset="-128"/>
              </a:rPr>
              <a:t>: Some investors have the patience needed to hold investments for long time periods and others do not.</a:t>
            </a:r>
          </a:p>
          <a:p>
            <a:pPr lvl="1" eaLnBrk="1" hangingPunct="1">
              <a:lnSpc>
                <a:spcPct val="80000"/>
              </a:lnSpc>
            </a:pPr>
            <a:r>
              <a:rPr lang="en-US" altLang="en-US" sz="2000" u="sng" dirty="0">
                <a:ea typeface="ＭＳ Ｐゴシック" panose="020B0600070205080204" pitchFamily="34" charset="-128"/>
              </a:rPr>
              <a:t>Need for Cash</a:t>
            </a:r>
            <a:r>
              <a:rPr lang="en-US" altLang="en-US" sz="2000" dirty="0">
                <a:ea typeface="ＭＳ Ｐゴシック" panose="020B0600070205080204" pitchFamily="34" charset="-128"/>
              </a:rPr>
              <a:t>. Investors with significant cash needs in the near term have shorter time horizons than those without such needs.</a:t>
            </a:r>
          </a:p>
          <a:p>
            <a:pPr eaLnBrk="1" hangingPunct="1">
              <a:lnSpc>
                <a:spcPct val="80000"/>
              </a:lnSpc>
            </a:pPr>
            <a:r>
              <a:rPr lang="en-US" altLang="en-US" sz="2400" dirty="0">
                <a:ea typeface="ＭＳ Ｐゴシック" panose="020B0600070205080204" pitchFamily="34" charset="-128"/>
              </a:rPr>
              <a:t>An investor</a:t>
            </a:r>
            <a:r>
              <a:rPr lang="ja-JP" altLang="en-US" sz="2400"/>
              <a:t>’</a:t>
            </a:r>
            <a:r>
              <a:rPr lang="en-US" altLang="ja-JP" sz="2400" dirty="0"/>
              <a:t>s time horizon will have an influence on both the kinds of assets that investor will hold in his or her portfolio and the weights of those assets.</a:t>
            </a:r>
          </a:p>
          <a:p>
            <a:pPr eaLnBrk="1" hangingPunct="1">
              <a:lnSpc>
                <a:spcPct val="80000"/>
              </a:lnSpc>
            </a:pPr>
            <a:r>
              <a:rPr lang="en-US" altLang="en-US" sz="2400" i="1" u="sng" dirty="0">
                <a:ea typeface="ＭＳ Ｐゴシック" panose="020B0600070205080204" pitchFamily="34" charset="-128"/>
              </a:rPr>
              <a:t>Proposition 1</a:t>
            </a:r>
            <a:r>
              <a:rPr lang="en-US" altLang="en-US" sz="2400" i="1" dirty="0">
                <a:ea typeface="ＭＳ Ｐゴシック" panose="020B0600070205080204" pitchFamily="34" charset="-128"/>
              </a:rPr>
              <a:t>: The longer the time horizon of an investor, the greater the proportion of the portfolio that should be in </a:t>
            </a:r>
            <a:r>
              <a:rPr lang="ja-JP" altLang="en-US" sz="2400" i="1"/>
              <a:t>“</a:t>
            </a:r>
            <a:r>
              <a:rPr lang="en-US" altLang="ja-JP" sz="2400" i="1" dirty="0"/>
              <a:t>risky</a:t>
            </a:r>
            <a:r>
              <a:rPr lang="ja-JP" altLang="en-US" sz="2400" i="1"/>
              <a:t>”</a:t>
            </a:r>
            <a:r>
              <a:rPr lang="en-US" altLang="ja-JP" sz="2400" i="1" dirty="0"/>
              <a:t> investments (such as equities).</a:t>
            </a:r>
            <a:endParaRPr lang="en-US" altLang="en-US" sz="2400" i="1" dirty="0">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8839CCC6-6FB9-5549-9C7F-45C3A135FAB3}"/>
              </a:ext>
            </a:extLst>
          </p:cNvPr>
          <p:cNvSpPr>
            <a:spLocks noGrp="1" noChangeArrowheads="1"/>
          </p:cNvSpPr>
          <p:nvPr>
            <p:ph type="title"/>
          </p:nvPr>
        </p:nvSpPr>
        <p:spPr/>
        <p:txBody>
          <a:bodyPr/>
          <a:lstStyle/>
          <a:p>
            <a:r>
              <a:rPr lang="en-US" altLang="en-US" dirty="0"/>
              <a:t>IV Tax Status and Portfolio Composition</a:t>
            </a:r>
          </a:p>
        </p:txBody>
      </p:sp>
      <p:sp>
        <p:nvSpPr>
          <p:cNvPr id="15362" name="Rectangle 3">
            <a:extLst>
              <a:ext uri="{FF2B5EF4-FFF2-40B4-BE49-F238E27FC236}">
                <a16:creationId xmlns:a16="http://schemas.microsoft.com/office/drawing/2014/main" id="{0A383CA3-FE24-1B46-B0B4-8AA2B10B59C0}"/>
              </a:ext>
            </a:extLst>
          </p:cNvPr>
          <p:cNvSpPr>
            <a:spLocks noGrp="1" noChangeArrowheads="1"/>
          </p:cNvSpPr>
          <p:nvPr>
            <p:ph idx="1"/>
          </p:nvPr>
        </p:nvSpPr>
        <p:spPr/>
        <p:txBody>
          <a:bodyPr/>
          <a:lstStyle/>
          <a:p>
            <a:r>
              <a:rPr lang="en-US" dirty="0"/>
              <a:t>Investors can </a:t>
            </a:r>
            <a:r>
              <a:rPr lang="en-US" b="1" dirty="0"/>
              <a:t>spend only after-tax returns</a:t>
            </a:r>
            <a:r>
              <a:rPr lang="en-US" dirty="0"/>
              <a:t>. Hence taxes do affect portfolio composition. </a:t>
            </a:r>
          </a:p>
          <a:p>
            <a:pPr lvl="1"/>
            <a:r>
              <a:rPr lang="en-US" dirty="0"/>
              <a:t>The portfolio that is </a:t>
            </a:r>
            <a:r>
              <a:rPr lang="en-US" b="1" dirty="0"/>
              <a:t>right for an investor who pays no taxes might not be right for an investor who pays substantial taxes. </a:t>
            </a:r>
          </a:p>
          <a:p>
            <a:pPr lvl="1"/>
            <a:r>
              <a:rPr lang="en-US" dirty="0"/>
              <a:t>Moreover, the portfolio that is right for an investor on one portion of his portfolio (say, his tax-exempt pension fund) might not be right for another portion of his portfolio (such as his taxable savings)</a:t>
            </a:r>
          </a:p>
          <a:p>
            <a:r>
              <a:rPr lang="en-US" dirty="0"/>
              <a:t>The effect of taxes on portfolio composition and returns is made more complicated by:</a:t>
            </a:r>
          </a:p>
          <a:p>
            <a:pPr lvl="1"/>
            <a:r>
              <a:rPr lang="en-US" dirty="0"/>
              <a:t>The </a:t>
            </a:r>
            <a:r>
              <a:rPr lang="en-US" b="1" dirty="0"/>
              <a:t>different treatment of current income (dividends, coupons) and capital gains</a:t>
            </a:r>
          </a:p>
          <a:p>
            <a:pPr lvl="1"/>
            <a:r>
              <a:rPr lang="en-US" dirty="0"/>
              <a:t>The </a:t>
            </a:r>
            <a:r>
              <a:rPr lang="en-US" b="1" dirty="0"/>
              <a:t>different tax rates on various portions of savings </a:t>
            </a:r>
            <a:r>
              <a:rPr lang="en-US" dirty="0"/>
              <a:t>(pension versus non-pension)</a:t>
            </a:r>
          </a:p>
          <a:p>
            <a:pPr lvl="1"/>
            <a:r>
              <a:rPr lang="en-US" b="1" dirty="0"/>
              <a:t>Changing tax rates </a:t>
            </a:r>
            <a:r>
              <a:rPr lang="en-US" dirty="0"/>
              <a:t>across time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6C094663-B596-7241-9BC7-EC95B0D1DD55}"/>
              </a:ext>
            </a:extLst>
          </p:cNvPr>
          <p:cNvSpPr>
            <a:spLocks noGrp="1" noChangeArrowheads="1"/>
          </p:cNvSpPr>
          <p:nvPr>
            <p:ph type="title"/>
          </p:nvPr>
        </p:nvSpPr>
        <p:spPr/>
        <p:txBody>
          <a:bodyPr/>
          <a:lstStyle/>
          <a:p>
            <a:r>
              <a:rPr lang="en-US" altLang="en-US"/>
              <a:t>The Bottom Line</a:t>
            </a:r>
          </a:p>
        </p:txBody>
      </p:sp>
      <p:sp>
        <p:nvSpPr>
          <p:cNvPr id="3" name="Content Placeholder 2">
            <a:extLst>
              <a:ext uri="{FF2B5EF4-FFF2-40B4-BE49-F238E27FC236}">
                <a16:creationId xmlns:a16="http://schemas.microsoft.com/office/drawing/2014/main" id="{5E08EB55-7271-CD4F-8DA0-5CE1BAC5C1A9}"/>
              </a:ext>
            </a:extLst>
          </p:cNvPr>
          <p:cNvSpPr>
            <a:spLocks noGrp="1"/>
          </p:cNvSpPr>
          <p:nvPr>
            <p:ph idx="1"/>
          </p:nvPr>
        </p:nvSpPr>
        <p:spPr/>
        <p:txBody>
          <a:bodyPr>
            <a:normAutofit/>
          </a:bodyPr>
          <a:lstStyle/>
          <a:p>
            <a:pPr>
              <a:defRPr/>
            </a:pPr>
            <a:r>
              <a:rPr lang="en-US" b="1" dirty="0"/>
              <a:t>Every investor needs an investment philosophy</a:t>
            </a:r>
            <a:r>
              <a:rPr lang="en-US" dirty="0"/>
              <a:t>, but to develop that philosophy takes time and introspection.</a:t>
            </a:r>
          </a:p>
          <a:p>
            <a:pPr lvl="1">
              <a:defRPr/>
            </a:pPr>
            <a:r>
              <a:rPr lang="en-US" b="1" dirty="0"/>
              <a:t>You have to have beliefs about markets and how they work </a:t>
            </a:r>
            <a:r>
              <a:rPr lang="en-US" dirty="0"/>
              <a:t>or do not work. You may be able to get some perspective from reading and looking at past studies, but for that perspective to stick, you may need to invest, make mistakes and learn from those mistakes.</a:t>
            </a:r>
          </a:p>
          <a:p>
            <a:pPr lvl="1">
              <a:defRPr/>
            </a:pPr>
            <a:r>
              <a:rPr lang="en-US" dirty="0"/>
              <a:t>More importantly, it is only by investing that you will learn what you are comfortable with and what makes you uneasy and build that learning into your customized philosophy.</a:t>
            </a:r>
          </a:p>
          <a:p>
            <a:pPr>
              <a:defRPr/>
            </a:pPr>
            <a:r>
              <a:rPr lang="en-US" sz="2400" i="1" dirty="0"/>
              <a:t>While there is no one best investment philosophy for all investors, there is one that is best for you, given your makeup as a person and investor.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4983</TotalTime>
  <Pages>155</Pages>
  <Words>1460</Words>
  <Application>Microsoft Macintosh PowerPoint</Application>
  <PresentationFormat>Letter Paper (8.5x11 in)</PresentationFormat>
  <Paragraphs>69</Paragraphs>
  <Slides>14</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Arial</vt:lpstr>
      <vt:lpstr>Calibri</vt:lpstr>
      <vt:lpstr>Rockwell</vt:lpstr>
      <vt:lpstr>Rockwell Condensed</vt:lpstr>
      <vt:lpstr>Rockwell Extra Bold</vt:lpstr>
      <vt:lpstr>Times</vt:lpstr>
      <vt:lpstr>Wingdings</vt:lpstr>
      <vt:lpstr>Slides2025</vt:lpstr>
      <vt:lpstr>Document</vt:lpstr>
      <vt:lpstr>Investment Philosophies: Introduction</vt:lpstr>
      <vt:lpstr>What is an investment philosophy?</vt:lpstr>
      <vt:lpstr>AT THE HEART OF A PHILOSOPHY…</vt:lpstr>
      <vt:lpstr>Why do you need an investment philosophy?</vt:lpstr>
      <vt:lpstr>PowerPoint Presentation</vt:lpstr>
      <vt:lpstr>Categorizing Investment Philosophies</vt:lpstr>
      <vt:lpstr>Contradictory vs complimentary philosophies</vt:lpstr>
      <vt:lpstr>Investment Philosophies in Context</vt:lpstr>
      <vt:lpstr>Developing an Investment Philosophy</vt:lpstr>
      <vt:lpstr>I. Investor Risk Preferences</vt:lpstr>
      <vt:lpstr>II. Portfolio size</vt:lpstr>
      <vt:lpstr>III. Investor Time Horizon</vt:lpstr>
      <vt:lpstr>IV Tax Status and Portfolio Composition</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180</cp:revision>
  <cp:lastPrinted>2012-06-27T20:59:42Z</cp:lastPrinted>
  <dcterms:created xsi:type="dcterms:W3CDTF">1998-07-29T00:58:21Z</dcterms:created>
  <dcterms:modified xsi:type="dcterms:W3CDTF">2025-12-05T17:45:05Z</dcterms:modified>
</cp:coreProperties>
</file>