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99" r:id="rId1"/>
  </p:sldMasterIdLst>
  <p:notesMasterIdLst>
    <p:notesMasterId r:id="rId17"/>
  </p:notesMasterIdLst>
  <p:sldIdLst>
    <p:sldId id="256" r:id="rId2"/>
    <p:sldId id="278" r:id="rId3"/>
    <p:sldId id="327" r:id="rId4"/>
    <p:sldId id="287" r:id="rId5"/>
    <p:sldId id="288" r:id="rId6"/>
    <p:sldId id="289" r:id="rId7"/>
    <p:sldId id="323" r:id="rId8"/>
    <p:sldId id="326" r:id="rId9"/>
    <p:sldId id="292" r:id="rId10"/>
    <p:sldId id="294" r:id="rId11"/>
    <p:sldId id="325" r:id="rId12"/>
    <p:sldId id="297" r:id="rId13"/>
    <p:sldId id="324" r:id="rId14"/>
    <p:sldId id="295" r:id="rId15"/>
    <p:sldId id="32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97"/>
  </p:normalViewPr>
  <p:slideViewPr>
    <p:cSldViewPr>
      <p:cViewPr varScale="1">
        <p:scale>
          <a:sx n="115" d="100"/>
          <a:sy n="115"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FBF92B0-07D5-4A4B-9545-7E210CF2ABC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5" name="Rectangle 3">
            <a:extLst>
              <a:ext uri="{FF2B5EF4-FFF2-40B4-BE49-F238E27FC236}">
                <a16:creationId xmlns:a16="http://schemas.microsoft.com/office/drawing/2014/main" id="{FF1B1A5E-600F-4F42-8E74-D339D49C6F0E}"/>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a:extLst>
              <a:ext uri="{FF2B5EF4-FFF2-40B4-BE49-F238E27FC236}">
                <a16:creationId xmlns:a16="http://schemas.microsoft.com/office/drawing/2014/main" id="{75281079-EC7B-DE42-90CA-BD25461401D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7" name="Rectangle 5">
            <a:extLst>
              <a:ext uri="{FF2B5EF4-FFF2-40B4-BE49-F238E27FC236}">
                <a16:creationId xmlns:a16="http://schemas.microsoft.com/office/drawing/2014/main" id="{0E42D87C-7607-2549-895B-D220CE7BD9B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5478" name="Rectangle 6">
            <a:extLst>
              <a:ext uri="{FF2B5EF4-FFF2-40B4-BE49-F238E27FC236}">
                <a16:creationId xmlns:a16="http://schemas.microsoft.com/office/drawing/2014/main" id="{A4C7AF16-9091-7346-AE0E-979B519EDFF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105479" name="Rectangle 7">
            <a:extLst>
              <a:ext uri="{FF2B5EF4-FFF2-40B4-BE49-F238E27FC236}">
                <a16:creationId xmlns:a16="http://schemas.microsoft.com/office/drawing/2014/main" id="{99EA503E-1389-244A-956A-05022ABDD34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71179A6F-7A5A-A746-8598-ED21AF9E771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1179A6F-7A5A-A746-8598-ED21AF9E771E}" type="slidenum">
              <a:rPr lang="en-US" altLang="en-US" smtClean="0"/>
              <a:pPr>
                <a:defRPr/>
              </a:pPr>
              <a:t>4</a:t>
            </a:fld>
            <a:endParaRPr lang="en-US" altLang="en-US"/>
          </a:p>
        </p:txBody>
      </p:sp>
    </p:spTree>
    <p:extLst>
      <p:ext uri="{BB962C8B-B14F-4D97-AF65-F5344CB8AC3E}">
        <p14:creationId xmlns:p14="http://schemas.microsoft.com/office/powerpoint/2010/main" val="4221433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1179A6F-7A5A-A746-8598-ED21AF9E771E}" type="slidenum">
              <a:rPr lang="en-US" altLang="en-US" smtClean="0"/>
              <a:pPr>
                <a:defRPr/>
              </a:pPr>
              <a:t>15</a:t>
            </a:fld>
            <a:endParaRPr lang="en-US" altLang="en-US"/>
          </a:p>
        </p:txBody>
      </p:sp>
    </p:spTree>
    <p:extLst>
      <p:ext uri="{BB962C8B-B14F-4D97-AF65-F5344CB8AC3E}">
        <p14:creationId xmlns:p14="http://schemas.microsoft.com/office/powerpoint/2010/main" val="31546745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A2818F31-7D15-6D44-BBE2-3D46928282FB}" type="datetime1">
              <a:rPr lang="en-US" altLang="en-US" smtClean="0"/>
              <a:pPr>
                <a:defRPr/>
              </a:pPr>
              <a:t>12/10/25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EE600C26-D39D-C64A-9244-5668FDDD09D1}" type="slidenum">
              <a:rPr lang="en-US" altLang="en-US" smtClean="0"/>
              <a:pPr>
                <a:defRPr/>
              </a:pPr>
              <a:t>‹#›</a:t>
            </a:fld>
            <a:endParaRPr lang="en-US" altLang="en-US"/>
          </a:p>
        </p:txBody>
      </p:sp>
    </p:spTree>
    <p:extLst>
      <p:ext uri="{BB962C8B-B14F-4D97-AF65-F5344CB8AC3E}">
        <p14:creationId xmlns:p14="http://schemas.microsoft.com/office/powerpoint/2010/main" val="610266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67177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25271C28-CD9E-7F42-809A-52C33ACF74CA}" type="datetime1">
              <a:rPr lang="en-US" altLang="en-US" smtClean="0"/>
              <a:pPr>
                <a:defRPr/>
              </a:pPr>
              <a:t>12/10/25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8D73224E-8F2D-4043-A8D7-9F2E0490C9DF}" type="slidenum">
              <a:rPr lang="en-US" altLang="en-US" smtClean="0"/>
              <a:pPr>
                <a:defRPr/>
              </a:pPr>
              <a:t>‹#›</a:t>
            </a:fld>
            <a:endParaRPr lang="en-US" altLang="en-US"/>
          </a:p>
        </p:txBody>
      </p:sp>
    </p:spTree>
    <p:extLst>
      <p:ext uri="{BB962C8B-B14F-4D97-AF65-F5344CB8AC3E}">
        <p14:creationId xmlns:p14="http://schemas.microsoft.com/office/powerpoint/2010/main" val="3957794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EE666CFA-7F4D-F345-9BAA-44E17C046BDE}" type="datetime1">
              <a:rPr lang="en-US" altLang="en-US" smtClean="0"/>
              <a:pPr>
                <a:defRPr/>
              </a:pPr>
              <a:t>12/10/25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BD8FF04-2D56-C248-B527-190E0812D300}" type="slidenum">
              <a:rPr lang="en-US" altLang="en-US" smtClean="0"/>
              <a:pPr>
                <a:defRPr/>
              </a:pPr>
              <a:t>‹#›</a:t>
            </a:fld>
            <a:endParaRPr lang="en-US" altLang="en-US"/>
          </a:p>
        </p:txBody>
      </p:sp>
    </p:spTree>
    <p:extLst>
      <p:ext uri="{BB962C8B-B14F-4D97-AF65-F5344CB8AC3E}">
        <p14:creationId xmlns:p14="http://schemas.microsoft.com/office/powerpoint/2010/main" val="330350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79DBD33-2DAE-C148-8C81-541E19D12869}" type="datetime1">
              <a:rPr lang="en-US" altLang="en-US" smtClean="0"/>
              <a:pPr>
                <a:defRPr/>
              </a:pPr>
              <a:t>12/10/25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22903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78C4DFC5-50F2-A548-BBD9-AADD679C6E79}" type="datetime1">
              <a:rPr lang="en-US" altLang="en-US" smtClean="0"/>
              <a:pPr>
                <a:defRPr/>
              </a:pPr>
              <a:t>12/10/25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45387C1B-70EA-AD4E-AF15-A794A0EC475D}"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648219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734B731-7533-CB43-B235-2338523EE65F}" type="datetime1">
              <a:rPr lang="en-US" altLang="en-US" smtClean="0"/>
              <a:pPr>
                <a:defRPr/>
              </a:pPr>
              <a:t>12/10/25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270A305-1816-5348-A08D-31135099C7BC}" type="slidenum">
              <a:rPr lang="en-US" altLang="en-US" smtClean="0"/>
              <a:pPr>
                <a:defRPr/>
              </a:pPr>
              <a:t>‹#›</a:t>
            </a:fld>
            <a:endParaRPr lang="en-US" altLang="en-US"/>
          </a:p>
        </p:txBody>
      </p:sp>
    </p:spTree>
    <p:extLst>
      <p:ext uri="{BB962C8B-B14F-4D97-AF65-F5344CB8AC3E}">
        <p14:creationId xmlns:p14="http://schemas.microsoft.com/office/powerpoint/2010/main" val="660786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979DBD33-2DAE-C148-8C81-541E19D12869}" type="datetime1">
              <a:rPr lang="en-US" altLang="en-US" smtClean="0"/>
              <a:pPr>
                <a:defRPr/>
              </a:pPr>
              <a:t>12/10/25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248013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0C23013F-238A-C743-AEBC-49D0C8C6A1FF}" type="datetime1">
              <a:rPr lang="en-US" altLang="en-US" smtClean="0"/>
              <a:pPr>
                <a:defRPr/>
              </a:pPr>
              <a:t>12/10/25</a:t>
            </a:fld>
            <a:endParaRPr lang="en-US" altLang="en-US"/>
          </a:p>
        </p:txBody>
      </p:sp>
      <p:sp>
        <p:nvSpPr>
          <p:cNvPr id="10" name="Slide Number Placeholder 9"/>
          <p:cNvSpPr>
            <a:spLocks noGrp="1"/>
          </p:cNvSpPr>
          <p:nvPr>
            <p:ph type="sldNum" sz="quarter" idx="12"/>
          </p:nvPr>
        </p:nvSpPr>
        <p:spPr/>
        <p:txBody>
          <a:bodyPr/>
          <a:lstStyle/>
          <a:p>
            <a:pPr>
              <a:defRPr/>
            </a:pPr>
            <a:fld id="{722A3636-E114-D346-AF37-B60F3847D773}" type="slidenum">
              <a:rPr lang="en-US" altLang="en-US" smtClean="0"/>
              <a:pPr>
                <a:defRPr/>
              </a:pPr>
              <a:t>‹#›</a:t>
            </a:fld>
            <a:endParaRPr lang="en-US" altLang="en-US"/>
          </a:p>
        </p:txBody>
      </p:sp>
    </p:spTree>
    <p:extLst>
      <p:ext uri="{BB962C8B-B14F-4D97-AF65-F5344CB8AC3E}">
        <p14:creationId xmlns:p14="http://schemas.microsoft.com/office/powerpoint/2010/main" val="2518712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48F1326-63A6-1B41-8A5C-8E8F84022E82}" type="datetime1">
              <a:rPr lang="en-US" altLang="en-US" smtClean="0"/>
              <a:pPr>
                <a:defRPr/>
              </a:pPr>
              <a:t>12/10/25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E0B9B39-5606-D34F-A95F-1B0FF2F31628}" type="slidenum">
              <a:rPr lang="en-US" altLang="en-US" smtClean="0"/>
              <a:pPr>
                <a:defRPr/>
              </a:pPr>
              <a:t>‹#›</a:t>
            </a:fld>
            <a:endParaRPr lang="en-US" altLang="en-US"/>
          </a:p>
        </p:txBody>
      </p:sp>
    </p:spTree>
    <p:extLst>
      <p:ext uri="{BB962C8B-B14F-4D97-AF65-F5344CB8AC3E}">
        <p14:creationId xmlns:p14="http://schemas.microsoft.com/office/powerpoint/2010/main" val="1743186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61B849BD-F741-4047-8C0C-B83EB6A47C9F}" type="datetime1">
              <a:rPr lang="en-US" altLang="en-US" smtClean="0"/>
              <a:pPr>
                <a:defRPr/>
              </a:pPr>
              <a:t>12/10/25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FE3692C-50C4-604F-9EFE-3AFD41D41D5F}" type="slidenum">
              <a:rPr lang="en-US" altLang="en-US" smtClean="0"/>
              <a:pPr>
                <a:defRPr/>
              </a:pPr>
              <a:t>‹#›</a:t>
            </a:fld>
            <a:endParaRPr lang="en-US" altLang="en-US"/>
          </a:p>
        </p:txBody>
      </p:sp>
    </p:spTree>
    <p:extLst>
      <p:ext uri="{BB962C8B-B14F-4D97-AF65-F5344CB8AC3E}">
        <p14:creationId xmlns:p14="http://schemas.microsoft.com/office/powerpoint/2010/main" val="1036178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5050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624336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979DBD33-2DAE-C148-8C81-541E19D12869}" type="datetime1">
              <a:rPr lang="en-US" altLang="en-US" smtClean="0"/>
              <a:pPr>
                <a:defRPr/>
              </a:pPr>
              <a:t>12/10/25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44041437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9E42B1D-0F02-4E46-8C52-358837CB2E8D}"/>
              </a:ext>
            </a:extLst>
          </p:cNvPr>
          <p:cNvSpPr>
            <a:spLocks noGrp="1" noChangeArrowheads="1"/>
          </p:cNvSpPr>
          <p:nvPr>
            <p:ph type="ctrTitle"/>
          </p:nvPr>
        </p:nvSpPr>
        <p:spPr/>
        <p:txBody>
          <a:bodyPr rtlCol="0">
            <a:normAutofit/>
          </a:bodyPr>
          <a:lstStyle/>
          <a:p>
            <a:pPr fontAlgn="auto">
              <a:spcAft>
                <a:spcPts val="0"/>
              </a:spcAft>
              <a:defRPr/>
            </a:pPr>
            <a:r>
              <a:rPr lang="en-US" sz="4000" dirty="0">
                <a:ea typeface="+mj-ea"/>
                <a:cs typeface="+mj-cs"/>
              </a:rPr>
              <a:t>Technical analysis: Using price (and volume) as your investing basis!</a:t>
            </a:r>
          </a:p>
        </p:txBody>
      </p:sp>
      <p:sp>
        <p:nvSpPr>
          <p:cNvPr id="3075" name="Rectangle 3">
            <a:extLst>
              <a:ext uri="{FF2B5EF4-FFF2-40B4-BE49-F238E27FC236}">
                <a16:creationId xmlns:a16="http://schemas.microsoft.com/office/drawing/2014/main" id="{74E3FE2C-E08F-6D49-BBDF-67948AF490AA}"/>
              </a:ext>
            </a:extLst>
          </p:cNvPr>
          <p:cNvSpPr>
            <a:spLocks noGrp="1" noChangeArrowheads="1"/>
          </p:cNvSpPr>
          <p:nvPr>
            <p:ph type="subTitle" idx="1"/>
          </p:nvPr>
        </p:nvSpPr>
        <p:spPr/>
        <p:txBody>
          <a:bodyPr rtlCol="0"/>
          <a:lstStyle/>
          <a:p>
            <a:pPr fontAlgn="auto">
              <a:spcAft>
                <a:spcPts val="0"/>
              </a:spcAft>
              <a:buFont typeface="Arial"/>
              <a:buNone/>
              <a:defRPr/>
            </a:pPr>
            <a:r>
              <a:rPr lang="en-US" dirty="0">
                <a:ea typeface="+mn-ea"/>
                <a:cs typeface="+mn-cs"/>
              </a:rPr>
              <a:t>Charting –  Art or Science?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9B76DD7-34DF-194A-B5F3-B4EB0059B8C1}"/>
              </a:ext>
            </a:extLst>
          </p:cNvPr>
          <p:cNvSpPr>
            <a:spLocks noGrp="1" noChangeArrowheads="1"/>
          </p:cNvSpPr>
          <p:nvPr>
            <p:ph type="title"/>
          </p:nvPr>
        </p:nvSpPr>
        <p:spPr/>
        <p:txBody>
          <a:bodyPr/>
          <a:lstStyle/>
          <a:p>
            <a:r>
              <a:rPr lang="en-US"/>
              <a:t>Foundations of Technical Analysis: What are the assumptions?</a:t>
            </a:r>
          </a:p>
        </p:txBody>
      </p:sp>
      <p:sp>
        <p:nvSpPr>
          <p:cNvPr id="3074" name="Rectangle 3">
            <a:extLst>
              <a:ext uri="{FF2B5EF4-FFF2-40B4-BE49-F238E27FC236}">
                <a16:creationId xmlns:a16="http://schemas.microsoft.com/office/drawing/2014/main" id="{6DDDF4CB-7D35-E74A-8AC0-07DAC389C099}"/>
              </a:ext>
            </a:extLst>
          </p:cNvPr>
          <p:cNvSpPr>
            <a:spLocks noGrp="1"/>
          </p:cNvSpPr>
          <p:nvPr>
            <p:ph idx="1"/>
          </p:nvPr>
        </p:nvSpPr>
        <p:spPr/>
        <p:txBody>
          <a:bodyPr/>
          <a:lstStyle/>
          <a:p>
            <a:r>
              <a:rPr lang="en-US" altLang="en-US" dirty="0"/>
              <a:t>Price is determined </a:t>
            </a:r>
            <a:r>
              <a:rPr lang="en-US" altLang="en-US" b="1" dirty="0"/>
              <a:t>solely by the interaction of supply &amp; demand</a:t>
            </a:r>
            <a:r>
              <a:rPr lang="en-US" altLang="en-US" dirty="0"/>
              <a:t>. Value is an abstraction that markets are not focused on, for the most part.</a:t>
            </a:r>
          </a:p>
          <a:p>
            <a:r>
              <a:rPr lang="en-US" altLang="en-US" dirty="0"/>
              <a:t>Supply and demand are </a:t>
            </a:r>
            <a:r>
              <a:rPr lang="en-US" altLang="en-US" b="1" dirty="0"/>
              <a:t>governed by numerous factors, both rational and irrational</a:t>
            </a:r>
            <a:r>
              <a:rPr lang="en-US" altLang="en-US" dirty="0"/>
              <a:t>. The market continually and automatically weighs all these factors. </a:t>
            </a:r>
          </a:p>
          <a:p>
            <a:r>
              <a:rPr lang="en-US" altLang="en-US" dirty="0"/>
              <a:t>Disregarding minor fluctuations in the market, stock prices tend to </a:t>
            </a:r>
            <a:r>
              <a:rPr lang="en-US" altLang="en-US" b="1" dirty="0"/>
              <a:t>move in trends which persist for an appreciable length of time</a:t>
            </a:r>
          </a:p>
          <a:p>
            <a:r>
              <a:rPr lang="en-US" altLang="en-US" dirty="0"/>
              <a:t>Changes in trend are caused by shifts in demand and supply. These </a:t>
            </a:r>
            <a:r>
              <a:rPr lang="en-US" altLang="en-US" b="1" dirty="0"/>
              <a:t>shifts no matter why they occur, can be detected sooner or later in the action of the market itself</a:t>
            </a:r>
            <a:r>
              <a:rPr lang="en-US" alt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DA3E-787A-5848-9A08-B8A0F5241CE9}"/>
              </a:ext>
            </a:extLst>
          </p:cNvPr>
          <p:cNvSpPr>
            <a:spLocks noGrp="1"/>
          </p:cNvSpPr>
          <p:nvPr>
            <p:ph type="title"/>
          </p:nvPr>
        </p:nvSpPr>
        <p:spPr/>
        <p:txBody>
          <a:bodyPr/>
          <a:lstStyle/>
          <a:p>
            <a:r>
              <a:rPr lang="en-US" dirty="0"/>
              <a:t>Technical Indicators</a:t>
            </a:r>
          </a:p>
        </p:txBody>
      </p:sp>
      <p:sp>
        <p:nvSpPr>
          <p:cNvPr id="3" name="Content Placeholder 2">
            <a:extLst>
              <a:ext uri="{FF2B5EF4-FFF2-40B4-BE49-F238E27FC236}">
                <a16:creationId xmlns:a16="http://schemas.microsoft.com/office/drawing/2014/main" id="{6CEB6B99-7E7E-1C43-B2B3-5CFC9EF77435}"/>
              </a:ext>
            </a:extLst>
          </p:cNvPr>
          <p:cNvSpPr>
            <a:spLocks noGrp="1"/>
          </p:cNvSpPr>
          <p:nvPr>
            <p:ph idx="1"/>
          </p:nvPr>
        </p:nvSpPr>
        <p:spPr/>
        <p:txBody>
          <a:bodyPr/>
          <a:lstStyle/>
          <a:p>
            <a:r>
              <a:rPr lang="en-US" dirty="0"/>
              <a:t>There are </a:t>
            </a:r>
            <a:r>
              <a:rPr lang="en-US" b="1" dirty="0"/>
              <a:t>hundreds (perhaps thousands) of chart pat</a:t>
            </a:r>
            <a:r>
              <a:rPr lang="en-US" dirty="0"/>
              <a:t>terns and technical indicators that investors claim works at making them money.</a:t>
            </a:r>
          </a:p>
          <a:p>
            <a:r>
              <a:rPr lang="en-US" b="1" dirty="0"/>
              <a:t>Most of these patterns are in prices</a:t>
            </a:r>
            <a:r>
              <a:rPr lang="en-US" dirty="0"/>
              <a:t>, but as </a:t>
            </a:r>
            <a:r>
              <a:rPr lang="en-US" b="1" dirty="0"/>
              <a:t>volume data </a:t>
            </a:r>
            <a:r>
              <a:rPr lang="en-US" dirty="0"/>
              <a:t>becomes available, there can be clues in volume as well.</a:t>
            </a:r>
          </a:p>
          <a:p>
            <a:r>
              <a:rPr lang="en-US" dirty="0"/>
              <a:t>Rather than try to deal with them individually, we will argue that </a:t>
            </a:r>
            <a:r>
              <a:rPr lang="en-US" b="1" dirty="0"/>
              <a:t>all technical indicators are built on the presumption of investor irrationality </a:t>
            </a:r>
            <a:r>
              <a:rPr lang="en-US" dirty="0"/>
              <a:t>on a global scale and that they can therefore be classified on that basis.</a:t>
            </a:r>
          </a:p>
        </p:txBody>
      </p:sp>
    </p:spTree>
    <p:extLst>
      <p:ext uri="{BB962C8B-B14F-4D97-AF65-F5344CB8AC3E}">
        <p14:creationId xmlns:p14="http://schemas.microsoft.com/office/powerpoint/2010/main" val="1023390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0514A1B-5EC1-C642-9014-DF5DF689FB07}"/>
              </a:ext>
            </a:extLst>
          </p:cNvPr>
          <p:cNvSpPr>
            <a:spLocks noGrp="1" noChangeArrowheads="1"/>
          </p:cNvSpPr>
          <p:nvPr>
            <p:ph type="title"/>
          </p:nvPr>
        </p:nvSpPr>
        <p:spPr/>
        <p:txBody>
          <a:bodyPr/>
          <a:lstStyle/>
          <a:p>
            <a:r>
              <a:rPr lang="en-US" dirty="0"/>
              <a:t>I. Investors overreact: The Contrarian Indicators</a:t>
            </a:r>
          </a:p>
        </p:txBody>
      </p:sp>
      <p:sp>
        <p:nvSpPr>
          <p:cNvPr id="61443" name="Rectangle 3">
            <a:extLst>
              <a:ext uri="{FF2B5EF4-FFF2-40B4-BE49-F238E27FC236}">
                <a16:creationId xmlns:a16="http://schemas.microsoft.com/office/drawing/2014/main" id="{FFD8BCE8-8F65-EB4C-A545-D74CC2DA8DE1}"/>
              </a:ext>
            </a:extLst>
          </p:cNvPr>
          <p:cNvSpPr>
            <a:spLocks noGrp="1" noChangeArrowheads="1"/>
          </p:cNvSpPr>
          <p:nvPr>
            <p:ph idx="1"/>
          </p:nvPr>
        </p:nvSpPr>
        <p:spPr/>
        <p:txBody>
          <a:bodyPr>
            <a:normAutofit lnSpcReduction="10000"/>
          </a:bodyPr>
          <a:lstStyle/>
          <a:p>
            <a:r>
              <a:rPr lang="en-US" b="1" dirty="0"/>
              <a:t>Basis</a:t>
            </a:r>
            <a:r>
              <a:rPr lang="en-US" dirty="0"/>
              <a:t>: Research in experimental psychology suggests that people tend to overreact to unexpected and dramatic news events. In revising their beliefs, individuals tend to overweight recent information and underweight prior data.</a:t>
            </a:r>
          </a:p>
          <a:p>
            <a:r>
              <a:rPr lang="en-US" b="1" dirty="0"/>
              <a:t>Empirical evidence</a:t>
            </a:r>
            <a:r>
              <a:rPr lang="en-US" dirty="0"/>
              <a:t>: </a:t>
            </a:r>
          </a:p>
          <a:p>
            <a:pPr marL="617220" lvl="1" indent="-342900">
              <a:buFont typeface="+mj-lt"/>
              <a:buAutoNum type="arabicPeriod"/>
            </a:pPr>
            <a:r>
              <a:rPr lang="en-US" b="1" dirty="0"/>
              <a:t>Extreme movements </a:t>
            </a:r>
            <a:r>
              <a:rPr lang="en-US" dirty="0"/>
              <a:t>in stock prices will be followed by subsequent price movements in the opposite direction.</a:t>
            </a:r>
          </a:p>
          <a:p>
            <a:pPr marL="617220" lvl="1" indent="-342900">
              <a:buFont typeface="+mj-lt"/>
              <a:buAutoNum type="arabicPeriod"/>
            </a:pPr>
            <a:r>
              <a:rPr lang="en-US" dirty="0"/>
              <a:t>The </a:t>
            </a:r>
            <a:r>
              <a:rPr lang="en-US" b="1" dirty="0"/>
              <a:t>more extreme the price adjustmen</a:t>
            </a:r>
            <a:r>
              <a:rPr lang="en-US" dirty="0"/>
              <a:t>t, the greater will be the subsequent adjustment</a:t>
            </a:r>
          </a:p>
          <a:p>
            <a:r>
              <a:rPr lang="en-US" b="1" dirty="0"/>
              <a:t>Issues</a:t>
            </a:r>
            <a:r>
              <a:rPr lang="en-US" dirty="0"/>
              <a:t>:</a:t>
            </a:r>
          </a:p>
          <a:p>
            <a:pPr lvl="1"/>
            <a:r>
              <a:rPr lang="en-US" dirty="0"/>
              <a:t>Why, if this is true, is it that </a:t>
            </a:r>
            <a:r>
              <a:rPr lang="en-US" b="1" dirty="0"/>
              <a:t>contrarian investors are so few in number or lacking in market power </a:t>
            </a:r>
            <a:r>
              <a:rPr lang="en-US" dirty="0"/>
              <a:t>that the overreaction to new information is allowed to continue for so long?</a:t>
            </a:r>
          </a:p>
          <a:p>
            <a:pPr lvl="1"/>
            <a:r>
              <a:rPr lang="en-US" dirty="0"/>
              <a:t> Is the market </a:t>
            </a:r>
            <a:r>
              <a:rPr lang="en-US" b="1" dirty="0"/>
              <a:t>more efficient about incorporating some types of information</a:t>
            </a:r>
            <a:r>
              <a:rPr lang="en-US" dirty="0"/>
              <a:t> than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1A727A2-FEB6-C945-A513-CB45A4D8118B}"/>
              </a:ext>
            </a:extLst>
          </p:cNvPr>
          <p:cNvSpPr>
            <a:spLocks noGrp="1" noChangeArrowheads="1"/>
          </p:cNvSpPr>
          <p:nvPr>
            <p:ph type="title"/>
          </p:nvPr>
        </p:nvSpPr>
        <p:spPr/>
        <p:txBody>
          <a:bodyPr rtlCol="0">
            <a:normAutofit/>
          </a:bodyPr>
          <a:lstStyle/>
          <a:p>
            <a:pPr fontAlgn="auto">
              <a:spcAft>
                <a:spcPts val="0"/>
              </a:spcAft>
              <a:defRPr/>
            </a:pPr>
            <a:r>
              <a:rPr lang="en-US">
                <a:ea typeface="+mj-ea"/>
                <a:cs typeface="+mj-cs"/>
              </a:rPr>
              <a:t>Technical trading rules: Contrarian Opinion</a:t>
            </a:r>
          </a:p>
        </p:txBody>
      </p:sp>
      <p:sp>
        <p:nvSpPr>
          <p:cNvPr id="64515" name="Rectangle 3">
            <a:extLst>
              <a:ext uri="{FF2B5EF4-FFF2-40B4-BE49-F238E27FC236}">
                <a16:creationId xmlns:a16="http://schemas.microsoft.com/office/drawing/2014/main" id="{3D1F6164-961C-794D-9ADD-BCC869790FD3}"/>
              </a:ext>
            </a:extLst>
          </p:cNvPr>
          <p:cNvSpPr>
            <a:spLocks noGrp="1" noChangeArrowheads="1"/>
          </p:cNvSpPr>
          <p:nvPr>
            <p:ph idx="1"/>
          </p:nvPr>
        </p:nvSpPr>
        <p:spPr/>
        <p:txBody>
          <a:bodyPr rtlCol="0">
            <a:normAutofit/>
          </a:bodyPr>
          <a:lstStyle/>
          <a:p>
            <a:pPr marL="514350" indent="-514350" fontAlgn="auto">
              <a:spcAft>
                <a:spcPts val="0"/>
              </a:spcAft>
              <a:buFont typeface="+mj-lt"/>
              <a:buAutoNum type="arabicPeriod"/>
              <a:defRPr/>
            </a:pPr>
            <a:r>
              <a:rPr lang="en-US" u="sng" dirty="0">
                <a:ea typeface="+mn-ea"/>
                <a:cs typeface="+mn-cs"/>
              </a:rPr>
              <a:t>Odd-lot trading</a:t>
            </a:r>
            <a:r>
              <a:rPr lang="en-US" dirty="0">
                <a:ea typeface="+mn-ea"/>
                <a:cs typeface="+mn-cs"/>
              </a:rPr>
              <a:t>: The odd-lot rule gives us an indication of what the man on the street thinks about the stock (As he gets more enthusiastic about a stock this ratio will increase).</a:t>
            </a:r>
          </a:p>
          <a:p>
            <a:pPr marL="514350" indent="-514350" fontAlgn="auto">
              <a:spcAft>
                <a:spcPts val="0"/>
              </a:spcAft>
              <a:buFont typeface="+mj-lt"/>
              <a:buAutoNum type="arabicPeriod"/>
              <a:defRPr/>
            </a:pPr>
            <a:r>
              <a:rPr lang="en-US" u="sng" dirty="0">
                <a:ea typeface="+mn-ea"/>
                <a:cs typeface="+mn-cs"/>
              </a:rPr>
              <a:t>Mutual Fund Cash positions</a:t>
            </a:r>
            <a:r>
              <a:rPr lang="en-US" dirty="0">
                <a:ea typeface="+mn-ea"/>
                <a:cs typeface="+mn-cs"/>
              </a:rPr>
              <a:t>: Historically, the argument goes, mutual fund cash positions have been greatest at the bottom of a bear market and lowest at the peak of a bull market. Hence investing against this statistic may be profitable.</a:t>
            </a:r>
          </a:p>
          <a:p>
            <a:pPr marL="514350" indent="-514350" fontAlgn="auto">
              <a:spcAft>
                <a:spcPts val="0"/>
              </a:spcAft>
              <a:buFont typeface="+mj-lt"/>
              <a:buAutoNum type="arabicPeriod"/>
              <a:defRPr/>
            </a:pPr>
            <a:r>
              <a:rPr lang="en-US" u="sng" dirty="0">
                <a:ea typeface="+mn-ea"/>
                <a:cs typeface="+mn-cs"/>
              </a:rPr>
              <a:t>Investment Advisory opinion</a:t>
            </a:r>
            <a:r>
              <a:rPr lang="en-US" dirty="0">
                <a:ea typeface="+mn-ea"/>
                <a:cs typeface="+mn-cs"/>
              </a:rPr>
              <a:t>: This is the ratio of advisory services that are bearish. When this ratio reaches the threshold (</a:t>
            </a:r>
            <a:r>
              <a:rPr lang="en-US" dirty="0" err="1">
                <a:ea typeface="+mn-ea"/>
                <a:cs typeface="+mn-cs"/>
              </a:rPr>
              <a:t>eg</a:t>
            </a:r>
            <a:r>
              <a:rPr lang="en-US" dirty="0">
                <a:ea typeface="+mn-ea"/>
                <a:cs typeface="+mn-cs"/>
              </a:rPr>
              <a:t> 60%) the contrarian starts buying.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B6681C0B-9E43-8543-96FD-2EFF60CE2F4C}"/>
              </a:ext>
            </a:extLst>
          </p:cNvPr>
          <p:cNvSpPr>
            <a:spLocks noGrp="1" noChangeArrowheads="1"/>
          </p:cNvSpPr>
          <p:nvPr>
            <p:ph type="title"/>
          </p:nvPr>
        </p:nvSpPr>
        <p:spPr/>
        <p:txBody>
          <a:bodyPr rtlCol="0">
            <a:normAutofit/>
          </a:bodyPr>
          <a:lstStyle/>
          <a:p>
            <a:pPr fontAlgn="auto">
              <a:spcAft>
                <a:spcPts val="0"/>
              </a:spcAft>
              <a:defRPr/>
            </a:pPr>
            <a:r>
              <a:rPr lang="en-US" dirty="0">
                <a:ea typeface="+mj-ea"/>
                <a:cs typeface="+mj-cs"/>
              </a:rPr>
              <a:t>II. </a:t>
            </a:r>
            <a:r>
              <a:rPr lang="en-US" dirty="0"/>
              <a:t>Investors have mood shifts: </a:t>
            </a:r>
            <a:r>
              <a:rPr lang="en-US" dirty="0">
                <a:ea typeface="+mj-ea"/>
                <a:cs typeface="+mj-cs"/>
              </a:rPr>
              <a:t>Detecting them in price patterns</a:t>
            </a:r>
          </a:p>
        </p:txBody>
      </p:sp>
      <p:pic>
        <p:nvPicPr>
          <p:cNvPr id="6146" name="Picture 6">
            <a:extLst>
              <a:ext uri="{FF2B5EF4-FFF2-40B4-BE49-F238E27FC236}">
                <a16:creationId xmlns:a16="http://schemas.microsoft.com/office/drawing/2014/main" id="{9A5DB897-DC78-2B41-B1C2-FCB5648842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1949934"/>
            <a:ext cx="7772400" cy="4024931"/>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A66F1CDB-FE05-7E46-B4C1-8EBA24B6AF40}"/>
              </a:ext>
            </a:extLst>
          </p:cNvPr>
          <p:cNvSpPr>
            <a:spLocks noGrp="1"/>
          </p:cNvSpPr>
          <p:nvPr>
            <p:ph type="title"/>
          </p:nvPr>
        </p:nvSpPr>
        <p:spPr/>
        <p:txBody>
          <a:bodyPr/>
          <a:lstStyle/>
          <a:p>
            <a:r>
              <a:rPr lang="en-US" altLang="en-US">
                <a:ea typeface="ＭＳ Ｐゴシック" panose="020B0600070205080204" pitchFamily="34" charset="-128"/>
              </a:rPr>
              <a:t>Shift Indicators</a:t>
            </a:r>
          </a:p>
        </p:txBody>
      </p:sp>
      <p:sp>
        <p:nvSpPr>
          <p:cNvPr id="3" name="Content Placeholder 2">
            <a:extLst>
              <a:ext uri="{FF2B5EF4-FFF2-40B4-BE49-F238E27FC236}">
                <a16:creationId xmlns:a16="http://schemas.microsoft.com/office/drawing/2014/main" id="{8AE5EA64-E7D2-D34D-928E-81F88DC29DF5}"/>
              </a:ext>
            </a:extLst>
          </p:cNvPr>
          <p:cNvSpPr>
            <a:spLocks noGrp="1"/>
          </p:cNvSpPr>
          <p:nvPr>
            <p:ph idx="1"/>
          </p:nvPr>
        </p:nvSpPr>
        <p:spPr/>
        <p:txBody>
          <a:bodyPr>
            <a:normAutofit/>
          </a:bodyPr>
          <a:lstStyle/>
          <a:p>
            <a:pPr marL="514350" indent="-514350">
              <a:buFont typeface="+mj-lt"/>
              <a:buAutoNum type="arabicPeriod"/>
              <a:defRPr/>
            </a:pPr>
            <a:r>
              <a:rPr lang="en-US" u="sng" dirty="0"/>
              <a:t>Breadth of the market: </a:t>
            </a:r>
            <a:r>
              <a:rPr lang="en-US" dirty="0"/>
              <a:t>This is a measure of the number of stocks in the market which have advanced relative to those that have declined. A market advance with less breadth is an indication of a demand shift (down).</a:t>
            </a:r>
          </a:p>
          <a:p>
            <a:pPr marL="514350" indent="-514350">
              <a:buFont typeface="+mj-lt"/>
              <a:buAutoNum type="arabicPeriod"/>
              <a:defRPr/>
            </a:pPr>
            <a:r>
              <a:rPr lang="en-US" u="sng" dirty="0"/>
              <a:t>Support &amp; Resistance Lines</a:t>
            </a:r>
            <a:r>
              <a:rPr lang="en-US" dirty="0"/>
              <a:t>: If either is broken, the market is poised for a major move.</a:t>
            </a:r>
          </a:p>
          <a:p>
            <a:pPr marL="514350" indent="-514350">
              <a:buFont typeface="+mj-lt"/>
              <a:buAutoNum type="arabicPeriod"/>
              <a:defRPr/>
            </a:pPr>
            <a:r>
              <a:rPr lang="en-US" u="sng" dirty="0"/>
              <a:t>Moving averages</a:t>
            </a:r>
            <a:r>
              <a:rPr lang="en-US" dirty="0"/>
              <a:t>: A moving average line </a:t>
            </a:r>
            <a:r>
              <a:rPr lang="en-US" dirty="0" err="1"/>
              <a:t>smooths</a:t>
            </a:r>
            <a:r>
              <a:rPr lang="en-US" dirty="0"/>
              <a:t> out fluctuations and enables the chartist to see trends in the stock price. How that trend is interpreted then depends upon the chartist.</a:t>
            </a:r>
          </a:p>
          <a:p>
            <a:pPr marL="514350" indent="-514350">
              <a:buFont typeface="+mj-lt"/>
              <a:buAutoNum type="arabicPeriod"/>
              <a:defRPr/>
            </a:pPr>
            <a:r>
              <a:rPr lang="en-US" u="sng" dirty="0"/>
              <a:t>Volume shifts: </a:t>
            </a:r>
            <a:r>
              <a:rPr lang="en-US" dirty="0"/>
              <a:t>Some technical analysts believe that there is information about future price changes in trading volume shifts.</a:t>
            </a:r>
          </a:p>
          <a:p>
            <a:pPr marL="0" indent="0">
              <a:buFont typeface="Arial" charset="0"/>
              <a:buNone/>
              <a:defRPr/>
            </a:pPr>
            <a:endParaRPr lang="en-US" dirty="0"/>
          </a:p>
          <a:p>
            <a:pPr marL="514350" indent="-514350">
              <a:buFont typeface="+mj-lt"/>
              <a:buAutoNum type="arabicPeriod"/>
              <a:defRPr/>
            </a:pPr>
            <a:endParaRPr lang="en-US" dirty="0"/>
          </a:p>
          <a:p>
            <a:pPr marL="514350" indent="-514350">
              <a:buFont typeface="+mj-lt"/>
              <a:buAutoNum type="arabicPeriod"/>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A7E4-EA75-6F4E-AA49-C1C185DC2CBB}"/>
              </a:ext>
            </a:extLst>
          </p:cNvPr>
          <p:cNvSpPr>
            <a:spLocks noGrp="1"/>
          </p:cNvSpPr>
          <p:nvPr>
            <p:ph type="title"/>
          </p:nvPr>
        </p:nvSpPr>
        <p:spPr/>
        <p:txBody>
          <a:bodyPr/>
          <a:lstStyle/>
          <a:p>
            <a:r>
              <a:rPr lang="en-US" dirty="0"/>
              <a:t>Price Feedback loops </a:t>
            </a:r>
          </a:p>
        </p:txBody>
      </p:sp>
      <p:sp>
        <p:nvSpPr>
          <p:cNvPr id="3" name="Content Placeholder 2">
            <a:extLst>
              <a:ext uri="{FF2B5EF4-FFF2-40B4-BE49-F238E27FC236}">
                <a16:creationId xmlns:a16="http://schemas.microsoft.com/office/drawing/2014/main" id="{AD0EC215-30AF-024D-AB89-0C4317B5DF62}"/>
              </a:ext>
            </a:extLst>
          </p:cNvPr>
          <p:cNvSpPr>
            <a:spLocks noGrp="1"/>
          </p:cNvSpPr>
          <p:nvPr>
            <p:ph idx="1"/>
          </p:nvPr>
        </p:nvSpPr>
        <p:spPr/>
        <p:txBody>
          <a:bodyPr>
            <a:normAutofit/>
          </a:bodyPr>
          <a:lstStyle/>
          <a:p>
            <a:r>
              <a:rPr lang="en-US" dirty="0"/>
              <a:t>There is an argument to be made that </a:t>
            </a:r>
            <a:r>
              <a:rPr lang="en-US" b="1" dirty="0"/>
              <a:t>hitting support or resistance lines can have feedback effects</a:t>
            </a:r>
            <a:r>
              <a:rPr lang="en-US" dirty="0"/>
              <a:t>, which can be positive or negative:</a:t>
            </a:r>
          </a:p>
          <a:p>
            <a:pPr lvl="1"/>
            <a:r>
              <a:rPr lang="en-US" u="sng" dirty="0"/>
              <a:t>The positive</a:t>
            </a:r>
            <a:r>
              <a:rPr lang="en-US" dirty="0"/>
              <a:t>: It is possible that hitting the specified price level can add to the momentum on the stock, causing upward (downward) moving stocks to move up (down) even more.</a:t>
            </a:r>
          </a:p>
          <a:p>
            <a:pPr lvl="1"/>
            <a:r>
              <a:rPr lang="en-US" u="sng" dirty="0"/>
              <a:t>The negative</a:t>
            </a:r>
            <a:r>
              <a:rPr lang="en-US" dirty="0"/>
              <a:t>: In an alternate story, hitting the specified price level can lead investors to reassess the company’s value, and correct over reach, pushing prices back down (up), if they have wandered way above (below) value.</a:t>
            </a:r>
          </a:p>
          <a:p>
            <a:pPr lvl="1"/>
            <a:endParaRPr lang="en-US" dirty="0"/>
          </a:p>
        </p:txBody>
      </p:sp>
      <p:pic>
        <p:nvPicPr>
          <p:cNvPr id="4" name="Picture 3">
            <a:extLst>
              <a:ext uri="{FF2B5EF4-FFF2-40B4-BE49-F238E27FC236}">
                <a16:creationId xmlns:a16="http://schemas.microsoft.com/office/drawing/2014/main" id="{2AD19C17-6452-1C38-7E20-1E3DD4A78FCD}"/>
              </a:ext>
            </a:extLst>
          </p:cNvPr>
          <p:cNvPicPr>
            <a:picLocks noChangeAspect="1"/>
          </p:cNvPicPr>
          <p:nvPr/>
        </p:nvPicPr>
        <p:blipFill>
          <a:blip r:embed="rId2"/>
          <a:stretch>
            <a:fillRect/>
          </a:stretch>
        </p:blipFill>
        <p:spPr>
          <a:xfrm>
            <a:off x="3886200" y="4419600"/>
            <a:ext cx="3492500" cy="2120900"/>
          </a:xfrm>
          <a:prstGeom prst="rect">
            <a:avLst/>
          </a:prstGeom>
        </p:spPr>
      </p:pic>
    </p:spTree>
    <p:extLst>
      <p:ext uri="{BB962C8B-B14F-4D97-AF65-F5344CB8AC3E}">
        <p14:creationId xmlns:p14="http://schemas.microsoft.com/office/powerpoint/2010/main" val="1311592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D2B33DC0-DAC6-B144-B295-8652E83A8646}"/>
              </a:ext>
            </a:extLst>
          </p:cNvPr>
          <p:cNvSpPr>
            <a:spLocks noGrp="1" noChangeArrowheads="1"/>
          </p:cNvSpPr>
          <p:nvPr>
            <p:ph type="title"/>
          </p:nvPr>
        </p:nvSpPr>
        <p:spPr/>
        <p:txBody>
          <a:bodyPr/>
          <a:lstStyle/>
          <a:p>
            <a:r>
              <a:rPr lang="en-US" dirty="0"/>
              <a:t>III. Investors learn slowly: The Momentum Indicators</a:t>
            </a:r>
          </a:p>
        </p:txBody>
      </p:sp>
      <p:sp>
        <p:nvSpPr>
          <p:cNvPr id="8194" name="Rectangle 3">
            <a:extLst>
              <a:ext uri="{FF2B5EF4-FFF2-40B4-BE49-F238E27FC236}">
                <a16:creationId xmlns:a16="http://schemas.microsoft.com/office/drawing/2014/main" id="{520DDA77-4E8E-0540-851B-854CA7C30FFA}"/>
              </a:ext>
            </a:extLst>
          </p:cNvPr>
          <p:cNvSpPr>
            <a:spLocks noGrp="1"/>
          </p:cNvSpPr>
          <p:nvPr>
            <p:ph idx="1"/>
          </p:nvPr>
        </p:nvSpPr>
        <p:spPr/>
        <p:txBody>
          <a:bodyPr/>
          <a:lstStyle/>
          <a:p>
            <a:r>
              <a:rPr lang="en-US" altLang="en-US" b="1" dirty="0"/>
              <a:t>Basis</a:t>
            </a:r>
            <a:r>
              <a:rPr lang="en-US" altLang="en-US" dirty="0"/>
              <a:t>: The argument here is that markets learn slowly. Thus, investors who are a little quicker than the market in assimilating and understanding information will earn excess returns. In addition, if markets learn slowly, there will be price drifts (i.e., prices will move up or down over extended periods) and technical analysis can detect these drifts and take advantage of them.</a:t>
            </a:r>
          </a:p>
          <a:p>
            <a:r>
              <a:rPr lang="en-US" altLang="en-US" b="1" dirty="0"/>
              <a:t>The Evidence</a:t>
            </a:r>
            <a:r>
              <a:rPr lang="en-US" altLang="en-US" dirty="0"/>
              <a:t>: There is evidence, albeit mild, that prices do drift after significant news announcements. For instance, following up on price changes after large earnings surprises provides the following evidence.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7D49DAF0-6038-DC45-9EC0-AB1F5BD0139E}"/>
              </a:ext>
            </a:extLst>
          </p:cNvPr>
          <p:cNvSpPr>
            <a:spLocks noGrp="1"/>
          </p:cNvSpPr>
          <p:nvPr>
            <p:ph type="title"/>
          </p:nvPr>
        </p:nvSpPr>
        <p:spPr/>
        <p:txBody>
          <a:bodyPr/>
          <a:lstStyle/>
          <a:p>
            <a:r>
              <a:rPr lang="en-US" altLang="en-US"/>
              <a:t>Momentum Indicators </a:t>
            </a:r>
          </a:p>
        </p:txBody>
      </p:sp>
      <p:sp>
        <p:nvSpPr>
          <p:cNvPr id="9218" name="Rectangle 3">
            <a:extLst>
              <a:ext uri="{FF2B5EF4-FFF2-40B4-BE49-F238E27FC236}">
                <a16:creationId xmlns:a16="http://schemas.microsoft.com/office/drawing/2014/main" id="{CE1E51BB-A265-D04A-890D-5AF239A02F01}"/>
              </a:ext>
            </a:extLst>
          </p:cNvPr>
          <p:cNvSpPr>
            <a:spLocks noGrp="1"/>
          </p:cNvSpPr>
          <p:nvPr>
            <p:ph idx="1"/>
          </p:nvPr>
        </p:nvSpPr>
        <p:spPr/>
        <p:txBody>
          <a:bodyPr/>
          <a:lstStyle/>
          <a:p>
            <a:r>
              <a:rPr lang="en-US" altLang="en-US" b="1" dirty="0"/>
              <a:t>Relative Strength</a:t>
            </a:r>
            <a:r>
              <a:rPr lang="en-US" altLang="en-US" dirty="0"/>
              <a:t>: The relative strength of a stock is the ratio of its current price to its average over a longer period (</a:t>
            </a:r>
            <a:r>
              <a:rPr lang="en-US" altLang="en-US" dirty="0" err="1"/>
              <a:t>eg.</a:t>
            </a:r>
            <a:r>
              <a:rPr lang="en-US" altLang="en-US" dirty="0"/>
              <a:t> six months). The rule suggests buying stocks which have the highest relative strength (which will also be the stocks that have gone up the most in that period).</a:t>
            </a:r>
          </a:p>
          <a:p>
            <a:r>
              <a:rPr lang="en-US" altLang="en-US" b="1" dirty="0"/>
              <a:t>Trend Lines</a:t>
            </a:r>
            <a:r>
              <a:rPr lang="en-US" altLang="en-US" dirty="0"/>
              <a:t>: You look past the day-to-day movements in stock prices at the underlying long-term trends. The simplest measure of trend is a trend line. </a:t>
            </a:r>
          </a:p>
        </p:txBody>
      </p:sp>
      <p:pic>
        <p:nvPicPr>
          <p:cNvPr id="4" name="Picture 3">
            <a:extLst>
              <a:ext uri="{FF2B5EF4-FFF2-40B4-BE49-F238E27FC236}">
                <a16:creationId xmlns:a16="http://schemas.microsoft.com/office/drawing/2014/main" id="{BE21B677-F4A9-2915-3EB1-95F111EE1ED6}"/>
              </a:ext>
            </a:extLst>
          </p:cNvPr>
          <p:cNvPicPr>
            <a:picLocks noChangeAspect="1"/>
          </p:cNvPicPr>
          <p:nvPr/>
        </p:nvPicPr>
        <p:blipFill>
          <a:blip r:embed="rId2"/>
          <a:stretch>
            <a:fillRect/>
          </a:stretch>
        </p:blipFill>
        <p:spPr>
          <a:xfrm>
            <a:off x="1524000" y="4382643"/>
            <a:ext cx="5486400" cy="19907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9A84EE5D-46DA-7B44-9268-EC393AD36F8D}"/>
              </a:ext>
            </a:extLst>
          </p:cNvPr>
          <p:cNvSpPr>
            <a:spLocks noGrp="1"/>
          </p:cNvSpPr>
          <p:nvPr>
            <p:ph type="title"/>
          </p:nvPr>
        </p:nvSpPr>
        <p:spPr/>
        <p:txBody>
          <a:bodyPr/>
          <a:lstStyle/>
          <a:p>
            <a:r>
              <a:rPr lang="en-US" altLang="en-US">
                <a:ea typeface="ＭＳ Ｐゴシック" panose="020B0600070205080204" pitchFamily="34" charset="-128"/>
              </a:rPr>
              <a:t>Trading Volume: The technical analyst’s secret weapon</a:t>
            </a:r>
          </a:p>
        </p:txBody>
      </p:sp>
      <p:pic>
        <p:nvPicPr>
          <p:cNvPr id="10242" name="Content Placeholder 2">
            <a:extLst>
              <a:ext uri="{FF2B5EF4-FFF2-40B4-BE49-F238E27FC236}">
                <a16:creationId xmlns:a16="http://schemas.microsoft.com/office/drawing/2014/main" id="{2CB9B94F-8908-6146-91F0-B638DE47B7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28800" y="2089150"/>
            <a:ext cx="5486400" cy="37465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94216B3E-F849-7F42-B7A4-750EF751F536}"/>
              </a:ext>
            </a:extLst>
          </p:cNvPr>
          <p:cNvSpPr>
            <a:spLocks noGrp="1" noChangeArrowheads="1"/>
          </p:cNvSpPr>
          <p:nvPr>
            <p:ph type="title"/>
          </p:nvPr>
        </p:nvSpPr>
        <p:spPr/>
        <p:txBody>
          <a:bodyPr/>
          <a:lstStyle/>
          <a:p>
            <a:r>
              <a:rPr lang="en-US" dirty="0"/>
              <a:t>IV. The Smart Investors are usually right: follow the smart money indicators</a:t>
            </a:r>
          </a:p>
        </p:txBody>
      </p:sp>
      <p:sp>
        <p:nvSpPr>
          <p:cNvPr id="80899" name="Rectangle 3">
            <a:extLst>
              <a:ext uri="{FF2B5EF4-FFF2-40B4-BE49-F238E27FC236}">
                <a16:creationId xmlns:a16="http://schemas.microsoft.com/office/drawing/2014/main" id="{015887CC-682A-0E4B-90A7-21442B87EACD}"/>
              </a:ext>
            </a:extLst>
          </p:cNvPr>
          <p:cNvSpPr>
            <a:spLocks noGrp="1" noChangeArrowheads="1"/>
          </p:cNvSpPr>
          <p:nvPr>
            <p:ph idx="1"/>
          </p:nvPr>
        </p:nvSpPr>
        <p:spPr/>
        <p:txBody>
          <a:bodyPr/>
          <a:lstStyle/>
          <a:p>
            <a:r>
              <a:rPr lang="en-US" dirty="0"/>
              <a:t>This approach is the </a:t>
            </a:r>
            <a:r>
              <a:rPr lang="en-US" b="1" dirty="0"/>
              <a:t>flip side of the contrarian approach</a:t>
            </a:r>
            <a:r>
              <a:rPr lang="en-US" dirty="0"/>
              <a:t>. Instead of assuming that investors, on average, are likely to be be wrong, you assume that they are right.</a:t>
            </a:r>
          </a:p>
          <a:p>
            <a:r>
              <a:rPr lang="en-US" dirty="0"/>
              <a:t>To make this assumption more palatable, you do not look at all investors but </a:t>
            </a:r>
            <a:r>
              <a:rPr lang="en-US" b="1" dirty="0"/>
              <a:t>only at the smartest investors</a:t>
            </a:r>
            <a:r>
              <a:rPr lang="en-US" dirty="0"/>
              <a:t>, who presumably know more than the rest of us.</a:t>
            </a:r>
          </a:p>
          <a:p>
            <a:r>
              <a:rPr lang="en-US" dirty="0"/>
              <a:t>The big question is of course how you </a:t>
            </a:r>
            <a:r>
              <a:rPr lang="en-US" b="1" dirty="0"/>
              <a:t>identify these smart investors and learn about their trading behavior.</a:t>
            </a:r>
            <a:br>
              <a:rPr lang="en-US" b="1" dirty="0"/>
            </a:br>
            <a:br>
              <a:rPr lang="en-US" dirty="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2C22A404-26AB-E147-9DD9-DB3C44A1859D}"/>
              </a:ext>
            </a:extLst>
          </p:cNvPr>
          <p:cNvSpPr>
            <a:spLocks noGrp="1"/>
          </p:cNvSpPr>
          <p:nvPr>
            <p:ph type="title"/>
          </p:nvPr>
        </p:nvSpPr>
        <p:spPr/>
        <p:txBody>
          <a:bodyPr/>
          <a:lstStyle/>
          <a:p>
            <a:r>
              <a:rPr lang="en-US" altLang="en-US">
                <a:ea typeface="ＭＳ Ｐゴシック" panose="020B0600070205080204" pitchFamily="34" charset="-128"/>
              </a:rPr>
              <a:t>Smart Investor Indicators</a:t>
            </a:r>
          </a:p>
        </p:txBody>
      </p:sp>
      <p:sp>
        <p:nvSpPr>
          <p:cNvPr id="12290" name="Content Placeholder 2">
            <a:extLst>
              <a:ext uri="{FF2B5EF4-FFF2-40B4-BE49-F238E27FC236}">
                <a16:creationId xmlns:a16="http://schemas.microsoft.com/office/drawing/2014/main" id="{537293C4-E647-7B43-9E10-9AAC765FA346}"/>
              </a:ext>
            </a:extLst>
          </p:cNvPr>
          <p:cNvSpPr>
            <a:spLocks noGrp="1"/>
          </p:cNvSpPr>
          <p:nvPr>
            <p:ph idx="1"/>
          </p:nvPr>
        </p:nvSpPr>
        <p:spPr/>
        <p:txBody>
          <a:bodyPr/>
          <a:lstStyle/>
          <a:p>
            <a:pPr marL="514350" indent="-514350">
              <a:buFont typeface="Calibri" panose="020F0502020204030204" pitchFamily="34" charset="0"/>
              <a:buAutoNum type="arabicPeriod"/>
            </a:pPr>
            <a:r>
              <a:rPr lang="en-US" altLang="en-US" u="sng" dirty="0">
                <a:ea typeface="ＭＳ Ｐゴシック" panose="020B0600070205080204" pitchFamily="34" charset="-128"/>
              </a:rPr>
              <a:t>Specialist short sales</a:t>
            </a:r>
            <a:r>
              <a:rPr lang="en-US" altLang="en-US" dirty="0">
                <a:ea typeface="ＭＳ Ｐゴシック" panose="020B0600070205080204" pitchFamily="34" charset="-128"/>
              </a:rPr>
              <a:t>: The assumption is that specialists have more information about future price movements than other investors. Investors who use this indicator will often sell stocks when specialists do, and buy when they do.</a:t>
            </a:r>
          </a:p>
          <a:p>
            <a:pPr marL="514350" indent="-514350">
              <a:buFont typeface="Calibri" panose="020F0502020204030204" pitchFamily="34" charset="0"/>
              <a:buAutoNum type="arabicPeriod"/>
            </a:pPr>
            <a:r>
              <a:rPr lang="en-US" altLang="en-US" u="sng" dirty="0">
                <a:ea typeface="ＭＳ Ｐゴシック" panose="020B0600070205080204" pitchFamily="34" charset="-128"/>
              </a:rPr>
              <a:t>Insider buying/selling</a:t>
            </a:r>
            <a:r>
              <a:rPr lang="en-US" altLang="en-US" dirty="0">
                <a:ea typeface="ＭＳ Ｐゴシック" panose="020B0600070205080204" pitchFamily="34" charset="-128"/>
              </a:rPr>
              <a:t>: The ratio of insider buying to selling is often tracked for stocks with the idea that insiders who are buying must have positive information about a stock whereas insiders who are selling are likely to have negative information. </a:t>
            </a:r>
          </a:p>
          <a:p>
            <a:pPr marL="514350" indent="-514350">
              <a:buFont typeface="Calibri" panose="020F0502020204030204" pitchFamily="34" charset="0"/>
              <a:buAutoNum type="arabicPeriod"/>
            </a:pPr>
            <a:endParaRPr lang="en-US" altLang="en-US" dirty="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1B00478F-B260-8144-A4A8-722E2B4334BC}"/>
              </a:ext>
            </a:extLst>
          </p:cNvPr>
          <p:cNvSpPr>
            <a:spLocks noGrp="1" noChangeArrowheads="1"/>
          </p:cNvSpPr>
          <p:nvPr>
            <p:ph type="title"/>
          </p:nvPr>
        </p:nvSpPr>
        <p:spPr/>
        <p:txBody>
          <a:bodyPr/>
          <a:lstStyle/>
          <a:p>
            <a:r>
              <a:rPr lang="en-US" dirty="0"/>
              <a:t>V. Markets are controlled by external forces: The Mystics</a:t>
            </a:r>
          </a:p>
        </p:txBody>
      </p:sp>
      <p:sp>
        <p:nvSpPr>
          <p:cNvPr id="13314" name="Rectangle 3">
            <a:extLst>
              <a:ext uri="{FF2B5EF4-FFF2-40B4-BE49-F238E27FC236}">
                <a16:creationId xmlns:a16="http://schemas.microsoft.com/office/drawing/2014/main" id="{19ED61B4-2F79-A946-8926-334199698140}"/>
              </a:ext>
            </a:extLst>
          </p:cNvPr>
          <p:cNvSpPr>
            <a:spLocks noGrp="1"/>
          </p:cNvSpPr>
          <p:nvPr>
            <p:ph idx="1"/>
          </p:nvPr>
        </p:nvSpPr>
        <p:spPr/>
        <p:txBody>
          <a:bodyPr/>
          <a:lstStyle/>
          <a:p>
            <a:r>
              <a:rPr lang="en-US" altLang="en-US" b="1" dirty="0"/>
              <a:t>The Elliot Wave</a:t>
            </a:r>
            <a:r>
              <a:rPr lang="en-US" altLang="en-US" dirty="0"/>
              <a:t>: Elliot's theory is that the market moves in waves of various sizes, from those encompassing only individual trades to those lasting centuries, perhaps longer. "By classifying these waves and counting the various classifications it is possible to determine the relative positions of the market at all times". "There can be no bull of bear markets of one, seven or nine waves, for example.</a:t>
            </a:r>
          </a:p>
          <a:p>
            <a:r>
              <a:rPr lang="en-US" altLang="en-US" b="1" dirty="0"/>
              <a:t>The Dow Theory</a:t>
            </a:r>
            <a:r>
              <a:rPr lang="en-US" altLang="en-US" dirty="0"/>
              <a:t>:" The market is always considered as having three movements, all going at the same time. The first is the narrow movement (daily fluctuations) from day to day. The second is the short swing (secondary movements) running from two weeks to a month and the third is the main movement (primary trends) covering at least four years in its duration.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C799114C-0F36-2242-9F17-829C6DBFDFEB}"/>
              </a:ext>
            </a:extLst>
          </p:cNvPr>
          <p:cNvSpPr>
            <a:spLocks noGrp="1" noChangeArrowheads="1"/>
          </p:cNvSpPr>
          <p:nvPr>
            <p:ph type="title"/>
          </p:nvPr>
        </p:nvSpPr>
        <p:spPr/>
        <p:txBody>
          <a:bodyPr/>
          <a:lstStyle/>
          <a:p>
            <a:r>
              <a:rPr lang="en-US"/>
              <a:t>Determinants of Success at Technical Analysis</a:t>
            </a:r>
          </a:p>
        </p:txBody>
      </p:sp>
      <p:sp>
        <p:nvSpPr>
          <p:cNvPr id="14338" name="Rectangle 3">
            <a:extLst>
              <a:ext uri="{FF2B5EF4-FFF2-40B4-BE49-F238E27FC236}">
                <a16:creationId xmlns:a16="http://schemas.microsoft.com/office/drawing/2014/main" id="{513E9ED2-9FFE-6243-9D39-0940F4E35559}"/>
              </a:ext>
            </a:extLst>
          </p:cNvPr>
          <p:cNvSpPr>
            <a:spLocks noGrp="1"/>
          </p:cNvSpPr>
          <p:nvPr>
            <p:ph idx="1"/>
          </p:nvPr>
        </p:nvSpPr>
        <p:spPr/>
        <p:txBody>
          <a:bodyPr>
            <a:normAutofit fontScale="85000" lnSpcReduction="20000"/>
          </a:bodyPr>
          <a:lstStyle/>
          <a:p>
            <a:pPr marL="457200" indent="-457200">
              <a:buFont typeface="+mj-lt"/>
              <a:buAutoNum type="arabicPeriod"/>
            </a:pPr>
            <a:r>
              <a:rPr lang="en-US" altLang="en-US" b="1" dirty="0"/>
              <a:t>Behavioral basis</a:t>
            </a:r>
            <a:r>
              <a:rPr lang="en-US" altLang="en-US" dirty="0"/>
              <a:t>: If you decide to use a charting pattern or technical indicator, you need to be aware of the investor behavior that gives rise to its success. You can modify or abandon the indicator if the underlying behavior changes. </a:t>
            </a:r>
          </a:p>
          <a:p>
            <a:pPr marL="457200" indent="-457200">
              <a:buFont typeface="+mj-lt"/>
              <a:buAutoNum type="arabicPeriod"/>
            </a:pPr>
            <a:r>
              <a:rPr lang="en-US" altLang="en-US" b="1" dirty="0"/>
              <a:t>Don’t trust, verify</a:t>
            </a:r>
            <a:r>
              <a:rPr lang="en-US" altLang="en-US" dirty="0"/>
              <a:t>: It is important that you back-test your indicator to ensure that it delivers the returns that are promised. In running these tests, you should pay particular attention to the volatility in performance over time and how sensitive the returns are to holding periods. </a:t>
            </a:r>
          </a:p>
          <a:p>
            <a:pPr marL="457200" indent="-457200">
              <a:buFont typeface="+mj-lt"/>
              <a:buAutoNum type="arabicPeriod"/>
            </a:pPr>
            <a:r>
              <a:rPr lang="en-US" altLang="en-US" b="1" dirty="0"/>
              <a:t>Timely trading</a:t>
            </a:r>
            <a:r>
              <a:rPr lang="en-US" altLang="en-US" dirty="0"/>
              <a:t>: The excess returns on many of the strategies that we described in this chapter seem to depend upon timely trading. To succeed at some of these strategies, you may need to monitor prices continuously, looking for the patterns that would trigger trading.</a:t>
            </a:r>
          </a:p>
          <a:p>
            <a:pPr marL="457200" indent="-457200">
              <a:buFont typeface="+mj-lt"/>
              <a:buAutoNum type="arabicPeriod"/>
            </a:pPr>
            <a:r>
              <a:rPr lang="en-US" altLang="en-US" b="1" dirty="0"/>
              <a:t>Goldilocks time horizons</a:t>
            </a:r>
            <a:r>
              <a:rPr lang="en-US" altLang="en-US" dirty="0"/>
              <a:t>: Building on the theme of time horizons, success at charting can be very sensitive to how long you hold an investment. </a:t>
            </a:r>
          </a:p>
          <a:p>
            <a:pPr marL="457200" indent="-457200">
              <a:buFont typeface="+mj-lt"/>
              <a:buAutoNum type="arabicPeriod"/>
            </a:pPr>
            <a:r>
              <a:rPr lang="en-US" altLang="en-US" b="1" dirty="0"/>
              <a:t>Control trading costs</a:t>
            </a:r>
            <a:r>
              <a:rPr lang="en-US" altLang="en-US" dirty="0"/>
              <a:t>: The strategies that come from technical indicators are generally short-term strategies that require frequent and timely trading. Not surprisingly, these strategies also generate large trading costs that can very quickly eat into any excess returns you may have.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382</TotalTime>
  <Words>1492</Words>
  <Application>Microsoft Macintosh PowerPoint</Application>
  <PresentationFormat>On-screen Show (4:3)</PresentationFormat>
  <Paragraphs>59</Paragraphs>
  <Slides>15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Rockwell</vt:lpstr>
      <vt:lpstr>Rockwell Condensed</vt:lpstr>
      <vt:lpstr>Rockwell Extra Bold</vt:lpstr>
      <vt:lpstr>Times</vt:lpstr>
      <vt:lpstr>Wingdings</vt:lpstr>
      <vt:lpstr>Slides2025</vt:lpstr>
      <vt:lpstr>Technical analysis: Using price (and volume) as your investing basis!</vt:lpstr>
      <vt:lpstr>Foundations of Technical Analysis: What are the assumptions?</vt:lpstr>
      <vt:lpstr>Technical Indicators</vt:lpstr>
      <vt:lpstr>I. Investors overreact: The Contrarian Indicators</vt:lpstr>
      <vt:lpstr>Technical trading rules: Contrarian Opinion</vt:lpstr>
      <vt:lpstr>II. Investors have mood shifts: Detecting them in price patterns</vt:lpstr>
      <vt:lpstr>Shift Indicators</vt:lpstr>
      <vt:lpstr>Price Feedback loops </vt:lpstr>
      <vt:lpstr>III. Investors learn slowly: The Momentum Indicators</vt:lpstr>
      <vt:lpstr>Momentum Indicators </vt:lpstr>
      <vt:lpstr>Trading Volume: The technical analyst’s secret weapon</vt:lpstr>
      <vt:lpstr>IV. The Smart Investors are usually right: follow the smart money indicators</vt:lpstr>
      <vt:lpstr>Smart Investor Indicators</vt:lpstr>
      <vt:lpstr>V. Markets are controlled by external forces: The Mystics</vt:lpstr>
      <vt:lpstr>Determinants of Success at Technical Analysis</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Charting and Technical Analysis</dc:title>
  <dc:creator>Aswath Damodaran</dc:creator>
  <cp:lastModifiedBy>Aswath Damodaran</cp:lastModifiedBy>
  <cp:revision>52</cp:revision>
  <cp:lastPrinted>2025-12-10T16:47:26Z</cp:lastPrinted>
  <dcterms:created xsi:type="dcterms:W3CDTF">1998-07-20T17:23:10Z</dcterms:created>
  <dcterms:modified xsi:type="dcterms:W3CDTF">2025-12-10T16:47:57Z</dcterms:modified>
</cp:coreProperties>
</file>