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808" r:id="rId1"/>
  </p:sldMasterIdLst>
  <p:notesMasterIdLst>
    <p:notesMasterId r:id="rId14"/>
  </p:notesMasterIdLst>
  <p:handoutMasterIdLst>
    <p:handoutMasterId r:id="rId15"/>
  </p:handoutMasterIdLst>
  <p:sldIdLst>
    <p:sldId id="256" r:id="rId2"/>
    <p:sldId id="263" r:id="rId3"/>
    <p:sldId id="324" r:id="rId4"/>
    <p:sldId id="309" r:id="rId5"/>
    <p:sldId id="296" r:id="rId6"/>
    <p:sldId id="310" r:id="rId7"/>
    <p:sldId id="312" r:id="rId8"/>
    <p:sldId id="311" r:id="rId9"/>
    <p:sldId id="322" r:id="rId10"/>
    <p:sldId id="321" r:id="rId11"/>
    <p:sldId id="313" r:id="rId12"/>
    <p:sldId id="32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p:restoredTop sz="93197"/>
  </p:normalViewPr>
  <p:slideViewPr>
    <p:cSldViewPr>
      <p:cViewPr varScale="1">
        <p:scale>
          <a:sx n="115" d="100"/>
          <a:sy n="115"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1D10CBF-3A0C-4247-A7DA-489FAB9B116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F0ED0790-12A8-BB44-9970-1E25599708AF}"/>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6865045E-80A4-A844-A3F1-5E911DEC770B}"/>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0907396E-6084-444A-A32E-08917CA0EB11}"/>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FD232C6C-EADB-4E46-9481-6553AA9C181D}"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F0E57545-EEE1-7941-9EE2-40FDF82183A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D8366A29-28E3-4949-AD9E-CB586A77878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51988472-7BEB-474E-93D0-8BE8DD955F2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5B056605-EF51-6A4D-B2CB-8DB407E06BA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A920CE74-4B5D-0D4E-BC00-27281792457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9588F81C-8B95-0841-9D57-39F50225266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F6A51EF7-DE3C-E04A-8B49-56CFA8A21F3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1EF7-DE3C-E04A-8B49-56CFA8A21F3F}" type="slidenum">
              <a:rPr lang="en-US" altLang="en-US" smtClean="0"/>
              <a:pPr>
                <a:defRPr/>
              </a:pPr>
              <a:t>1</a:t>
            </a:fld>
            <a:endParaRPr lang="en-US" altLang="en-US"/>
          </a:p>
        </p:txBody>
      </p:sp>
    </p:spTree>
    <p:extLst>
      <p:ext uri="{BB962C8B-B14F-4D97-AF65-F5344CB8AC3E}">
        <p14:creationId xmlns:p14="http://schemas.microsoft.com/office/powerpoint/2010/main" val="3727921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1EF7-DE3C-E04A-8B49-56CFA8A21F3F}" type="slidenum">
              <a:rPr lang="en-US" altLang="en-US" smtClean="0"/>
              <a:pPr>
                <a:defRPr/>
              </a:pPr>
              <a:t>2</a:t>
            </a:fld>
            <a:endParaRPr lang="en-US" altLang="en-US"/>
          </a:p>
        </p:txBody>
      </p:sp>
    </p:spTree>
    <p:extLst>
      <p:ext uri="{BB962C8B-B14F-4D97-AF65-F5344CB8AC3E}">
        <p14:creationId xmlns:p14="http://schemas.microsoft.com/office/powerpoint/2010/main" val="1334601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1EF7-DE3C-E04A-8B49-56CFA8A21F3F}" type="slidenum">
              <a:rPr lang="en-US" altLang="en-US" smtClean="0"/>
              <a:pPr>
                <a:defRPr/>
              </a:pPr>
              <a:t>7</a:t>
            </a:fld>
            <a:endParaRPr lang="en-US" altLang="en-US"/>
          </a:p>
        </p:txBody>
      </p:sp>
    </p:spTree>
    <p:extLst>
      <p:ext uri="{BB962C8B-B14F-4D97-AF65-F5344CB8AC3E}">
        <p14:creationId xmlns:p14="http://schemas.microsoft.com/office/powerpoint/2010/main" val="4264187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1EF7-DE3C-E04A-8B49-56CFA8A21F3F}" type="slidenum">
              <a:rPr lang="en-US" altLang="en-US" smtClean="0"/>
              <a:pPr>
                <a:defRPr/>
              </a:pPr>
              <a:t>8</a:t>
            </a:fld>
            <a:endParaRPr lang="en-US" altLang="en-US"/>
          </a:p>
        </p:txBody>
      </p:sp>
    </p:spTree>
    <p:extLst>
      <p:ext uri="{BB962C8B-B14F-4D97-AF65-F5344CB8AC3E}">
        <p14:creationId xmlns:p14="http://schemas.microsoft.com/office/powerpoint/2010/main" val="2773596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1EF7-DE3C-E04A-8B49-56CFA8A21F3F}" type="slidenum">
              <a:rPr lang="en-US" altLang="en-US" smtClean="0"/>
              <a:pPr>
                <a:defRPr/>
              </a:pPr>
              <a:t>9</a:t>
            </a:fld>
            <a:endParaRPr lang="en-US" altLang="en-US"/>
          </a:p>
        </p:txBody>
      </p:sp>
    </p:spTree>
    <p:extLst>
      <p:ext uri="{BB962C8B-B14F-4D97-AF65-F5344CB8AC3E}">
        <p14:creationId xmlns:p14="http://schemas.microsoft.com/office/powerpoint/2010/main" val="359574857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91559AAC-38B5-9047-A9EC-AD4BF32B6596}" type="slidenum">
              <a:rPr lang="en-US" altLang="en-US" smtClean="0"/>
              <a:pPr>
                <a:defRPr/>
              </a:pPr>
              <a:t>‹#›</a:t>
            </a:fld>
            <a:endParaRPr lang="en-US" altLang="en-US"/>
          </a:p>
        </p:txBody>
      </p:sp>
    </p:spTree>
    <p:extLst>
      <p:ext uri="{BB962C8B-B14F-4D97-AF65-F5344CB8AC3E}">
        <p14:creationId xmlns:p14="http://schemas.microsoft.com/office/powerpoint/2010/main" val="1437577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endParaRPr lang="en-US" dirty="0"/>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759943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B8DE1618-38EE-A44A-AF11-FC3F08E750C9}" type="slidenum">
              <a:rPr lang="en-US" altLang="en-US" smtClean="0"/>
              <a:pPr>
                <a:defRPr/>
              </a:pPr>
              <a:t>‹#›</a:t>
            </a:fld>
            <a:endParaRPr lang="en-US" altLang="en-US"/>
          </a:p>
        </p:txBody>
      </p:sp>
    </p:spTree>
    <p:extLst>
      <p:ext uri="{BB962C8B-B14F-4D97-AF65-F5344CB8AC3E}">
        <p14:creationId xmlns:p14="http://schemas.microsoft.com/office/powerpoint/2010/main" val="2997190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endParaRPr lang="en-US" dirty="0"/>
          </a:p>
        </p:txBody>
      </p:sp>
      <p:sp>
        <p:nvSpPr>
          <p:cNvPr id="7" name="Slide Number Placeholder 6"/>
          <p:cNvSpPr>
            <a:spLocks noGrp="1"/>
          </p:cNvSpPr>
          <p:nvPr>
            <p:ph type="sldNum" sz="quarter" idx="12"/>
          </p:nvPr>
        </p:nvSpPr>
        <p:spPr/>
        <p:txBody>
          <a:bodyPr/>
          <a:lstStyle/>
          <a:p>
            <a:pPr>
              <a:defRPr/>
            </a:pPr>
            <a:fld id="{875300F9-A33B-7947-A64A-DDE0DFB626D0}" type="slidenum">
              <a:rPr lang="en-US" altLang="en-US" smtClean="0"/>
              <a:pPr>
                <a:defRPr/>
              </a:pPr>
              <a:t>‹#›</a:t>
            </a:fld>
            <a:endParaRPr lang="en-US" altLang="en-US"/>
          </a:p>
        </p:txBody>
      </p:sp>
    </p:spTree>
    <p:extLst>
      <p:ext uri="{BB962C8B-B14F-4D97-AF65-F5344CB8AC3E}">
        <p14:creationId xmlns:p14="http://schemas.microsoft.com/office/powerpoint/2010/main" val="986751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E2F6B8BB-8D8D-2C4C-9A56-DA43665D178A}"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7211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endParaRPr lang="en-US" dirty="0"/>
          </a:p>
        </p:txBody>
      </p:sp>
      <p:sp>
        <p:nvSpPr>
          <p:cNvPr id="5" name="Slide Number Placeholder 4"/>
          <p:cNvSpPr>
            <a:spLocks noGrp="1"/>
          </p:cNvSpPr>
          <p:nvPr>
            <p:ph type="sldNum" sz="quarter" idx="12"/>
          </p:nvPr>
        </p:nvSpPr>
        <p:spPr/>
        <p:txBody>
          <a:bodyPr/>
          <a:lstStyle/>
          <a:p>
            <a:pPr>
              <a:defRPr/>
            </a:pPr>
            <a:fld id="{DAF135A9-6DD8-9347-9827-CC2DCB604E33}"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616922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endParaRPr lang="en-US" dirty="0"/>
          </a:p>
        </p:txBody>
      </p:sp>
      <p:sp>
        <p:nvSpPr>
          <p:cNvPr id="4" name="Slide Number Placeholder 3"/>
          <p:cNvSpPr>
            <a:spLocks noGrp="1"/>
          </p:cNvSpPr>
          <p:nvPr>
            <p:ph type="sldNum" sz="quarter" idx="12"/>
          </p:nvPr>
        </p:nvSpPr>
        <p:spPr/>
        <p:txBody>
          <a:bodyPr/>
          <a:lstStyle/>
          <a:p>
            <a:pPr>
              <a:defRPr/>
            </a:pPr>
            <a:fld id="{BC119046-11D7-E245-B6D4-91563D7D089D}" type="slidenum">
              <a:rPr lang="en-US" altLang="en-US" smtClean="0"/>
              <a:pPr>
                <a:defRPr/>
              </a:pPr>
              <a:t>‹#›</a:t>
            </a:fld>
            <a:endParaRPr lang="en-US" altLang="en-US"/>
          </a:p>
        </p:txBody>
      </p:sp>
    </p:spTree>
    <p:extLst>
      <p:ext uri="{BB962C8B-B14F-4D97-AF65-F5344CB8AC3E}">
        <p14:creationId xmlns:p14="http://schemas.microsoft.com/office/powerpoint/2010/main" val="1486392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endParaRPr lang="en-US" dirty="0"/>
          </a:p>
        </p:txBody>
      </p:sp>
      <p:sp>
        <p:nvSpPr>
          <p:cNvPr id="11" name="Slide Number Placeholder 10"/>
          <p:cNvSpPr>
            <a:spLocks noGrp="1"/>
          </p:cNvSpPr>
          <p:nvPr>
            <p:ph type="sldNum" sz="quarter" idx="12"/>
          </p:nvPr>
        </p:nvSpPr>
        <p:spPr/>
        <p:txBody>
          <a:bodyPr/>
          <a:lstStyle/>
          <a:p>
            <a:pPr>
              <a:defRPr/>
            </a:pPr>
            <a:fld id="{E2F6B8BB-8D8D-2C4C-9A56-DA43665D178A}" type="slidenum">
              <a:rPr lang="en-US" altLang="en-US" smtClean="0"/>
              <a:pPr>
                <a:defRPr/>
              </a:pPr>
              <a:t>‹#›</a:t>
            </a:fld>
            <a:endParaRPr lang="en-US" altLang="en-US"/>
          </a:p>
        </p:txBody>
      </p:sp>
    </p:spTree>
    <p:extLst>
      <p:ext uri="{BB962C8B-B14F-4D97-AF65-F5344CB8AC3E}">
        <p14:creationId xmlns:p14="http://schemas.microsoft.com/office/powerpoint/2010/main" val="416752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pPr>
              <a:defRPr/>
            </a:pPr>
            <a:fld id="{84E57C55-CDC2-9F40-929D-E08DC442F137}" type="slidenum">
              <a:rPr lang="en-US" altLang="en-US" smtClean="0"/>
              <a:pPr>
                <a:defRPr/>
              </a:pPr>
              <a:t>‹#›</a:t>
            </a:fld>
            <a:endParaRPr lang="en-US" altLang="en-US"/>
          </a:p>
        </p:txBody>
      </p:sp>
    </p:spTree>
    <p:extLst>
      <p:ext uri="{BB962C8B-B14F-4D97-AF65-F5344CB8AC3E}">
        <p14:creationId xmlns:p14="http://schemas.microsoft.com/office/powerpoint/2010/main" val="4149868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624B672F-00B2-B746-AFA9-C0D10B84760F}"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121286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C8B45213-AA4D-6F44-BDB3-EDAD31AABEFE}"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253508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4767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62025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E2F6B8BB-8D8D-2C4C-9A56-DA43665D178A}" type="slidenum">
              <a:rPr lang="en-US" altLang="en-US" smtClean="0"/>
              <a:pPr>
                <a:defRPr/>
              </a:pPr>
              <a:t>‹#›</a:t>
            </a:fld>
            <a:endParaRPr lang="en-US" altLang="en-US"/>
          </a:p>
        </p:txBody>
      </p:sp>
    </p:spTree>
    <p:extLst>
      <p:ext uri="{BB962C8B-B14F-4D97-AF65-F5344CB8AC3E}">
        <p14:creationId xmlns:p14="http://schemas.microsoft.com/office/powerpoint/2010/main" val="143388233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8DA31DFD-2F32-C949-9B0C-D7E9CF4C961E}"/>
              </a:ext>
            </a:extLst>
          </p:cNvPr>
          <p:cNvSpPr>
            <a:spLocks noGrp="1" noChangeArrowheads="1"/>
          </p:cNvSpPr>
          <p:nvPr>
            <p:ph type="ctrTitle"/>
          </p:nvPr>
        </p:nvSpPr>
        <p:spPr/>
        <p:txBody>
          <a:bodyPr/>
          <a:lstStyle/>
          <a:p>
            <a:r>
              <a:rPr lang="en-US" altLang="en-US" sz="4400" dirty="0"/>
              <a:t>Investing for grown ups?</a:t>
            </a:r>
            <a:br>
              <a:rPr lang="en-US" altLang="en-US" sz="4400" dirty="0"/>
            </a:br>
            <a:r>
              <a:rPr lang="en-US" altLang="en-US" sz="4400" dirty="0"/>
              <a:t>Value Investing</a:t>
            </a:r>
          </a:p>
        </p:txBody>
      </p:sp>
      <p:sp>
        <p:nvSpPr>
          <p:cNvPr id="2051" name="Rectangle 3">
            <a:extLst>
              <a:ext uri="{FF2B5EF4-FFF2-40B4-BE49-F238E27FC236}">
                <a16:creationId xmlns:a16="http://schemas.microsoft.com/office/drawing/2014/main" id="{E3E2B834-270D-A144-AFCD-EC472AD3606A}"/>
              </a:ext>
            </a:extLst>
          </p:cNvPr>
          <p:cNvSpPr>
            <a:spLocks noGrp="1" noChangeArrowheads="1"/>
          </p:cNvSpPr>
          <p:nvPr>
            <p:ph type="subTitle" idx="1"/>
          </p:nvPr>
        </p:nvSpPr>
        <p:spPr/>
        <p:txBody>
          <a:bodyPr/>
          <a:lstStyle/>
          <a:p>
            <a:r>
              <a:rPr lang="en-US" dirty="0"/>
              <a:t>Value for your money!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3CC25DC3-F283-8042-BEDF-A9D38690C9FF}"/>
              </a:ext>
            </a:extLst>
          </p:cNvPr>
          <p:cNvSpPr>
            <a:spLocks noGrp="1"/>
          </p:cNvSpPr>
          <p:nvPr>
            <p:ph type="title"/>
          </p:nvPr>
        </p:nvSpPr>
        <p:spPr/>
        <p:txBody>
          <a:bodyPr/>
          <a:lstStyle/>
          <a:p>
            <a:r>
              <a:rPr lang="en-US" altLang="en-US"/>
              <a:t>Who is a value investor?</a:t>
            </a:r>
          </a:p>
        </p:txBody>
      </p:sp>
      <p:sp>
        <p:nvSpPr>
          <p:cNvPr id="17410" name="Rectangle 3">
            <a:extLst>
              <a:ext uri="{FF2B5EF4-FFF2-40B4-BE49-F238E27FC236}">
                <a16:creationId xmlns:a16="http://schemas.microsoft.com/office/drawing/2014/main" id="{7C6B8127-E627-1849-8F40-1DF9ECECDE61}"/>
              </a:ext>
            </a:extLst>
          </p:cNvPr>
          <p:cNvSpPr>
            <a:spLocks noGrp="1"/>
          </p:cNvSpPr>
          <p:nvPr>
            <p:ph idx="1"/>
          </p:nvPr>
        </p:nvSpPr>
        <p:spPr/>
        <p:txBody>
          <a:bodyPr/>
          <a:lstStyle/>
          <a:p>
            <a:r>
              <a:rPr lang="en-US" altLang="en-US" b="1" dirty="0"/>
              <a:t>The simplistic definition</a:t>
            </a:r>
            <a:r>
              <a:rPr lang="en-US" altLang="en-US" dirty="0"/>
              <a:t>: The lazy definition (used by services to classify investors into growth and value investors) is that anyone who invests in low PE stocks or low price to book stocks is a value investor.</a:t>
            </a:r>
          </a:p>
          <a:p>
            <a:r>
              <a:rPr lang="en-US" altLang="en-US" b="1" dirty="0"/>
              <a:t>The too broad definition</a:t>
            </a:r>
            <a:r>
              <a:rPr lang="en-US" altLang="en-US" dirty="0"/>
              <a:t>: Another widely used definition of value investors suggests that they are investors interested in buying stocks for less that what they are worth. But that is too broad a definition since you could potentially categorize most active investors as value investors on this basis. After all, growth investors  also want to buy stocks for less than what they are worth.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2FE54-4972-B595-2283-A66F87B61B94}"/>
              </a:ext>
            </a:extLst>
          </p:cNvPr>
          <p:cNvSpPr>
            <a:spLocks noGrp="1"/>
          </p:cNvSpPr>
          <p:nvPr>
            <p:ph type="title"/>
          </p:nvPr>
        </p:nvSpPr>
        <p:spPr/>
        <p:txBody>
          <a:bodyPr/>
          <a:lstStyle/>
          <a:p>
            <a:r>
              <a:rPr lang="en-US" dirty="0"/>
              <a:t>My definition..</a:t>
            </a:r>
          </a:p>
        </p:txBody>
      </p:sp>
      <p:pic>
        <p:nvPicPr>
          <p:cNvPr id="4" name="Content Placeholder 3">
            <a:extLst>
              <a:ext uri="{FF2B5EF4-FFF2-40B4-BE49-F238E27FC236}">
                <a16:creationId xmlns:a16="http://schemas.microsoft.com/office/drawing/2014/main" id="{9DBCBA23-8F66-084D-3EC3-BCED817713DF}"/>
              </a:ext>
            </a:extLst>
          </p:cNvPr>
          <p:cNvPicPr>
            <a:picLocks noGrp="1" noChangeAspect="1"/>
          </p:cNvPicPr>
          <p:nvPr>
            <p:ph idx="1"/>
          </p:nvPr>
        </p:nvPicPr>
        <p:blipFill>
          <a:blip r:embed="rId2"/>
          <a:stretch>
            <a:fillRect/>
          </a:stretch>
        </p:blipFill>
        <p:spPr>
          <a:xfrm>
            <a:off x="685800" y="2471251"/>
            <a:ext cx="7772400" cy="2982298"/>
          </a:xfrm>
          <a:prstGeom prst="rect">
            <a:avLst/>
          </a:prstGeom>
        </p:spPr>
      </p:pic>
    </p:spTree>
    <p:extLst>
      <p:ext uri="{BB962C8B-B14F-4D97-AF65-F5344CB8AC3E}">
        <p14:creationId xmlns:p14="http://schemas.microsoft.com/office/powerpoint/2010/main" val="3570260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9E657CCB-DDE2-2442-B07D-7D2409B8A4DA}"/>
              </a:ext>
            </a:extLst>
          </p:cNvPr>
          <p:cNvSpPr>
            <a:spLocks noGrp="1" noChangeArrowheads="1"/>
          </p:cNvSpPr>
          <p:nvPr>
            <p:ph type="title"/>
          </p:nvPr>
        </p:nvSpPr>
        <p:spPr/>
        <p:txBody>
          <a:bodyPr/>
          <a:lstStyle/>
          <a:p>
            <a:r>
              <a:rPr lang="en-US"/>
              <a:t>The Different Faces of Value Investing</a:t>
            </a:r>
            <a:endParaRPr lang="en-US" dirty="0"/>
          </a:p>
        </p:txBody>
      </p:sp>
      <p:sp>
        <p:nvSpPr>
          <p:cNvPr id="97285" name="Rectangle 5">
            <a:extLst>
              <a:ext uri="{FF2B5EF4-FFF2-40B4-BE49-F238E27FC236}">
                <a16:creationId xmlns:a16="http://schemas.microsoft.com/office/drawing/2014/main" id="{35DD6E31-8D17-194D-955A-1B4515AFD9FF}"/>
              </a:ext>
            </a:extLst>
          </p:cNvPr>
          <p:cNvSpPr>
            <a:spLocks noGrp="1" noChangeArrowheads="1"/>
          </p:cNvSpPr>
          <p:nvPr>
            <p:ph idx="1"/>
          </p:nvPr>
        </p:nvSpPr>
        <p:spPr/>
        <p:txBody>
          <a:bodyPr/>
          <a:lstStyle/>
          <a:p>
            <a:r>
              <a:rPr lang="en-US" b="1" dirty="0"/>
              <a:t>Passive Screeners</a:t>
            </a:r>
            <a:r>
              <a:rPr lang="en-US" dirty="0"/>
              <a:t>: Following in the Ben Graham tradition, you screen for stocks that have characteristics that you believe identify under valued stocks. You are hoping to find market mistakes through the screens. </a:t>
            </a:r>
          </a:p>
          <a:p>
            <a:r>
              <a:rPr lang="en-US" b="1" dirty="0"/>
              <a:t>Contrarian Investors</a:t>
            </a:r>
            <a:r>
              <a:rPr lang="en-US" dirty="0"/>
              <a:t>: These are investors who invest in companies that others have given up on, either because they have done badly in the past or because their future prospects look bleak. You are implicitly assuming that markets over react.</a:t>
            </a:r>
          </a:p>
          <a:p>
            <a:r>
              <a:rPr lang="en-US" b="1" dirty="0"/>
              <a:t>Activist Value Investors</a:t>
            </a:r>
            <a:r>
              <a:rPr lang="en-US" dirty="0"/>
              <a:t>: These are investors who invest in poorly managed and poorly run firms but then try to change the way the companies are run. 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1E01CBDB-9475-164F-9798-BB464DCB25B8}"/>
              </a:ext>
            </a:extLst>
          </p:cNvPr>
          <p:cNvSpPr>
            <a:spLocks noGrp="1"/>
          </p:cNvSpPr>
          <p:nvPr>
            <p:ph type="title"/>
          </p:nvPr>
        </p:nvSpPr>
        <p:spPr/>
        <p:txBody>
          <a:bodyPr/>
          <a:lstStyle/>
          <a:p>
            <a:r>
              <a:rPr lang="en-US" altLang="en-US"/>
              <a:t>The father of value investing:</a:t>
            </a:r>
            <a:br>
              <a:rPr lang="en-US" altLang="en-US"/>
            </a:br>
            <a:r>
              <a:rPr lang="en-US" altLang="en-US"/>
              <a:t>Ben Graham</a:t>
            </a:r>
            <a:r>
              <a:rPr lang="ja-JP" altLang="en-US"/>
              <a:t>’</a:t>
            </a:r>
            <a:r>
              <a:rPr lang="en-US" altLang="ja-JP"/>
              <a:t>s Screens</a:t>
            </a:r>
            <a:endParaRPr lang="en-US" altLang="en-US"/>
          </a:p>
        </p:txBody>
      </p:sp>
      <p:sp>
        <p:nvSpPr>
          <p:cNvPr id="83971" name="Rectangle 3">
            <a:extLst>
              <a:ext uri="{FF2B5EF4-FFF2-40B4-BE49-F238E27FC236}">
                <a16:creationId xmlns:a16="http://schemas.microsoft.com/office/drawing/2014/main" id="{E2EDD59C-16B2-7B41-ABCC-F6EF8F337E57}"/>
              </a:ext>
            </a:extLst>
          </p:cNvPr>
          <p:cNvSpPr>
            <a:spLocks noGrp="1" noChangeArrowheads="1"/>
          </p:cNvSpPr>
          <p:nvPr>
            <p:ph idx="1"/>
          </p:nvPr>
        </p:nvSpPr>
        <p:spPr/>
        <p:txBody>
          <a:bodyPr>
            <a:normAutofit fontScale="92500" lnSpcReduction="20000"/>
          </a:bodyPr>
          <a:lstStyle/>
          <a:p>
            <a:pPr marL="457200" indent="-457200">
              <a:buFont typeface="+mj-lt"/>
              <a:buAutoNum type="arabicPeriod"/>
            </a:pPr>
            <a:r>
              <a:rPr lang="en-US" dirty="0"/>
              <a:t>PE of the stock has to be less than the inverse of the yield on AAA Corporate Bonds: </a:t>
            </a:r>
          </a:p>
          <a:p>
            <a:pPr marL="457200" indent="-457200">
              <a:buFont typeface="+mj-lt"/>
              <a:buAutoNum type="arabicPeriod"/>
            </a:pPr>
            <a:r>
              <a:rPr lang="en-US" dirty="0"/>
              <a:t>PE of the stock has to less than 40% of the average PE over the last 5 years.</a:t>
            </a:r>
          </a:p>
          <a:p>
            <a:pPr marL="457200" indent="-457200">
              <a:buFont typeface="+mj-lt"/>
              <a:buAutoNum type="arabicPeriod"/>
            </a:pPr>
            <a:r>
              <a:rPr lang="en-US" dirty="0"/>
              <a:t>Dividend Yield &gt; Two-thirds of the AAA Corporate Bond Yield</a:t>
            </a:r>
          </a:p>
          <a:p>
            <a:pPr marL="457200" indent="-457200">
              <a:buFont typeface="+mj-lt"/>
              <a:buAutoNum type="arabicPeriod"/>
            </a:pPr>
            <a:r>
              <a:rPr lang="en-US" dirty="0"/>
              <a:t>Price &lt; Two-thirds of Book Value</a:t>
            </a:r>
          </a:p>
          <a:p>
            <a:pPr marL="457200" indent="-457200">
              <a:buFont typeface="+mj-lt"/>
              <a:buAutoNum type="arabicPeriod"/>
            </a:pPr>
            <a:r>
              <a:rPr lang="en-US" dirty="0"/>
              <a:t>Price &lt; Two-thirds of Net Current Assets</a:t>
            </a:r>
          </a:p>
          <a:p>
            <a:pPr marL="457200" indent="-457200">
              <a:buFont typeface="+mj-lt"/>
              <a:buAutoNum type="arabicPeriod"/>
            </a:pPr>
            <a:r>
              <a:rPr lang="en-US" dirty="0"/>
              <a:t>Debt-Equity Ratio (Book Value) has to be less than one.</a:t>
            </a:r>
          </a:p>
          <a:p>
            <a:pPr marL="457200" indent="-457200">
              <a:buFont typeface="+mj-lt"/>
              <a:buAutoNum type="arabicPeriod"/>
            </a:pPr>
            <a:r>
              <a:rPr lang="en-US" dirty="0"/>
              <a:t>Current Assets &gt; Twice Current Liabilities</a:t>
            </a:r>
          </a:p>
          <a:p>
            <a:pPr marL="457200" indent="-457200">
              <a:buFont typeface="+mj-lt"/>
              <a:buAutoNum type="arabicPeriod"/>
            </a:pPr>
            <a:r>
              <a:rPr lang="en-US" dirty="0"/>
              <a:t>Debt &lt; Twice Net Current Assets</a:t>
            </a:r>
          </a:p>
          <a:p>
            <a:pPr marL="457200" indent="-457200">
              <a:buFont typeface="+mj-lt"/>
              <a:buAutoNum type="arabicPeriod"/>
            </a:pPr>
            <a:r>
              <a:rPr lang="en-US" dirty="0"/>
              <a:t>Historical Growth in EPS (over last 10 years) &gt; 7%</a:t>
            </a:r>
          </a:p>
          <a:p>
            <a:pPr marL="457200" indent="-457200">
              <a:buFont typeface="+mj-lt"/>
              <a:buAutoNum type="arabicPeriod"/>
            </a:pPr>
            <a:r>
              <a:rPr lang="en-US" dirty="0"/>
              <a:t>No more than two years of negative earnings over the previous ten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A9AB57A5-23CD-2949-8B24-7244209214F8}"/>
              </a:ext>
            </a:extLst>
          </p:cNvPr>
          <p:cNvSpPr>
            <a:spLocks noGrp="1" noChangeArrowheads="1"/>
          </p:cNvSpPr>
          <p:nvPr>
            <p:ph type="title"/>
          </p:nvPr>
        </p:nvSpPr>
        <p:spPr/>
        <p:txBody>
          <a:bodyPr/>
          <a:lstStyle/>
          <a:p>
            <a:r>
              <a:rPr lang="en-US" altLang="en-US"/>
              <a:t>How well have Graham</a:t>
            </a:r>
            <a:r>
              <a:rPr lang="ja-JP" altLang="en-US"/>
              <a:t>’</a:t>
            </a:r>
            <a:r>
              <a:rPr lang="en-US" altLang="ja-JP"/>
              <a:t>s screens performed?</a:t>
            </a:r>
            <a:endParaRPr lang="en-US" altLang="en-US"/>
          </a:p>
        </p:txBody>
      </p:sp>
      <p:sp>
        <p:nvSpPr>
          <p:cNvPr id="21506" name="Rectangle 3">
            <a:extLst>
              <a:ext uri="{FF2B5EF4-FFF2-40B4-BE49-F238E27FC236}">
                <a16:creationId xmlns:a16="http://schemas.microsoft.com/office/drawing/2014/main" id="{E1829D4F-FA63-3C4D-998F-7AE17D282035}"/>
              </a:ext>
            </a:extLst>
          </p:cNvPr>
          <p:cNvSpPr>
            <a:spLocks noGrp="1"/>
          </p:cNvSpPr>
          <p:nvPr>
            <p:ph idx="1"/>
          </p:nvPr>
        </p:nvSpPr>
        <p:spPr/>
        <p:txBody>
          <a:bodyPr/>
          <a:lstStyle/>
          <a:p>
            <a:r>
              <a:rPr lang="en-US" altLang="en-US" dirty="0"/>
              <a:t>Graham</a:t>
            </a:r>
            <a:r>
              <a:rPr lang="ja-JP" altLang="en-US"/>
              <a:t>’</a:t>
            </a:r>
            <a:r>
              <a:rPr lang="en-US" altLang="ja-JP" dirty="0"/>
              <a:t>s best claim to fame comes from the </a:t>
            </a:r>
            <a:r>
              <a:rPr lang="en-US" altLang="ja-JP" b="1" dirty="0"/>
              <a:t>success of the students who took his classes at Columbia University</a:t>
            </a:r>
            <a:r>
              <a:rPr lang="en-US" altLang="ja-JP" dirty="0"/>
              <a:t>. Among them were Charlie Munger and Warren Buffett. However, none of them adhered to his screens strictly.</a:t>
            </a:r>
          </a:p>
          <a:p>
            <a:r>
              <a:rPr lang="en-US" altLang="en-US" dirty="0"/>
              <a:t>A study by Oppenheimer </a:t>
            </a:r>
            <a:r>
              <a:rPr lang="en-US" altLang="en-US" b="1" dirty="0"/>
              <a:t>concluded that stocks that passed the Graham screens would have earned a return well in excess of the market</a:t>
            </a:r>
            <a:r>
              <a:rPr lang="en-US" altLang="en-US" dirty="0"/>
              <a:t>. Mark Hulbert who evaluates investment newsletters concluded that newsletters that used screens similar to </a:t>
            </a:r>
            <a:r>
              <a:rPr lang="en-US" altLang="en-US" dirty="0" err="1"/>
              <a:t>Graha</a:t>
            </a:r>
            <a:r>
              <a:rPr lang="en-US" altLang="ja-JP" dirty="0" err="1"/>
              <a:t>s</a:t>
            </a:r>
            <a:r>
              <a:rPr lang="en-US" altLang="ja-JP" dirty="0"/>
              <a:t> did much better than other newsletters.</a:t>
            </a:r>
          </a:p>
          <a:p>
            <a:r>
              <a:rPr lang="en-US" altLang="en-US" dirty="0"/>
              <a:t>However, an </a:t>
            </a:r>
            <a:r>
              <a:rPr lang="en-US" altLang="en-US" b="1" dirty="0"/>
              <a:t>attempt by James Rea to run an actual mutual fund using the Graham screens failed to deliver the promised returns</a:t>
            </a:r>
            <a:r>
              <a:rPr lang="en-US" altLang="en-US"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96B5405B-8019-2D45-B96C-260340AE9769}"/>
              </a:ext>
            </a:extLst>
          </p:cNvPr>
          <p:cNvSpPr>
            <a:spLocks noGrp="1"/>
          </p:cNvSpPr>
          <p:nvPr>
            <p:ph type="title"/>
          </p:nvPr>
        </p:nvSpPr>
        <p:spPr/>
        <p:txBody>
          <a:bodyPr/>
          <a:lstStyle/>
          <a:p>
            <a:r>
              <a:rPr lang="en-US" altLang="en-US" dirty="0"/>
              <a:t>The Buffett Mystique: Investing in Berkshire Hathaway</a:t>
            </a:r>
          </a:p>
        </p:txBody>
      </p:sp>
      <p:pic>
        <p:nvPicPr>
          <p:cNvPr id="7" name="Content Placeholder 6">
            <a:extLst>
              <a:ext uri="{FF2B5EF4-FFF2-40B4-BE49-F238E27FC236}">
                <a16:creationId xmlns:a16="http://schemas.microsoft.com/office/drawing/2014/main" id="{27688939-3C75-1F9B-49D6-5F082B57A2AA}"/>
              </a:ext>
            </a:extLst>
          </p:cNvPr>
          <p:cNvPicPr>
            <a:picLocks noGrp="1" noChangeAspect="1"/>
          </p:cNvPicPr>
          <p:nvPr>
            <p:ph idx="1"/>
          </p:nvPr>
        </p:nvPicPr>
        <p:blipFill>
          <a:blip r:embed="rId3"/>
          <a:stretch>
            <a:fillRect/>
          </a:stretch>
        </p:blipFill>
        <p:spPr>
          <a:xfrm>
            <a:off x="1478030" y="1765610"/>
            <a:ext cx="6111739" cy="441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549180A-EC97-6D4C-A2FB-A5F14566CC24}"/>
              </a:ext>
            </a:extLst>
          </p:cNvPr>
          <p:cNvSpPr>
            <a:spLocks noGrp="1"/>
          </p:cNvSpPr>
          <p:nvPr>
            <p:ph type="title"/>
          </p:nvPr>
        </p:nvSpPr>
        <p:spPr/>
        <p:txBody>
          <a:bodyPr/>
          <a:lstStyle/>
          <a:p>
            <a:r>
              <a:rPr lang="en-US" altLang="en-US"/>
              <a:t>Buffett</a:t>
            </a:r>
            <a:r>
              <a:rPr lang="ja-JP" altLang="en-US"/>
              <a:t>’</a:t>
            </a:r>
            <a:r>
              <a:rPr lang="en-US" altLang="ja-JP"/>
              <a:t>s Tenets</a:t>
            </a:r>
            <a:endParaRPr lang="en-US" altLang="en-US"/>
          </a:p>
        </p:txBody>
      </p:sp>
      <p:sp>
        <p:nvSpPr>
          <p:cNvPr id="10242" name="Rectangle 3">
            <a:extLst>
              <a:ext uri="{FF2B5EF4-FFF2-40B4-BE49-F238E27FC236}">
                <a16:creationId xmlns:a16="http://schemas.microsoft.com/office/drawing/2014/main" id="{00A9F7D6-F541-4747-934A-969DFFB8C595}"/>
              </a:ext>
            </a:extLst>
          </p:cNvPr>
          <p:cNvSpPr>
            <a:spLocks noGrp="1"/>
          </p:cNvSpPr>
          <p:nvPr>
            <p:ph idx="1"/>
          </p:nvPr>
        </p:nvSpPr>
        <p:spPr/>
        <p:txBody>
          <a:bodyPr>
            <a:normAutofit fontScale="85000" lnSpcReduction="20000"/>
          </a:bodyPr>
          <a:lstStyle/>
          <a:p>
            <a:r>
              <a:rPr lang="en-US" altLang="en-US" dirty="0"/>
              <a:t>Business Tenets: </a:t>
            </a:r>
          </a:p>
          <a:p>
            <a:pPr marL="274320" lvl="1" indent="0">
              <a:buNone/>
            </a:pPr>
            <a:r>
              <a:rPr lang="en-US" altLang="en-US" dirty="0">
                <a:sym typeface="Symbol" pitchFamily="2" charset="2"/>
              </a:rPr>
              <a:t>	</a:t>
            </a:r>
            <a:r>
              <a:rPr lang="en-US" altLang="en-US" dirty="0"/>
              <a:t>The business the company is in should be </a:t>
            </a:r>
            <a:r>
              <a:rPr lang="en-US" altLang="en-US" b="1" dirty="0"/>
              <a:t>simple and understandable</a:t>
            </a:r>
            <a:r>
              <a:rPr lang="en-US" altLang="en-US" dirty="0"/>
              <a:t>. </a:t>
            </a:r>
          </a:p>
          <a:p>
            <a:pPr marL="274320" lvl="1" indent="0">
              <a:buNone/>
            </a:pPr>
            <a:r>
              <a:rPr lang="en-US" altLang="en-US" dirty="0">
                <a:sym typeface="Symbol" pitchFamily="2" charset="2"/>
              </a:rPr>
              <a:t>	</a:t>
            </a:r>
            <a:r>
              <a:rPr lang="en-US" altLang="en-US" dirty="0"/>
              <a:t>The firm should have a </a:t>
            </a:r>
            <a:r>
              <a:rPr lang="en-US" altLang="en-US" b="1" dirty="0"/>
              <a:t>consistent operating history</a:t>
            </a:r>
          </a:p>
          <a:p>
            <a:pPr marL="274320" lvl="1" indent="0">
              <a:buNone/>
            </a:pPr>
            <a:r>
              <a:rPr lang="en-US" altLang="en-US" dirty="0">
                <a:sym typeface="Symbol" pitchFamily="2" charset="2"/>
              </a:rPr>
              <a:t>	</a:t>
            </a:r>
            <a:r>
              <a:rPr lang="en-US" altLang="en-US" dirty="0"/>
              <a:t>The firm should be in a business with </a:t>
            </a:r>
            <a:r>
              <a:rPr lang="en-US" altLang="en-US" b="1" dirty="0"/>
              <a:t>favorable long-term prospects</a:t>
            </a:r>
            <a:r>
              <a:rPr lang="en-US" altLang="en-US" dirty="0"/>
              <a:t>.</a:t>
            </a:r>
          </a:p>
          <a:p>
            <a:r>
              <a:rPr lang="en-US" altLang="en-US" dirty="0"/>
              <a:t>Management Tenets:</a:t>
            </a:r>
          </a:p>
          <a:p>
            <a:pPr lvl="1"/>
            <a:r>
              <a:rPr lang="en-US" altLang="en-US" dirty="0"/>
              <a:t>The managers of the company </a:t>
            </a:r>
            <a:r>
              <a:rPr lang="en-US" altLang="en-US" b="1" dirty="0"/>
              <a:t>should be candid and honest</a:t>
            </a:r>
            <a:r>
              <a:rPr lang="en-US" altLang="en-US" dirty="0"/>
              <a:t>. </a:t>
            </a:r>
            <a:r>
              <a:rPr lang="en-US" altLang="en-US" dirty="0">
                <a:sym typeface="Symbol" pitchFamily="2" charset="2"/>
              </a:rPr>
              <a:t>	</a:t>
            </a:r>
          </a:p>
          <a:p>
            <a:pPr lvl="1"/>
            <a:r>
              <a:rPr lang="en-US" altLang="en-US" dirty="0"/>
              <a:t>The managers of the company </a:t>
            </a:r>
            <a:r>
              <a:rPr lang="en-US" altLang="en-US" b="1" dirty="0"/>
              <a:t>should be leaders and not followers</a:t>
            </a:r>
            <a:r>
              <a:rPr lang="en-US" altLang="en-US" dirty="0"/>
              <a:t>.</a:t>
            </a:r>
          </a:p>
          <a:p>
            <a:r>
              <a:rPr lang="en-US" altLang="en-US" dirty="0"/>
              <a:t>Financial Tenets: </a:t>
            </a:r>
          </a:p>
          <a:p>
            <a:pPr lvl="1"/>
            <a:r>
              <a:rPr lang="en-US" altLang="en-US" dirty="0"/>
              <a:t>The company should have a </a:t>
            </a:r>
            <a:r>
              <a:rPr lang="en-US" altLang="en-US" b="1" dirty="0"/>
              <a:t>high return on equity</a:t>
            </a:r>
            <a:r>
              <a:rPr lang="en-US" altLang="en-US" dirty="0"/>
              <a:t>. Buffett used a modified version of what he called owner earnings</a:t>
            </a:r>
          </a:p>
          <a:p>
            <a:pPr marL="548640" lvl="2" indent="0">
              <a:buNone/>
            </a:pPr>
            <a:r>
              <a:rPr lang="en-US" altLang="en-US" dirty="0"/>
              <a:t>Owner Earnings = Net income + Depreciation &amp; Amortization – Capital Expenditures</a:t>
            </a:r>
          </a:p>
          <a:p>
            <a:pPr lvl="1"/>
            <a:r>
              <a:rPr lang="en-US" altLang="en-US" dirty="0"/>
              <a:t>The company should have </a:t>
            </a:r>
            <a:r>
              <a:rPr lang="en-US" altLang="en-US" b="1" dirty="0"/>
              <a:t>high and stable profit margins</a:t>
            </a:r>
            <a:r>
              <a:rPr lang="en-US" altLang="en-US" dirty="0"/>
              <a:t>. </a:t>
            </a:r>
          </a:p>
          <a:p>
            <a:r>
              <a:rPr lang="en-US" altLang="en-US" dirty="0"/>
              <a:t>Market Tenets: </a:t>
            </a:r>
          </a:p>
          <a:p>
            <a:pPr lvl="1"/>
            <a:r>
              <a:rPr lang="en-US" altLang="en-US" dirty="0"/>
              <a:t>Use </a:t>
            </a:r>
            <a:r>
              <a:rPr lang="en-US" altLang="en-US" b="1" dirty="0"/>
              <a:t>conservative estimates of earnings </a:t>
            </a:r>
            <a:r>
              <a:rPr lang="en-US" altLang="en-US" dirty="0"/>
              <a:t>and the </a:t>
            </a:r>
            <a:r>
              <a:rPr lang="en-US" altLang="en-US" b="1" dirty="0"/>
              <a:t>riskless rate as discount rate</a:t>
            </a:r>
            <a:r>
              <a:rPr lang="en-US" altLang="en-US" dirty="0"/>
              <a:t>.</a:t>
            </a:r>
          </a:p>
          <a:p>
            <a:pPr lvl="1"/>
            <a:r>
              <a:rPr lang="en-US" altLang="en-US" dirty="0"/>
              <a:t>In keeping with his view of </a:t>
            </a:r>
            <a:r>
              <a:rPr lang="en-US" altLang="en-US" b="1" dirty="0"/>
              <a:t>Mr. Market as capricious and moody</a:t>
            </a:r>
            <a:r>
              <a:rPr lang="en-US" altLang="en-US" dirty="0"/>
              <a:t>, even valuable companies can be bought at attractive prices.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8B02F140-33BE-764B-9681-F3F05E38D5E1}"/>
              </a:ext>
            </a:extLst>
          </p:cNvPr>
          <p:cNvSpPr>
            <a:spLocks noGrp="1"/>
          </p:cNvSpPr>
          <p:nvPr>
            <p:ph type="title"/>
          </p:nvPr>
        </p:nvSpPr>
        <p:spPr/>
        <p:txBody>
          <a:bodyPr/>
          <a:lstStyle/>
          <a:p>
            <a:r>
              <a:rPr lang="en-US" altLang="en-US" dirty="0"/>
              <a:t>The Buffett Premium</a:t>
            </a:r>
          </a:p>
        </p:txBody>
      </p:sp>
      <p:pic>
        <p:nvPicPr>
          <p:cNvPr id="9" name="Content Placeholder 2">
            <a:extLst>
              <a:ext uri="{FF2B5EF4-FFF2-40B4-BE49-F238E27FC236}">
                <a16:creationId xmlns:a16="http://schemas.microsoft.com/office/drawing/2014/main" id="{E091B07B-04A9-1DF1-AFA6-21C03EC63660}"/>
              </a:ext>
            </a:extLst>
          </p:cNvPr>
          <p:cNvPicPr>
            <a:picLocks noGrp="1" noChangeAspect="1"/>
          </p:cNvPicPr>
          <p:nvPr>
            <p:ph idx="1"/>
          </p:nvPr>
        </p:nvPicPr>
        <p:blipFill>
          <a:blip r:embed="rId3"/>
          <a:stretch>
            <a:fillRect/>
          </a:stretch>
        </p:blipFill>
        <p:spPr>
          <a:xfrm>
            <a:off x="1543050" y="2012950"/>
            <a:ext cx="6057900" cy="38989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202F4F71-3A22-B04C-A73B-B8166B682AF6}"/>
              </a:ext>
            </a:extLst>
          </p:cNvPr>
          <p:cNvSpPr>
            <a:spLocks noGrp="1"/>
          </p:cNvSpPr>
          <p:nvPr>
            <p:ph type="title"/>
          </p:nvPr>
        </p:nvSpPr>
        <p:spPr/>
        <p:txBody>
          <a:bodyPr/>
          <a:lstStyle/>
          <a:p>
            <a:r>
              <a:rPr lang="en-US" altLang="en-US"/>
              <a:t>So, what happened?</a:t>
            </a:r>
          </a:p>
        </p:txBody>
      </p:sp>
      <p:sp>
        <p:nvSpPr>
          <p:cNvPr id="25602" name="Content Placeholder 2">
            <a:extLst>
              <a:ext uri="{FF2B5EF4-FFF2-40B4-BE49-F238E27FC236}">
                <a16:creationId xmlns:a16="http://schemas.microsoft.com/office/drawing/2014/main" id="{C567E167-B131-E846-A774-CA6685CFFE4A}"/>
              </a:ext>
            </a:extLst>
          </p:cNvPr>
          <p:cNvSpPr>
            <a:spLocks noGrp="1"/>
          </p:cNvSpPr>
          <p:nvPr>
            <p:ph idx="1"/>
          </p:nvPr>
        </p:nvSpPr>
        <p:spPr/>
        <p:txBody>
          <a:bodyPr>
            <a:normAutofit lnSpcReduction="10000"/>
          </a:bodyPr>
          <a:lstStyle/>
          <a:p>
            <a:r>
              <a:rPr lang="en-US" altLang="en-US" b="1" dirty="0"/>
              <a:t>Imitators: </a:t>
            </a:r>
            <a:r>
              <a:rPr lang="en-US" altLang="en-US" dirty="0"/>
              <a:t>His record of picking winners has attracted publicity and a crowd of imitators who follow his every move, buying everything be buys, making it difficult for him to accumulate large positions at attractive prices. </a:t>
            </a:r>
          </a:p>
          <a:p>
            <a:r>
              <a:rPr lang="en-US" altLang="en-US" b="1" dirty="0"/>
              <a:t>Scaling problems</a:t>
            </a:r>
            <a:r>
              <a:rPr lang="en-US" altLang="en-US" dirty="0"/>
              <a:t>: At the same time the larger funds at his disposal imply that he is investing far more than he did two or three decades ago in each of the companies that he takes a position in, creating a larger price impact (and lower profits)</a:t>
            </a:r>
          </a:p>
          <a:p>
            <a:r>
              <a:rPr lang="en-US" altLang="en-US" b="1" dirty="0"/>
              <a:t>Macro game?</a:t>
            </a:r>
            <a:r>
              <a:rPr lang="en-US" altLang="en-US" dirty="0"/>
              <a:t> The crises that have beset markets over the last few decades have been both a threat and an opportunity for Buffett. As markets have staggered through the crises, the </a:t>
            </a:r>
            <a:r>
              <a:rPr lang="en-US" altLang="en-US" b="1" dirty="0"/>
              <a:t>biggest factors driving stock prices and investment success have become macroeconomic unknowns </a:t>
            </a:r>
            <a:r>
              <a:rPr lang="en-US" altLang="en-US" dirty="0"/>
              <a:t>and not the company-specific factors that Buffett has historically viewed as his competitive edge (assessing a company’s profitability and cash flows).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440A0DEE-140F-7346-B3B2-90D3D3A11B61}"/>
              </a:ext>
            </a:extLst>
          </p:cNvPr>
          <p:cNvSpPr>
            <a:spLocks noGrp="1"/>
          </p:cNvSpPr>
          <p:nvPr>
            <p:ph type="title"/>
          </p:nvPr>
        </p:nvSpPr>
        <p:spPr/>
        <p:txBody>
          <a:bodyPr/>
          <a:lstStyle/>
          <a:p>
            <a:r>
              <a:rPr lang="en-US" altLang="en-US"/>
              <a:t>Be like Buffett?</a:t>
            </a:r>
          </a:p>
        </p:txBody>
      </p:sp>
      <p:sp>
        <p:nvSpPr>
          <p:cNvPr id="26626" name="Rectangle 3">
            <a:extLst>
              <a:ext uri="{FF2B5EF4-FFF2-40B4-BE49-F238E27FC236}">
                <a16:creationId xmlns:a16="http://schemas.microsoft.com/office/drawing/2014/main" id="{026D6B19-FF02-4A49-921C-F642A895BC86}"/>
              </a:ext>
            </a:extLst>
          </p:cNvPr>
          <p:cNvSpPr>
            <a:spLocks noGrp="1"/>
          </p:cNvSpPr>
          <p:nvPr>
            <p:ph idx="1"/>
          </p:nvPr>
        </p:nvSpPr>
        <p:spPr/>
        <p:txBody>
          <a:bodyPr>
            <a:normAutofit lnSpcReduction="10000"/>
          </a:bodyPr>
          <a:lstStyle/>
          <a:p>
            <a:pPr marL="457200" indent="-457200">
              <a:buFont typeface="+mj-lt"/>
              <a:buAutoNum type="arabicPeriod"/>
            </a:pPr>
            <a:r>
              <a:rPr lang="en-US" altLang="en-US" b="1" dirty="0">
                <a:sym typeface="Symbol" pitchFamily="2" charset="2"/>
              </a:rPr>
              <a:t>A different market:</a:t>
            </a:r>
            <a:r>
              <a:rPr lang="en-US" altLang="en-US" dirty="0">
                <a:sym typeface="Symbol" pitchFamily="2" charset="2"/>
              </a:rPr>
              <a:t> </a:t>
            </a:r>
            <a:r>
              <a:rPr lang="en-US" altLang="en-US" dirty="0"/>
              <a:t>Markets have changed since Buffett started his first partnership. The investment world is much flatter, with data and models available to everyone.</a:t>
            </a:r>
            <a:endParaRPr lang="en-US" altLang="ja-JP" dirty="0"/>
          </a:p>
          <a:p>
            <a:pPr marL="457200" indent="-457200">
              <a:buFont typeface="+mj-lt"/>
              <a:buAutoNum type="arabicPeriod"/>
            </a:pPr>
            <a:r>
              <a:rPr lang="en-US" altLang="en-US" b="1" dirty="0">
                <a:sym typeface="Symbol" pitchFamily="2" charset="2"/>
              </a:rPr>
              <a:t>Insider game</a:t>
            </a:r>
            <a:r>
              <a:rPr lang="en-US" altLang="en-US" dirty="0">
                <a:sym typeface="Symbol" pitchFamily="2" charset="2"/>
              </a:rPr>
              <a:t>: </a:t>
            </a:r>
            <a:r>
              <a:rPr lang="en-US" altLang="en-US" dirty="0"/>
              <a:t>In recent years, Buffett has adopted a more activist investment style and has succeeded with it. To succeed with this style as an investor, though, you would need substantial resources and have the credibility that comes with investment success. </a:t>
            </a:r>
          </a:p>
          <a:p>
            <a:pPr marL="457200" indent="-457200">
              <a:buFont typeface="+mj-lt"/>
              <a:buAutoNum type="arabicPeriod"/>
            </a:pPr>
            <a:r>
              <a:rPr lang="en-US" altLang="en-US" b="1" dirty="0">
                <a:sym typeface="Symbol" pitchFamily="2" charset="2"/>
              </a:rPr>
              <a:t>Patience</a:t>
            </a:r>
            <a:r>
              <a:rPr lang="en-US" altLang="en-US" dirty="0">
                <a:sym typeface="Symbol" pitchFamily="2" charset="2"/>
              </a:rPr>
              <a:t>: </a:t>
            </a:r>
            <a:r>
              <a:rPr lang="en-US" altLang="en-US" dirty="0"/>
              <a:t>The third ingredient of Buffett</a:t>
            </a:r>
            <a:r>
              <a:rPr lang="ja-JP" altLang="en-US"/>
              <a:t>’</a:t>
            </a:r>
            <a:r>
              <a:rPr lang="en-US" altLang="ja-JP" dirty="0"/>
              <a:t>s success has been patience. He has often been willing to hold stocks that he believes to be under valued through disappointing years. In those same years, he has faced no pressure from impatient investors, since </a:t>
            </a:r>
          </a:p>
          <a:p>
            <a:pPr lvl="2"/>
            <a:r>
              <a:rPr lang="en-US" altLang="ja-JP" dirty="0"/>
              <a:t>Berkshire Hathaway stockholders have such </a:t>
            </a:r>
            <a:r>
              <a:rPr lang="en-US" altLang="ja-JP" b="1" dirty="0"/>
              <a:t>high regard for him </a:t>
            </a:r>
            <a:r>
              <a:rPr lang="en-US" altLang="ja-JP" dirty="0"/>
              <a:t>and </a:t>
            </a:r>
          </a:p>
          <a:p>
            <a:pPr lvl="2"/>
            <a:r>
              <a:rPr lang="en-US" altLang="ja-JP" dirty="0"/>
              <a:t>He invests </a:t>
            </a:r>
            <a:r>
              <a:rPr lang="en-US" altLang="ja-JP" b="1" dirty="0"/>
              <a:t>insurance company money</a:t>
            </a:r>
            <a:r>
              <a:rPr lang="en-US" altLang="ja-JP" dirty="0"/>
              <a:t>.</a:t>
            </a: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28E6C-ED9C-C141-854B-9971568C3917}"/>
              </a:ext>
            </a:extLst>
          </p:cNvPr>
          <p:cNvSpPr>
            <a:spLocks noGrp="1"/>
          </p:cNvSpPr>
          <p:nvPr>
            <p:ph type="title"/>
          </p:nvPr>
        </p:nvSpPr>
        <p:spPr/>
        <p:txBody>
          <a:bodyPr/>
          <a:lstStyle/>
          <a:p>
            <a:r>
              <a:rPr lang="en-US" dirty="0"/>
              <a:t>Chasing the dream</a:t>
            </a:r>
          </a:p>
        </p:txBody>
      </p:sp>
      <p:sp>
        <p:nvSpPr>
          <p:cNvPr id="3" name="Content Placeholder 2">
            <a:extLst>
              <a:ext uri="{FF2B5EF4-FFF2-40B4-BE49-F238E27FC236}">
                <a16:creationId xmlns:a16="http://schemas.microsoft.com/office/drawing/2014/main" id="{4D1FCF9D-A68F-F440-AAAB-847D5C88A7D5}"/>
              </a:ext>
            </a:extLst>
          </p:cNvPr>
          <p:cNvSpPr>
            <a:spLocks noGrp="1"/>
          </p:cNvSpPr>
          <p:nvPr>
            <p:ph idx="1"/>
          </p:nvPr>
        </p:nvSpPr>
        <p:spPr/>
        <p:txBody>
          <a:bodyPr/>
          <a:lstStyle/>
          <a:p>
            <a:r>
              <a:rPr lang="en-US" b="1" dirty="0"/>
              <a:t>The Sage from Omaha</a:t>
            </a:r>
            <a:r>
              <a:rPr lang="en-US" dirty="0"/>
              <a:t>: There is no one who is followed and imitated more than Warren Buffett. Investors not only show up in Omaha every year for the Berkshire Hathaway meetings, but every word that Buffett says is read and analyzed for hidden meaning.</a:t>
            </a:r>
          </a:p>
          <a:p>
            <a:r>
              <a:rPr lang="en-US" b="1" dirty="0"/>
              <a:t>The Followers</a:t>
            </a:r>
            <a:r>
              <a:rPr lang="en-US" dirty="0"/>
              <a:t>: That said, it is not clear that even Buffett’s closest followers have been able to replicate even a fraction of his success. In fact, it is not just possible, but very likely, that index fund investors have outperformed the Omaha value investing contingent over the last two decades.</a:t>
            </a:r>
          </a:p>
        </p:txBody>
      </p:sp>
    </p:spTree>
    <p:extLst>
      <p:ext uri="{BB962C8B-B14F-4D97-AF65-F5344CB8AC3E}">
        <p14:creationId xmlns:p14="http://schemas.microsoft.com/office/powerpoint/2010/main" val="34073780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13537</TotalTime>
  <Words>1081</Words>
  <Application>Microsoft Macintosh PowerPoint</Application>
  <PresentationFormat>On-screen Show (4:3)</PresentationFormat>
  <Paragraphs>60</Paragraphs>
  <Slides>12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Rockwell</vt:lpstr>
      <vt:lpstr>Rockwell Condensed</vt:lpstr>
      <vt:lpstr>Rockwell Extra Bold</vt:lpstr>
      <vt:lpstr>Times</vt:lpstr>
      <vt:lpstr>Wingdings</vt:lpstr>
      <vt:lpstr>Slides2025</vt:lpstr>
      <vt:lpstr>Investing for grown ups? Value Investing</vt:lpstr>
      <vt:lpstr>Who is a value investor?</vt:lpstr>
      <vt:lpstr>My definition..</vt:lpstr>
      <vt:lpstr>The Different Faces of Value Investing</vt:lpstr>
      <vt:lpstr>The father of value investing: Ben Graham’s Screens</vt:lpstr>
      <vt:lpstr>How well have Graham’s screens performed?</vt:lpstr>
      <vt:lpstr>The Buffett Mystique: Investing in Berkshire Hathaway</vt:lpstr>
      <vt:lpstr>Buffett’s Tenets</vt:lpstr>
      <vt:lpstr>The Buffett Premium</vt:lpstr>
      <vt:lpstr>So, what happened?</vt:lpstr>
      <vt:lpstr>Be like Buffett?</vt:lpstr>
      <vt:lpstr>Chasing the dream</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Aswath Damodaran</cp:lastModifiedBy>
  <cp:revision>56</cp:revision>
  <cp:lastPrinted>2025-12-10T17:14:44Z</cp:lastPrinted>
  <dcterms:created xsi:type="dcterms:W3CDTF">1998-07-19T19:35:30Z</dcterms:created>
  <dcterms:modified xsi:type="dcterms:W3CDTF">2025-12-10T17:15:25Z</dcterms:modified>
</cp:coreProperties>
</file>