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06" r:id="rId1"/>
  </p:sldMasterIdLst>
  <p:notesMasterIdLst>
    <p:notesMasterId r:id="rId24"/>
  </p:notesMasterIdLst>
  <p:handoutMasterIdLst>
    <p:handoutMasterId r:id="rId25"/>
  </p:handoutMasterIdLst>
  <p:sldIdLst>
    <p:sldId id="256" r:id="rId2"/>
    <p:sldId id="326" r:id="rId3"/>
    <p:sldId id="2490" r:id="rId4"/>
    <p:sldId id="2489" r:id="rId5"/>
    <p:sldId id="297" r:id="rId6"/>
    <p:sldId id="301" r:id="rId7"/>
    <p:sldId id="303" r:id="rId8"/>
    <p:sldId id="333" r:id="rId9"/>
    <p:sldId id="334" r:id="rId10"/>
    <p:sldId id="304" r:id="rId11"/>
    <p:sldId id="323" r:id="rId12"/>
    <p:sldId id="328" r:id="rId13"/>
    <p:sldId id="335" r:id="rId14"/>
    <p:sldId id="318" r:id="rId15"/>
    <p:sldId id="330" r:id="rId16"/>
    <p:sldId id="331" r:id="rId17"/>
    <p:sldId id="329" r:id="rId18"/>
    <p:sldId id="332" r:id="rId19"/>
    <p:sldId id="320" r:id="rId20"/>
    <p:sldId id="325" r:id="rId21"/>
    <p:sldId id="327" r:id="rId22"/>
    <p:sldId id="30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97"/>
  </p:normalViewPr>
  <p:slideViewPr>
    <p:cSldViewPr>
      <p:cViewPr varScale="1">
        <p:scale>
          <a:sx n="115" d="100"/>
          <a:sy n="115"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AppldCF4ed/Chapter%2011/Div&amp;BuybacksUpdated2024.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Dividends and Buybacks on S&amp;P 500: 1988- 2024</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Sheet1!$B$1</c:f>
              <c:strCache>
                <c:ptCount val="1"/>
                <c:pt idx="0">
                  <c:v>Buybacks</c:v>
                </c:pt>
              </c:strCache>
            </c:strRef>
          </c:tx>
          <c:spPr>
            <a:solidFill>
              <a:srgbClr val="FF0000"/>
            </a:solidFill>
            <a:ln>
              <a:solidFill>
                <a:srgbClr val="FF0000"/>
              </a:solidFill>
            </a:ln>
            <a:effectLst/>
          </c:spPr>
          <c:invertIfNegative val="0"/>
          <c:cat>
            <c:numRef>
              <c:f>Sheet1!$A$2:$A$38</c:f>
              <c:numCache>
                <c:formatCode>General</c:formatCode>
                <c:ptCount val="37"/>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numCache>
            </c:numRef>
          </c:cat>
          <c:val>
            <c:numRef>
              <c:f>Sheet1!$B$2:$B$38</c:f>
              <c:numCache>
                <c:formatCode>0.00</c:formatCode>
                <c:ptCount val="37"/>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pt idx="31">
                  <c:v>770.14</c:v>
                </c:pt>
                <c:pt idx="32">
                  <c:v>570.75</c:v>
                </c:pt>
                <c:pt idx="33">
                  <c:v>742.13</c:v>
                </c:pt>
                <c:pt idx="34">
                  <c:v>881.71</c:v>
                </c:pt>
                <c:pt idx="35">
                  <c:v>787.26</c:v>
                </c:pt>
                <c:pt idx="36">
                  <c:v>918.4</c:v>
                </c:pt>
              </c:numCache>
            </c:numRef>
          </c:val>
          <c:extLst>
            <c:ext xmlns:c16="http://schemas.microsoft.com/office/drawing/2014/chart" uri="{C3380CC4-5D6E-409C-BE32-E72D297353CC}">
              <c16:uniqueId val="{00000000-A2C7-CE4E-9EC2-D2DD4F0A2922}"/>
            </c:ext>
          </c:extLst>
        </c:ser>
        <c:ser>
          <c:idx val="2"/>
          <c:order val="1"/>
          <c:tx>
            <c:strRef>
              <c:f>Sheet1!$C$1</c:f>
              <c:strCache>
                <c:ptCount val="1"/>
                <c:pt idx="0">
                  <c:v>Dividends</c:v>
                </c:pt>
              </c:strCache>
            </c:strRef>
          </c:tx>
          <c:spPr>
            <a:solidFill>
              <a:srgbClr val="00B050"/>
            </a:solidFill>
            <a:ln>
              <a:solidFill>
                <a:srgbClr val="00B050"/>
              </a:solidFill>
            </a:ln>
            <a:effectLst/>
          </c:spPr>
          <c:invertIfNegative val="0"/>
          <c:cat>
            <c:numRef>
              <c:f>Sheet1!$A$2:$A$38</c:f>
              <c:numCache>
                <c:formatCode>General</c:formatCode>
                <c:ptCount val="37"/>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numCache>
            </c:numRef>
          </c:cat>
          <c:val>
            <c:numRef>
              <c:f>Sheet1!$C$2:$C$38</c:f>
              <c:numCache>
                <c:formatCode>0.00</c:formatCode>
                <c:ptCount val="37"/>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pt idx="31">
                  <c:v>478.94</c:v>
                </c:pt>
                <c:pt idx="32">
                  <c:v>487.91</c:v>
                </c:pt>
                <c:pt idx="33">
                  <c:v>498.95</c:v>
                </c:pt>
                <c:pt idx="34">
                  <c:v>511.23</c:v>
                </c:pt>
                <c:pt idx="35">
                  <c:v>580.21</c:v>
                </c:pt>
                <c:pt idx="36">
                  <c:v>616.16</c:v>
                </c:pt>
              </c:numCache>
            </c:numRef>
          </c:val>
          <c:extLst>
            <c:ext xmlns:c16="http://schemas.microsoft.com/office/drawing/2014/chart" uri="{C3380CC4-5D6E-409C-BE32-E72D297353CC}">
              <c16:uniqueId val="{00000001-A2C7-CE4E-9EC2-D2DD4F0A2922}"/>
            </c:ext>
          </c:extLst>
        </c:ser>
        <c:dLbls>
          <c:showLegendKey val="0"/>
          <c:showVal val="0"/>
          <c:showCatName val="0"/>
          <c:showSerName val="0"/>
          <c:showPercent val="0"/>
          <c:showBubbleSize val="0"/>
        </c:dLbls>
        <c:gapWidth val="150"/>
        <c:axId val="874692399"/>
        <c:axId val="878535919"/>
      </c:barChart>
      <c:lineChart>
        <c:grouping val="standard"/>
        <c:varyColors val="0"/>
        <c:ser>
          <c:idx val="3"/>
          <c:order val="2"/>
          <c:tx>
            <c:strRef>
              <c:f>Sheet1!$D$1</c:f>
              <c:strCache>
                <c:ptCount val="1"/>
                <c:pt idx="0">
                  <c:v>Proportion from Buybacks</c:v>
                </c:pt>
              </c:strCache>
            </c:strRef>
          </c:tx>
          <c:spPr>
            <a:ln w="50800" cap="rnd">
              <a:solidFill>
                <a:schemeClr val="tx1"/>
              </a:solidFill>
              <a:round/>
            </a:ln>
            <a:effectLst/>
          </c:spPr>
          <c:marker>
            <c:symbol val="none"/>
          </c:marker>
          <c:cat>
            <c:numRef>
              <c:f>Sheet1!$A$2:$A$37</c:f>
              <c:numCache>
                <c:formatCode>General</c:formatCode>
                <c:ptCount val="36"/>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numCache>
            </c:numRef>
          </c:cat>
          <c:val>
            <c:numRef>
              <c:f>Sheet1!$D$2:$D$38</c:f>
              <c:numCache>
                <c:formatCode>0.00%</c:formatCode>
                <c:ptCount val="37"/>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pt idx="31">
                  <c:v>0.61656579242322351</c:v>
                </c:pt>
                <c:pt idx="32">
                  <c:v>0.53912493151720098</c:v>
                </c:pt>
                <c:pt idx="33">
                  <c:v>0.59797112192606439</c:v>
                </c:pt>
                <c:pt idx="34">
                  <c:v>0.63298490961563314</c:v>
                </c:pt>
                <c:pt idx="35">
                  <c:v>0.57570549993784137</c:v>
                </c:pt>
                <c:pt idx="36">
                  <c:v>0.59847773954749239</c:v>
                </c:pt>
              </c:numCache>
            </c:numRef>
          </c:val>
          <c:smooth val="0"/>
          <c:extLst>
            <c:ext xmlns:c16="http://schemas.microsoft.com/office/drawing/2014/chart" uri="{C3380CC4-5D6E-409C-BE32-E72D297353CC}">
              <c16:uniqueId val="{00000002-A2C7-CE4E-9EC2-D2DD4F0A2922}"/>
            </c:ext>
          </c:extLst>
        </c:ser>
        <c:dLbls>
          <c:showLegendKey val="0"/>
          <c:showVal val="0"/>
          <c:showCatName val="0"/>
          <c:showSerName val="0"/>
          <c:showPercent val="0"/>
          <c:showBubbleSize val="0"/>
        </c:dLbls>
        <c:marker val="1"/>
        <c:smooth val="0"/>
        <c:axId val="885140671"/>
        <c:axId val="871739807"/>
      </c:lineChart>
      <c:catAx>
        <c:axId val="874692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8535919"/>
        <c:crosses val="autoZero"/>
        <c:auto val="1"/>
        <c:lblAlgn val="ctr"/>
        <c:lblOffset val="100"/>
        <c:noMultiLvlLbl val="0"/>
      </c:catAx>
      <c:valAx>
        <c:axId val="87853591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4692399"/>
        <c:crosses val="autoZero"/>
        <c:crossBetween val="between"/>
      </c:valAx>
      <c:valAx>
        <c:axId val="871739807"/>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5140671"/>
        <c:crosses val="max"/>
        <c:crossBetween val="between"/>
      </c:valAx>
      <c:catAx>
        <c:axId val="885140671"/>
        <c:scaling>
          <c:orientation val="minMax"/>
        </c:scaling>
        <c:delete val="1"/>
        <c:axPos val="b"/>
        <c:numFmt formatCode="General" sourceLinked="1"/>
        <c:majorTickMark val="out"/>
        <c:minorTickMark val="none"/>
        <c:tickLblPos val="nextTo"/>
        <c:crossAx val="87173980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C38BAAEB-286B-534E-9581-704F3134936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5F7061BD-06BA-2145-94C9-56C8CDB602D1}"/>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84BB933C-0198-A146-8193-28A6A292F6DD}"/>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35EB4D62-3FFB-5940-938E-C9F93D049666}"/>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C9C7C087-7C90-0240-8830-9321E9C0055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21D14698-D946-F84C-867A-FD7A009E517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4A478546-363F-3F49-8490-D2F5594D185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AAE55BD2-F7E1-1841-968D-56349801422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F6D275F6-AC5C-6D40-829A-1C016D0424F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BE91A2AE-AE2C-3347-9AEE-5E40333AD134}"/>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7D595320-583F-4D4C-9C92-6B61635D68AC}"/>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32DEB339-6AA7-6144-9B58-ADCBB89DC5E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DEB339-6AA7-6144-9B58-ADCBB89DC5E9}" type="slidenum">
              <a:rPr lang="en-US" altLang="en-US" smtClean="0"/>
              <a:pPr>
                <a:defRPr/>
              </a:pPr>
              <a:t>1</a:t>
            </a:fld>
            <a:endParaRPr lang="en-US" altLang="en-US"/>
          </a:p>
        </p:txBody>
      </p:sp>
    </p:spTree>
    <p:extLst>
      <p:ext uri="{BB962C8B-B14F-4D97-AF65-F5344CB8AC3E}">
        <p14:creationId xmlns:p14="http://schemas.microsoft.com/office/powerpoint/2010/main" val="4020660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DEB339-6AA7-6144-9B58-ADCBB89DC5E9}" type="slidenum">
              <a:rPr lang="en-US" altLang="en-US" smtClean="0"/>
              <a:pPr>
                <a:defRPr/>
              </a:pPr>
              <a:t>8</a:t>
            </a:fld>
            <a:endParaRPr lang="en-US" altLang="en-US"/>
          </a:p>
        </p:txBody>
      </p:sp>
    </p:spTree>
    <p:extLst>
      <p:ext uri="{BB962C8B-B14F-4D97-AF65-F5344CB8AC3E}">
        <p14:creationId xmlns:p14="http://schemas.microsoft.com/office/powerpoint/2010/main" val="149078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DEB339-6AA7-6144-9B58-ADCBB89DC5E9}" type="slidenum">
              <a:rPr lang="en-US" altLang="en-US" smtClean="0"/>
              <a:pPr>
                <a:defRPr/>
              </a:pPr>
              <a:t>13</a:t>
            </a:fld>
            <a:endParaRPr lang="en-US" altLang="en-US"/>
          </a:p>
        </p:txBody>
      </p:sp>
    </p:spTree>
    <p:extLst>
      <p:ext uri="{BB962C8B-B14F-4D97-AF65-F5344CB8AC3E}">
        <p14:creationId xmlns:p14="http://schemas.microsoft.com/office/powerpoint/2010/main" val="3986496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DEB339-6AA7-6144-9B58-ADCBB89DC5E9}" type="slidenum">
              <a:rPr lang="en-US" altLang="en-US" smtClean="0"/>
              <a:pPr>
                <a:defRPr/>
              </a:pPr>
              <a:t>15</a:t>
            </a:fld>
            <a:endParaRPr lang="en-US" altLang="en-US"/>
          </a:p>
        </p:txBody>
      </p:sp>
    </p:spTree>
    <p:extLst>
      <p:ext uri="{BB962C8B-B14F-4D97-AF65-F5344CB8AC3E}">
        <p14:creationId xmlns:p14="http://schemas.microsoft.com/office/powerpoint/2010/main" val="3674320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DEB339-6AA7-6144-9B58-ADCBB89DC5E9}" type="slidenum">
              <a:rPr lang="en-US" altLang="en-US" smtClean="0"/>
              <a:pPr>
                <a:defRPr/>
              </a:pPr>
              <a:t>16</a:t>
            </a:fld>
            <a:endParaRPr lang="en-US" altLang="en-US"/>
          </a:p>
        </p:txBody>
      </p:sp>
    </p:spTree>
    <p:extLst>
      <p:ext uri="{BB962C8B-B14F-4D97-AF65-F5344CB8AC3E}">
        <p14:creationId xmlns:p14="http://schemas.microsoft.com/office/powerpoint/2010/main" val="2624083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2DEB339-6AA7-6144-9B58-ADCBB89DC5E9}" type="slidenum">
              <a:rPr lang="en-US" altLang="en-US" smtClean="0"/>
              <a:pPr>
                <a:defRPr/>
              </a:pPr>
              <a:t>20</a:t>
            </a:fld>
            <a:endParaRPr lang="en-US" altLang="en-US"/>
          </a:p>
        </p:txBody>
      </p:sp>
    </p:spTree>
    <p:extLst>
      <p:ext uri="{BB962C8B-B14F-4D97-AF65-F5344CB8AC3E}">
        <p14:creationId xmlns:p14="http://schemas.microsoft.com/office/powerpoint/2010/main" val="2314551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6D148BF8-1E24-9448-B366-3EB35DF86758}" type="slidenum">
              <a:rPr lang="en-US" altLang="en-US" smtClean="0"/>
              <a:pPr>
                <a:defRPr/>
              </a:pPr>
              <a:t>‹#›</a:t>
            </a:fld>
            <a:endParaRPr lang="en-US" altLang="en-US"/>
          </a:p>
        </p:txBody>
      </p:sp>
    </p:spTree>
    <p:extLst>
      <p:ext uri="{BB962C8B-B14F-4D97-AF65-F5344CB8AC3E}">
        <p14:creationId xmlns:p14="http://schemas.microsoft.com/office/powerpoint/2010/main" val="432362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endParaRPr lang="en-US" dirty="0"/>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4266813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A7A2FA01-977D-D84F-AB48-99E95C09B2DC}" type="slidenum">
              <a:rPr lang="en-US" altLang="en-US" smtClean="0"/>
              <a:pPr>
                <a:defRPr/>
              </a:pPr>
              <a:t>‹#›</a:t>
            </a:fld>
            <a:endParaRPr lang="en-US" altLang="en-US"/>
          </a:p>
        </p:txBody>
      </p:sp>
    </p:spTree>
    <p:extLst>
      <p:ext uri="{BB962C8B-B14F-4D97-AF65-F5344CB8AC3E}">
        <p14:creationId xmlns:p14="http://schemas.microsoft.com/office/powerpoint/2010/main" val="2927777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endParaRPr lang="en-US" dirty="0"/>
          </a:p>
        </p:txBody>
      </p:sp>
      <p:sp>
        <p:nvSpPr>
          <p:cNvPr id="7" name="Slide Number Placeholder 6"/>
          <p:cNvSpPr>
            <a:spLocks noGrp="1"/>
          </p:cNvSpPr>
          <p:nvPr>
            <p:ph type="sldNum" sz="quarter" idx="12"/>
          </p:nvPr>
        </p:nvSpPr>
        <p:spPr/>
        <p:txBody>
          <a:bodyPr/>
          <a:lstStyle/>
          <a:p>
            <a:pPr>
              <a:defRPr/>
            </a:pPr>
            <a:fld id="{E4999D16-37FC-884D-9CF0-EBDB5E520646}" type="slidenum">
              <a:rPr lang="en-US" altLang="en-US" smtClean="0"/>
              <a:pPr>
                <a:defRPr/>
              </a:pPr>
              <a:t>‹#›</a:t>
            </a:fld>
            <a:endParaRPr lang="en-US" altLang="en-US"/>
          </a:p>
        </p:txBody>
      </p:sp>
    </p:spTree>
    <p:extLst>
      <p:ext uri="{BB962C8B-B14F-4D97-AF65-F5344CB8AC3E}">
        <p14:creationId xmlns:p14="http://schemas.microsoft.com/office/powerpoint/2010/main" val="1235665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4A46EEEF-4A57-0643-AC5D-6FB0BE2DE60A}"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02274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endParaRPr lang="en-US" dirty="0"/>
          </a:p>
        </p:txBody>
      </p:sp>
      <p:sp>
        <p:nvSpPr>
          <p:cNvPr id="5" name="Slide Number Placeholder 4"/>
          <p:cNvSpPr>
            <a:spLocks noGrp="1"/>
          </p:cNvSpPr>
          <p:nvPr>
            <p:ph type="sldNum" sz="quarter" idx="12"/>
          </p:nvPr>
        </p:nvSpPr>
        <p:spPr/>
        <p:txBody>
          <a:bodyPr/>
          <a:lstStyle/>
          <a:p>
            <a:pPr>
              <a:defRPr/>
            </a:pPr>
            <a:fld id="{9B0E4B7E-4FFA-264A-9AFD-3863F6274514}"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62046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endParaRPr lang="en-US" dirty="0"/>
          </a:p>
        </p:txBody>
      </p:sp>
      <p:sp>
        <p:nvSpPr>
          <p:cNvPr id="4" name="Slide Number Placeholder 3"/>
          <p:cNvSpPr>
            <a:spLocks noGrp="1"/>
          </p:cNvSpPr>
          <p:nvPr>
            <p:ph type="sldNum" sz="quarter" idx="12"/>
          </p:nvPr>
        </p:nvSpPr>
        <p:spPr/>
        <p:txBody>
          <a:bodyPr/>
          <a:lstStyle/>
          <a:p>
            <a:pPr>
              <a:defRPr/>
            </a:pPr>
            <a:fld id="{65932666-F2C5-F346-A266-698349AD9D99}" type="slidenum">
              <a:rPr lang="en-US" altLang="en-US" smtClean="0"/>
              <a:pPr>
                <a:defRPr/>
              </a:pPr>
              <a:t>‹#›</a:t>
            </a:fld>
            <a:endParaRPr lang="en-US" altLang="en-US"/>
          </a:p>
        </p:txBody>
      </p:sp>
    </p:spTree>
    <p:extLst>
      <p:ext uri="{BB962C8B-B14F-4D97-AF65-F5344CB8AC3E}">
        <p14:creationId xmlns:p14="http://schemas.microsoft.com/office/powerpoint/2010/main" val="158378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endParaRPr lang="en-US" dirty="0"/>
          </a:p>
        </p:txBody>
      </p:sp>
      <p:sp>
        <p:nvSpPr>
          <p:cNvPr id="11" name="Slide Number Placeholder 10"/>
          <p:cNvSpPr>
            <a:spLocks noGrp="1"/>
          </p:cNvSpPr>
          <p:nvPr>
            <p:ph type="sldNum" sz="quarter" idx="12"/>
          </p:nvPr>
        </p:nvSpPr>
        <p:spPr/>
        <p:txBody>
          <a:bodyPr/>
          <a:lstStyle/>
          <a:p>
            <a:pPr>
              <a:defRPr/>
            </a:pPr>
            <a:fld id="{4A46EEEF-4A57-0643-AC5D-6FB0BE2DE60A}" type="slidenum">
              <a:rPr lang="en-US" altLang="en-US" smtClean="0"/>
              <a:pPr>
                <a:defRPr/>
              </a:pPr>
              <a:t>‹#›</a:t>
            </a:fld>
            <a:endParaRPr lang="en-US" altLang="en-US"/>
          </a:p>
        </p:txBody>
      </p:sp>
    </p:spTree>
    <p:extLst>
      <p:ext uri="{BB962C8B-B14F-4D97-AF65-F5344CB8AC3E}">
        <p14:creationId xmlns:p14="http://schemas.microsoft.com/office/powerpoint/2010/main" val="116667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pPr>
              <a:defRPr/>
            </a:pPr>
            <a:fld id="{0BECBA19-A983-6843-A049-D8C22211C57A}" type="slidenum">
              <a:rPr lang="en-US" altLang="en-US" smtClean="0"/>
              <a:pPr>
                <a:defRPr/>
              </a:pPr>
              <a:t>‹#›</a:t>
            </a:fld>
            <a:endParaRPr lang="en-US" altLang="en-US"/>
          </a:p>
        </p:txBody>
      </p:sp>
    </p:spTree>
    <p:extLst>
      <p:ext uri="{BB962C8B-B14F-4D97-AF65-F5344CB8AC3E}">
        <p14:creationId xmlns:p14="http://schemas.microsoft.com/office/powerpoint/2010/main" val="700051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26697535-AE7A-8449-A78E-384953898151}"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83971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B58B7D78-9B1B-9F4E-AD86-727D939AAE5F}"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182987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5611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480081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A46EEEF-4A57-0643-AC5D-6FB0BE2DE60A}" type="slidenum">
              <a:rPr lang="en-US" altLang="en-US" smtClean="0"/>
              <a:pPr>
                <a:defRPr/>
              </a:pPr>
              <a:t>‹#›</a:t>
            </a:fld>
            <a:endParaRPr lang="en-US" altLang="en-US"/>
          </a:p>
        </p:txBody>
      </p:sp>
    </p:spTree>
    <p:extLst>
      <p:ext uri="{BB962C8B-B14F-4D97-AF65-F5344CB8AC3E}">
        <p14:creationId xmlns:p14="http://schemas.microsoft.com/office/powerpoint/2010/main" val="1514371910"/>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5F8109D-95EB-DA44-80F4-DBC24A7D5FFE}"/>
              </a:ext>
            </a:extLst>
          </p:cNvPr>
          <p:cNvSpPr>
            <a:spLocks noGrp="1" noChangeArrowheads="1"/>
          </p:cNvSpPr>
          <p:nvPr>
            <p:ph type="ctrTitle"/>
          </p:nvPr>
        </p:nvSpPr>
        <p:spPr/>
        <p:txBody>
          <a:bodyPr/>
          <a:lstStyle/>
          <a:p>
            <a:pPr>
              <a:defRPr/>
            </a:pPr>
            <a:r>
              <a:rPr lang="en-US" altLang="en-US" dirty="0">
                <a:ea typeface="ＭＳ Ｐゴシック" panose="020B0600070205080204" pitchFamily="34" charset="-128"/>
              </a:rPr>
              <a:t>Value Investing: The screening version</a:t>
            </a:r>
          </a:p>
        </p:txBody>
      </p:sp>
      <p:sp>
        <p:nvSpPr>
          <p:cNvPr id="2051" name="Rectangle 3">
            <a:extLst>
              <a:ext uri="{FF2B5EF4-FFF2-40B4-BE49-F238E27FC236}">
                <a16:creationId xmlns:a16="http://schemas.microsoft.com/office/drawing/2014/main" id="{2ADD03C6-B26C-184A-A587-BA522C4A6D69}"/>
              </a:ext>
            </a:extLst>
          </p:cNvPr>
          <p:cNvSpPr>
            <a:spLocks noGrp="1" noChangeArrowheads="1"/>
          </p:cNvSpPr>
          <p:nvPr>
            <p:ph type="subTitle" idx="1"/>
          </p:nvPr>
        </p:nvSpPr>
        <p:spPr/>
        <p:txBody>
          <a:bodyPr rtlCol="0"/>
          <a:lstStyle/>
          <a:p>
            <a:pPr fontAlgn="auto">
              <a:spcAft>
                <a:spcPts val="0"/>
              </a:spcAft>
              <a:buFont typeface="Arial"/>
              <a:buNone/>
              <a:defRPr/>
            </a:pPr>
            <a:r>
              <a:rPr lang="en-US" dirty="0">
                <a:ea typeface="+mn-ea"/>
                <a:cs typeface="+mn-cs"/>
              </a:rPr>
              <a:t>Low PE, Low PBV and High Dividends – The screening trifecta!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1A982751-889E-FF48-BF7B-7597E1F20DAB}"/>
              </a:ext>
            </a:extLst>
          </p:cNvPr>
          <p:cNvSpPr>
            <a:spLocks noGrp="1"/>
          </p:cNvSpPr>
          <p:nvPr>
            <p:ph type="title"/>
          </p:nvPr>
        </p:nvSpPr>
        <p:spPr/>
        <p:txBody>
          <a:bodyPr/>
          <a:lstStyle/>
          <a:p>
            <a:r>
              <a:rPr lang="en-US" altLang="en-US">
                <a:ea typeface="ＭＳ Ｐゴシック" panose="020B0600070205080204" pitchFamily="34" charset="-128"/>
              </a:rPr>
              <a:t>The Screeners</a:t>
            </a:r>
          </a:p>
        </p:txBody>
      </p:sp>
      <p:sp>
        <p:nvSpPr>
          <p:cNvPr id="3" name="Content Placeholder 2">
            <a:extLst>
              <a:ext uri="{FF2B5EF4-FFF2-40B4-BE49-F238E27FC236}">
                <a16:creationId xmlns:a16="http://schemas.microsoft.com/office/drawing/2014/main" id="{BB796941-1079-8049-B460-52087D85A073}"/>
              </a:ext>
            </a:extLst>
          </p:cNvPr>
          <p:cNvSpPr>
            <a:spLocks noGrp="1"/>
          </p:cNvSpPr>
          <p:nvPr>
            <p:ph idx="1"/>
          </p:nvPr>
        </p:nvSpPr>
        <p:spPr/>
        <p:txBody>
          <a:bodyPr>
            <a:normAutofit/>
          </a:bodyPr>
          <a:lstStyle/>
          <a:p>
            <a:pPr>
              <a:buFont typeface="Arial" charset="0"/>
              <a:buChar char="•"/>
              <a:defRPr/>
            </a:pPr>
            <a:r>
              <a:rPr lang="en-US" dirty="0"/>
              <a:t>In </a:t>
            </a:r>
            <a:r>
              <a:rPr lang="en-US" b="1" dirty="0"/>
              <a:t>passive value investing, you screen companies based upon either qualitative or quantitative factors to find “cheap” companies.</a:t>
            </a:r>
          </a:p>
          <a:p>
            <a:pPr marL="457200" indent="-457200">
              <a:buFont typeface="+mj-lt"/>
              <a:buAutoNum type="arabicPeriod"/>
              <a:defRPr/>
            </a:pPr>
            <a:r>
              <a:rPr lang="en-US" u="sng" dirty="0"/>
              <a:t>Qualitative screening</a:t>
            </a:r>
            <a:r>
              <a:rPr lang="en-US" dirty="0"/>
              <a:t>: Investors look for “good” companies, with superior management and preferably with little or no risk and buy and hold these companies.</a:t>
            </a:r>
            <a:endParaRPr lang="en-US" u="sng" dirty="0"/>
          </a:p>
          <a:p>
            <a:pPr marL="457200" indent="-457200">
              <a:buFont typeface="+mj-lt"/>
              <a:buAutoNum type="arabicPeriod"/>
              <a:defRPr/>
            </a:pPr>
            <a:r>
              <a:rPr lang="en-US" u="sng" dirty="0"/>
              <a:t>Quantitative screening</a:t>
            </a:r>
            <a:r>
              <a:rPr lang="en-US" dirty="0"/>
              <a:t>: Tracing their lineage back to Ben Graham, the screeners try to find cheap stocks by screening stocks, using pricing multiples in conjunction with other screens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306C-0773-3E18-F0A3-EFC6C4450AEA}"/>
              </a:ext>
            </a:extLst>
          </p:cNvPr>
          <p:cNvSpPr>
            <a:spLocks noGrp="1"/>
          </p:cNvSpPr>
          <p:nvPr>
            <p:ph type="title"/>
          </p:nvPr>
        </p:nvSpPr>
        <p:spPr/>
        <p:txBody>
          <a:bodyPr/>
          <a:lstStyle/>
          <a:p>
            <a:r>
              <a:rPr lang="en-US" dirty="0"/>
              <a:t>Qualitative screens</a:t>
            </a:r>
          </a:p>
        </p:txBody>
      </p:sp>
      <p:sp>
        <p:nvSpPr>
          <p:cNvPr id="3" name="Content Placeholder 2">
            <a:extLst>
              <a:ext uri="{FF2B5EF4-FFF2-40B4-BE49-F238E27FC236}">
                <a16:creationId xmlns:a16="http://schemas.microsoft.com/office/drawing/2014/main" id="{EF24AB1E-CCB8-B1C3-9CAC-1D212B18ADBB}"/>
              </a:ext>
            </a:extLst>
          </p:cNvPr>
          <p:cNvSpPr>
            <a:spLocks noGrp="1"/>
          </p:cNvSpPr>
          <p:nvPr>
            <p:ph idx="1"/>
          </p:nvPr>
        </p:nvSpPr>
        <p:spPr/>
        <p:txBody>
          <a:bodyPr/>
          <a:lstStyle/>
          <a:p>
            <a:r>
              <a:rPr lang="en-US" dirty="0"/>
              <a:t>With qualitative screens, you are looking for qualities in a company or its management that do not show up in its financial statements.</a:t>
            </a:r>
          </a:p>
          <a:p>
            <a:r>
              <a:rPr lang="en-US" dirty="0"/>
              <a:t>At the company levels, those qualities can include</a:t>
            </a:r>
          </a:p>
          <a:p>
            <a:pPr lvl="1"/>
            <a:r>
              <a:rPr lang="en-US" dirty="0"/>
              <a:t>Reputation for quality or service</a:t>
            </a:r>
          </a:p>
          <a:p>
            <a:pPr lvl="1"/>
            <a:r>
              <a:rPr lang="en-US" dirty="0"/>
              <a:t>Loyal and well-trained work force</a:t>
            </a:r>
          </a:p>
          <a:p>
            <a:pPr lvl="1"/>
            <a:r>
              <a:rPr lang="en-US" dirty="0"/>
              <a:t>Loyal customer base</a:t>
            </a:r>
          </a:p>
          <a:p>
            <a:pPr lvl="1"/>
            <a:r>
              <a:rPr lang="en-US" dirty="0"/>
              <a:t>Cares about society and people</a:t>
            </a:r>
          </a:p>
          <a:p>
            <a:r>
              <a:rPr lang="en-US" dirty="0"/>
              <a:t>At the management level, those qualities can include</a:t>
            </a:r>
          </a:p>
          <a:p>
            <a:pPr lvl="1"/>
            <a:r>
              <a:rPr lang="en-US" dirty="0"/>
              <a:t>Being honest and accountable</a:t>
            </a:r>
          </a:p>
          <a:p>
            <a:pPr lvl="1"/>
            <a:r>
              <a:rPr lang="en-US" dirty="0"/>
              <a:t>Being creative</a:t>
            </a:r>
          </a:p>
          <a:p>
            <a:pPr lvl="1"/>
            <a:r>
              <a:rPr lang="en-US" dirty="0"/>
              <a:t>Being capable</a:t>
            </a:r>
          </a:p>
        </p:txBody>
      </p:sp>
    </p:spTree>
    <p:extLst>
      <p:ext uri="{BB962C8B-B14F-4D97-AF65-F5344CB8AC3E}">
        <p14:creationId xmlns:p14="http://schemas.microsoft.com/office/powerpoint/2010/main" val="120807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E292-8729-7A43-9484-8EABE6ED65BC}"/>
              </a:ext>
            </a:extLst>
          </p:cNvPr>
          <p:cNvSpPr>
            <a:spLocks noGrp="1"/>
          </p:cNvSpPr>
          <p:nvPr>
            <p:ph type="title"/>
          </p:nvPr>
        </p:nvSpPr>
        <p:spPr/>
        <p:txBody>
          <a:bodyPr/>
          <a:lstStyle/>
          <a:p>
            <a:r>
              <a:rPr lang="en-US" dirty="0"/>
              <a:t>Quantitative Screens</a:t>
            </a:r>
          </a:p>
        </p:txBody>
      </p:sp>
      <p:sp>
        <p:nvSpPr>
          <p:cNvPr id="3" name="Content Placeholder 2">
            <a:extLst>
              <a:ext uri="{FF2B5EF4-FFF2-40B4-BE49-F238E27FC236}">
                <a16:creationId xmlns:a16="http://schemas.microsoft.com/office/drawing/2014/main" id="{F61A3E65-86CA-1C4F-AF09-E8278890F51B}"/>
              </a:ext>
            </a:extLst>
          </p:cNvPr>
          <p:cNvSpPr>
            <a:spLocks noGrp="1"/>
          </p:cNvSpPr>
          <p:nvPr>
            <p:ph idx="1"/>
          </p:nvPr>
        </p:nvSpPr>
        <p:spPr/>
        <p:txBody>
          <a:bodyPr>
            <a:normAutofit/>
          </a:bodyPr>
          <a:lstStyle/>
          <a:p>
            <a:r>
              <a:rPr lang="en-US" dirty="0"/>
              <a:t>In this approach, investors use pricing screens for cheapness to find their stocks. While there are many screens, they can be broadly classified into three groups:</a:t>
            </a:r>
          </a:p>
          <a:p>
            <a:pPr lvl="1" fontAlgn="auto">
              <a:spcAft>
                <a:spcPts val="0"/>
              </a:spcAft>
              <a:buFont typeface="Arial"/>
              <a:buChar char="•"/>
              <a:defRPr/>
            </a:pPr>
            <a:r>
              <a:rPr lang="en-US" u="sng" dirty="0"/>
              <a:t>Book value screens</a:t>
            </a:r>
            <a:r>
              <a:rPr lang="en-US" dirty="0"/>
              <a:t>: Buy stocks where the company trades at less than book value or at least a low multiple of the book value.</a:t>
            </a:r>
          </a:p>
          <a:p>
            <a:pPr lvl="1" fontAlgn="auto">
              <a:spcAft>
                <a:spcPts val="0"/>
              </a:spcAft>
              <a:buFont typeface="Arial"/>
              <a:buChar char="•"/>
              <a:defRPr/>
            </a:pPr>
            <a:r>
              <a:rPr lang="en-US" u="sng" dirty="0"/>
              <a:t>Earnings Multiple screens</a:t>
            </a:r>
            <a:r>
              <a:rPr lang="en-US" dirty="0"/>
              <a:t>: Buy assets where the asset trades at a low multiple of earnings.</a:t>
            </a:r>
          </a:p>
          <a:p>
            <a:pPr lvl="1" fontAlgn="auto">
              <a:spcAft>
                <a:spcPts val="0"/>
              </a:spcAft>
              <a:buFont typeface="Arial"/>
              <a:buChar char="•"/>
              <a:defRPr/>
            </a:pPr>
            <a:r>
              <a:rPr lang="en-US" u="sng" dirty="0"/>
              <a:t>Cash Yield screens</a:t>
            </a:r>
            <a:r>
              <a:rPr lang="en-US" dirty="0"/>
              <a:t>: Buy stocks with high yields. In its strictest form, the cash flow is just dividends. In more general form, it can be based upon augmented dividends (with buybacks) or even potential dividends.</a:t>
            </a:r>
          </a:p>
          <a:p>
            <a:pPr fontAlgn="auto">
              <a:spcAft>
                <a:spcPts val="0"/>
              </a:spcAft>
              <a:buFont typeface="Arial"/>
              <a:buChar char="•"/>
              <a:defRPr/>
            </a:pPr>
            <a:r>
              <a:rPr lang="en-US" dirty="0"/>
              <a:t>In some cases, investors </a:t>
            </a:r>
            <a:r>
              <a:rPr lang="en-US" b="1" dirty="0"/>
              <a:t>add other screens for fundamentals (growth, risk, cash flow)</a:t>
            </a:r>
            <a:r>
              <a:rPr lang="en-US" dirty="0"/>
              <a:t> to ensure that there is no good reason for the cheapness.</a:t>
            </a:r>
          </a:p>
        </p:txBody>
      </p:sp>
    </p:spTree>
    <p:extLst>
      <p:ext uri="{BB962C8B-B14F-4D97-AF65-F5344CB8AC3E}">
        <p14:creationId xmlns:p14="http://schemas.microsoft.com/office/powerpoint/2010/main" val="1558545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220A114-286F-9946-84A5-3A9A64ADFE8E}"/>
              </a:ext>
            </a:extLst>
          </p:cNvPr>
          <p:cNvSpPr>
            <a:spLocks noGrp="1"/>
          </p:cNvSpPr>
          <p:nvPr>
            <p:ph type="title"/>
          </p:nvPr>
        </p:nvSpPr>
        <p:spPr/>
        <p:txBody>
          <a:bodyPr/>
          <a:lstStyle/>
          <a:p>
            <a:r>
              <a:rPr lang="en-US" altLang="en-US">
                <a:ea typeface="ＭＳ Ｐゴシック" panose="020B0600070205080204" pitchFamily="34" charset="-128"/>
              </a:rPr>
              <a:t>1. Price/Book Value Screens:</a:t>
            </a:r>
            <a:br>
              <a:rPr lang="en-US" altLang="en-US">
                <a:ea typeface="ＭＳ Ｐゴシック" panose="020B0600070205080204" pitchFamily="34" charset="-128"/>
              </a:rPr>
            </a:br>
            <a:r>
              <a:rPr lang="en-US" altLang="en-US">
                <a:ea typeface="ＭＳ Ｐゴシック" panose="020B0600070205080204" pitchFamily="34" charset="-128"/>
              </a:rPr>
              <a:t>Low P/BV stocks are winners..</a:t>
            </a:r>
          </a:p>
        </p:txBody>
      </p:sp>
      <p:pic>
        <p:nvPicPr>
          <p:cNvPr id="5" name="Content Placeholder 4">
            <a:extLst>
              <a:ext uri="{FF2B5EF4-FFF2-40B4-BE49-F238E27FC236}">
                <a16:creationId xmlns:a16="http://schemas.microsoft.com/office/drawing/2014/main" id="{EE999D25-7679-F80E-A8B0-3E73FF0F6C12}"/>
              </a:ext>
            </a:extLst>
          </p:cNvPr>
          <p:cNvPicPr>
            <a:picLocks noGrp="1" noChangeAspect="1"/>
          </p:cNvPicPr>
          <p:nvPr>
            <p:ph idx="1"/>
          </p:nvPr>
        </p:nvPicPr>
        <p:blipFill>
          <a:blip r:embed="rId2"/>
          <a:stretch>
            <a:fillRect/>
          </a:stretch>
        </p:blipFill>
        <p:spPr>
          <a:xfrm>
            <a:off x="1328484" y="1752600"/>
            <a:ext cx="6487031" cy="441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3CE31A6B-4CB4-9D4F-BE72-9560644992D4}"/>
              </a:ext>
            </a:extLst>
          </p:cNvPr>
          <p:cNvSpPr>
            <a:spLocks noGrp="1" noChangeArrowheads="1"/>
          </p:cNvSpPr>
          <p:nvPr>
            <p:ph type="title"/>
          </p:nvPr>
        </p:nvSpPr>
        <p:spPr/>
        <p:txBody>
          <a:bodyPr rtlCol="0">
            <a:normAutofit/>
          </a:bodyPr>
          <a:lstStyle/>
          <a:p>
            <a:pPr fontAlgn="auto">
              <a:spcAft>
                <a:spcPts val="0"/>
              </a:spcAft>
              <a:defRPr/>
            </a:pPr>
            <a:r>
              <a:rPr lang="en-US">
                <a:ea typeface="+mj-ea"/>
                <a:cs typeface="+mj-cs"/>
              </a:rPr>
              <a:t>Evidence from International Markets</a:t>
            </a:r>
            <a:endParaRPr lang="en-US" dirty="0">
              <a:ea typeface="+mj-ea"/>
              <a:cs typeface="+mj-cs"/>
            </a:endParaRPr>
          </a:p>
        </p:txBody>
      </p:sp>
      <p:pic>
        <p:nvPicPr>
          <p:cNvPr id="6146" name="Picture 7">
            <a:extLst>
              <a:ext uri="{FF2B5EF4-FFF2-40B4-BE49-F238E27FC236}">
                <a16:creationId xmlns:a16="http://schemas.microsoft.com/office/drawing/2014/main" id="{C2ED4A71-2D7E-6942-AB20-A26081384BE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326806" y="1752600"/>
            <a:ext cx="6490388" cy="4419600"/>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E325C142-CE97-4144-9E7E-CCDB209C7B63}"/>
              </a:ext>
            </a:extLst>
          </p:cNvPr>
          <p:cNvSpPr>
            <a:spLocks noGrp="1"/>
          </p:cNvSpPr>
          <p:nvPr>
            <p:ph type="title"/>
          </p:nvPr>
        </p:nvSpPr>
        <p:spPr/>
        <p:txBody>
          <a:bodyPr/>
          <a:lstStyle/>
          <a:p>
            <a:r>
              <a:rPr lang="en-US" altLang="en-US"/>
              <a:t>Caveat Emptor on P/BV ratios</a:t>
            </a:r>
          </a:p>
        </p:txBody>
      </p:sp>
      <p:sp>
        <p:nvSpPr>
          <p:cNvPr id="7170" name="Rectangle 3">
            <a:extLst>
              <a:ext uri="{FF2B5EF4-FFF2-40B4-BE49-F238E27FC236}">
                <a16:creationId xmlns:a16="http://schemas.microsoft.com/office/drawing/2014/main" id="{076644B1-42B5-F842-847E-1C3298BB0DEF}"/>
              </a:ext>
            </a:extLst>
          </p:cNvPr>
          <p:cNvSpPr>
            <a:spLocks noGrp="1"/>
          </p:cNvSpPr>
          <p:nvPr>
            <p:ph idx="1"/>
          </p:nvPr>
        </p:nvSpPr>
        <p:spPr/>
        <p:txBody>
          <a:bodyPr>
            <a:normAutofit lnSpcReduction="10000"/>
          </a:bodyPr>
          <a:lstStyle/>
          <a:p>
            <a:r>
              <a:rPr lang="en-US" altLang="en-US" b="1" dirty="0"/>
              <a:t>A risk proxy</a:t>
            </a:r>
            <a:r>
              <a:rPr lang="en-US" altLang="en-US" dirty="0"/>
              <a:t>: </a:t>
            </a:r>
            <a:r>
              <a:rPr lang="en-US" altLang="en-US" dirty="0" err="1"/>
              <a:t>Fama</a:t>
            </a:r>
            <a:r>
              <a:rPr lang="en-US" altLang="en-US" dirty="0"/>
              <a:t> and French point out that low price-book value ratios may operate as a measure of risk, since firms with prices well below book value are more likely to be in trouble and go out of business. </a:t>
            </a:r>
          </a:p>
          <a:p>
            <a:r>
              <a:rPr lang="en-US" altLang="en-US" b="1" dirty="0"/>
              <a:t>Low quality returns/growth</a:t>
            </a:r>
            <a:r>
              <a:rPr lang="en-US" altLang="en-US" dirty="0"/>
              <a:t>: The price to book ratio for a stable growth firm can be written as a function of its ROE, growth rate and cost of equity:</a:t>
            </a:r>
          </a:p>
          <a:p>
            <a:endParaRPr lang="en-US" altLang="en-US" dirty="0"/>
          </a:p>
          <a:p>
            <a:endParaRPr lang="en-US" altLang="en-US" dirty="0"/>
          </a:p>
          <a:p>
            <a:endParaRPr lang="en-US" altLang="en-US" dirty="0"/>
          </a:p>
          <a:p>
            <a:pPr lvl="1"/>
            <a:r>
              <a:rPr lang="en-US" altLang="en-US" dirty="0"/>
              <a:t>Companies that are expected to earn low returns on equity will trade at low price to book ratios. </a:t>
            </a:r>
          </a:p>
          <a:p>
            <a:pPr lvl="1"/>
            <a:r>
              <a:rPr lang="en-US" altLang="en-US" dirty="0"/>
              <a:t>Conversely, companies that trade above book value are not necessarily over valued.</a:t>
            </a:r>
          </a:p>
        </p:txBody>
      </p:sp>
      <p:graphicFrame>
        <p:nvGraphicFramePr>
          <p:cNvPr id="7171" name="Object 1">
            <a:extLst>
              <a:ext uri="{FF2B5EF4-FFF2-40B4-BE49-F238E27FC236}">
                <a16:creationId xmlns:a16="http://schemas.microsoft.com/office/drawing/2014/main" id="{FB91958D-A716-A847-ADD6-02D57B03C525}"/>
              </a:ext>
            </a:extLst>
          </p:cNvPr>
          <p:cNvGraphicFramePr>
            <a:graphicFrameLocks noChangeAspect="1"/>
          </p:cNvGraphicFramePr>
          <p:nvPr>
            <p:extLst>
              <p:ext uri="{D42A27DB-BD31-4B8C-83A1-F6EECF244321}">
                <p14:modId xmlns:p14="http://schemas.microsoft.com/office/powerpoint/2010/main" val="1286993985"/>
              </p:ext>
            </p:extLst>
          </p:nvPr>
        </p:nvGraphicFramePr>
        <p:xfrm>
          <a:off x="2514600" y="3962400"/>
          <a:ext cx="4343400" cy="690563"/>
        </p:xfrm>
        <a:graphic>
          <a:graphicData uri="http://schemas.openxmlformats.org/presentationml/2006/ole">
            <mc:AlternateContent xmlns:mc="http://schemas.openxmlformats.org/markup-compatibility/2006">
              <mc:Choice xmlns:v="urn:schemas-microsoft-com:vml" Requires="v">
                <p:oleObj name="Equation" r:id="rId2" imgW="2717800" imgH="431800" progId="Equation.3">
                  <p:embed/>
                </p:oleObj>
              </mc:Choice>
              <mc:Fallback>
                <p:oleObj name="Equation" r:id="rId2" imgW="2717800" imgH="431800" progId="Equation.3">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962400"/>
                        <a:ext cx="43434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6B024-D624-FB43-B3C0-02FDF74CAB22}"/>
              </a:ext>
            </a:extLst>
          </p:cNvPr>
          <p:cNvSpPr>
            <a:spLocks noGrp="1"/>
          </p:cNvSpPr>
          <p:nvPr>
            <p:ph type="title"/>
          </p:nvPr>
        </p:nvSpPr>
        <p:spPr/>
        <p:txBody>
          <a:bodyPr/>
          <a:lstStyle/>
          <a:p>
            <a:r>
              <a:rPr lang="en-US" dirty="0"/>
              <a:t>And a changing world has made book values less relevant</a:t>
            </a:r>
          </a:p>
        </p:txBody>
      </p:sp>
      <p:sp>
        <p:nvSpPr>
          <p:cNvPr id="3" name="Content Placeholder 2">
            <a:extLst>
              <a:ext uri="{FF2B5EF4-FFF2-40B4-BE49-F238E27FC236}">
                <a16:creationId xmlns:a16="http://schemas.microsoft.com/office/drawing/2014/main" id="{BC22C92D-4EE1-B648-93C3-214693CA5F15}"/>
              </a:ext>
            </a:extLst>
          </p:cNvPr>
          <p:cNvSpPr>
            <a:spLocks noGrp="1"/>
          </p:cNvSpPr>
          <p:nvPr>
            <p:ph idx="1"/>
          </p:nvPr>
        </p:nvSpPr>
        <p:spPr/>
        <p:txBody>
          <a:bodyPr>
            <a:normAutofit/>
          </a:bodyPr>
          <a:lstStyle/>
          <a:p>
            <a:r>
              <a:rPr lang="en-US" dirty="0"/>
              <a:t>The basis for book-value-based investing is that book value measures capital invested in a company, albeit from an accounting standpoint and </a:t>
            </a:r>
            <a:r>
              <a:rPr lang="en-US" b="1" dirty="0"/>
              <a:t>offers an alternative and more reasoned measure of  value, perhaps in liquidation</a:t>
            </a:r>
            <a:r>
              <a:rPr lang="en-US" dirty="0"/>
              <a:t>.</a:t>
            </a:r>
          </a:p>
          <a:p>
            <a:r>
              <a:rPr lang="en-US" dirty="0"/>
              <a:t>That may be a defensible argument with manufacturing or tangible asset-based companies, but it is </a:t>
            </a:r>
            <a:r>
              <a:rPr lang="en-US" b="1" dirty="0"/>
              <a:t>getting increasingly difficult to sustain as the economy tilts towards service based or technology companies</a:t>
            </a:r>
            <a:r>
              <a:rPr lang="en-US" dirty="0"/>
              <a:t>.</a:t>
            </a:r>
          </a:p>
          <a:p>
            <a:r>
              <a:rPr lang="en-US" b="1" dirty="0"/>
              <a:t>Inconsistencies in accounting </a:t>
            </a:r>
            <a:r>
              <a:rPr lang="en-US" dirty="0"/>
              <a:t>can cause investments made by these companies to be either mis-measured or missed entirely, leading to book values that don’t truly measure capital invested in a business or its assets.</a:t>
            </a:r>
          </a:p>
        </p:txBody>
      </p:sp>
    </p:spTree>
    <p:extLst>
      <p:ext uri="{BB962C8B-B14F-4D97-AF65-F5344CB8AC3E}">
        <p14:creationId xmlns:p14="http://schemas.microsoft.com/office/powerpoint/2010/main" val="2612349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1B73-54D7-304F-B4E4-EFB7EC7CD13A}"/>
              </a:ext>
            </a:extLst>
          </p:cNvPr>
          <p:cNvSpPr>
            <a:spLocks noGrp="1"/>
          </p:cNvSpPr>
          <p:nvPr>
            <p:ph type="title"/>
          </p:nvPr>
        </p:nvSpPr>
        <p:spPr/>
        <p:txBody>
          <a:bodyPr/>
          <a:lstStyle/>
          <a:p>
            <a:r>
              <a:rPr lang="en-US" dirty="0"/>
              <a:t>Price to Book over time: S&amp;P 500</a:t>
            </a:r>
          </a:p>
        </p:txBody>
      </p:sp>
      <p:pic>
        <p:nvPicPr>
          <p:cNvPr id="5" name="Content Placeholder 4">
            <a:extLst>
              <a:ext uri="{FF2B5EF4-FFF2-40B4-BE49-F238E27FC236}">
                <a16:creationId xmlns:a16="http://schemas.microsoft.com/office/drawing/2014/main" id="{44DACC71-DDF5-6889-CC2E-808C49B9865A}"/>
              </a:ext>
            </a:extLst>
          </p:cNvPr>
          <p:cNvPicPr>
            <a:picLocks noGrp="1" noChangeAspect="1"/>
          </p:cNvPicPr>
          <p:nvPr>
            <p:ph idx="1"/>
          </p:nvPr>
        </p:nvPicPr>
        <p:blipFill>
          <a:blip r:embed="rId2"/>
          <a:stretch>
            <a:fillRect/>
          </a:stretch>
        </p:blipFill>
        <p:spPr>
          <a:xfrm>
            <a:off x="685800" y="2170030"/>
            <a:ext cx="7772400" cy="3584740"/>
          </a:xfrm>
          <a:prstGeom prst="rect">
            <a:avLst/>
          </a:prstGeom>
        </p:spPr>
      </p:pic>
    </p:spTree>
    <p:extLst>
      <p:ext uri="{BB962C8B-B14F-4D97-AF65-F5344CB8AC3E}">
        <p14:creationId xmlns:p14="http://schemas.microsoft.com/office/powerpoint/2010/main" val="1001385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3A03ED39-8297-764F-8A98-9A6420CCC87E}"/>
              </a:ext>
            </a:extLst>
          </p:cNvPr>
          <p:cNvSpPr>
            <a:spLocks noGrp="1"/>
          </p:cNvSpPr>
          <p:nvPr>
            <p:ph type="title"/>
          </p:nvPr>
        </p:nvSpPr>
        <p:spPr/>
        <p:txBody>
          <a:bodyPr/>
          <a:lstStyle/>
          <a:p>
            <a:r>
              <a:rPr lang="en-US" altLang="en-US" dirty="0">
                <a:ea typeface="ＭＳ Ｐゴシック" panose="020B0600070205080204" pitchFamily="34" charset="-128"/>
              </a:rPr>
              <a:t>2. Price Earnings Ratio Screens:</a:t>
            </a:r>
            <a:br>
              <a:rPr lang="en-US" altLang="en-US" dirty="0">
                <a:ea typeface="ＭＳ Ｐゴシック" panose="020B0600070205080204" pitchFamily="34" charset="-128"/>
              </a:rPr>
            </a:br>
            <a:r>
              <a:rPr lang="en-US" altLang="en-US" dirty="0">
                <a:ea typeface="ＭＳ Ｐゴシック" panose="020B0600070205080204" pitchFamily="34" charset="-128"/>
              </a:rPr>
              <a:t>The Low PE story has legs…</a:t>
            </a:r>
          </a:p>
        </p:txBody>
      </p:sp>
      <p:pic>
        <p:nvPicPr>
          <p:cNvPr id="4" name="Content Placeholder 3">
            <a:extLst>
              <a:ext uri="{FF2B5EF4-FFF2-40B4-BE49-F238E27FC236}">
                <a16:creationId xmlns:a16="http://schemas.microsoft.com/office/drawing/2014/main" id="{BFE570CC-04AD-3D0F-9CCC-0B9AF97AEA53}"/>
              </a:ext>
            </a:extLst>
          </p:cNvPr>
          <p:cNvPicPr>
            <a:picLocks noGrp="1" noChangeAspect="1"/>
          </p:cNvPicPr>
          <p:nvPr>
            <p:ph idx="1"/>
          </p:nvPr>
        </p:nvPicPr>
        <p:blipFill>
          <a:blip r:embed="rId2"/>
          <a:stretch>
            <a:fillRect/>
          </a:stretch>
        </p:blipFill>
        <p:spPr>
          <a:xfrm>
            <a:off x="1545747" y="1752600"/>
            <a:ext cx="6052505" cy="441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A7D26F19-5B6D-1949-AEA4-64F500501BB5}"/>
              </a:ext>
            </a:extLst>
          </p:cNvPr>
          <p:cNvSpPr>
            <a:spLocks noGrp="1"/>
          </p:cNvSpPr>
          <p:nvPr>
            <p:ph type="title"/>
          </p:nvPr>
        </p:nvSpPr>
        <p:spPr/>
        <p:txBody>
          <a:bodyPr/>
          <a:lstStyle/>
          <a:p>
            <a:r>
              <a:rPr lang="en-US" altLang="en-US"/>
              <a:t>What can go wrong?</a:t>
            </a:r>
          </a:p>
        </p:txBody>
      </p:sp>
      <p:sp>
        <p:nvSpPr>
          <p:cNvPr id="9218" name="Content Placeholder 2">
            <a:extLst>
              <a:ext uri="{FF2B5EF4-FFF2-40B4-BE49-F238E27FC236}">
                <a16:creationId xmlns:a16="http://schemas.microsoft.com/office/drawing/2014/main" id="{35B60315-CDB7-5441-9AE7-18A61DF2B7EE}"/>
              </a:ext>
            </a:extLst>
          </p:cNvPr>
          <p:cNvSpPr>
            <a:spLocks noGrp="1"/>
          </p:cNvSpPr>
          <p:nvPr>
            <p:ph idx="1"/>
          </p:nvPr>
        </p:nvSpPr>
        <p:spPr/>
        <p:txBody>
          <a:bodyPr>
            <a:normAutofit lnSpcReduction="10000"/>
          </a:bodyPr>
          <a:lstStyle/>
          <a:p>
            <a:r>
              <a:rPr lang="en-US" altLang="en-US" b="1" dirty="0"/>
              <a:t>Companies with high-risk earnings: </a:t>
            </a:r>
            <a:r>
              <a:rPr lang="en-US" altLang="en-US" dirty="0"/>
              <a:t>The excess returns earned by low price earnings ratio stocks can be explained using a variation of the argument used for small stocks, i.e., that </a:t>
            </a:r>
            <a:r>
              <a:rPr lang="en-US" altLang="en-US" b="1" dirty="0"/>
              <a:t>the risk of low PE ratios stocks is understated by models</a:t>
            </a:r>
            <a:r>
              <a:rPr lang="en-US" altLang="en-US" dirty="0"/>
              <a:t>. A related explanation, especially in the aftermath of the accounting scandals of recent years, is that </a:t>
            </a:r>
            <a:r>
              <a:rPr lang="en-US" altLang="en-US" b="1" dirty="0"/>
              <a:t>accounting earnings is susceptible to manipulation</a:t>
            </a:r>
            <a:r>
              <a:rPr lang="en-US" altLang="en-US" dirty="0"/>
              <a:t>. </a:t>
            </a:r>
          </a:p>
          <a:p>
            <a:r>
              <a:rPr lang="en-US" altLang="en-US" b="1" dirty="0"/>
              <a:t>Tax Costs: </a:t>
            </a:r>
            <a:r>
              <a:rPr lang="en-US" altLang="en-US" dirty="0"/>
              <a:t>A second possible  explanation is that low PE ratio stocks generally </a:t>
            </a:r>
            <a:r>
              <a:rPr lang="en-US" altLang="en-US" b="1" dirty="0"/>
              <a:t>have large dividend yields, which would have created a larger tax burden</a:t>
            </a:r>
            <a:r>
              <a:rPr lang="en-US" altLang="en-US" dirty="0"/>
              <a:t> for investors since dividends were taxed at higher rates during much of this period.</a:t>
            </a:r>
          </a:p>
          <a:p>
            <a:r>
              <a:rPr lang="en-US" altLang="en-US" b="1" dirty="0"/>
              <a:t>Low Growth: </a:t>
            </a:r>
            <a:r>
              <a:rPr lang="en-US" altLang="en-US" dirty="0"/>
              <a:t>A third possibility is that the price earnings ratio is low because the </a:t>
            </a:r>
            <a:r>
              <a:rPr lang="en-US" altLang="en-US" b="1" dirty="0"/>
              <a:t>market expects future growth in earnings to be low or even negative</a:t>
            </a:r>
            <a:r>
              <a:rPr lang="en-US" altLang="en-US"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0437E1CA-8903-B34D-B201-94835A79ACA4}"/>
              </a:ext>
            </a:extLst>
          </p:cNvPr>
          <p:cNvSpPr>
            <a:spLocks noGrp="1"/>
          </p:cNvSpPr>
          <p:nvPr>
            <p:ph type="title"/>
          </p:nvPr>
        </p:nvSpPr>
        <p:spPr/>
        <p:txBody>
          <a:bodyPr/>
          <a:lstStyle/>
          <a:p>
            <a:r>
              <a:rPr lang="en-US" altLang="en-US"/>
              <a:t>A variant on earnings multiples: EV/EBITDA</a:t>
            </a:r>
          </a:p>
        </p:txBody>
      </p:sp>
      <p:sp>
        <p:nvSpPr>
          <p:cNvPr id="10242" name="Content Placeholder 2">
            <a:extLst>
              <a:ext uri="{FF2B5EF4-FFF2-40B4-BE49-F238E27FC236}">
                <a16:creationId xmlns:a16="http://schemas.microsoft.com/office/drawing/2014/main" id="{BF4201BC-1F6C-6544-8C97-F183DBD65662}"/>
              </a:ext>
            </a:extLst>
          </p:cNvPr>
          <p:cNvSpPr>
            <a:spLocks noGrp="1"/>
          </p:cNvSpPr>
          <p:nvPr>
            <p:ph idx="1"/>
          </p:nvPr>
        </p:nvSpPr>
        <p:spPr/>
        <p:txBody>
          <a:bodyPr/>
          <a:lstStyle/>
          <a:p>
            <a:r>
              <a:rPr lang="en-US" altLang="en-US" dirty="0"/>
              <a:t>EV/EBITDA = (Market value of equity + Debt – Cash)/ EBITDA</a:t>
            </a:r>
          </a:p>
          <a:p>
            <a:pPr lvl="1"/>
            <a:r>
              <a:rPr lang="en-US" altLang="en-US" dirty="0"/>
              <a:t>The proponents of this multiple argue that it is better than PE, because it is less impacted by financial leverage and focused on a </a:t>
            </a:r>
            <a:r>
              <a:rPr lang="en-US" altLang="en-US" b="1" dirty="0"/>
              <a:t>cash flow measure</a:t>
            </a:r>
            <a:r>
              <a:rPr lang="en-US" altLang="en-US" dirty="0"/>
              <a:t>, rather than earnings.</a:t>
            </a:r>
          </a:p>
          <a:p>
            <a:pPr lvl="1"/>
            <a:r>
              <a:rPr lang="en-US" altLang="en-US" dirty="0"/>
              <a:t>In addition, </a:t>
            </a:r>
            <a:r>
              <a:rPr lang="en-US" altLang="en-US" b="1" dirty="0"/>
              <a:t>you lose fewer firms</a:t>
            </a:r>
            <a:r>
              <a:rPr lang="en-US" altLang="en-US" dirty="0"/>
              <a:t>, because EBITDA is less likely to be negative than net income.</a:t>
            </a:r>
          </a:p>
          <a:p>
            <a:r>
              <a:rPr lang="en-US" altLang="en-US" dirty="0"/>
              <a:t>There are two counter arguments:</a:t>
            </a:r>
          </a:p>
          <a:p>
            <a:pPr lvl="1"/>
            <a:r>
              <a:rPr lang="en-US" altLang="en-US" dirty="0"/>
              <a:t> </a:t>
            </a:r>
            <a:r>
              <a:rPr lang="en-US" altLang="en-US" b="1" dirty="0"/>
              <a:t>EBITDA is not a free cash flow</a:t>
            </a:r>
            <a:r>
              <a:rPr lang="en-US" altLang="en-US" dirty="0"/>
              <a:t>, because you have to pay taxes and cover reinvestment needs.</a:t>
            </a:r>
          </a:p>
          <a:p>
            <a:pPr lvl="1"/>
            <a:r>
              <a:rPr lang="en-US" altLang="en-US" dirty="0"/>
              <a:t>As with PE ratios, you have to be careful about </a:t>
            </a:r>
            <a:r>
              <a:rPr lang="en-US" altLang="en-US" b="1" dirty="0"/>
              <a:t>checking for risk in EBITDA and low growth or low-quality growth</a:t>
            </a:r>
            <a:r>
              <a:rPr lang="en-US" altLang="en-US" dirty="0"/>
              <a:t> (low return on capital)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DBC26-9FEB-0C49-87B0-4F09B31BECC2}"/>
              </a:ext>
            </a:extLst>
          </p:cNvPr>
          <p:cNvSpPr>
            <a:spLocks noGrp="1"/>
          </p:cNvSpPr>
          <p:nvPr>
            <p:ph type="title"/>
          </p:nvPr>
        </p:nvSpPr>
        <p:spPr/>
        <p:txBody>
          <a:bodyPr/>
          <a:lstStyle/>
          <a:p>
            <a:r>
              <a:rPr lang="en-US" dirty="0"/>
              <a:t>And a caveat about changing times..</a:t>
            </a:r>
          </a:p>
        </p:txBody>
      </p:sp>
      <p:sp>
        <p:nvSpPr>
          <p:cNvPr id="3" name="Content Placeholder 2">
            <a:extLst>
              <a:ext uri="{FF2B5EF4-FFF2-40B4-BE49-F238E27FC236}">
                <a16:creationId xmlns:a16="http://schemas.microsoft.com/office/drawing/2014/main" id="{98F8BAEF-8C7A-5A48-97D0-E6A2AF6A7AD3}"/>
              </a:ext>
            </a:extLst>
          </p:cNvPr>
          <p:cNvSpPr>
            <a:spLocks noGrp="1"/>
          </p:cNvSpPr>
          <p:nvPr>
            <p:ph idx="1"/>
          </p:nvPr>
        </p:nvSpPr>
        <p:spPr/>
        <p:txBody>
          <a:bodyPr>
            <a:normAutofit/>
          </a:bodyPr>
          <a:lstStyle/>
          <a:p>
            <a:r>
              <a:rPr lang="en-US" dirty="0"/>
              <a:t>Just as book value measurements have been </a:t>
            </a:r>
            <a:r>
              <a:rPr lang="en-US" b="1" dirty="0"/>
              <a:t>skewed by the shift in economies towards service and technology companies</a:t>
            </a:r>
            <a:r>
              <a:rPr lang="en-US" dirty="0"/>
              <a:t>, earnings have also been affected. </a:t>
            </a:r>
          </a:p>
          <a:p>
            <a:r>
              <a:rPr lang="en-US" dirty="0"/>
              <a:t>If the </a:t>
            </a:r>
            <a:r>
              <a:rPr lang="en-US" b="1" dirty="0"/>
              <a:t>largest capital expenditures of companies are treated as operating expenses </a:t>
            </a:r>
            <a:r>
              <a:rPr lang="en-US" dirty="0"/>
              <a:t>(as is the case with R&amp;D at technology companies), you will understate earnings at these companies and over state PE ratios.</a:t>
            </a:r>
          </a:p>
          <a:p>
            <a:r>
              <a:rPr lang="en-US" dirty="0"/>
              <a:t>A pure earnings multiple (PE or EV to EBITDA) approach may then find these companies to be expensive, even when they are not.</a:t>
            </a:r>
          </a:p>
        </p:txBody>
      </p:sp>
    </p:spTree>
    <p:extLst>
      <p:ext uri="{BB962C8B-B14F-4D97-AF65-F5344CB8AC3E}">
        <p14:creationId xmlns:p14="http://schemas.microsoft.com/office/powerpoint/2010/main" val="4188277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0F6856F6-5071-944F-BB0E-0273C86C5BD9}"/>
              </a:ext>
            </a:extLst>
          </p:cNvPr>
          <p:cNvSpPr>
            <a:spLocks noGrp="1"/>
          </p:cNvSpPr>
          <p:nvPr>
            <p:ph type="title"/>
          </p:nvPr>
        </p:nvSpPr>
        <p:spPr/>
        <p:txBody>
          <a:bodyPr/>
          <a:lstStyle/>
          <a:p>
            <a:r>
              <a:rPr lang="en-US" altLang="en-US" dirty="0">
                <a:ea typeface="ＭＳ Ｐゴシック" panose="020B0600070205080204" pitchFamily="34" charset="-128"/>
              </a:rPr>
              <a:t>3. Dividend Yields</a:t>
            </a:r>
          </a:p>
        </p:txBody>
      </p:sp>
      <p:pic>
        <p:nvPicPr>
          <p:cNvPr id="4" name="Content Placeholder 3">
            <a:extLst>
              <a:ext uri="{FF2B5EF4-FFF2-40B4-BE49-F238E27FC236}">
                <a16:creationId xmlns:a16="http://schemas.microsoft.com/office/drawing/2014/main" id="{117381EC-5361-1F73-86D8-6DE6DF53EC9A}"/>
              </a:ext>
            </a:extLst>
          </p:cNvPr>
          <p:cNvPicPr>
            <a:picLocks noGrp="1" noChangeAspect="1"/>
          </p:cNvPicPr>
          <p:nvPr>
            <p:ph idx="1"/>
          </p:nvPr>
        </p:nvPicPr>
        <p:blipFill>
          <a:blip r:embed="rId2"/>
          <a:stretch>
            <a:fillRect/>
          </a:stretch>
        </p:blipFill>
        <p:spPr>
          <a:xfrm>
            <a:off x="1560166" y="1752600"/>
            <a:ext cx="6023668" cy="441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C2FC1-E2EB-3B44-ACBE-FF9D81361F7C}"/>
              </a:ext>
            </a:extLst>
          </p:cNvPr>
          <p:cNvSpPr>
            <a:spLocks noGrp="1"/>
          </p:cNvSpPr>
          <p:nvPr>
            <p:ph type="title"/>
          </p:nvPr>
        </p:nvSpPr>
        <p:spPr/>
        <p:txBody>
          <a:bodyPr/>
          <a:lstStyle/>
          <a:p>
            <a:r>
              <a:rPr lang="en-US" dirty="0"/>
              <a:t>Dividend Screens: Specialized versions</a:t>
            </a:r>
          </a:p>
        </p:txBody>
      </p:sp>
      <p:sp>
        <p:nvSpPr>
          <p:cNvPr id="3" name="Content Placeholder 2">
            <a:extLst>
              <a:ext uri="{FF2B5EF4-FFF2-40B4-BE49-F238E27FC236}">
                <a16:creationId xmlns:a16="http://schemas.microsoft.com/office/drawing/2014/main" id="{986D6351-4E55-0A4E-8A79-668855A2EF0A}"/>
              </a:ext>
            </a:extLst>
          </p:cNvPr>
          <p:cNvSpPr>
            <a:spLocks noGrp="1"/>
          </p:cNvSpPr>
          <p:nvPr>
            <p:ph idx="1"/>
          </p:nvPr>
        </p:nvSpPr>
        <p:spPr/>
        <p:txBody>
          <a:bodyPr>
            <a:normAutofit/>
          </a:bodyPr>
          <a:lstStyle/>
          <a:p>
            <a:r>
              <a:rPr lang="en-US" u="sng" dirty="0"/>
              <a:t>Dogs of the Dow</a:t>
            </a:r>
            <a:r>
              <a:rPr lang="en-US" dirty="0"/>
              <a:t>: In this version, investors focus on the largest dividend payers in the Dow 30, invest in that tightly concentrated group.</a:t>
            </a:r>
          </a:p>
          <a:p>
            <a:r>
              <a:rPr lang="en-US" u="sng" dirty="0"/>
              <a:t>Dividend Aristocrats</a:t>
            </a:r>
            <a:r>
              <a:rPr lang="en-US" dirty="0"/>
              <a:t>: Companies that not only pay large dividends but have a long history of doing so.</a:t>
            </a:r>
          </a:p>
          <a:p>
            <a:r>
              <a:rPr lang="en-US" dirty="0"/>
              <a:t>In all of these models, investors are putting their faith in dividends, arguing that</a:t>
            </a:r>
          </a:p>
          <a:p>
            <a:pPr lvl="1"/>
            <a:r>
              <a:rPr lang="en-US" b="1" dirty="0"/>
              <a:t>Dividends are the only tangible returns </a:t>
            </a:r>
            <a:r>
              <a:rPr lang="en-US" dirty="0"/>
              <a:t>that you get from investing in stocks, since price appreciation is either just on paper or reliant on other investors paying.</a:t>
            </a:r>
          </a:p>
          <a:p>
            <a:pPr lvl="1"/>
            <a:r>
              <a:rPr lang="en-US" b="1" dirty="0"/>
              <a:t>Dividends are more predictable </a:t>
            </a:r>
            <a:r>
              <a:rPr lang="en-US" dirty="0"/>
              <a:t>than price appreciation, because companies are reluctant to cut them. </a:t>
            </a:r>
          </a:p>
        </p:txBody>
      </p:sp>
    </p:spTree>
    <p:extLst>
      <p:ext uri="{BB962C8B-B14F-4D97-AF65-F5344CB8AC3E}">
        <p14:creationId xmlns:p14="http://schemas.microsoft.com/office/powerpoint/2010/main" val="3099845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42B96-47F6-3948-8DA1-155B5C4249FE}"/>
              </a:ext>
            </a:extLst>
          </p:cNvPr>
          <p:cNvSpPr>
            <a:spLocks noGrp="1"/>
          </p:cNvSpPr>
          <p:nvPr>
            <p:ph type="title"/>
          </p:nvPr>
        </p:nvSpPr>
        <p:spPr/>
        <p:txBody>
          <a:bodyPr/>
          <a:lstStyle/>
          <a:p>
            <a:r>
              <a:rPr lang="en-US" dirty="0"/>
              <a:t>How sticky are dividends?</a:t>
            </a:r>
          </a:p>
        </p:txBody>
      </p:sp>
      <p:pic>
        <p:nvPicPr>
          <p:cNvPr id="6" name="Content Placeholder 4">
            <a:extLst>
              <a:ext uri="{FF2B5EF4-FFF2-40B4-BE49-F238E27FC236}">
                <a16:creationId xmlns:a16="http://schemas.microsoft.com/office/drawing/2014/main" id="{B980A506-B252-AF94-A43C-48E870B3A163}"/>
              </a:ext>
            </a:extLst>
          </p:cNvPr>
          <p:cNvPicPr>
            <a:picLocks noGrp="1" noChangeAspect="1"/>
          </p:cNvPicPr>
          <p:nvPr>
            <p:ph idx="1"/>
          </p:nvPr>
        </p:nvPicPr>
        <p:blipFill>
          <a:blip r:embed="rId3"/>
          <a:stretch>
            <a:fillRect/>
          </a:stretch>
        </p:blipFill>
        <p:spPr>
          <a:xfrm>
            <a:off x="1541713" y="1752600"/>
            <a:ext cx="6060574" cy="4419600"/>
          </a:xfrm>
        </p:spPr>
      </p:pic>
    </p:spTree>
    <p:extLst>
      <p:ext uri="{BB962C8B-B14F-4D97-AF65-F5344CB8AC3E}">
        <p14:creationId xmlns:p14="http://schemas.microsoft.com/office/powerpoint/2010/main" val="3300659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457FF62C-7D8A-BE48-BA16-FD753B2EE786}"/>
              </a:ext>
            </a:extLst>
          </p:cNvPr>
          <p:cNvSpPr>
            <a:spLocks noGrp="1"/>
          </p:cNvSpPr>
          <p:nvPr>
            <p:ph type="title"/>
          </p:nvPr>
        </p:nvSpPr>
        <p:spPr/>
        <p:txBody>
          <a:bodyPr/>
          <a:lstStyle/>
          <a:p>
            <a:r>
              <a:rPr lang="en-US" altLang="en-US"/>
              <a:t>What to watch out for..</a:t>
            </a:r>
          </a:p>
        </p:txBody>
      </p:sp>
      <p:sp>
        <p:nvSpPr>
          <p:cNvPr id="14338" name="Content Placeholder 2">
            <a:extLst>
              <a:ext uri="{FF2B5EF4-FFF2-40B4-BE49-F238E27FC236}">
                <a16:creationId xmlns:a16="http://schemas.microsoft.com/office/drawing/2014/main" id="{5688A6DE-B95C-2049-B696-3C76EAB7E724}"/>
              </a:ext>
            </a:extLst>
          </p:cNvPr>
          <p:cNvSpPr>
            <a:spLocks noGrp="1"/>
          </p:cNvSpPr>
          <p:nvPr>
            <p:ph idx="1"/>
          </p:nvPr>
        </p:nvSpPr>
        <p:spPr/>
        <p:txBody>
          <a:bodyPr/>
          <a:lstStyle/>
          <a:p>
            <a:r>
              <a:rPr lang="en-US" altLang="en-US" b="1" dirty="0"/>
              <a:t>Unsustainable dividends</a:t>
            </a:r>
            <a:r>
              <a:rPr lang="en-US" altLang="en-US" dirty="0"/>
              <a:t>: When you buy a stock with a high dividend yield, you are hoping that the dividends will not be cut or come under threat. While this may be a reasonable assumption across the entire market, it is also true that companies that are paying too much in dividends will be unable to sustain those dividends.</a:t>
            </a:r>
          </a:p>
          <a:p>
            <a:r>
              <a:rPr lang="en-US" altLang="en-US" b="1" dirty="0"/>
              <a:t>Low growth</a:t>
            </a:r>
            <a:r>
              <a:rPr lang="en-US" altLang="en-US" dirty="0"/>
              <a:t>: One of the costs of returning more in dividends is that there is less to reinvest, leading to low growth.</a:t>
            </a:r>
          </a:p>
          <a:p>
            <a:r>
              <a:rPr lang="en-US" altLang="en-US" b="1" dirty="0"/>
              <a:t>Taxes</a:t>
            </a:r>
            <a:r>
              <a:rPr lang="en-US" altLang="en-US" dirty="0"/>
              <a:t>: Investors who receive dividends have no choice on tax timing and may have to pay higher taxes on dividends.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0881-82A5-C54B-AFF8-678006295111}"/>
              </a:ext>
            </a:extLst>
          </p:cNvPr>
          <p:cNvSpPr>
            <a:spLocks noGrp="1"/>
          </p:cNvSpPr>
          <p:nvPr>
            <p:ph type="title"/>
          </p:nvPr>
        </p:nvSpPr>
        <p:spPr/>
        <p:txBody>
          <a:bodyPr/>
          <a:lstStyle/>
          <a:p>
            <a:r>
              <a:rPr lang="en-US" dirty="0"/>
              <a:t>And a brutal new reality… Companies are shifting away from dividends..</a:t>
            </a:r>
          </a:p>
        </p:txBody>
      </p:sp>
      <p:graphicFrame>
        <p:nvGraphicFramePr>
          <p:cNvPr id="6" name="Content Placeholder 3">
            <a:extLst>
              <a:ext uri="{FF2B5EF4-FFF2-40B4-BE49-F238E27FC236}">
                <a16:creationId xmlns:a16="http://schemas.microsoft.com/office/drawing/2014/main" id="{30CB8813-DC6B-6D1B-1591-43F33D380911}"/>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9730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DADB-1CA6-1E4A-AED5-C151498D44F9}"/>
              </a:ext>
            </a:extLst>
          </p:cNvPr>
          <p:cNvSpPr>
            <a:spLocks noGrp="1"/>
          </p:cNvSpPr>
          <p:nvPr>
            <p:ph type="title"/>
          </p:nvPr>
        </p:nvSpPr>
        <p:spPr/>
        <p:txBody>
          <a:bodyPr/>
          <a:lstStyle/>
          <a:p>
            <a:r>
              <a:rPr lang="en-US" dirty="0"/>
              <a:t>The Screener’s weakest link: Value Traps</a:t>
            </a:r>
          </a:p>
        </p:txBody>
      </p:sp>
      <p:sp>
        <p:nvSpPr>
          <p:cNvPr id="3" name="Content Placeholder 2">
            <a:extLst>
              <a:ext uri="{FF2B5EF4-FFF2-40B4-BE49-F238E27FC236}">
                <a16:creationId xmlns:a16="http://schemas.microsoft.com/office/drawing/2014/main" id="{5D33426F-26F3-ED42-8F99-8F5C4A3EA4B7}"/>
              </a:ext>
            </a:extLst>
          </p:cNvPr>
          <p:cNvSpPr>
            <a:spLocks noGrp="1"/>
          </p:cNvSpPr>
          <p:nvPr>
            <p:ph idx="1"/>
          </p:nvPr>
        </p:nvSpPr>
        <p:spPr/>
        <p:txBody>
          <a:bodyPr>
            <a:normAutofit/>
          </a:bodyPr>
          <a:lstStyle/>
          <a:p>
            <a:r>
              <a:rPr lang="en-US" b="1" dirty="0"/>
              <a:t>A value trap is a company that looks cheap </a:t>
            </a:r>
            <a:r>
              <a:rPr lang="en-US" dirty="0"/>
              <a:t>but rather than bounce back to what you perceive as a fair price either </a:t>
            </a:r>
            <a:r>
              <a:rPr lang="en-US" b="1" dirty="0"/>
              <a:t>continues to remain cheap or becomes even cheaper</a:t>
            </a:r>
            <a:r>
              <a:rPr lang="en-US" dirty="0"/>
              <a:t>.</a:t>
            </a:r>
          </a:p>
          <a:p>
            <a:r>
              <a:rPr lang="en-US" dirty="0"/>
              <a:t>A company becomes a value trap when forces within or without the firm cause the </a:t>
            </a:r>
            <a:r>
              <a:rPr lang="en-US" b="1" dirty="0"/>
              <a:t>fundamentals to shift permanently</a:t>
            </a:r>
            <a:r>
              <a:rPr lang="en-US" dirty="0"/>
              <a:t>, making assumptions that things will revert back to a norm (in terms of profits and pricing) into a pipe dream.</a:t>
            </a:r>
          </a:p>
          <a:p>
            <a:r>
              <a:rPr lang="en-US" dirty="0"/>
              <a:t>In a </a:t>
            </a:r>
            <a:r>
              <a:rPr lang="en-US" b="1" dirty="0"/>
              <a:t>world where disruption is the norm</a:t>
            </a:r>
            <a:r>
              <a:rPr lang="en-US" dirty="0"/>
              <a:t>, rather than the exception, established companies in industries that are being disrupted rapidly can look cheap, but they will become cheaper over time.</a:t>
            </a:r>
          </a:p>
          <a:p>
            <a:endParaRPr lang="en-US" dirty="0"/>
          </a:p>
        </p:txBody>
      </p:sp>
    </p:spTree>
    <p:extLst>
      <p:ext uri="{BB962C8B-B14F-4D97-AF65-F5344CB8AC3E}">
        <p14:creationId xmlns:p14="http://schemas.microsoft.com/office/powerpoint/2010/main" val="1196919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C070-F724-AB47-8F3A-8B878B00D11A}"/>
              </a:ext>
            </a:extLst>
          </p:cNvPr>
          <p:cNvSpPr>
            <a:spLocks noGrp="1"/>
          </p:cNvSpPr>
          <p:nvPr>
            <p:ph type="title"/>
          </p:nvPr>
        </p:nvSpPr>
        <p:spPr/>
        <p:txBody>
          <a:bodyPr>
            <a:normAutofit/>
          </a:bodyPr>
          <a:lstStyle/>
          <a:p>
            <a:pPr>
              <a:defRPr/>
            </a:pPr>
            <a:r>
              <a:rPr lang="en-US" altLang="en-US" sz="4000">
                <a:ea typeface="ＭＳ Ｐゴシック" panose="020B0600070205080204" pitchFamily="34" charset="-128"/>
              </a:rPr>
              <a:t>The Value Investors’ Protective Armour</a:t>
            </a:r>
          </a:p>
        </p:txBody>
      </p:sp>
      <p:sp>
        <p:nvSpPr>
          <p:cNvPr id="15362" name="Content Placeholder 2">
            <a:extLst>
              <a:ext uri="{FF2B5EF4-FFF2-40B4-BE49-F238E27FC236}">
                <a16:creationId xmlns:a16="http://schemas.microsoft.com/office/drawing/2014/main" id="{C15DAAC7-2FDE-1445-B078-F66F68BA7880}"/>
              </a:ext>
            </a:extLst>
          </p:cNvPr>
          <p:cNvSpPr>
            <a:spLocks noGrp="1"/>
          </p:cNvSpPr>
          <p:nvPr>
            <p:ph idx="1"/>
          </p:nvPr>
        </p:nvSpPr>
        <p:spPr/>
        <p:txBody>
          <a:bodyPr/>
          <a:lstStyle/>
          <a:p>
            <a:pPr>
              <a:lnSpc>
                <a:spcPct val="80000"/>
              </a:lnSpc>
            </a:pPr>
            <a:r>
              <a:rPr lang="en-US" altLang="en-US" sz="1800" u="sng" dirty="0">
                <a:ea typeface="ＭＳ Ｐゴシック" panose="020B0600070205080204" pitchFamily="34" charset="-128"/>
              </a:rPr>
              <a:t>Accounting checks</a:t>
            </a:r>
            <a:r>
              <a:rPr lang="en-US" altLang="en-US" sz="1800" dirty="0">
                <a:ea typeface="ＭＳ Ｐゴシック" panose="020B0600070205080204" pitchFamily="34" charset="-128"/>
              </a:rPr>
              <a:t>: Rather than trust the current earnings, value investors often focus on three variants:</a:t>
            </a:r>
          </a:p>
          <a:p>
            <a:pPr marL="971550" lvl="1" indent="-514350">
              <a:lnSpc>
                <a:spcPct val="80000"/>
              </a:lnSpc>
              <a:buFont typeface="Calibri" panose="020F0502020204030204" pitchFamily="34" charset="0"/>
              <a:buAutoNum type="arabicPeriod"/>
            </a:pPr>
            <a:r>
              <a:rPr lang="en-US" altLang="en-US" sz="1500" b="1" dirty="0">
                <a:ea typeface="ＭＳ Ｐゴシック" panose="020B0600070205080204" pitchFamily="34" charset="-128"/>
              </a:rPr>
              <a:t>Normalized earnings</a:t>
            </a:r>
            <a:r>
              <a:rPr lang="en-US" altLang="en-US" sz="1500" dirty="0">
                <a:ea typeface="ＭＳ Ｐゴシック" panose="020B0600070205080204" pitchFamily="34" charset="-128"/>
              </a:rPr>
              <a:t>, i.e., average earnings over a period of time.</a:t>
            </a:r>
          </a:p>
          <a:p>
            <a:pPr marL="971550" lvl="1" indent="-514350">
              <a:lnSpc>
                <a:spcPct val="80000"/>
              </a:lnSpc>
              <a:buFont typeface="Calibri" panose="020F0502020204030204" pitchFamily="34" charset="0"/>
              <a:buAutoNum type="arabicPeriod"/>
            </a:pPr>
            <a:r>
              <a:rPr lang="en-US" altLang="en-US" sz="1500" b="1" dirty="0">
                <a:ea typeface="ＭＳ Ｐゴシック" panose="020B0600070205080204" pitchFamily="34" charset="-128"/>
              </a:rPr>
              <a:t>Adjusted earnings</a:t>
            </a:r>
            <a:r>
              <a:rPr lang="en-US" altLang="en-US" sz="1500" dirty="0">
                <a:ea typeface="ＭＳ Ｐゴシック" panose="020B0600070205080204" pitchFamily="34" charset="-128"/>
              </a:rPr>
              <a:t>, where investors correct for what they see as shortcomings in conventional accounting earnings. </a:t>
            </a:r>
          </a:p>
          <a:p>
            <a:pPr marL="971550" lvl="1" indent="-514350">
              <a:lnSpc>
                <a:spcPct val="80000"/>
              </a:lnSpc>
              <a:buFont typeface="Calibri" panose="020F0502020204030204" pitchFamily="34" charset="0"/>
              <a:buAutoNum type="arabicPeriod"/>
            </a:pPr>
            <a:r>
              <a:rPr lang="en-US" altLang="en-US" sz="1500" b="1" dirty="0">
                <a:ea typeface="ＭＳ Ｐゴシック" panose="020B0600070205080204" pitchFamily="34" charset="-128"/>
              </a:rPr>
              <a:t>Owner’s earnings</a:t>
            </a:r>
            <a:r>
              <a:rPr lang="en-US" altLang="en-US" sz="1500" dirty="0">
                <a:ea typeface="ＭＳ Ｐゴシック" panose="020B0600070205080204" pitchFamily="34" charset="-128"/>
              </a:rPr>
              <a:t>, where depreciation, amortization and other non-cash charges are added back and capital expenditures to maintain existing assets is subtracted out.</a:t>
            </a:r>
          </a:p>
          <a:p>
            <a:pPr>
              <a:lnSpc>
                <a:spcPct val="80000"/>
              </a:lnSpc>
            </a:pPr>
            <a:r>
              <a:rPr lang="en-US" altLang="en-US" sz="1800" u="sng" dirty="0">
                <a:ea typeface="ＭＳ Ｐゴシック" panose="020B0600070205080204" pitchFamily="34" charset="-128"/>
              </a:rPr>
              <a:t>The Moat</a:t>
            </a:r>
            <a:r>
              <a:rPr lang="en-US" altLang="en-US" sz="1800" dirty="0">
                <a:ea typeface="ＭＳ Ｐゴシック" panose="020B0600070205080204" pitchFamily="34" charset="-128"/>
              </a:rPr>
              <a:t>: The “moat” is a measure of a company’s competitive advantages; the stronger and more sustainable a company’s competitive advantages, the more difficult it becomes for others to breach the moat and the safer becomes the earnings stream. </a:t>
            </a:r>
          </a:p>
          <a:p>
            <a:pPr>
              <a:lnSpc>
                <a:spcPct val="80000"/>
              </a:lnSpc>
            </a:pPr>
            <a:r>
              <a:rPr lang="en-US" altLang="en-US" sz="1800" u="sng" dirty="0">
                <a:ea typeface="ＭＳ Ｐゴシック" panose="020B0600070205080204" pitchFamily="34" charset="-128"/>
              </a:rPr>
              <a:t>Margin of safety</a:t>
            </a:r>
            <a:r>
              <a:rPr lang="en-US" altLang="en-US" sz="1800" dirty="0">
                <a:ea typeface="ＭＳ Ｐゴシック" panose="020B0600070205080204" pitchFamily="34" charset="-128"/>
              </a:rPr>
              <a:t>: The margin of safety (MOS) is the buffer that value investors build into their investment decision to protect themselves against risk. Thus, a MOS of 20% would imply that an investor would buy a stock only if its price is more than 20% below the estimated value (estimated using a multiple or a discounted cash flow model).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5C84A4A5-4E2B-134F-B553-5AB7424824F7}"/>
              </a:ext>
            </a:extLst>
          </p:cNvPr>
          <p:cNvSpPr>
            <a:spLocks noGrp="1"/>
          </p:cNvSpPr>
          <p:nvPr>
            <p:ph type="title"/>
          </p:nvPr>
        </p:nvSpPr>
        <p:spPr/>
        <p:txBody>
          <a:bodyPr/>
          <a:lstStyle/>
          <a:p>
            <a:r>
              <a:rPr lang="en-US" altLang="en-US"/>
              <a:t>A Screening template</a:t>
            </a:r>
          </a:p>
        </p:txBody>
      </p:sp>
      <p:sp>
        <p:nvSpPr>
          <p:cNvPr id="16386" name="Content Placeholder 2">
            <a:extLst>
              <a:ext uri="{FF2B5EF4-FFF2-40B4-BE49-F238E27FC236}">
                <a16:creationId xmlns:a16="http://schemas.microsoft.com/office/drawing/2014/main" id="{251427FC-DC0C-3141-8A7E-F433FC92DEA8}"/>
              </a:ext>
            </a:extLst>
          </p:cNvPr>
          <p:cNvSpPr>
            <a:spLocks noGrp="1"/>
          </p:cNvSpPr>
          <p:nvPr>
            <p:ph idx="1"/>
          </p:nvPr>
        </p:nvSpPr>
        <p:spPr/>
        <p:txBody>
          <a:bodyPr/>
          <a:lstStyle/>
          <a:p>
            <a:r>
              <a:rPr lang="en-US" altLang="en-US" b="1" dirty="0"/>
              <a:t>Screen for cheapness</a:t>
            </a:r>
            <a:r>
              <a:rPr lang="en-US" altLang="en-US" dirty="0"/>
              <a:t>: You use a pricing multiple (PE, PBV, EV/EBITDA) to find cheap stocks. </a:t>
            </a:r>
          </a:p>
          <a:p>
            <a:r>
              <a:rPr lang="en-US" altLang="en-US" b="1" dirty="0"/>
              <a:t>Screen for low risk</a:t>
            </a:r>
            <a:r>
              <a:rPr lang="en-US" altLang="en-US" dirty="0"/>
              <a:t>: You try to remove those stocks that look cheap but are risky, using your preferred proxy for risk. This proxy can be a price-based one (standard deviation, beta), an accounting measure (debt ratio) or a sector screen (no tech stocks…)</a:t>
            </a:r>
          </a:p>
          <a:p>
            <a:r>
              <a:rPr lang="en-US" altLang="en-US" b="1" dirty="0"/>
              <a:t>Screen for high growth</a:t>
            </a:r>
            <a:r>
              <a:rPr lang="en-US" altLang="en-US" dirty="0"/>
              <a:t>: You also want to get companies that have, in not high growth, some growth in them. So, you may put in a minimum growth requirement.</a:t>
            </a:r>
          </a:p>
          <a:p>
            <a:r>
              <a:rPr lang="en-US" altLang="en-US" b="1" dirty="0"/>
              <a:t>Screen for high quality growth</a:t>
            </a:r>
            <a:r>
              <a:rPr lang="en-US" altLang="en-US" dirty="0"/>
              <a:t>: Finally, you also want to remove companies that reinvest badly (earning low returns on investments).</a:t>
            </a:r>
          </a:p>
          <a:p>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6F0B46B8-2786-3443-978F-4EB369B369B2}"/>
              </a:ext>
            </a:extLst>
          </p:cNvPr>
          <p:cNvSpPr>
            <a:spLocks noGrp="1" noChangeArrowheads="1"/>
          </p:cNvSpPr>
          <p:nvPr>
            <p:ph type="title"/>
          </p:nvPr>
        </p:nvSpPr>
        <p:spPr/>
        <p:txBody>
          <a:bodyPr rtlCol="0">
            <a:normAutofit/>
          </a:bodyPr>
          <a:lstStyle/>
          <a:p>
            <a:pPr fontAlgn="auto">
              <a:spcAft>
                <a:spcPts val="0"/>
              </a:spcAft>
              <a:defRPr/>
            </a:pPr>
            <a:r>
              <a:rPr lang="en-US">
                <a:ea typeface="+mj-ea"/>
                <a:cs typeface="+mj-cs"/>
              </a:rPr>
              <a:t>Determinants of Success at Passive Screening</a:t>
            </a:r>
          </a:p>
        </p:txBody>
      </p:sp>
      <p:sp>
        <p:nvSpPr>
          <p:cNvPr id="96259" name="Rectangle 3">
            <a:extLst>
              <a:ext uri="{FF2B5EF4-FFF2-40B4-BE49-F238E27FC236}">
                <a16:creationId xmlns:a16="http://schemas.microsoft.com/office/drawing/2014/main" id="{478E38E2-4CB0-8445-8A07-81E700CAED6E}"/>
              </a:ext>
            </a:extLst>
          </p:cNvPr>
          <p:cNvSpPr>
            <a:spLocks noGrp="1" noChangeArrowheads="1"/>
          </p:cNvSpPr>
          <p:nvPr>
            <p:ph idx="1"/>
          </p:nvPr>
        </p:nvSpPr>
        <p:spPr/>
        <p:txBody>
          <a:bodyPr rtlCol="0">
            <a:normAutofit fontScale="92500" lnSpcReduction="20000"/>
          </a:bodyPr>
          <a:lstStyle/>
          <a:p>
            <a:pPr marL="514350" indent="-514350" fontAlgn="auto">
              <a:spcAft>
                <a:spcPts val="0"/>
              </a:spcAft>
              <a:buFont typeface="+mj-lt"/>
              <a:buAutoNum type="arabicPeriod"/>
              <a:defRPr/>
            </a:pPr>
            <a:r>
              <a:rPr lang="en-US" u="sng" dirty="0">
                <a:ea typeface="+mn-ea"/>
                <a:cs typeface="+mn-cs"/>
              </a:rPr>
              <a:t>Have a long time horizon</a:t>
            </a:r>
            <a:r>
              <a:rPr lang="en-US" dirty="0">
                <a:ea typeface="+mn-ea"/>
                <a:cs typeface="+mn-cs"/>
              </a:rPr>
              <a:t>: All the studies quoted above look at returns over long time horizons. In fact, low price-book value stocks have underperformed high price-book value stocks over shorter time periods.</a:t>
            </a:r>
          </a:p>
          <a:p>
            <a:pPr marL="514350" indent="-514350" fontAlgn="auto">
              <a:spcAft>
                <a:spcPts val="0"/>
              </a:spcAft>
              <a:buFont typeface="+mj-lt"/>
              <a:buAutoNum type="arabicPeriod"/>
              <a:defRPr/>
            </a:pPr>
            <a:r>
              <a:rPr lang="en-US" u="sng" dirty="0">
                <a:ea typeface="+mn-ea"/>
                <a:cs typeface="+mn-cs"/>
              </a:rPr>
              <a:t>Choose your screens wisely</a:t>
            </a:r>
            <a:r>
              <a:rPr lang="en-US" dirty="0">
                <a:ea typeface="+mn-ea"/>
                <a:cs typeface="+mn-cs"/>
              </a:rPr>
              <a:t>: Too many screens can undercut the search for excess returns since the screens may end up eliminating just those stocks that create the positive excess returns.</a:t>
            </a:r>
          </a:p>
          <a:p>
            <a:pPr marL="514350" indent="-514350" fontAlgn="auto">
              <a:spcAft>
                <a:spcPts val="0"/>
              </a:spcAft>
              <a:buFont typeface="+mj-lt"/>
              <a:buAutoNum type="arabicPeriod"/>
              <a:defRPr/>
            </a:pPr>
            <a:r>
              <a:rPr lang="en-US" u="sng" dirty="0">
                <a:ea typeface="+mn-ea"/>
                <a:cs typeface="+mn-cs"/>
              </a:rPr>
              <a:t>Trust mean reversion</a:t>
            </a:r>
            <a:r>
              <a:rPr lang="en-US" dirty="0">
                <a:ea typeface="+mn-ea"/>
                <a:cs typeface="+mn-cs"/>
              </a:rPr>
              <a:t>: Hope that the market/companies have not changed fundamentally.</a:t>
            </a:r>
          </a:p>
          <a:p>
            <a:pPr marL="514350" indent="-514350" fontAlgn="auto">
              <a:spcAft>
                <a:spcPts val="0"/>
              </a:spcAft>
              <a:buFont typeface="+mj-lt"/>
              <a:buAutoNum type="arabicPeriod"/>
              <a:defRPr/>
            </a:pPr>
            <a:r>
              <a:rPr lang="en-US" u="sng" dirty="0">
                <a:ea typeface="+mn-ea"/>
                <a:cs typeface="+mn-cs"/>
              </a:rPr>
              <a:t>Be diversified</a:t>
            </a:r>
            <a:r>
              <a:rPr lang="en-US" dirty="0">
                <a:ea typeface="+mn-ea"/>
                <a:cs typeface="+mn-cs"/>
              </a:rPr>
              <a:t>: The excess returns from these strategies often come from a few holdings in large portfolio. Holding a small portfolio may expose you to extraordinary risk and not deliver the same excess returns.</a:t>
            </a:r>
          </a:p>
          <a:p>
            <a:pPr marL="514350" indent="-514350" fontAlgn="auto">
              <a:spcAft>
                <a:spcPts val="0"/>
              </a:spcAft>
              <a:buFont typeface="+mj-lt"/>
              <a:buAutoNum type="arabicPeriod"/>
              <a:defRPr/>
            </a:pPr>
            <a:r>
              <a:rPr lang="en-US" u="sng" dirty="0">
                <a:ea typeface="+mn-ea"/>
                <a:cs typeface="+mn-cs"/>
              </a:rPr>
              <a:t>Watch out for taxes and transactions costs</a:t>
            </a:r>
            <a:r>
              <a:rPr lang="en-US" dirty="0">
                <a:ea typeface="+mn-ea"/>
                <a:cs typeface="+mn-cs"/>
              </a:rPr>
              <a:t>: Some of the screens may end up creating a portfolio of low-priced stocks, which, in turn, create larger transactions costs.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2176</TotalTime>
  <Words>1847</Words>
  <Application>Microsoft Macintosh PowerPoint</Application>
  <PresentationFormat>On-screen Show (4:3)</PresentationFormat>
  <Paragraphs>96</Paragraphs>
  <Slides>22</Slides>
  <Notes>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Arial</vt:lpstr>
      <vt:lpstr>Calibri</vt:lpstr>
      <vt:lpstr>Rockwell</vt:lpstr>
      <vt:lpstr>Rockwell Condensed</vt:lpstr>
      <vt:lpstr>Rockwell Extra Bold</vt:lpstr>
      <vt:lpstr>Times</vt:lpstr>
      <vt:lpstr>Wingdings</vt:lpstr>
      <vt:lpstr>Slides2025</vt:lpstr>
      <vt:lpstr>Equation</vt:lpstr>
      <vt:lpstr>Value Investing: The screening version</vt:lpstr>
      <vt:lpstr>The Screeners</vt:lpstr>
      <vt:lpstr>Qualitative screens</vt:lpstr>
      <vt:lpstr>Quantitative Screens</vt:lpstr>
      <vt:lpstr>1. Price/Book Value Screens: Low P/BV stocks are winners..</vt:lpstr>
      <vt:lpstr>Evidence from International Markets</vt:lpstr>
      <vt:lpstr>Caveat Emptor on P/BV ratios</vt:lpstr>
      <vt:lpstr>And a changing world has made book values less relevant</vt:lpstr>
      <vt:lpstr>Price to Book over time: S&amp;P 500</vt:lpstr>
      <vt:lpstr>2. Price Earnings Ratio Screens: The Low PE story has legs…</vt:lpstr>
      <vt:lpstr>What can go wrong?</vt:lpstr>
      <vt:lpstr>A variant on earnings multiples: EV/EBITDA</vt:lpstr>
      <vt:lpstr>And a caveat about changing times..</vt:lpstr>
      <vt:lpstr>3. Dividend Yields</vt:lpstr>
      <vt:lpstr>Dividend Screens: Specialized versions</vt:lpstr>
      <vt:lpstr>How sticky are dividends?</vt:lpstr>
      <vt:lpstr>What to watch out for..</vt:lpstr>
      <vt:lpstr>And a brutal new reality… Companies are shifting away from dividends..</vt:lpstr>
      <vt:lpstr>The Screener’s weakest link: Value Traps</vt:lpstr>
      <vt:lpstr>The Value Investors’ Protective Armour</vt:lpstr>
      <vt:lpstr>A Screening template</vt:lpstr>
      <vt:lpstr>Determinants of Success at Passive Screening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Aswath Damodaran</cp:lastModifiedBy>
  <cp:revision>68</cp:revision>
  <cp:lastPrinted>2025-12-10T17:56:37Z</cp:lastPrinted>
  <dcterms:created xsi:type="dcterms:W3CDTF">1998-07-19T19:35:30Z</dcterms:created>
  <dcterms:modified xsi:type="dcterms:W3CDTF">2025-12-10T17:56:42Z</dcterms:modified>
</cp:coreProperties>
</file>