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16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8" r:id="rId3"/>
    <p:sldId id="283" r:id="rId4"/>
    <p:sldId id="284" r:id="rId5"/>
    <p:sldId id="293" r:id="rId6"/>
    <p:sldId id="319" r:id="rId7"/>
    <p:sldId id="285" r:id="rId8"/>
    <p:sldId id="2405" r:id="rId9"/>
    <p:sldId id="2490" r:id="rId10"/>
    <p:sldId id="2488" r:id="rId11"/>
    <p:sldId id="2485" r:id="rId12"/>
    <p:sldId id="2492" r:id="rId13"/>
    <p:sldId id="2487" r:id="rId14"/>
    <p:sldId id="28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3197"/>
  </p:normalViewPr>
  <p:slideViewPr>
    <p:cSldViewPr>
      <p:cViewPr varScale="1">
        <p:scale>
          <a:sx n="115" d="100"/>
          <a:sy n="115" d="100"/>
        </p:scale>
        <p:origin x="170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611E29E2-65AC-8F4B-B6F6-C60A9DAD4C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3BCD3885-9AC1-1342-9951-7B797942FF9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8" name="Rectangle 4">
            <a:extLst>
              <a:ext uri="{FF2B5EF4-FFF2-40B4-BE49-F238E27FC236}">
                <a16:creationId xmlns:a16="http://schemas.microsoft.com/office/drawing/2014/main" id="{A1B45E4C-946B-0A44-88FA-99AB7FD9161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9" name="Rectangle 5">
            <a:extLst>
              <a:ext uri="{FF2B5EF4-FFF2-40B4-BE49-F238E27FC236}">
                <a16:creationId xmlns:a16="http://schemas.microsoft.com/office/drawing/2014/main" id="{6288730A-9C90-5144-A14F-084BD4AFF46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103DFCE7-EB79-CE46-A9D8-14E93A457C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EAAAD165-949F-FC40-A5E5-A200C7C509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5A15BD1F-B47D-0B41-B7B5-DC7EC51153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D95C47E-EBC1-F14A-9A98-EE774EFD95E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3" name="Rectangle 5">
            <a:extLst>
              <a:ext uri="{FF2B5EF4-FFF2-40B4-BE49-F238E27FC236}">
                <a16:creationId xmlns:a16="http://schemas.microsoft.com/office/drawing/2014/main" id="{8357ED52-794D-4C48-8A2E-011FA47DA0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9574" name="Rectangle 6">
            <a:extLst>
              <a:ext uri="{FF2B5EF4-FFF2-40B4-BE49-F238E27FC236}">
                <a16:creationId xmlns:a16="http://schemas.microsoft.com/office/drawing/2014/main" id="{72979E96-7856-834A-9865-13B90F908F5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5" name="Rectangle 7">
            <a:extLst>
              <a:ext uri="{FF2B5EF4-FFF2-40B4-BE49-F238E27FC236}">
                <a16:creationId xmlns:a16="http://schemas.microsoft.com/office/drawing/2014/main" id="{6A05C864-5474-344E-9D05-64C619AF32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C9BA5C2A-8CC7-0341-A3BD-556E62A624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BA5C2A-8CC7-0341-A3BD-556E62A62437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501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BA5C2A-8CC7-0341-A3BD-556E62A62437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42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BA5C2A-8CC7-0341-A3BD-556E62A62437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945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BA5C2A-8CC7-0341-A3BD-556E62A62437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38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432223"/>
            <a:ext cx="7579614" cy="2346711"/>
          </a:xfrm>
          <a:noFill/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3600" b="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11B055D6-2D6D-414C-A6F4-D71AE29338E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366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4632"/>
            <a:ext cx="7848600" cy="126796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7162800" cy="432815"/>
          </a:xfrm>
        </p:spPr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A25D40-AD66-1409-90C4-FA94D13A5D17}"/>
              </a:ext>
            </a:extLst>
          </p:cNvPr>
          <p:cNvSpPr txBox="1"/>
          <p:nvPr/>
        </p:nvSpPr>
        <p:spPr>
          <a:xfrm>
            <a:off x="8305800" y="6373368"/>
            <a:ext cx="638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8B5A4B2-E9A6-6D4E-82FC-EA84D6FA2603}" type="slidenum">
              <a:rPr lang="en-US" sz="1200" smtClean="0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4592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4424FF2F-2A3E-4048-8225-F7FC897B62F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560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61732" cy="11917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29F08-DDC9-A242-B119-FCF6EB54D23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302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75139-E1B2-4349-A2AD-44CDDDA884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993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DD78C-1FC3-2847-8851-17ABC42CF7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97546" cy="13441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03B91F-21C2-FD4E-8027-2B73E56DE27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25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75139-E1B2-4349-A2AD-44CDDDA884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73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D48B9-55A4-A74C-BC8E-8F9F3226D0C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4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12294-43DE-AF41-B0D2-E51D87AEC95E}" type="slidenum">
              <a:rPr lang="en-US" altLang="en-US" smtClean="0"/>
              <a:pPr>
                <a:defRPr/>
              </a:pPr>
              <a:t>‹#›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582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29925E-5F0B-DA4C-8A5F-E80F4E260076}" type="slidenum">
              <a:rPr lang="en-US" altLang="en-US" smtClean="0"/>
              <a:pPr>
                <a:defRPr/>
              </a:pPr>
              <a:t>‹#›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37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082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43000" y="1828800"/>
            <a:ext cx="7753350" cy="41910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59487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DE75139-E1B2-4349-A2AD-44CDDDA884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96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3B075A79-EBD6-5B4C-B494-6AC622D00E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Value Investing: The Contrarians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D4994F4-4E68-4D43-9239-3C25DF14DE5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Against the grain… and making money…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8AC8849-3661-C348-991F-FAA04F4FF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Contrarian Value Investing: Buying the Losers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0EA95EF-2D1A-8043-8932-2E57A8D3B1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contrarian value investing, </a:t>
            </a:r>
            <a:r>
              <a:rPr lang="en-US" b="1" dirty="0"/>
              <a:t>you begin with the proposition that markets overreact to good and bad news</a:t>
            </a:r>
            <a:r>
              <a:rPr lang="en-US" dirty="0"/>
              <a:t>. Consequently, stocks that have had bad news come out about them (earnings declines, deals that have gone bad) are likely to be under valued.</a:t>
            </a:r>
          </a:p>
          <a:p>
            <a:r>
              <a:rPr lang="en-US" dirty="0"/>
              <a:t>Evidence that Markets Overreact to News Announcements</a:t>
            </a:r>
          </a:p>
          <a:p>
            <a:pPr lvl="1"/>
            <a:r>
              <a:rPr lang="en-US" dirty="0"/>
              <a:t>Studies that look at returns on markets over long time periods chronicle that there is </a:t>
            </a:r>
            <a:r>
              <a:rPr lang="en-US" b="1" dirty="0"/>
              <a:t>significant negative serial correlation in returns</a:t>
            </a:r>
            <a:r>
              <a:rPr lang="en-US" dirty="0"/>
              <a:t>, </a:t>
            </a:r>
            <a:r>
              <a:rPr lang="en-US" dirty="0" err="1"/>
              <a:t>i.e</a:t>
            </a:r>
            <a:r>
              <a:rPr lang="en-US" dirty="0"/>
              <a:t>, good years are more likely to be followed by bad years and vice versal.</a:t>
            </a:r>
          </a:p>
          <a:p>
            <a:pPr lvl="1"/>
            <a:r>
              <a:rPr lang="en-US" dirty="0"/>
              <a:t>Studies that </a:t>
            </a:r>
            <a:r>
              <a:rPr lang="en-US" b="1" dirty="0"/>
              <a:t>focus on individual stocks find the same effect</a:t>
            </a:r>
            <a:r>
              <a:rPr lang="en-US" dirty="0"/>
              <a:t>, with stocks that have done well more likely to do badly over the next period, and vice versa.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37BA469B-E246-F34B-84FF-3EAA6E24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The Bludgeon Approach – Buy losers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660FCE66-6FE8-5748-977C-89D140BB1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Since there is evidence that prices reverse themselves in the long term for entire markets, it might be </a:t>
            </a:r>
            <a:r>
              <a:rPr lang="en-US" altLang="en-US" b="1" dirty="0"/>
              <a:t>worth examining whether such price reversals occur on classes of stock within a market</a:t>
            </a:r>
            <a:r>
              <a:rPr lang="en-US" altLang="en-US" dirty="0"/>
              <a:t>. </a:t>
            </a:r>
          </a:p>
          <a:p>
            <a:pPr lvl="1"/>
            <a:r>
              <a:rPr lang="en-US" altLang="en-US" dirty="0"/>
              <a:t>For instance, </a:t>
            </a:r>
            <a:r>
              <a:rPr lang="en-US" altLang="en-US" b="1" dirty="0"/>
              <a:t>are stocks which have gone up the most over the last period more likely to go down over the next period and vice versa?</a:t>
            </a:r>
          </a:p>
          <a:p>
            <a:pPr lvl="1"/>
            <a:r>
              <a:rPr lang="en-US" altLang="en-US" dirty="0"/>
              <a:t>To isolate the effect of such price reversals on the extreme portfolios, </a:t>
            </a:r>
            <a:r>
              <a:rPr lang="en-US" altLang="en-US" dirty="0" err="1"/>
              <a:t>DeBondt</a:t>
            </a:r>
            <a:r>
              <a:rPr lang="en-US" altLang="en-US" dirty="0"/>
              <a:t> and Thaler </a:t>
            </a:r>
            <a:r>
              <a:rPr lang="en-US" altLang="en-US" b="1" dirty="0"/>
              <a:t>constructed a winner portfolio of 35 stocks, which had gone up the most over the prior year, and a loser portfolio of 35 stocks, which had gone down the most over the prior year, each year from 1933 to 1978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E6B335FE-469F-C649-A79A-DC861FDE9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Excess Returns for Winner and Loser Portfolios</a:t>
            </a:r>
          </a:p>
        </p:txBody>
      </p:sp>
      <p:pic>
        <p:nvPicPr>
          <p:cNvPr id="6" name="Content Placeholder 5" descr="A graph showing the fall of stocks&#10;&#10;Description automatically generated">
            <a:extLst>
              <a:ext uri="{FF2B5EF4-FFF2-40B4-BE49-F238E27FC236}">
                <a16:creationId xmlns:a16="http://schemas.microsoft.com/office/drawing/2014/main" id="{20D56E07-62DF-5D94-7982-630F2A1CF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210" y="1752600"/>
            <a:ext cx="7383579" cy="44196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826E503F-5F57-4846-A060-78A1CF1124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on Winner and Loser Portfolios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EA4E749F-E997-5744-8AD6-703E719CB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/>
              <a:t>This analysis </a:t>
            </a:r>
            <a:r>
              <a:rPr lang="en-US" altLang="en-US" b="1" dirty="0"/>
              <a:t>suggests that loser portfolio clearly outperform winner portfolios in the sixty months following creation</a:t>
            </a:r>
            <a:r>
              <a:rPr lang="en-US" altLang="en-US" dirty="0"/>
              <a:t>. This evidence is consistent with market overreaction and correction in long return intervals.</a:t>
            </a:r>
          </a:p>
          <a:p>
            <a:r>
              <a:rPr lang="en-US" altLang="en-US" dirty="0"/>
              <a:t>There are many, academics as well as practitioners, who suggest that these findings may be interesting but that they overstate potential returns on 'loser' portfolios. </a:t>
            </a:r>
          </a:p>
          <a:p>
            <a:pPr lvl="1"/>
            <a:r>
              <a:rPr lang="en-US" altLang="en-US" dirty="0"/>
              <a:t>There is evidence that </a:t>
            </a:r>
            <a:r>
              <a:rPr lang="en-US" altLang="en-US" b="1" dirty="0"/>
              <a:t>loser portfolios are more likely to contain low priced stocks (selling for less than $5)</a:t>
            </a:r>
            <a:r>
              <a:rPr lang="en-US" altLang="en-US" dirty="0"/>
              <a:t>, which generate higher transactions costs and are also more likely to offer heavily skewed returns, i.e., the excess returns come from a few stocks making phenomenal returns rather than from consistent performance.</a:t>
            </a:r>
          </a:p>
          <a:p>
            <a:pPr lvl="1"/>
            <a:r>
              <a:rPr lang="en-US" altLang="en-US" dirty="0"/>
              <a:t>Studies also seem to </a:t>
            </a:r>
            <a:r>
              <a:rPr lang="en-US" altLang="en-US" b="1" dirty="0"/>
              <a:t>find loser portfolios created every December earn significantly higher returns than portfolios created every June.</a:t>
            </a:r>
          </a:p>
          <a:p>
            <a:pPr lvl="1"/>
            <a:r>
              <a:rPr lang="en-US" altLang="en-US" dirty="0"/>
              <a:t>Finally, </a:t>
            </a:r>
            <a:r>
              <a:rPr lang="en-US" altLang="en-US" b="1" dirty="0"/>
              <a:t>you need a long time horizon </a:t>
            </a:r>
            <a:r>
              <a:rPr lang="en-US" altLang="en-US" dirty="0"/>
              <a:t>for the loser portfolio to win out.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AC33A176-3B8A-BA40-A0CC-00E9AEA3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Loser Portfolios and Time Horizon</a:t>
            </a:r>
          </a:p>
        </p:txBody>
      </p:sp>
      <p:pic>
        <p:nvPicPr>
          <p:cNvPr id="4" name="Content Placeholder 3" descr="A graph showing the number of stocks&#10;&#10;Description automatically generated">
            <a:extLst>
              <a:ext uri="{FF2B5EF4-FFF2-40B4-BE49-F238E27FC236}">
                <a16:creationId xmlns:a16="http://schemas.microsoft.com/office/drawing/2014/main" id="{292765F3-246B-9BA8-BC08-E1F3204CB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791" y="1752600"/>
            <a:ext cx="7174417" cy="4419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B95920DC-2725-2D48-B91D-06DF658B9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A more refined contrarian strategy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B36BD9D1-5B54-E84B-AE19-66F582F17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peril of investing in stocks that have gone down the most is that you </a:t>
            </a:r>
            <a:r>
              <a:rPr lang="en-US" altLang="en-US" b="1" dirty="0"/>
              <a:t>may be also investing in stocks that have had fundamental business break downs or are on a pathway to bankruptcy.</a:t>
            </a:r>
          </a:p>
          <a:p>
            <a:r>
              <a:rPr lang="en-US" altLang="en-US" dirty="0"/>
              <a:t>In a </a:t>
            </a:r>
            <a:r>
              <a:rPr lang="en-US" altLang="en-US" b="1" dirty="0"/>
              <a:t>more refined version of contrarian investing, you are looking for companies whose stock prices have dropped more than their fundamentals suggest that they should have</a:t>
            </a:r>
            <a:r>
              <a:rPr lang="en-US" altLang="en-US" dirty="0"/>
              <a:t>. This can arise because:</a:t>
            </a:r>
          </a:p>
          <a:p>
            <a:pPr lvl="1"/>
            <a:r>
              <a:rPr lang="en-US" altLang="en-US" dirty="0"/>
              <a:t>Investors have </a:t>
            </a:r>
            <a:r>
              <a:rPr lang="en-US" altLang="en-US" b="1" dirty="0"/>
              <a:t>overreacted to a news announcement </a:t>
            </a:r>
            <a:r>
              <a:rPr lang="en-US" altLang="en-US" dirty="0"/>
              <a:t>and pushed prices down too much.</a:t>
            </a:r>
          </a:p>
          <a:p>
            <a:pPr lvl="1"/>
            <a:r>
              <a:rPr lang="en-US" altLang="en-US" dirty="0"/>
              <a:t>A </a:t>
            </a:r>
            <a:r>
              <a:rPr lang="en-US" altLang="en-US" b="1" dirty="0"/>
              <a:t>market crisis has caused a sell off</a:t>
            </a:r>
            <a:r>
              <a:rPr lang="en-US" altLang="en-US" dirty="0"/>
              <a:t>, where investors are panicked and are selling all stocks (good and bad)</a:t>
            </a:r>
          </a:p>
          <a:p>
            <a:pPr lvl="1"/>
            <a:r>
              <a:rPr lang="en-US" altLang="en-US" dirty="0"/>
              <a:t>An </a:t>
            </a:r>
            <a:r>
              <a:rPr lang="en-US" altLang="en-US" b="1" dirty="0"/>
              <a:t>entire sector (group) is being sold off </a:t>
            </a:r>
            <a:r>
              <a:rPr lang="en-US" altLang="en-US" dirty="0"/>
              <a:t>because of sector-wide or macro news.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Good and Bad Companies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E64F7F-8B64-664C-3862-EB59A9CEE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5567" y="1752600"/>
            <a:ext cx="637286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6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51CEF-B9BA-C465-A630-2F7ADFA6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Excellent companies are not always excellent investments..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C9C0F3-B13A-7E84-5E8D-F1E3B4681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17700"/>
            <a:ext cx="6705600" cy="4639340"/>
          </a:xfrm>
        </p:spPr>
      </p:pic>
    </p:spTree>
    <p:extLst>
      <p:ext uri="{BB962C8B-B14F-4D97-AF65-F5344CB8AC3E}">
        <p14:creationId xmlns:p14="http://schemas.microsoft.com/office/powerpoint/2010/main" val="3827116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F8060-537D-8646-B845-CD2DD2D3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Newer Study to back that up..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7062E7-0EBC-D143-952A-5EC61AFFB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81200"/>
            <a:ext cx="8172880" cy="3429000"/>
          </a:xfrm>
        </p:spPr>
      </p:pic>
    </p:spTree>
    <p:extLst>
      <p:ext uri="{BB962C8B-B14F-4D97-AF65-F5344CB8AC3E}">
        <p14:creationId xmlns:p14="http://schemas.microsoft.com/office/powerpoint/2010/main" val="222528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Investing Mismatches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2438399"/>
            <a:ext cx="7391400" cy="2797875"/>
          </a:xfrm>
        </p:spPr>
      </p:pic>
    </p:spTree>
    <p:extLst>
      <p:ext uri="{BB962C8B-B14F-4D97-AF65-F5344CB8AC3E}">
        <p14:creationId xmlns:p14="http://schemas.microsoft.com/office/powerpoint/2010/main" val="255760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Implementing the strategy: The Crisis Entry version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Entry points</a:t>
            </a:r>
            <a:r>
              <a:rPr lang="en-US" dirty="0"/>
              <a:t>: In this strategy, you turn your attention </a:t>
            </a:r>
            <a:r>
              <a:rPr lang="en-US" b="1" dirty="0"/>
              <a:t>to a company when it is in crisi</a:t>
            </a:r>
            <a:r>
              <a:rPr lang="en-US" dirty="0"/>
              <a:t>s, either individually or as part of a group. Generally, the market price for the company will have dropped in the period or periods before your assessment.</a:t>
            </a:r>
          </a:p>
          <a:p>
            <a:r>
              <a:rPr lang="en-US" b="1" dirty="0"/>
              <a:t>Valuation</a:t>
            </a:r>
            <a:r>
              <a:rPr lang="en-US" dirty="0"/>
              <a:t>: You </a:t>
            </a:r>
            <a:r>
              <a:rPr lang="en-US" b="1" dirty="0"/>
              <a:t>value the company</a:t>
            </a:r>
            <a:r>
              <a:rPr lang="en-US" dirty="0"/>
              <a:t>, updating the fundamentals to reflect what you have learned from the triggering news about the company.</a:t>
            </a:r>
          </a:p>
          <a:p>
            <a:r>
              <a:rPr lang="en-US" b="1" dirty="0"/>
              <a:t>Check against pricing</a:t>
            </a:r>
            <a:r>
              <a:rPr lang="en-US" dirty="0"/>
              <a:t>: You </a:t>
            </a:r>
            <a:r>
              <a:rPr lang="en-US" b="1" dirty="0"/>
              <a:t>compare to the pricing </a:t>
            </a:r>
            <a:r>
              <a:rPr lang="en-US" dirty="0"/>
              <a:t>of the company to see if it is cheap, given its updated valuation.</a:t>
            </a:r>
          </a:p>
        </p:txBody>
      </p:sp>
      <p:sp>
        <p:nvSpPr>
          <p:cNvPr id="32870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charset="2"/>
              <a:buChar char="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charset="2"/>
              <a:buChar char="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charset="2"/>
              <a:buChar char="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buNone/>
            </a:pPr>
            <a:endParaRPr lang="en-US" altLang="en-US" dirty="0"/>
          </a:p>
        </p:txBody>
      </p:sp>
      <p:sp>
        <p:nvSpPr>
          <p:cNvPr id="328707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1271588"/>
            <a:ext cx="5334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charset="2"/>
              <a:buChar char="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charset="2"/>
              <a:buChar char="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charset="2"/>
              <a:buChar char="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fld id="{41F35833-ACA0-DB4E-96C0-5DCBA8CAC786}" type="slidenum">
              <a:rPr lang="en-US" altLang="en-US" sz="1200">
                <a:solidFill>
                  <a:srgbClr val="FFFFFF"/>
                </a:solidFill>
                <a:latin typeface="Times" charset="0"/>
              </a:rPr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solidFill>
                <a:srgbClr val="FFFFFF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970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general screening approach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518559"/>
              </p:ext>
            </p:extLst>
          </p:nvPr>
        </p:nvGraphicFramePr>
        <p:xfrm>
          <a:off x="685800" y="1752600"/>
          <a:ext cx="7921752" cy="437720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510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6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Multiple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Mismatch for cheap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Mismatch for expensive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Low PE, High growth, Low Equity Risk, High Payout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High PE, Low growth, High Equity Risk, Low Payout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PEG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Low PEG, Low Growth, Low Equity Risk, High Payout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High PEG, High Growth, High Equity Risk, Low Payout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PBV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Low PBV, High Growth, Low Equity Risk, High ROE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High PBV, Low Growth, High Equity Risk, Low ROE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EV/Invested Capital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Low EV/IC, High Growth, Low Operating Risk, High ROIC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High EV/IC, Low Growth, High Operating Risk, Low ROIC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EV/Sales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Low EV/Sales, High Growth, Low Operating Risk, High Operating Margin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High EV/Sales, Low Growth, High Operating Risk, High Operating Margin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EV/EBITDA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Low EV/EBITDA, High Growth, Low Operating Risk, Low Tax Rate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High EV/EBITDA, Low Growth, High Operating Risk, High Tax Rate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-webkit-standard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242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BCE2CEC-6475-B447-9736-E81E0A16FF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Determinants of Success at </a:t>
            </a:r>
            <a:r>
              <a:rPr lang="ja-JP" altLang="en-US"/>
              <a:t>“</a:t>
            </a:r>
            <a:r>
              <a:rPr lang="en-US" altLang="ja-JP"/>
              <a:t>Contrarian Investing</a:t>
            </a:r>
            <a:r>
              <a:rPr lang="ja-JP" altLang="en-US"/>
              <a:t>”</a:t>
            </a:r>
            <a:endParaRPr lang="en-US" altLang="en-US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5B65C69E-313B-7A42-9849-08F1CB0193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Self Confidence</a:t>
            </a:r>
            <a:r>
              <a:rPr lang="en-US" dirty="0"/>
              <a:t>: Investing in companies that everybody else views as losers requires a self confidence that comes either from past success, a huge ego or both.</a:t>
            </a:r>
          </a:p>
          <a:p>
            <a:r>
              <a:rPr lang="en-US" b="1" dirty="0"/>
              <a:t>Clients/Investors who believe in you</a:t>
            </a:r>
            <a:r>
              <a:rPr lang="en-US" dirty="0"/>
              <a:t>: You either need clients who think like you do and agree with you, or clients that have made enough money of you in the past that their greed overwhelms any </a:t>
            </a:r>
            <a:r>
              <a:rPr lang="en-US" dirty="0" err="1"/>
              <a:t>trepidiation</a:t>
            </a:r>
            <a:r>
              <a:rPr lang="en-US" dirty="0"/>
              <a:t> you might have in your portfolio.</a:t>
            </a:r>
          </a:p>
          <a:p>
            <a:r>
              <a:rPr lang="en-US" b="1" dirty="0"/>
              <a:t>Patience</a:t>
            </a:r>
            <a:r>
              <a:rPr lang="en-US" dirty="0"/>
              <a:t>: These strategies require time to work out. For every three steps forward, you will often take two steps back.</a:t>
            </a:r>
          </a:p>
          <a:p>
            <a:r>
              <a:rPr lang="en-US" b="1" dirty="0"/>
              <a:t>Stomach for Short-term Volatility</a:t>
            </a:r>
            <a:r>
              <a:rPr lang="en-US" dirty="0"/>
              <a:t>: The nature of your investment implies that there will be high short term volatility and high-profile failures. </a:t>
            </a:r>
          </a:p>
          <a:p>
            <a:r>
              <a:rPr lang="en-US" b="1" dirty="0"/>
              <a:t>Watch out for transactions costs</a:t>
            </a:r>
            <a:r>
              <a:rPr lang="en-US" dirty="0"/>
              <a:t>: These strategies often lead to portfolios of low-priced stocks held by few institutional investors. The transactions costs can wipe out any perceived excess returns quickly.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des2025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2025" id="{05942FBA-225E-6645-B28D-21FD89D289E1}" vid="{85763B86-D4DA-AB47-A780-1B8926470B6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Slides2025</Template>
  <TotalTime>724</TotalTime>
  <Words>1064</Words>
  <Application>Microsoft Macintosh PowerPoint</Application>
  <PresentationFormat>On-screen Show (4:3)</PresentationFormat>
  <Paragraphs>67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-webkit-standard</vt:lpstr>
      <vt:lpstr>Calibri</vt:lpstr>
      <vt:lpstr>Rockwell</vt:lpstr>
      <vt:lpstr>Rockwell Condensed</vt:lpstr>
      <vt:lpstr>Rockwell Extra Bold</vt:lpstr>
      <vt:lpstr>Times</vt:lpstr>
      <vt:lpstr>Wingdings</vt:lpstr>
      <vt:lpstr>Slides2025</vt:lpstr>
      <vt:lpstr>Value Investing: The Contrarians</vt:lpstr>
      <vt:lpstr>Contrarian Value Investing: Buying the Losers</vt:lpstr>
      <vt:lpstr>1. The Bludgeon Approach – Buy losers</vt:lpstr>
      <vt:lpstr>Excess Returns for Winner and Loser Portfolios</vt:lpstr>
      <vt:lpstr>More on Winner and Loser Portfolios</vt:lpstr>
      <vt:lpstr>Loser Portfolios and Time Horizon</vt:lpstr>
      <vt:lpstr>2. A more refined contrarian strategy</vt:lpstr>
      <vt:lpstr>Good and Bad Companies</vt:lpstr>
      <vt:lpstr>Excellent companies are not always excellent investments..</vt:lpstr>
      <vt:lpstr>A Newer Study to back that up..</vt:lpstr>
      <vt:lpstr>Investing Mismatches</vt:lpstr>
      <vt:lpstr>Implementing the strategy: The Crisis Entry version</vt:lpstr>
      <vt:lpstr>A more general screening approach</vt:lpstr>
      <vt:lpstr>Determinants of Success at “Contrarian Investing”</vt:lpstr>
    </vt:vector>
  </TitlesOfParts>
  <Company>Stern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Investing</dc:title>
  <dc:creator>Aswath Damodaran</dc:creator>
  <cp:lastModifiedBy>Aswath Damodaran</cp:lastModifiedBy>
  <cp:revision>62</cp:revision>
  <cp:lastPrinted>2025-12-10T18:20:25Z</cp:lastPrinted>
  <dcterms:created xsi:type="dcterms:W3CDTF">1998-07-19T19:35:30Z</dcterms:created>
  <dcterms:modified xsi:type="dcterms:W3CDTF">2025-12-10T18:20:28Z</dcterms:modified>
</cp:coreProperties>
</file>