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2.xml" ContentType="application/vnd.openxmlformats-officedocument.drawingml.chart+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807" r:id="rId1"/>
  </p:sldMasterIdLst>
  <p:notesMasterIdLst>
    <p:notesMasterId r:id="rId23"/>
  </p:notesMasterIdLst>
  <p:handoutMasterIdLst>
    <p:handoutMasterId r:id="rId24"/>
  </p:handoutMasterIdLst>
  <p:sldIdLst>
    <p:sldId id="256" r:id="rId2"/>
    <p:sldId id="339" r:id="rId3"/>
    <p:sldId id="326" r:id="rId4"/>
    <p:sldId id="284" r:id="rId5"/>
    <p:sldId id="270" r:id="rId6"/>
    <p:sldId id="287" r:id="rId7"/>
    <p:sldId id="275" r:id="rId8"/>
    <p:sldId id="272" r:id="rId9"/>
    <p:sldId id="306" r:id="rId10"/>
    <p:sldId id="298" r:id="rId11"/>
    <p:sldId id="351" r:id="rId12"/>
    <p:sldId id="300" r:id="rId13"/>
    <p:sldId id="353" r:id="rId14"/>
    <p:sldId id="276" r:id="rId15"/>
    <p:sldId id="350" r:id="rId16"/>
    <p:sldId id="278" r:id="rId17"/>
    <p:sldId id="291" r:id="rId18"/>
    <p:sldId id="290" r:id="rId19"/>
    <p:sldId id="352" r:id="rId20"/>
    <p:sldId id="307" r:id="rId21"/>
    <p:sldId id="277"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372"/>
    <p:restoredTop sz="93197"/>
  </p:normalViewPr>
  <p:slideViewPr>
    <p:cSldViewPr>
      <p:cViewPr varScale="1">
        <p:scale>
          <a:sx n="115" d="100"/>
          <a:sy n="115" d="100"/>
        </p:scale>
        <p:origin x="1424" y="1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oleObject" Target="Travelling%20HD:All%20My%20Stuff:TEACHING:Private%20Equity%20Talk%20(2012):PE%20statistifs.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Travelling%20HD:All%20My%20Stuff:TEACHING:Private%20Equity%20Talk%20(2012):PE%20statistif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overlay val="0"/>
    </c:title>
    <c:autoTitleDeleted val="0"/>
    <c:view3D>
      <c:rotX val="15"/>
      <c:rotY val="20"/>
      <c:rAngAx val="1"/>
    </c:view3D>
    <c:floor>
      <c:thickness val="0"/>
    </c:floor>
    <c:sideWall>
      <c:thickness val="0"/>
    </c:sideWall>
    <c:backWall>
      <c:thickness val="0"/>
    </c:backWall>
    <c:plotArea>
      <c:layout/>
      <c:bar3DChart>
        <c:barDir val="col"/>
        <c:grouping val="clustered"/>
        <c:varyColors val="0"/>
        <c:ser>
          <c:idx val="0"/>
          <c:order val="0"/>
          <c:tx>
            <c:strRef>
              <c:f>'Investment policy'!$A$2</c:f>
              <c:strCache>
                <c:ptCount val="1"/>
                <c:pt idx="0">
                  <c:v>Cap ex as % of total assets</c:v>
                </c:pt>
              </c:strCache>
            </c:strRef>
          </c:tx>
          <c:invertIfNegative val="0"/>
          <c:cat>
            <c:strRef>
              <c:f>'Investment policy'!$B$1:$D$1</c:f>
              <c:strCache>
                <c:ptCount val="3"/>
                <c:pt idx="0">
                  <c:v>Control firms</c:v>
                </c:pt>
                <c:pt idx="1">
                  <c:v>Target firms, pre-PE</c:v>
                </c:pt>
                <c:pt idx="2">
                  <c:v>Target firms, post PE</c:v>
                </c:pt>
              </c:strCache>
            </c:strRef>
          </c:cat>
          <c:val>
            <c:numRef>
              <c:f>'Investment policy'!$B$2:$D$2</c:f>
              <c:numCache>
                <c:formatCode>0.00%</c:formatCode>
                <c:ptCount val="3"/>
                <c:pt idx="0">
                  <c:v>8.5999999999999993E-2</c:v>
                </c:pt>
                <c:pt idx="1">
                  <c:v>6.0999999999999999E-2</c:v>
                </c:pt>
                <c:pt idx="2">
                  <c:v>5.2999999999999999E-2</c:v>
                </c:pt>
              </c:numCache>
            </c:numRef>
          </c:val>
          <c:extLst>
            <c:ext xmlns:c16="http://schemas.microsoft.com/office/drawing/2014/chart" uri="{C3380CC4-5D6E-409C-BE32-E72D297353CC}">
              <c16:uniqueId val="{00000000-5121-A04B-AAA3-4843DEAC31BF}"/>
            </c:ext>
          </c:extLst>
        </c:ser>
        <c:dLbls>
          <c:showLegendKey val="0"/>
          <c:showVal val="0"/>
          <c:showCatName val="0"/>
          <c:showSerName val="0"/>
          <c:showPercent val="0"/>
          <c:showBubbleSize val="0"/>
        </c:dLbls>
        <c:gapWidth val="150"/>
        <c:shape val="box"/>
        <c:axId val="2131397832"/>
        <c:axId val="2131400792"/>
        <c:axId val="0"/>
      </c:bar3DChart>
      <c:catAx>
        <c:axId val="2131397832"/>
        <c:scaling>
          <c:orientation val="minMax"/>
        </c:scaling>
        <c:delete val="0"/>
        <c:axPos val="b"/>
        <c:numFmt formatCode="General" sourceLinked="0"/>
        <c:majorTickMark val="out"/>
        <c:minorTickMark val="none"/>
        <c:tickLblPos val="nextTo"/>
        <c:crossAx val="2131400792"/>
        <c:crosses val="autoZero"/>
        <c:auto val="1"/>
        <c:lblAlgn val="ctr"/>
        <c:lblOffset val="100"/>
        <c:noMultiLvlLbl val="0"/>
      </c:catAx>
      <c:valAx>
        <c:axId val="2131400792"/>
        <c:scaling>
          <c:orientation val="minMax"/>
        </c:scaling>
        <c:delete val="0"/>
        <c:axPos val="l"/>
        <c:majorGridlines/>
        <c:numFmt formatCode="0.00%" sourceLinked="1"/>
        <c:majorTickMark val="out"/>
        <c:minorTickMark val="none"/>
        <c:tickLblPos val="nextTo"/>
        <c:crossAx val="2131397832"/>
        <c:crosses val="autoZero"/>
        <c:crossBetween val="between"/>
      </c:valAx>
    </c:plotArea>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a:pPr>
            <a:r>
              <a:rPr lang="en-US"/>
              <a:t>Profit and</a:t>
            </a:r>
            <a:r>
              <a:rPr lang="en-US" baseline="0"/>
              <a:t> PE: Changes in EBITDA/Sales at PE firms - Two years prior &amp; after buyout</a:t>
            </a:r>
            <a:endParaRPr lang="en-US"/>
          </a:p>
        </c:rich>
      </c:tx>
      <c:overlay val="0"/>
    </c:title>
    <c:autoTitleDeleted val="0"/>
    <c:plotArea>
      <c:layout/>
      <c:barChart>
        <c:barDir val="col"/>
        <c:grouping val="clustered"/>
        <c:varyColors val="0"/>
        <c:ser>
          <c:idx val="0"/>
          <c:order val="0"/>
          <c:tx>
            <c:strRef>
              <c:f>Profitability!$B$1</c:f>
              <c:strCache>
                <c:ptCount val="1"/>
                <c:pt idx="0">
                  <c:v>Year: -2</c:v>
                </c:pt>
              </c:strCache>
            </c:strRef>
          </c:tx>
          <c:invertIfNegative val="0"/>
          <c:cat>
            <c:strRef>
              <c:f>Profitability!$A$2:$A$4</c:f>
              <c:strCache>
                <c:ptCount val="3"/>
                <c:pt idx="0">
                  <c:v>All PE firms</c:v>
                </c:pt>
                <c:pt idx="1">
                  <c:v>In highly levered PE</c:v>
                </c:pt>
                <c:pt idx="2">
                  <c:v>In lightly levered PE</c:v>
                </c:pt>
              </c:strCache>
            </c:strRef>
          </c:cat>
          <c:val>
            <c:numRef>
              <c:f>Profitability!$B$2:$B$4</c:f>
              <c:numCache>
                <c:formatCode>0.00%</c:formatCode>
                <c:ptCount val="3"/>
                <c:pt idx="0">
                  <c:v>-4.0000000000000001E-3</c:v>
                </c:pt>
                <c:pt idx="1">
                  <c:v>-2.8999999999999998E-3</c:v>
                </c:pt>
                <c:pt idx="2">
                  <c:v>-6.3E-3</c:v>
                </c:pt>
              </c:numCache>
            </c:numRef>
          </c:val>
          <c:extLst>
            <c:ext xmlns:c16="http://schemas.microsoft.com/office/drawing/2014/chart" uri="{C3380CC4-5D6E-409C-BE32-E72D297353CC}">
              <c16:uniqueId val="{00000000-888E-9D44-B583-F2BFB1A55E02}"/>
            </c:ext>
          </c:extLst>
        </c:ser>
        <c:ser>
          <c:idx val="1"/>
          <c:order val="1"/>
          <c:tx>
            <c:strRef>
              <c:f>Profitability!$C$1</c:f>
              <c:strCache>
                <c:ptCount val="1"/>
                <c:pt idx="0">
                  <c:v>Year: -1</c:v>
                </c:pt>
              </c:strCache>
            </c:strRef>
          </c:tx>
          <c:invertIfNegative val="0"/>
          <c:cat>
            <c:strRef>
              <c:f>Profitability!$A$2:$A$4</c:f>
              <c:strCache>
                <c:ptCount val="3"/>
                <c:pt idx="0">
                  <c:v>All PE firms</c:v>
                </c:pt>
                <c:pt idx="1">
                  <c:v>In highly levered PE</c:v>
                </c:pt>
                <c:pt idx="2">
                  <c:v>In lightly levered PE</c:v>
                </c:pt>
              </c:strCache>
            </c:strRef>
          </c:cat>
          <c:val>
            <c:numRef>
              <c:f>Profitability!$C$2:$C$4</c:f>
              <c:numCache>
                <c:formatCode>0.00%</c:formatCode>
                <c:ptCount val="3"/>
                <c:pt idx="0">
                  <c:v>-4.7000000000000002E-3</c:v>
                </c:pt>
                <c:pt idx="1">
                  <c:v>2.0799999999999999E-2</c:v>
                </c:pt>
                <c:pt idx="2">
                  <c:v>-1.7500000000000002E-2</c:v>
                </c:pt>
              </c:numCache>
            </c:numRef>
          </c:val>
          <c:extLst>
            <c:ext xmlns:c16="http://schemas.microsoft.com/office/drawing/2014/chart" uri="{C3380CC4-5D6E-409C-BE32-E72D297353CC}">
              <c16:uniqueId val="{00000001-888E-9D44-B583-F2BFB1A55E02}"/>
            </c:ext>
          </c:extLst>
        </c:ser>
        <c:ser>
          <c:idx val="2"/>
          <c:order val="2"/>
          <c:tx>
            <c:strRef>
              <c:f>Profitability!$D$1</c:f>
              <c:strCache>
                <c:ptCount val="1"/>
                <c:pt idx="0">
                  <c:v>Year +1</c:v>
                </c:pt>
              </c:strCache>
            </c:strRef>
          </c:tx>
          <c:invertIfNegative val="0"/>
          <c:cat>
            <c:strRef>
              <c:f>Profitability!$A$2:$A$4</c:f>
              <c:strCache>
                <c:ptCount val="3"/>
                <c:pt idx="0">
                  <c:v>All PE firms</c:v>
                </c:pt>
                <c:pt idx="1">
                  <c:v>In highly levered PE</c:v>
                </c:pt>
                <c:pt idx="2">
                  <c:v>In lightly levered PE</c:v>
                </c:pt>
              </c:strCache>
            </c:strRef>
          </c:cat>
          <c:val>
            <c:numRef>
              <c:f>Profitability!$D$2:$D$4</c:f>
              <c:numCache>
                <c:formatCode>0.00%</c:formatCode>
                <c:ptCount val="3"/>
                <c:pt idx="0">
                  <c:v>1.26E-2</c:v>
                </c:pt>
                <c:pt idx="1">
                  <c:v>3.3700000000000001E-2</c:v>
                </c:pt>
                <c:pt idx="2">
                  <c:v>-1.1999999999999999E-3</c:v>
                </c:pt>
              </c:numCache>
            </c:numRef>
          </c:val>
          <c:extLst>
            <c:ext xmlns:c16="http://schemas.microsoft.com/office/drawing/2014/chart" uri="{C3380CC4-5D6E-409C-BE32-E72D297353CC}">
              <c16:uniqueId val="{00000002-888E-9D44-B583-F2BFB1A55E02}"/>
            </c:ext>
          </c:extLst>
        </c:ser>
        <c:ser>
          <c:idx val="3"/>
          <c:order val="3"/>
          <c:tx>
            <c:strRef>
              <c:f>Profitability!$E$1</c:f>
              <c:strCache>
                <c:ptCount val="1"/>
                <c:pt idx="0">
                  <c:v>Year +2</c:v>
                </c:pt>
              </c:strCache>
            </c:strRef>
          </c:tx>
          <c:invertIfNegative val="0"/>
          <c:cat>
            <c:strRef>
              <c:f>Profitability!$A$2:$A$4</c:f>
              <c:strCache>
                <c:ptCount val="3"/>
                <c:pt idx="0">
                  <c:v>All PE firms</c:v>
                </c:pt>
                <c:pt idx="1">
                  <c:v>In highly levered PE</c:v>
                </c:pt>
                <c:pt idx="2">
                  <c:v>In lightly levered PE</c:v>
                </c:pt>
              </c:strCache>
            </c:strRef>
          </c:cat>
          <c:val>
            <c:numRef>
              <c:f>Profitability!$E$2:$E$4</c:f>
              <c:numCache>
                <c:formatCode>0.00%</c:formatCode>
                <c:ptCount val="3"/>
                <c:pt idx="0">
                  <c:v>5.7999999999999996E-3</c:v>
                </c:pt>
                <c:pt idx="1">
                  <c:v>2.6499999999999999E-2</c:v>
                </c:pt>
                <c:pt idx="2">
                  <c:v>2E-3</c:v>
                </c:pt>
              </c:numCache>
            </c:numRef>
          </c:val>
          <c:extLst>
            <c:ext xmlns:c16="http://schemas.microsoft.com/office/drawing/2014/chart" uri="{C3380CC4-5D6E-409C-BE32-E72D297353CC}">
              <c16:uniqueId val="{00000003-888E-9D44-B583-F2BFB1A55E02}"/>
            </c:ext>
          </c:extLst>
        </c:ser>
        <c:dLbls>
          <c:showLegendKey val="0"/>
          <c:showVal val="0"/>
          <c:showCatName val="0"/>
          <c:showSerName val="0"/>
          <c:showPercent val="0"/>
          <c:showBubbleSize val="0"/>
        </c:dLbls>
        <c:gapWidth val="150"/>
        <c:axId val="2131455176"/>
        <c:axId val="2131461032"/>
      </c:barChart>
      <c:catAx>
        <c:axId val="2131455176"/>
        <c:scaling>
          <c:orientation val="minMax"/>
        </c:scaling>
        <c:delete val="0"/>
        <c:axPos val="b"/>
        <c:title>
          <c:tx>
            <c:rich>
              <a:bodyPr/>
              <a:lstStyle/>
              <a:p>
                <a:pPr>
                  <a:defRPr/>
                </a:pPr>
                <a:r>
                  <a:rPr lang="en-US"/>
                  <a:t>PE</a:t>
                </a:r>
                <a:r>
                  <a:rPr lang="en-US" baseline="0"/>
                  <a:t> &amp; Classified by leverage</a:t>
                </a:r>
                <a:endParaRPr lang="en-US"/>
              </a:p>
            </c:rich>
          </c:tx>
          <c:overlay val="0"/>
        </c:title>
        <c:numFmt formatCode="General" sourceLinked="0"/>
        <c:majorTickMark val="out"/>
        <c:minorTickMark val="none"/>
        <c:tickLblPos val="nextTo"/>
        <c:crossAx val="2131461032"/>
        <c:crosses val="autoZero"/>
        <c:auto val="1"/>
        <c:lblAlgn val="ctr"/>
        <c:lblOffset val="100"/>
        <c:noMultiLvlLbl val="0"/>
      </c:catAx>
      <c:valAx>
        <c:axId val="2131461032"/>
        <c:scaling>
          <c:orientation val="minMax"/>
        </c:scaling>
        <c:delete val="0"/>
        <c:axPos val="l"/>
        <c:majorGridlines/>
        <c:title>
          <c:tx>
            <c:rich>
              <a:bodyPr rot="-5400000" vert="horz"/>
              <a:lstStyle/>
              <a:p>
                <a:pPr>
                  <a:defRPr/>
                </a:pPr>
                <a:r>
                  <a:rPr lang="en-US"/>
                  <a:t>Change in EBITDA/Sales ratio</a:t>
                </a:r>
              </a:p>
            </c:rich>
          </c:tx>
          <c:overlay val="0"/>
        </c:title>
        <c:numFmt formatCode="0.00%" sourceLinked="1"/>
        <c:majorTickMark val="out"/>
        <c:minorTickMark val="none"/>
        <c:tickLblPos val="nextTo"/>
        <c:crossAx val="2131455176"/>
        <c:crosses val="autoZero"/>
        <c:crossBetween val="between"/>
      </c:valAx>
    </c:plotArea>
    <c:legend>
      <c:legendPos val="r"/>
      <c:overlay val="0"/>
    </c:legend>
    <c:plotVisOnly val="1"/>
    <c:dispBlanksAs val="gap"/>
    <c:showDLblsOverMax val="0"/>
  </c:chart>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8306" name="Rectangle 2">
            <a:extLst>
              <a:ext uri="{FF2B5EF4-FFF2-40B4-BE49-F238E27FC236}">
                <a16:creationId xmlns:a16="http://schemas.microsoft.com/office/drawing/2014/main" id="{CEEDC3EA-8DC1-354D-9446-6EA883EEB243}"/>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t" anchorCtr="0" compatLnSpc="1">
            <a:prstTxWarp prst="textNoShape">
              <a:avLst/>
            </a:prstTxWarp>
          </a:bodyPr>
          <a:lstStyle>
            <a:lvl1pPr>
              <a:defRPr sz="1200">
                <a:latin typeface="Times" charset="0"/>
                <a:ea typeface="ＭＳ Ｐゴシック" charset="0"/>
                <a:cs typeface="+mn-cs"/>
              </a:defRPr>
            </a:lvl1pPr>
          </a:lstStyle>
          <a:p>
            <a:pPr>
              <a:defRPr/>
            </a:pPr>
            <a:endParaRPr lang="en-US"/>
          </a:p>
        </p:txBody>
      </p:sp>
      <p:sp>
        <p:nvSpPr>
          <p:cNvPr id="98307" name="Rectangle 3">
            <a:extLst>
              <a:ext uri="{FF2B5EF4-FFF2-40B4-BE49-F238E27FC236}">
                <a16:creationId xmlns:a16="http://schemas.microsoft.com/office/drawing/2014/main" id="{0AF8C182-8A07-A14D-9B73-BB783857A828}"/>
              </a:ext>
            </a:extLst>
          </p:cNvPr>
          <p:cNvSpPr>
            <a:spLocks noGrp="1" noChangeArrowheads="1"/>
          </p:cNvSpPr>
          <p:nvPr>
            <p:ph type="dt" sz="quarter" idx="1"/>
          </p:nvPr>
        </p:nvSpPr>
        <p:spPr bwMode="auto">
          <a:xfrm>
            <a:off x="3886200" y="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t" anchorCtr="0" compatLnSpc="1">
            <a:prstTxWarp prst="textNoShape">
              <a:avLst/>
            </a:prstTxWarp>
          </a:bodyPr>
          <a:lstStyle>
            <a:lvl1pPr algn="r">
              <a:defRPr sz="1200">
                <a:latin typeface="Times" charset="0"/>
                <a:ea typeface="ＭＳ Ｐゴシック" charset="0"/>
                <a:cs typeface="+mn-cs"/>
              </a:defRPr>
            </a:lvl1pPr>
          </a:lstStyle>
          <a:p>
            <a:pPr>
              <a:defRPr/>
            </a:pPr>
            <a:endParaRPr lang="en-US"/>
          </a:p>
        </p:txBody>
      </p:sp>
      <p:sp>
        <p:nvSpPr>
          <p:cNvPr id="98308" name="Rectangle 4">
            <a:extLst>
              <a:ext uri="{FF2B5EF4-FFF2-40B4-BE49-F238E27FC236}">
                <a16:creationId xmlns:a16="http://schemas.microsoft.com/office/drawing/2014/main" id="{AA45A029-FF8A-594E-8917-F77746922C6D}"/>
              </a:ext>
            </a:extLst>
          </p:cNvPr>
          <p:cNvSpPr>
            <a:spLocks noGrp="1" noChangeArrowheads="1"/>
          </p:cNvSpPr>
          <p:nvPr>
            <p:ph type="ftr" sz="quarter" idx="2"/>
          </p:nvPr>
        </p:nvSpPr>
        <p:spPr bwMode="auto">
          <a:xfrm>
            <a:off x="0" y="868680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b" anchorCtr="0" compatLnSpc="1">
            <a:prstTxWarp prst="textNoShape">
              <a:avLst/>
            </a:prstTxWarp>
          </a:bodyPr>
          <a:lstStyle>
            <a:lvl1pPr>
              <a:defRPr sz="1200">
                <a:latin typeface="Times" charset="0"/>
                <a:ea typeface="ＭＳ Ｐゴシック" charset="0"/>
                <a:cs typeface="+mn-cs"/>
              </a:defRPr>
            </a:lvl1pPr>
          </a:lstStyle>
          <a:p>
            <a:pPr>
              <a:defRPr/>
            </a:pPr>
            <a:endParaRPr lang="en-US"/>
          </a:p>
        </p:txBody>
      </p:sp>
      <p:sp>
        <p:nvSpPr>
          <p:cNvPr id="98309" name="Rectangle 5">
            <a:extLst>
              <a:ext uri="{FF2B5EF4-FFF2-40B4-BE49-F238E27FC236}">
                <a16:creationId xmlns:a16="http://schemas.microsoft.com/office/drawing/2014/main" id="{CE855BE7-50FE-FF44-A400-BE1F221A8F71}"/>
              </a:ext>
            </a:extLst>
          </p:cNvPr>
          <p:cNvSpPr>
            <a:spLocks noGrp="1" noChangeArrowheads="1"/>
          </p:cNvSpPr>
          <p:nvPr>
            <p:ph type="sldNum" sz="quarter" idx="3"/>
          </p:nvPr>
        </p:nvSpPr>
        <p:spPr bwMode="auto">
          <a:xfrm>
            <a:off x="3886200" y="868680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b" anchorCtr="0" compatLnSpc="1">
            <a:prstTxWarp prst="textNoShape">
              <a:avLst/>
            </a:prstTxWarp>
          </a:bodyPr>
          <a:lstStyle>
            <a:lvl1pPr algn="r">
              <a:defRPr sz="1200">
                <a:latin typeface="Times" charset="0"/>
                <a:ea typeface="ＭＳ Ｐゴシック" charset="-128"/>
              </a:defRPr>
            </a:lvl1pPr>
          </a:lstStyle>
          <a:p>
            <a:pPr>
              <a:defRPr/>
            </a:pPr>
            <a:fld id="{4B36545B-87A8-1140-82DF-FCD00581989F}" type="slidenum">
              <a:rPr lang="en-US" altLang="en-US"/>
              <a:pPr>
                <a:defRPr/>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9570" name="Rectangle 2">
            <a:extLst>
              <a:ext uri="{FF2B5EF4-FFF2-40B4-BE49-F238E27FC236}">
                <a16:creationId xmlns:a16="http://schemas.microsoft.com/office/drawing/2014/main" id="{CEB95C32-8ACD-C941-A2BB-9566A34628EF}"/>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t" anchorCtr="0" compatLnSpc="1">
            <a:prstTxWarp prst="textNoShape">
              <a:avLst/>
            </a:prstTxWarp>
          </a:bodyPr>
          <a:lstStyle>
            <a:lvl1pPr>
              <a:defRPr sz="1200">
                <a:latin typeface="Times" charset="0"/>
                <a:ea typeface="ＭＳ Ｐゴシック" charset="0"/>
                <a:cs typeface="+mn-cs"/>
              </a:defRPr>
            </a:lvl1pPr>
          </a:lstStyle>
          <a:p>
            <a:pPr>
              <a:defRPr/>
            </a:pPr>
            <a:endParaRPr lang="en-US"/>
          </a:p>
        </p:txBody>
      </p:sp>
      <p:sp>
        <p:nvSpPr>
          <p:cNvPr id="109571" name="Rectangle 3">
            <a:extLst>
              <a:ext uri="{FF2B5EF4-FFF2-40B4-BE49-F238E27FC236}">
                <a16:creationId xmlns:a16="http://schemas.microsoft.com/office/drawing/2014/main" id="{81A9808F-C4F5-5F41-AC02-1EDA9B92F4B1}"/>
              </a:ext>
            </a:extLst>
          </p:cNvPr>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t" anchorCtr="0" compatLnSpc="1">
            <a:prstTxWarp prst="textNoShape">
              <a:avLst/>
            </a:prstTxWarp>
          </a:bodyPr>
          <a:lstStyle>
            <a:lvl1pPr algn="r">
              <a:defRPr sz="1200">
                <a:latin typeface="Times" charset="0"/>
                <a:ea typeface="ＭＳ Ｐゴシック" charset="0"/>
                <a:cs typeface="+mn-cs"/>
              </a:defRPr>
            </a:lvl1pPr>
          </a:lstStyle>
          <a:p>
            <a:pPr>
              <a:defRPr/>
            </a:pPr>
            <a:endParaRPr lang="en-US"/>
          </a:p>
        </p:txBody>
      </p:sp>
      <p:sp>
        <p:nvSpPr>
          <p:cNvPr id="1028" name="Rectangle 4">
            <a:extLst>
              <a:ext uri="{FF2B5EF4-FFF2-40B4-BE49-F238E27FC236}">
                <a16:creationId xmlns:a16="http://schemas.microsoft.com/office/drawing/2014/main" id="{41C75CD2-56B7-8948-AD38-8EBB6161D14F}"/>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9573" name="Rectangle 5">
            <a:extLst>
              <a:ext uri="{FF2B5EF4-FFF2-40B4-BE49-F238E27FC236}">
                <a16:creationId xmlns:a16="http://schemas.microsoft.com/office/drawing/2014/main" id="{29D0C069-2296-674A-B509-150312A2BADD}"/>
              </a:ext>
            </a:extLst>
          </p:cNvPr>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09574" name="Rectangle 6">
            <a:extLst>
              <a:ext uri="{FF2B5EF4-FFF2-40B4-BE49-F238E27FC236}">
                <a16:creationId xmlns:a16="http://schemas.microsoft.com/office/drawing/2014/main" id="{CD1E95FD-9B90-AB41-A18F-F67D3DE43308}"/>
              </a:ext>
            </a:extLst>
          </p:cNvPr>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b" anchorCtr="0" compatLnSpc="1">
            <a:prstTxWarp prst="textNoShape">
              <a:avLst/>
            </a:prstTxWarp>
          </a:bodyPr>
          <a:lstStyle>
            <a:lvl1pPr>
              <a:defRPr sz="1200">
                <a:latin typeface="Times" charset="0"/>
                <a:ea typeface="ＭＳ Ｐゴシック" charset="0"/>
                <a:cs typeface="+mn-cs"/>
              </a:defRPr>
            </a:lvl1pPr>
          </a:lstStyle>
          <a:p>
            <a:pPr>
              <a:defRPr/>
            </a:pPr>
            <a:endParaRPr lang="en-US"/>
          </a:p>
        </p:txBody>
      </p:sp>
      <p:sp>
        <p:nvSpPr>
          <p:cNvPr id="109575" name="Rectangle 7">
            <a:extLst>
              <a:ext uri="{FF2B5EF4-FFF2-40B4-BE49-F238E27FC236}">
                <a16:creationId xmlns:a16="http://schemas.microsoft.com/office/drawing/2014/main" id="{E8C94D04-0FD3-4548-8903-2E77C79C7527}"/>
              </a:ext>
            </a:extLst>
          </p:cNvPr>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b" anchorCtr="0" compatLnSpc="1">
            <a:prstTxWarp prst="textNoShape">
              <a:avLst/>
            </a:prstTxWarp>
          </a:bodyPr>
          <a:lstStyle>
            <a:lvl1pPr algn="r">
              <a:defRPr sz="1200">
                <a:latin typeface="Times" charset="0"/>
                <a:ea typeface="ＭＳ Ｐゴシック" charset="-128"/>
              </a:defRPr>
            </a:lvl1pPr>
          </a:lstStyle>
          <a:p>
            <a:pPr>
              <a:defRPr/>
            </a:pPr>
            <a:fld id="{1A74070A-DE96-8D42-9E86-C763351A9949}"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charset="0"/>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Times"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Times"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Times"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Times" charset="0"/>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1A74070A-DE96-8D42-9E86-C763351A9949}" type="slidenum">
              <a:rPr lang="en-US" altLang="en-US" smtClean="0"/>
              <a:pPr>
                <a:defRPr/>
              </a:pPr>
              <a:t>1</a:t>
            </a:fld>
            <a:endParaRPr lang="en-US" altLang="en-US"/>
          </a:p>
        </p:txBody>
      </p:sp>
    </p:spTree>
    <p:extLst>
      <p:ext uri="{BB962C8B-B14F-4D97-AF65-F5344CB8AC3E}">
        <p14:creationId xmlns:p14="http://schemas.microsoft.com/office/powerpoint/2010/main" val="25405527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1A74070A-DE96-8D42-9E86-C763351A9949}" type="slidenum">
              <a:rPr lang="en-US" altLang="en-US" smtClean="0"/>
              <a:pPr>
                <a:defRPr/>
              </a:pPr>
              <a:t>4</a:t>
            </a:fld>
            <a:endParaRPr lang="en-US" altLang="en-US"/>
          </a:p>
        </p:txBody>
      </p:sp>
    </p:spTree>
    <p:extLst>
      <p:ext uri="{BB962C8B-B14F-4D97-AF65-F5344CB8AC3E}">
        <p14:creationId xmlns:p14="http://schemas.microsoft.com/office/powerpoint/2010/main" val="39177131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1A74070A-DE96-8D42-9E86-C763351A9949}" type="slidenum">
              <a:rPr lang="en-US" altLang="en-US" smtClean="0"/>
              <a:pPr>
                <a:defRPr/>
              </a:pPr>
              <a:t>5</a:t>
            </a:fld>
            <a:endParaRPr lang="en-US" altLang="en-US"/>
          </a:p>
        </p:txBody>
      </p:sp>
    </p:spTree>
    <p:extLst>
      <p:ext uri="{BB962C8B-B14F-4D97-AF65-F5344CB8AC3E}">
        <p14:creationId xmlns:p14="http://schemas.microsoft.com/office/powerpoint/2010/main" val="12466625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1A74070A-DE96-8D42-9E86-C763351A9949}" type="slidenum">
              <a:rPr lang="en-US" altLang="en-US" smtClean="0"/>
              <a:pPr>
                <a:defRPr/>
              </a:pPr>
              <a:t>7</a:t>
            </a:fld>
            <a:endParaRPr lang="en-US" altLang="en-US"/>
          </a:p>
        </p:txBody>
      </p:sp>
    </p:spTree>
    <p:extLst>
      <p:ext uri="{BB962C8B-B14F-4D97-AF65-F5344CB8AC3E}">
        <p14:creationId xmlns:p14="http://schemas.microsoft.com/office/powerpoint/2010/main" val="275249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1A74070A-DE96-8D42-9E86-C763351A9949}" type="slidenum">
              <a:rPr lang="en-US" altLang="en-US" smtClean="0"/>
              <a:pPr>
                <a:defRPr/>
              </a:pPr>
              <a:t>9</a:t>
            </a:fld>
            <a:endParaRPr lang="en-US" altLang="en-US"/>
          </a:p>
        </p:txBody>
      </p:sp>
    </p:spTree>
    <p:extLst>
      <p:ext uri="{BB962C8B-B14F-4D97-AF65-F5344CB8AC3E}">
        <p14:creationId xmlns:p14="http://schemas.microsoft.com/office/powerpoint/2010/main" val="2852834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1A74070A-DE96-8D42-9E86-C763351A9949}" type="slidenum">
              <a:rPr lang="en-US" altLang="en-US" smtClean="0"/>
              <a:pPr>
                <a:defRPr/>
              </a:pPr>
              <a:t>10</a:t>
            </a:fld>
            <a:endParaRPr lang="en-US" altLang="en-US"/>
          </a:p>
        </p:txBody>
      </p:sp>
    </p:spTree>
    <p:extLst>
      <p:ext uri="{BB962C8B-B14F-4D97-AF65-F5344CB8AC3E}">
        <p14:creationId xmlns:p14="http://schemas.microsoft.com/office/powerpoint/2010/main" val="26721449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D14796-B31D-974A-8B28-E0FFE27F6D88}" type="slidenum">
              <a:rPr lang="en-US" smtClean="0"/>
              <a:t>11</a:t>
            </a:fld>
            <a:endParaRPr lang="en-US"/>
          </a:p>
        </p:txBody>
      </p:sp>
    </p:spTree>
    <p:extLst>
      <p:ext uri="{BB962C8B-B14F-4D97-AF65-F5344CB8AC3E}">
        <p14:creationId xmlns:p14="http://schemas.microsoft.com/office/powerpoint/2010/main" val="8613662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1A74070A-DE96-8D42-9E86-C763351A9949}" type="slidenum">
              <a:rPr lang="en-US" altLang="en-US" smtClean="0"/>
              <a:pPr>
                <a:defRPr/>
              </a:pPr>
              <a:t>14</a:t>
            </a:fld>
            <a:endParaRPr lang="en-US" altLang="en-US"/>
          </a:p>
        </p:txBody>
      </p:sp>
    </p:spTree>
    <p:extLst>
      <p:ext uri="{BB962C8B-B14F-4D97-AF65-F5344CB8AC3E}">
        <p14:creationId xmlns:p14="http://schemas.microsoft.com/office/powerpoint/2010/main" val="3354736763"/>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685800" y="1346947"/>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85800" y="4282763"/>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85800" y="1484779"/>
            <a:ext cx="7772400" cy="2743200"/>
          </a:xfrm>
          <a:prstGeom prst="rect">
            <a:avLst/>
          </a:prstGeom>
          <a:blipFill dpi="0" rotWithShape="1">
            <a:blip r:embed="rId4"/>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802386" y="1432223"/>
            <a:ext cx="7579614" cy="2346711"/>
          </a:xfrm>
          <a:noFill/>
        </p:spPr>
        <p:txBody>
          <a:bodyPr anchor="ctr">
            <a:noAutofit/>
          </a:bodyPr>
          <a:lstStyle>
            <a:lvl1pPr algn="l">
              <a:lnSpc>
                <a:spcPct val="80000"/>
              </a:lnSpc>
              <a:defRPr sz="3600" b="0" cap="all" baseline="0">
                <a:blipFill dpi="0" rotWithShape="1">
                  <a:blip r:embed="rId5"/>
                  <a:srcRect/>
                  <a:tile tx="6350" ty="-127000" sx="65000" sy="64000" flip="none" algn="tl"/>
                </a:blipFill>
              </a:defRPr>
            </a:lvl1pPr>
          </a:lstStyle>
          <a:p>
            <a:r>
              <a:rPr lang="en-US"/>
              <a:t>Click to edit Master title style</a:t>
            </a:r>
            <a:endParaRPr lang="en-US" dirty="0"/>
          </a:p>
        </p:txBody>
      </p:sp>
      <p:sp>
        <p:nvSpPr>
          <p:cNvPr id="3" name="Subtitle 2"/>
          <p:cNvSpPr>
            <a:spLocks noGrp="1"/>
          </p:cNvSpPr>
          <p:nvPr>
            <p:ph type="subTitle" idx="1"/>
          </p:nvPr>
        </p:nvSpPr>
        <p:spPr>
          <a:xfrm>
            <a:off x="802386" y="4389120"/>
            <a:ext cx="5918454" cy="1069848"/>
          </a:xfrm>
        </p:spPr>
        <p:txBody>
          <a:bodyPr>
            <a:normAutofit/>
          </a:bodyPr>
          <a:lstStyle>
            <a:lvl1pPr marL="0" indent="0" algn="l">
              <a:buNone/>
              <a:defRPr sz="1800" b="0">
                <a:solidFill>
                  <a:schemeClr val="tx1"/>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r>
              <a:rPr lang="en-US" altLang="en-US"/>
              <a:t>‹#›</a:t>
            </a:r>
          </a:p>
        </p:txBody>
      </p:sp>
      <p:sp>
        <p:nvSpPr>
          <p:cNvPr id="5" name="Footer Placeholder 4"/>
          <p:cNvSpPr>
            <a:spLocks noGrp="1"/>
          </p:cNvSpPr>
          <p:nvPr>
            <p:ph type="ftr" sz="quarter" idx="11"/>
          </p:nvPr>
        </p:nvSpPr>
        <p:spPr>
          <a:xfrm>
            <a:off x="812805" y="6272785"/>
            <a:ext cx="4745736" cy="365125"/>
          </a:xfrm>
        </p:spPr>
        <p:txBody>
          <a:bodyPr/>
          <a:lstStyle/>
          <a:p>
            <a:pPr>
              <a:defRPr/>
            </a:pPr>
            <a:r>
              <a:rPr lang="en-US"/>
              <a:t>Aswath Damodaran</a:t>
            </a:r>
            <a:endParaRPr lang="en-US" dirty="0"/>
          </a:p>
        </p:txBody>
      </p:sp>
      <p:sp>
        <p:nvSpPr>
          <p:cNvPr id="6" name="Slide Number Placeholder 5"/>
          <p:cNvSpPr>
            <a:spLocks noGrp="1"/>
          </p:cNvSpPr>
          <p:nvPr>
            <p:ph type="sldNum" sz="quarter" idx="12"/>
          </p:nvPr>
        </p:nvSpPr>
        <p:spPr>
          <a:xfrm>
            <a:off x="7244280" y="4227195"/>
            <a:ext cx="895401" cy="640080"/>
          </a:xfrm>
        </p:spPr>
        <p:txBody>
          <a:bodyPr/>
          <a:lstStyle>
            <a:lvl1pPr>
              <a:defRPr sz="2800" b="1"/>
            </a:lvl1pPr>
          </a:lstStyle>
          <a:p>
            <a:pPr>
              <a:defRPr/>
            </a:pPr>
            <a:fld id="{846F06F7-8DB8-6249-AE1A-C54475688129}" type="slidenum">
              <a:rPr lang="en-US" altLang="en-US" smtClean="0"/>
              <a:pPr>
                <a:defRPr/>
              </a:pPr>
              <a:t>‹#›</a:t>
            </a:fld>
            <a:endParaRPr lang="en-US" altLang="en-US"/>
          </a:p>
        </p:txBody>
      </p:sp>
    </p:spTree>
    <p:extLst>
      <p:ext uri="{BB962C8B-B14F-4D97-AF65-F5344CB8AC3E}">
        <p14:creationId xmlns:p14="http://schemas.microsoft.com/office/powerpoint/2010/main" val="13837323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484632"/>
            <a:ext cx="7848600" cy="1267968"/>
          </a:xfrm>
          <a:blipFill>
            <a:blip r:embed="rId2"/>
            <a:tile tx="0" ty="0" sx="100000" sy="100000" flip="none" algn="tl"/>
          </a:blipFill>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a:xfrm>
            <a:off x="685800" y="1752600"/>
            <a:ext cx="7772400" cy="4419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p:cNvSpPr>
            <a:spLocks noGrp="1"/>
          </p:cNvSpPr>
          <p:nvPr>
            <p:ph type="ftr" sz="quarter" idx="11"/>
          </p:nvPr>
        </p:nvSpPr>
        <p:spPr>
          <a:xfrm>
            <a:off x="685800" y="6272785"/>
            <a:ext cx="7162800" cy="432815"/>
          </a:xfrm>
        </p:spPr>
        <p:txBody>
          <a:bodyPr/>
          <a:lstStyle/>
          <a:p>
            <a:pPr>
              <a:defRPr/>
            </a:pPr>
            <a:r>
              <a:rPr lang="en-US"/>
              <a:t>Aswath Damodaran</a:t>
            </a:r>
            <a:endParaRPr lang="en-US" dirty="0"/>
          </a:p>
        </p:txBody>
      </p:sp>
      <p:sp>
        <p:nvSpPr>
          <p:cNvPr id="11" name="TextBox 10">
            <a:extLst>
              <a:ext uri="{FF2B5EF4-FFF2-40B4-BE49-F238E27FC236}">
                <a16:creationId xmlns:a16="http://schemas.microsoft.com/office/drawing/2014/main" id="{30A25D40-AD66-1409-90C4-FA94D13A5D17}"/>
              </a:ext>
            </a:extLst>
          </p:cNvPr>
          <p:cNvSpPr txBox="1"/>
          <p:nvPr/>
        </p:nvSpPr>
        <p:spPr>
          <a:xfrm>
            <a:off x="8305800" y="6373368"/>
            <a:ext cx="638503" cy="276999"/>
          </a:xfrm>
          <a:prstGeom prst="rect">
            <a:avLst/>
          </a:prstGeom>
          <a:noFill/>
        </p:spPr>
        <p:txBody>
          <a:bodyPr wrap="square" rtlCol="0">
            <a:spAutoFit/>
          </a:bodyPr>
          <a:lstStyle/>
          <a:p>
            <a:fld id="{18B5A4B2-E9A6-6D4E-82FC-EA84D6FA2603}" type="slidenum">
              <a:rPr lang="en-US" sz="1200" smtClean="0"/>
              <a:t>‹#›</a:t>
            </a:fld>
            <a:endParaRPr lang="en-US" sz="1200" dirty="0"/>
          </a:p>
        </p:txBody>
      </p:sp>
    </p:spTree>
    <p:extLst>
      <p:ext uri="{BB962C8B-B14F-4D97-AF65-F5344CB8AC3E}">
        <p14:creationId xmlns:p14="http://schemas.microsoft.com/office/powerpoint/2010/main" val="36225130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9144000" cy="194001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625346" y="1225296"/>
            <a:ext cx="6960870" cy="3520440"/>
          </a:xfrm>
        </p:spPr>
        <p:txBody>
          <a:bodyPr anchor="ctr">
            <a:normAutofit/>
          </a:bodyPr>
          <a:lstStyle>
            <a:lvl1pPr>
              <a:lnSpc>
                <a:spcPct val="80000"/>
              </a:lnSpc>
              <a:defRPr sz="6400" b="0"/>
            </a:lvl1pPr>
          </a:lstStyle>
          <a:p>
            <a:r>
              <a:rPr lang="en-US"/>
              <a:t>Click to edit Master title style</a:t>
            </a:r>
            <a:endParaRPr lang="en-US" dirty="0"/>
          </a:p>
        </p:txBody>
      </p:sp>
      <p:sp>
        <p:nvSpPr>
          <p:cNvPr id="3" name="Text Placeholder 2"/>
          <p:cNvSpPr>
            <a:spLocks noGrp="1"/>
          </p:cNvSpPr>
          <p:nvPr>
            <p:ph type="body" idx="1"/>
          </p:nvPr>
        </p:nvSpPr>
        <p:spPr>
          <a:xfrm>
            <a:off x="1624330" y="5020056"/>
            <a:ext cx="6789420" cy="1066800"/>
          </a:xfrm>
        </p:spPr>
        <p:txBody>
          <a:bodyPr anchor="t">
            <a:normAutofit/>
          </a:bodyPr>
          <a:lstStyle>
            <a:lvl1pPr marL="0" indent="0">
              <a:buNone/>
              <a:defRPr sz="1800" b="0">
                <a:solidFill>
                  <a:schemeClr val="accent1">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445251" y="6272785"/>
            <a:ext cx="1983232" cy="365125"/>
          </a:xfrm>
        </p:spPr>
        <p:txBody>
          <a:bodyPr/>
          <a:lstStyle>
            <a:lvl1pPr>
              <a:defRPr>
                <a:solidFill>
                  <a:schemeClr val="accent1">
                    <a:lumMod val="50000"/>
                  </a:schemeClr>
                </a:solidFill>
              </a:defRPr>
            </a:lvl1pPr>
          </a:lstStyle>
          <a:p>
            <a:pPr>
              <a:defRPr/>
            </a:pPr>
            <a:r>
              <a:rPr lang="en-US" altLang="en-US"/>
              <a:t>‹#›</a:t>
            </a:r>
          </a:p>
        </p:txBody>
      </p:sp>
      <p:sp>
        <p:nvSpPr>
          <p:cNvPr id="5" name="Footer Placeholder 4"/>
          <p:cNvSpPr>
            <a:spLocks noGrp="1"/>
          </p:cNvSpPr>
          <p:nvPr>
            <p:ph type="ftr" sz="quarter" idx="11"/>
          </p:nvPr>
        </p:nvSpPr>
        <p:spPr>
          <a:xfrm>
            <a:off x="1636099" y="6272784"/>
            <a:ext cx="4745736" cy="365125"/>
          </a:xfrm>
        </p:spPr>
        <p:txBody>
          <a:bodyPr/>
          <a:lstStyle>
            <a:lvl1pPr>
              <a:defRPr>
                <a:solidFill>
                  <a:schemeClr val="accent1">
                    <a:lumMod val="50000"/>
                  </a:schemeClr>
                </a:solidFill>
              </a:defRPr>
            </a:lvl1pPr>
          </a:lstStyle>
          <a:p>
            <a:pPr>
              <a:defRPr/>
            </a:pPr>
            <a:r>
              <a:rPr lang="en-US"/>
              <a:t>Aswath Damodaran</a:t>
            </a:r>
            <a:endParaRPr lang="en-US" dirty="0"/>
          </a:p>
        </p:txBody>
      </p:sp>
      <p:grpSp>
        <p:nvGrpSpPr>
          <p:cNvPr id="8" name="Group 7"/>
          <p:cNvGrpSpPr>
            <a:grpSpLocks noChangeAspect="1"/>
          </p:cNvGrpSpPr>
          <p:nvPr/>
        </p:nvGrpSpPr>
        <p:grpSpPr>
          <a:xfrm>
            <a:off x="633862" y="2430623"/>
            <a:ext cx="914400" cy="914400"/>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6" name="Slide Number Placeholder 5"/>
          <p:cNvSpPr>
            <a:spLocks noGrp="1"/>
          </p:cNvSpPr>
          <p:nvPr>
            <p:ph type="sldNum" sz="quarter" idx="12"/>
          </p:nvPr>
        </p:nvSpPr>
        <p:spPr>
          <a:xfrm>
            <a:off x="645450" y="2508607"/>
            <a:ext cx="891224" cy="720332"/>
          </a:xfrm>
        </p:spPr>
        <p:txBody>
          <a:bodyPr/>
          <a:lstStyle>
            <a:lvl1pPr>
              <a:defRPr sz="2800"/>
            </a:lvl1pPr>
          </a:lstStyle>
          <a:p>
            <a:pPr>
              <a:defRPr/>
            </a:pPr>
            <a:fld id="{091D61D0-6CCC-7A42-9AE0-8F6A66D5256D}" type="slidenum">
              <a:rPr lang="en-US" altLang="en-US" smtClean="0"/>
              <a:pPr>
                <a:defRPr/>
              </a:pPr>
              <a:t>‹#›</a:t>
            </a:fld>
            <a:endParaRPr lang="en-US" altLang="en-US"/>
          </a:p>
        </p:txBody>
      </p:sp>
    </p:spTree>
    <p:extLst>
      <p:ext uri="{BB962C8B-B14F-4D97-AF65-F5344CB8AC3E}">
        <p14:creationId xmlns:p14="http://schemas.microsoft.com/office/powerpoint/2010/main" val="36294981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484632"/>
            <a:ext cx="7761732" cy="1191768"/>
          </a:xfrm>
        </p:spPr>
        <p:txBody>
          <a:bodyPr/>
          <a:lstStyle/>
          <a:p>
            <a:r>
              <a:rPr lang="en-US"/>
              <a:t>Click to edit Master title style</a:t>
            </a:r>
            <a:endParaRPr lang="en-US" dirty="0"/>
          </a:p>
        </p:txBody>
      </p:sp>
      <p:sp>
        <p:nvSpPr>
          <p:cNvPr id="3" name="Content Placeholder 2"/>
          <p:cNvSpPr>
            <a:spLocks noGrp="1"/>
          </p:cNvSpPr>
          <p:nvPr>
            <p:ph sz="half" idx="1"/>
          </p:nvPr>
        </p:nvSpPr>
        <p:spPr>
          <a:xfrm>
            <a:off x="685800" y="2194560"/>
            <a:ext cx="365760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92218" y="2194560"/>
            <a:ext cx="365760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r>
              <a:rPr lang="en-US" altLang="en-US"/>
              <a:t>‹#›</a:t>
            </a:r>
          </a:p>
        </p:txBody>
      </p:sp>
      <p:sp>
        <p:nvSpPr>
          <p:cNvPr id="6" name="Footer Placeholder 5"/>
          <p:cNvSpPr>
            <a:spLocks noGrp="1"/>
          </p:cNvSpPr>
          <p:nvPr>
            <p:ph type="ftr" sz="quarter" idx="11"/>
          </p:nvPr>
        </p:nvSpPr>
        <p:spPr/>
        <p:txBody>
          <a:bodyPr/>
          <a:lstStyle/>
          <a:p>
            <a:pPr>
              <a:defRPr/>
            </a:pPr>
            <a:r>
              <a:rPr lang="en-US"/>
              <a:t>Aswath Damodaran</a:t>
            </a:r>
            <a:endParaRPr lang="en-US" dirty="0"/>
          </a:p>
        </p:txBody>
      </p:sp>
      <p:sp>
        <p:nvSpPr>
          <p:cNvPr id="7" name="Slide Number Placeholder 6"/>
          <p:cNvSpPr>
            <a:spLocks noGrp="1"/>
          </p:cNvSpPr>
          <p:nvPr>
            <p:ph type="sldNum" sz="quarter" idx="12"/>
          </p:nvPr>
        </p:nvSpPr>
        <p:spPr/>
        <p:txBody>
          <a:bodyPr/>
          <a:lstStyle/>
          <a:p>
            <a:pPr>
              <a:defRPr/>
            </a:pPr>
            <a:fld id="{841FB024-3DEB-764E-B0CD-5B61F6483A57}" type="slidenum">
              <a:rPr lang="en-US" altLang="en-US" smtClean="0"/>
              <a:pPr>
                <a:defRPr/>
              </a:pPr>
              <a:t>‹#›</a:t>
            </a:fld>
            <a:endParaRPr lang="en-US" altLang="en-US"/>
          </a:p>
        </p:txBody>
      </p:sp>
    </p:spTree>
    <p:extLst>
      <p:ext uri="{BB962C8B-B14F-4D97-AF65-F5344CB8AC3E}">
        <p14:creationId xmlns:p14="http://schemas.microsoft.com/office/powerpoint/2010/main" val="24241183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85800"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800"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20793"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820793"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r>
              <a:rPr lang="en-US" altLang="en-US"/>
              <a:t>‹#›</a:t>
            </a:r>
          </a:p>
        </p:txBody>
      </p:sp>
      <p:sp>
        <p:nvSpPr>
          <p:cNvPr id="8" name="Footer Placeholder 7"/>
          <p:cNvSpPr>
            <a:spLocks noGrp="1"/>
          </p:cNvSpPr>
          <p:nvPr>
            <p:ph type="ftr" sz="quarter" idx="11"/>
          </p:nvPr>
        </p:nvSpPr>
        <p:spPr/>
        <p:txBody>
          <a:bodyPr/>
          <a:lstStyle/>
          <a:p>
            <a:pPr>
              <a:defRPr/>
            </a:pPr>
            <a:r>
              <a:rPr lang="en-US"/>
              <a:t>Aswath Damodaran</a:t>
            </a:r>
            <a:endParaRPr lang="en-US" dirty="0"/>
          </a:p>
        </p:txBody>
      </p:sp>
      <p:sp>
        <p:nvSpPr>
          <p:cNvPr id="9" name="Slide Number Placeholder 8"/>
          <p:cNvSpPr>
            <a:spLocks noGrp="1"/>
          </p:cNvSpPr>
          <p:nvPr>
            <p:ph type="sldNum" sz="quarter" idx="12"/>
          </p:nvPr>
        </p:nvSpPr>
        <p:spPr/>
        <p:txBody>
          <a:bodyPr/>
          <a:lstStyle/>
          <a:p>
            <a:pPr>
              <a:defRPr/>
            </a:pPr>
            <a:fld id="{9313CD1C-E138-EF4A-B200-5E79D0310A2C}" type="slidenum">
              <a:rPr lang="en-US" altLang="en-US" smtClean="0"/>
              <a:pPr>
                <a:defRPr/>
              </a:pPr>
              <a:t>‹#›</a:t>
            </a:fld>
            <a:endParaRPr lang="en-US" altLang="en-US"/>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42732961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lvl1pPr>
              <a:defRPr>
                <a:solidFill>
                  <a:schemeClr val="accent1">
                    <a:lumMod val="50000"/>
                  </a:schemeClr>
                </a:solidFill>
              </a:defRPr>
            </a:lvl1pPr>
          </a:lstStyle>
          <a:p>
            <a:pPr>
              <a:defRPr/>
            </a:pPr>
            <a:r>
              <a:rPr lang="en-US" altLang="en-US"/>
              <a:t>‹#›</a:t>
            </a:r>
          </a:p>
        </p:txBody>
      </p:sp>
      <p:sp>
        <p:nvSpPr>
          <p:cNvPr id="4" name="Footer Placeholder 3"/>
          <p:cNvSpPr>
            <a:spLocks noGrp="1"/>
          </p:cNvSpPr>
          <p:nvPr>
            <p:ph type="ftr" sz="quarter" idx="11"/>
          </p:nvPr>
        </p:nvSpPr>
        <p:spPr/>
        <p:txBody>
          <a:bodyPr/>
          <a:lstStyle>
            <a:lvl1pPr>
              <a:defRPr>
                <a:solidFill>
                  <a:schemeClr val="accent1">
                    <a:lumMod val="50000"/>
                  </a:schemeClr>
                </a:solidFill>
              </a:defRPr>
            </a:lvl1pPr>
          </a:lstStyle>
          <a:p>
            <a:pPr>
              <a:defRPr/>
            </a:pPr>
            <a:r>
              <a:rPr lang="en-US"/>
              <a:t>Aswath Damodaran</a:t>
            </a:r>
            <a:endParaRPr lang="en-US" dirty="0"/>
          </a:p>
        </p:txBody>
      </p:sp>
      <p:sp>
        <p:nvSpPr>
          <p:cNvPr id="5" name="Slide Number Placeholder 4"/>
          <p:cNvSpPr>
            <a:spLocks noGrp="1"/>
          </p:cNvSpPr>
          <p:nvPr>
            <p:ph type="sldNum" sz="quarter" idx="12"/>
          </p:nvPr>
        </p:nvSpPr>
        <p:spPr/>
        <p:txBody>
          <a:bodyPr/>
          <a:lstStyle/>
          <a:p>
            <a:pPr>
              <a:defRPr/>
            </a:pPr>
            <a:fld id="{B31E368B-E858-304F-9383-F2818A2D7ADF}" type="slidenum">
              <a:rPr lang="en-US" altLang="en-US" smtClean="0"/>
              <a:pPr>
                <a:defRPr/>
              </a:pPr>
              <a:t>‹#›</a:t>
            </a:fld>
            <a:endParaRPr lang="en-US" altLang="en-US"/>
          </a:p>
        </p:txBody>
      </p:sp>
      <p:sp>
        <p:nvSpPr>
          <p:cNvPr id="6" name="Title 5"/>
          <p:cNvSpPr>
            <a:spLocks noGrp="1"/>
          </p:cNvSpPr>
          <p:nvPr>
            <p:ph type="title"/>
          </p:nvPr>
        </p:nvSpPr>
        <p:spPr>
          <a:xfrm>
            <a:off x="685800" y="484632"/>
            <a:ext cx="7797546" cy="1344168"/>
          </a:xfrm>
        </p:spPr>
        <p:txBody>
          <a:bodyPr/>
          <a:lstStyle/>
          <a:p>
            <a:r>
              <a:rPr lang="en-US"/>
              <a:t>Click to edit Master title style</a:t>
            </a:r>
          </a:p>
        </p:txBody>
      </p:sp>
    </p:spTree>
    <p:extLst>
      <p:ext uri="{BB962C8B-B14F-4D97-AF65-F5344CB8AC3E}">
        <p14:creationId xmlns:p14="http://schemas.microsoft.com/office/powerpoint/2010/main" val="34434312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r>
              <a:rPr lang="en-US" altLang="en-US"/>
              <a:t>‹#›</a:t>
            </a:r>
          </a:p>
        </p:txBody>
      </p:sp>
      <p:sp>
        <p:nvSpPr>
          <p:cNvPr id="3" name="Footer Placeholder 2"/>
          <p:cNvSpPr>
            <a:spLocks noGrp="1"/>
          </p:cNvSpPr>
          <p:nvPr>
            <p:ph type="ftr" sz="quarter" idx="11"/>
          </p:nvPr>
        </p:nvSpPr>
        <p:spPr/>
        <p:txBody>
          <a:bodyPr/>
          <a:lstStyle/>
          <a:p>
            <a:pPr>
              <a:defRPr/>
            </a:pPr>
            <a:r>
              <a:rPr lang="en-US"/>
              <a:t>Aswath Damodaran</a:t>
            </a:r>
            <a:endParaRPr lang="en-US" dirty="0"/>
          </a:p>
        </p:txBody>
      </p:sp>
      <p:sp>
        <p:nvSpPr>
          <p:cNvPr id="4" name="Slide Number Placeholder 3"/>
          <p:cNvSpPr>
            <a:spLocks noGrp="1"/>
          </p:cNvSpPr>
          <p:nvPr>
            <p:ph type="sldNum" sz="quarter" idx="12"/>
          </p:nvPr>
        </p:nvSpPr>
        <p:spPr/>
        <p:txBody>
          <a:bodyPr/>
          <a:lstStyle/>
          <a:p>
            <a:pPr>
              <a:defRPr/>
            </a:pPr>
            <a:fld id="{DEF4CBCD-D1AC-F749-BF94-E62279158193}" type="slidenum">
              <a:rPr lang="en-US" altLang="en-US" smtClean="0"/>
              <a:pPr>
                <a:defRPr/>
              </a:pPr>
              <a:t>‹#›</a:t>
            </a:fld>
            <a:endParaRPr lang="en-US" altLang="en-US"/>
          </a:p>
        </p:txBody>
      </p:sp>
    </p:spTree>
    <p:extLst>
      <p:ext uri="{BB962C8B-B14F-4D97-AF65-F5344CB8AC3E}">
        <p14:creationId xmlns:p14="http://schemas.microsoft.com/office/powerpoint/2010/main" val="29347935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en-US"/>
              <a:t>Click to edit Master title style</a:t>
            </a:r>
            <a:endParaRPr lang="en-US" dirty="0"/>
          </a:p>
        </p:txBody>
      </p:sp>
      <p:sp>
        <p:nvSpPr>
          <p:cNvPr id="3" name="Content Placeholder 2"/>
          <p:cNvSpPr>
            <a:spLocks noGrp="1"/>
          </p:cNvSpPr>
          <p:nvPr>
            <p:ph idx="1"/>
          </p:nvPr>
        </p:nvSpPr>
        <p:spPr>
          <a:xfrm>
            <a:off x="628650" y="685800"/>
            <a:ext cx="5033772" cy="5020056"/>
          </a:xfrm>
        </p:spPr>
        <p:txBody>
          <a:bodyPr/>
          <a:lstStyle>
            <a:lvl1pPr>
              <a:defRPr sz="2000"/>
            </a:lvl1pPr>
            <a:lvl2pPr>
              <a:defRPr sz="1800"/>
            </a:lvl2pPr>
            <a:lvl3pPr>
              <a:defRPr sz="16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9" name="Date Placeholder 8"/>
          <p:cNvSpPr>
            <a:spLocks noGrp="1"/>
          </p:cNvSpPr>
          <p:nvPr>
            <p:ph type="dt" sz="half" idx="10"/>
          </p:nvPr>
        </p:nvSpPr>
        <p:spPr/>
        <p:txBody>
          <a:bodyPr/>
          <a:lstStyle/>
          <a:p>
            <a:pPr>
              <a:defRPr/>
            </a:pPr>
            <a:r>
              <a:rPr lang="en-US" altLang="en-US"/>
              <a:t>‹#›</a:t>
            </a:r>
          </a:p>
        </p:txBody>
      </p:sp>
      <p:sp>
        <p:nvSpPr>
          <p:cNvPr id="10" name="Footer Placeholder 9"/>
          <p:cNvSpPr>
            <a:spLocks noGrp="1"/>
          </p:cNvSpPr>
          <p:nvPr>
            <p:ph type="ftr" sz="quarter" idx="11"/>
          </p:nvPr>
        </p:nvSpPr>
        <p:spPr/>
        <p:txBody>
          <a:bodyPr/>
          <a:lstStyle/>
          <a:p>
            <a:pPr>
              <a:defRPr/>
            </a:pPr>
            <a:r>
              <a:rPr lang="en-US"/>
              <a:t>Aswath Damodaran</a:t>
            </a:r>
            <a:endParaRPr lang="en-US" dirty="0"/>
          </a:p>
        </p:txBody>
      </p:sp>
      <p:sp>
        <p:nvSpPr>
          <p:cNvPr id="11" name="Slide Number Placeholder 10"/>
          <p:cNvSpPr>
            <a:spLocks noGrp="1"/>
          </p:cNvSpPr>
          <p:nvPr>
            <p:ph type="sldNum" sz="quarter" idx="12"/>
          </p:nvPr>
        </p:nvSpPr>
        <p:spPr/>
        <p:txBody>
          <a:bodyPr/>
          <a:lstStyle/>
          <a:p>
            <a:pPr>
              <a:defRPr/>
            </a:pPr>
            <a:fld id="{9313CD1C-E138-EF4A-B200-5E79D0310A2C}" type="slidenum">
              <a:rPr lang="en-US" altLang="en-US" smtClean="0"/>
              <a:pPr>
                <a:defRPr/>
              </a:pPr>
              <a:t>‹#›</a:t>
            </a:fld>
            <a:endParaRPr lang="en-US" altLang="en-US"/>
          </a:p>
        </p:txBody>
      </p:sp>
    </p:spTree>
    <p:extLst>
      <p:ext uri="{BB962C8B-B14F-4D97-AF65-F5344CB8AC3E}">
        <p14:creationId xmlns:p14="http://schemas.microsoft.com/office/powerpoint/2010/main" val="23261100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en-US"/>
              <a:t>Click to edit Master title style</a:t>
            </a:r>
            <a:endParaRPr lang="en-US" dirty="0"/>
          </a:p>
        </p:txBody>
      </p:sp>
      <p:sp>
        <p:nvSpPr>
          <p:cNvPr id="3" name="Picture Placeholder 2"/>
          <p:cNvSpPr>
            <a:spLocks noGrp="1"/>
          </p:cNvSpPr>
          <p:nvPr>
            <p:ph type="pic" idx="1"/>
          </p:nvPr>
        </p:nvSpPr>
        <p:spPr>
          <a:xfrm>
            <a:off x="0" y="0"/>
            <a:ext cx="6227805" cy="6858000"/>
          </a:xfrm>
          <a:solidFill>
            <a:schemeClr val="tx2">
              <a:lumMod val="20000"/>
              <a:lumOff val="80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8" name="Date Placeholder 7"/>
          <p:cNvSpPr>
            <a:spLocks noGrp="1"/>
          </p:cNvSpPr>
          <p:nvPr>
            <p:ph type="dt" sz="half" idx="10"/>
          </p:nvPr>
        </p:nvSpPr>
        <p:spPr/>
        <p:txBody>
          <a:bodyPr/>
          <a:lstStyle/>
          <a:p>
            <a:pPr>
              <a:defRPr/>
            </a:pPr>
            <a:r>
              <a:rPr lang="en-US" altLang="en-US"/>
              <a:t>‹#›</a:t>
            </a:r>
          </a:p>
        </p:txBody>
      </p:sp>
      <p:sp>
        <p:nvSpPr>
          <p:cNvPr id="10" name="Slide Number Placeholder 9"/>
          <p:cNvSpPr>
            <a:spLocks noGrp="1"/>
          </p:cNvSpPr>
          <p:nvPr>
            <p:ph type="sldNum" sz="quarter" idx="12"/>
          </p:nvPr>
        </p:nvSpPr>
        <p:spPr/>
        <p:txBody>
          <a:bodyPr/>
          <a:lstStyle/>
          <a:p>
            <a:pPr>
              <a:defRPr/>
            </a:pPr>
            <a:fld id="{EDBA35BD-1110-9B4E-939A-B88B637B98E6}" type="slidenum">
              <a:rPr lang="en-US" altLang="en-US" smtClean="0"/>
              <a:pPr>
                <a:defRPr/>
              </a:pPr>
              <a:t>‹#›</a:t>
            </a:fld>
            <a:endParaRPr lang="en-US" altLang="en-US"/>
          </a:p>
        </p:txBody>
      </p:sp>
    </p:spTree>
    <p:extLst>
      <p:ext uri="{BB962C8B-B14F-4D97-AF65-F5344CB8AC3E}">
        <p14:creationId xmlns:p14="http://schemas.microsoft.com/office/powerpoint/2010/main" val="31622781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r>
              <a:rPr lang="en-US" altLang="en-US"/>
              <a:t>‹#›</a:t>
            </a:r>
            <a:endParaRPr lang="en-US" altLang="en-US">
              <a:solidFill>
                <a:srgbClr val="898989"/>
              </a:solidFill>
            </a:endParaRPr>
          </a:p>
        </p:txBody>
      </p:sp>
      <p:sp>
        <p:nvSpPr>
          <p:cNvPr id="8" name="Footer Placeholder 7"/>
          <p:cNvSpPr>
            <a:spLocks noGrp="1"/>
          </p:cNvSpPr>
          <p:nvPr>
            <p:ph type="ftr" sz="quarter" idx="11"/>
          </p:nvPr>
        </p:nvSpPr>
        <p:spPr/>
        <p:txBody>
          <a:bodyPr/>
          <a:lstStyle/>
          <a:p>
            <a:pPr>
              <a:defRPr/>
            </a:pPr>
            <a:r>
              <a:rPr lang="en-US"/>
              <a:t>Aswath Damodaran</a:t>
            </a:r>
          </a:p>
        </p:txBody>
      </p:sp>
      <p:sp>
        <p:nvSpPr>
          <p:cNvPr id="9" name="Slide Number Placeholder 8"/>
          <p:cNvSpPr>
            <a:spLocks noGrp="1"/>
          </p:cNvSpPr>
          <p:nvPr>
            <p:ph type="sldNum" sz="quarter" idx="12"/>
          </p:nvPr>
        </p:nvSpPr>
        <p:spPr/>
        <p:txBody>
          <a:bodyPr/>
          <a:lstStyle/>
          <a:p>
            <a:pPr>
              <a:defRPr/>
            </a:pPr>
            <a:fld id="{222276F4-1E27-4141-B645-66099AD07E04}" type="slidenum">
              <a:rPr lang="en-US" altLang="en-US" smtClean="0"/>
              <a:pPr>
                <a:defRPr/>
              </a:pPr>
              <a:t>‹#›</a:t>
            </a:fld>
            <a:endParaRPr lang="en-US" altLang="en-US">
              <a:solidFill>
                <a:schemeClr val="tx1"/>
              </a:solidFill>
            </a:endParaRPr>
          </a:p>
        </p:txBody>
      </p:sp>
    </p:spTree>
    <p:extLst>
      <p:ext uri="{BB962C8B-B14F-4D97-AF65-F5344CB8AC3E}">
        <p14:creationId xmlns:p14="http://schemas.microsoft.com/office/powerpoint/2010/main" val="30887174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533400"/>
            <a:ext cx="1914525" cy="5638800"/>
          </a:xfrm>
        </p:spPr>
        <p:txBody>
          <a:bodyPr vert="eaVert"/>
          <a:lstStyle>
            <a:lvl1pPr>
              <a:defRPr b="0"/>
            </a:lvl1pPr>
          </a:lstStyle>
          <a:p>
            <a:r>
              <a:rPr lang="en-US"/>
              <a:t>Click to edit Master title style</a:t>
            </a:r>
            <a:endParaRPr lang="en-US" dirty="0"/>
          </a:p>
        </p:txBody>
      </p:sp>
      <p:sp>
        <p:nvSpPr>
          <p:cNvPr id="3" name="Vertical Text Placeholder 2"/>
          <p:cNvSpPr>
            <a:spLocks noGrp="1"/>
          </p:cNvSpPr>
          <p:nvPr>
            <p:ph type="body" orient="vert" idx="1"/>
          </p:nvPr>
        </p:nvSpPr>
        <p:spPr>
          <a:xfrm>
            <a:off x="800100" y="533400"/>
            <a:ext cx="5629275" cy="5638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r>
              <a:rPr lang="en-US" altLang="en-US"/>
              <a:t>‹#›</a:t>
            </a:r>
            <a:endParaRPr lang="en-US" altLang="en-US">
              <a:solidFill>
                <a:srgbClr val="898989"/>
              </a:solidFill>
            </a:endParaRPr>
          </a:p>
        </p:txBody>
      </p:sp>
      <p:sp>
        <p:nvSpPr>
          <p:cNvPr id="8" name="Footer Placeholder 7"/>
          <p:cNvSpPr>
            <a:spLocks noGrp="1"/>
          </p:cNvSpPr>
          <p:nvPr>
            <p:ph type="ftr" sz="quarter" idx="11"/>
          </p:nvPr>
        </p:nvSpPr>
        <p:spPr/>
        <p:txBody>
          <a:bodyPr/>
          <a:lstStyle/>
          <a:p>
            <a:pPr>
              <a:defRPr/>
            </a:pPr>
            <a:r>
              <a:rPr lang="en-US"/>
              <a:t>Aswath Damodaran</a:t>
            </a:r>
            <a:endParaRPr lang="en-US" dirty="0"/>
          </a:p>
        </p:txBody>
      </p:sp>
      <p:sp>
        <p:nvSpPr>
          <p:cNvPr id="9" name="Slide Number Placeholder 8"/>
          <p:cNvSpPr>
            <a:spLocks noGrp="1"/>
          </p:cNvSpPr>
          <p:nvPr>
            <p:ph type="sldNum" sz="quarter" idx="12"/>
          </p:nvPr>
        </p:nvSpPr>
        <p:spPr/>
        <p:txBody>
          <a:bodyPr/>
          <a:lstStyle/>
          <a:p>
            <a:pPr>
              <a:defRPr/>
            </a:pPr>
            <a:fld id="{01F3ED99-DD32-6549-9450-AC3CD32E0676}" type="slidenum">
              <a:rPr lang="en-US" altLang="en-US" smtClean="0"/>
              <a:pPr>
                <a:defRPr/>
              </a:pPr>
              <a:t>‹#›</a:t>
            </a:fld>
            <a:endParaRPr lang="en-US" altLang="en-US">
              <a:solidFill>
                <a:schemeClr val="tx1"/>
              </a:solidFill>
            </a:endParaRPr>
          </a:p>
        </p:txBody>
      </p:sp>
    </p:spTree>
    <p:extLst>
      <p:ext uri="{BB962C8B-B14F-4D97-AF65-F5344CB8AC3E}">
        <p14:creationId xmlns:p14="http://schemas.microsoft.com/office/powerpoint/2010/main" val="20641564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woTxTwoObj">
  <p:cSld name="2_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776491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762000" y="228600"/>
            <a:ext cx="7696200" cy="1143000"/>
          </a:xfrm>
        </p:spPr>
        <p:txBody>
          <a:bodyPr/>
          <a:lstStyle/>
          <a:p>
            <a:r>
              <a:rPr lang="en-US"/>
              <a:t>Click to edit Master title style</a:t>
            </a:r>
          </a:p>
        </p:txBody>
      </p:sp>
      <p:sp>
        <p:nvSpPr>
          <p:cNvPr id="3" name="Chart Placeholder 2"/>
          <p:cNvSpPr>
            <a:spLocks noGrp="1"/>
          </p:cNvSpPr>
          <p:nvPr>
            <p:ph type="chart" idx="1"/>
          </p:nvPr>
        </p:nvSpPr>
        <p:spPr>
          <a:xfrm>
            <a:off x="1143000" y="1828800"/>
            <a:ext cx="7753350" cy="4191000"/>
          </a:xfrm>
        </p:spPr>
        <p:txBody>
          <a:bodyPr>
            <a:normAutofit/>
          </a:bodyPr>
          <a:lstStyle/>
          <a:p>
            <a:pPr lvl="0"/>
            <a:r>
              <a:rPr lang="en-US" noProof="0"/>
              <a:t>Click icon to add chart</a:t>
            </a:r>
          </a:p>
        </p:txBody>
      </p:sp>
    </p:spTree>
    <p:extLst>
      <p:ext uri="{BB962C8B-B14F-4D97-AF65-F5344CB8AC3E}">
        <p14:creationId xmlns:p14="http://schemas.microsoft.com/office/powerpoint/2010/main" val="17771143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3.png"/><Relationship Id="rId2" Type="http://schemas.openxmlformats.org/officeDocument/2006/relationships/slideLayout" Target="../slideLayouts/slideLayout2.xml"/><Relationship Id="rId16" Type="http://schemas.microsoft.com/office/2007/relationships/hdphoto" Target="../media/hdphoto1.wdp"/><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2" name="Group 11"/>
          <p:cNvGrpSpPr/>
          <p:nvPr/>
        </p:nvGrpSpPr>
        <p:grpSpPr>
          <a:xfrm>
            <a:off x="8522664" y="6255258"/>
            <a:ext cx="393192" cy="393192"/>
            <a:chOff x="8532189" y="5068824"/>
            <a:chExt cx="393192" cy="393192"/>
          </a:xfrm>
        </p:grpSpPr>
        <p:sp>
          <p:nvSpPr>
            <p:cNvPr id="8" name="Oval 7"/>
            <p:cNvSpPr>
              <a:spLocks noChangeAspect="1"/>
            </p:cNvSpPr>
            <p:nvPr/>
          </p:nvSpPr>
          <p:spPr>
            <a:xfrm>
              <a:off x="8532189" y="5068824"/>
              <a:ext cx="393192" cy="393192"/>
            </a:xfrm>
            <a:prstGeom prst="ellipse">
              <a:avLst/>
            </a:prstGeom>
            <a:blipFill dpi="0" rotWithShape="1">
              <a:blip r:embed="rId15">
                <a:duotone>
                  <a:schemeClr val="accent1">
                    <a:shade val="45000"/>
                    <a:satMod val="135000"/>
                  </a:schemeClr>
                  <a:prstClr val="white"/>
                </a:duotone>
                <a:extLst>
                  <a:ext uri="{BEBA8EAE-BF5A-486C-A8C5-ECC9F3942E4B}">
                    <a14:imgProps xmlns:a14="http://schemas.microsoft.com/office/drawing/2010/main">
                      <a14:imgLayer r:embed="rId16">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9" name="Oval 8"/>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 name="Title Placeholder 1"/>
          <p:cNvSpPr>
            <a:spLocks noGrp="1"/>
          </p:cNvSpPr>
          <p:nvPr>
            <p:ph type="title"/>
          </p:nvPr>
        </p:nvSpPr>
        <p:spPr>
          <a:xfrm>
            <a:off x="685800" y="484632"/>
            <a:ext cx="7772400" cy="160934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121408"/>
            <a:ext cx="7772400" cy="405079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992368" y="6272785"/>
            <a:ext cx="2455164" cy="365125"/>
          </a:xfrm>
          <a:prstGeom prst="rect">
            <a:avLst/>
          </a:prstGeom>
        </p:spPr>
        <p:txBody>
          <a:bodyPr vert="horz" lIns="91440" tIns="45720" rIns="91440" bIns="45720" rtlCol="0" anchor="ctr"/>
          <a:lstStyle>
            <a:lvl1pPr algn="r">
              <a:defRPr sz="1000">
                <a:solidFill>
                  <a:schemeClr val="accent1">
                    <a:lumMod val="50000"/>
                  </a:schemeClr>
                </a:solidFill>
              </a:defRPr>
            </a:lvl1pPr>
          </a:lstStyle>
          <a:p>
            <a:pPr>
              <a:defRPr/>
            </a:pPr>
            <a:r>
              <a:rPr lang="en-US" altLang="en-US"/>
              <a:t>‹#›</a:t>
            </a:r>
          </a:p>
        </p:txBody>
      </p:sp>
      <p:sp>
        <p:nvSpPr>
          <p:cNvPr id="5" name="Footer Placeholder 4"/>
          <p:cNvSpPr>
            <a:spLocks noGrp="1"/>
          </p:cNvSpPr>
          <p:nvPr>
            <p:ph type="ftr" sz="quarter" idx="3"/>
          </p:nvPr>
        </p:nvSpPr>
        <p:spPr>
          <a:xfrm>
            <a:off x="685800" y="6272785"/>
            <a:ext cx="4745736" cy="365125"/>
          </a:xfrm>
          <a:prstGeom prst="rect">
            <a:avLst/>
          </a:prstGeom>
        </p:spPr>
        <p:txBody>
          <a:bodyPr vert="horz" lIns="91440" tIns="45720" rIns="91440" bIns="45720" rtlCol="0" anchor="ctr"/>
          <a:lstStyle>
            <a:lvl1pPr algn="l">
              <a:defRPr sz="1000">
                <a:solidFill>
                  <a:schemeClr val="accent1">
                    <a:lumMod val="50000"/>
                  </a:schemeClr>
                </a:solidFill>
              </a:defRPr>
            </a:lvl1pPr>
          </a:lstStyle>
          <a:p>
            <a:pPr>
              <a:defRPr/>
            </a:pPr>
            <a:r>
              <a:rPr lang="en-US"/>
              <a:t>Aswath Damodaran</a:t>
            </a:r>
            <a:endParaRPr lang="en-US" dirty="0"/>
          </a:p>
        </p:txBody>
      </p:sp>
      <p:sp>
        <p:nvSpPr>
          <p:cNvPr id="6" name="Slide Number Placeholder 5"/>
          <p:cNvSpPr>
            <a:spLocks noGrp="1"/>
          </p:cNvSpPr>
          <p:nvPr>
            <p:ph type="sldNum" sz="quarter" idx="4"/>
          </p:nvPr>
        </p:nvSpPr>
        <p:spPr>
          <a:xfrm>
            <a:off x="8483346" y="6272785"/>
            <a:ext cx="480060" cy="365125"/>
          </a:xfrm>
          <a:prstGeom prst="rect">
            <a:avLst/>
          </a:prstGeom>
        </p:spPr>
        <p:txBody>
          <a:bodyPr vert="horz" lIns="91440" tIns="45720" rIns="91440" bIns="45720" rtlCol="0" anchor="ctr"/>
          <a:lstStyle>
            <a:lvl1pPr algn="ctr">
              <a:defRPr sz="1100" b="1" spc="-70" baseline="0">
                <a:solidFill>
                  <a:srgbClr val="FFFFFF"/>
                </a:solidFill>
                <a:latin typeface="+mn-lt"/>
              </a:defRPr>
            </a:lvl1pPr>
          </a:lstStyle>
          <a:p>
            <a:pPr>
              <a:defRPr/>
            </a:pPr>
            <a:fld id="{9313CD1C-E138-EF4A-B200-5E79D0310A2C}" type="slidenum">
              <a:rPr lang="en-US" altLang="en-US" smtClean="0"/>
              <a:pPr>
                <a:defRPr/>
              </a:pPr>
              <a:t>‹#›</a:t>
            </a:fld>
            <a:endParaRPr lang="en-US" altLang="en-US"/>
          </a:p>
        </p:txBody>
      </p:sp>
    </p:spTree>
    <p:extLst>
      <p:ext uri="{BB962C8B-B14F-4D97-AF65-F5344CB8AC3E}">
        <p14:creationId xmlns:p14="http://schemas.microsoft.com/office/powerpoint/2010/main" val="4215673907"/>
      </p:ext>
    </p:extLst>
  </p:cSld>
  <p:clrMap bg1="lt1" tx1="dk1" bg2="lt2" tx2="dk2" accent1="accent1" accent2="accent2" accent3="accent3" accent4="accent4" accent5="accent5" accent6="accent6" hlink="hlink" folHlink="folHlink"/>
  <p:sldLayoutIdLst>
    <p:sldLayoutId id="2147483808" r:id="rId1"/>
    <p:sldLayoutId id="2147483809" r:id="rId2"/>
    <p:sldLayoutId id="2147483810" r:id="rId3"/>
    <p:sldLayoutId id="2147483811" r:id="rId4"/>
    <p:sldLayoutId id="2147483812" r:id="rId5"/>
    <p:sldLayoutId id="2147483813" r:id="rId6"/>
    <p:sldLayoutId id="2147483814" r:id="rId7"/>
    <p:sldLayoutId id="2147483815" r:id="rId8"/>
    <p:sldLayoutId id="2147483816" r:id="rId9"/>
    <p:sldLayoutId id="2147483817" r:id="rId10"/>
    <p:sldLayoutId id="2147483818" r:id="rId11"/>
    <p:sldLayoutId id="2147483819" r:id="rId12"/>
    <p:sldLayoutId id="2147483820" r:id="rId13"/>
  </p:sldLayoutIdLst>
  <p:txStyles>
    <p:titleStyle>
      <a:lvl1pPr algn="l" defTabSz="914400" rtl="0" eaLnBrk="1" latinLnBrk="0" hangingPunct="1">
        <a:lnSpc>
          <a:spcPct val="90000"/>
        </a:lnSpc>
        <a:spcBef>
          <a:spcPct val="0"/>
        </a:spcBef>
        <a:buNone/>
        <a:defRPr sz="4200" b="0" kern="1200" cap="all" baseline="0">
          <a:blipFill>
            <a:blip r:embed="rId17">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2">
            <a:extLst>
              <a:ext uri="{FF2B5EF4-FFF2-40B4-BE49-F238E27FC236}">
                <a16:creationId xmlns:a16="http://schemas.microsoft.com/office/drawing/2014/main" id="{9328F13E-70F7-BD4A-84AF-3965760AF790}"/>
              </a:ext>
            </a:extLst>
          </p:cNvPr>
          <p:cNvSpPr>
            <a:spLocks noGrp="1" noChangeArrowheads="1"/>
          </p:cNvSpPr>
          <p:nvPr>
            <p:ph type="ctrTitle"/>
          </p:nvPr>
        </p:nvSpPr>
        <p:spPr/>
        <p:txBody>
          <a:bodyPr/>
          <a:lstStyle/>
          <a:p>
            <a:pPr>
              <a:defRPr/>
            </a:pPr>
            <a:r>
              <a:rPr lang="en-US" altLang="en-US">
                <a:ea typeface="ＭＳ Ｐゴシック" panose="020B0600070205080204" pitchFamily="34" charset="-128"/>
              </a:rPr>
              <a:t>Value Investing: Activist Investing</a:t>
            </a:r>
          </a:p>
        </p:txBody>
      </p:sp>
      <p:sp>
        <p:nvSpPr>
          <p:cNvPr id="2051" name="Rectangle 3">
            <a:extLst>
              <a:ext uri="{FF2B5EF4-FFF2-40B4-BE49-F238E27FC236}">
                <a16:creationId xmlns:a16="http://schemas.microsoft.com/office/drawing/2014/main" id="{3EC8C88B-537A-C847-A450-FE0F2D5A7836}"/>
              </a:ext>
            </a:extLst>
          </p:cNvPr>
          <p:cNvSpPr>
            <a:spLocks noGrp="1" noChangeArrowheads="1"/>
          </p:cNvSpPr>
          <p:nvPr>
            <p:ph type="subTitle" idx="1"/>
          </p:nvPr>
        </p:nvSpPr>
        <p:spPr/>
        <p:txBody>
          <a:bodyPr rtlCol="0"/>
          <a:lstStyle/>
          <a:p>
            <a:pPr fontAlgn="auto">
              <a:spcAft>
                <a:spcPts val="0"/>
              </a:spcAft>
              <a:buFont typeface="Arial"/>
              <a:buNone/>
              <a:defRPr/>
            </a:pPr>
            <a:r>
              <a:rPr lang="en-US" dirty="0">
                <a:ea typeface="+mn-ea"/>
                <a:cs typeface="+mn-cs"/>
              </a:rPr>
              <a:t>Priva</a:t>
            </a:r>
            <a:r>
              <a:rPr lang="en-US" dirty="0"/>
              <a:t>te Equity – The Good, The Bad and the Ugly!</a:t>
            </a:r>
            <a:endParaRPr lang="en-US" dirty="0">
              <a:ea typeface="+mn-ea"/>
              <a:cs typeface="+mn-cs"/>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Title 1">
            <a:extLst>
              <a:ext uri="{FF2B5EF4-FFF2-40B4-BE49-F238E27FC236}">
                <a16:creationId xmlns:a16="http://schemas.microsoft.com/office/drawing/2014/main" id="{73B2B884-D625-1549-9FAF-7A39BC8C9C28}"/>
              </a:ext>
            </a:extLst>
          </p:cNvPr>
          <p:cNvSpPr>
            <a:spLocks noGrp="1"/>
          </p:cNvSpPr>
          <p:nvPr>
            <p:ph type="title"/>
          </p:nvPr>
        </p:nvSpPr>
        <p:spPr/>
        <p:txBody>
          <a:bodyPr/>
          <a:lstStyle/>
          <a:p>
            <a:r>
              <a:rPr lang="en-US" altLang="en-US">
                <a:ea typeface="ＭＳ Ｐゴシック" panose="020B0600070205080204" pitchFamily="34" charset="-128"/>
              </a:rPr>
              <a:t>Classes of Activist Investors</a:t>
            </a:r>
          </a:p>
        </p:txBody>
      </p:sp>
      <p:sp>
        <p:nvSpPr>
          <p:cNvPr id="4098" name="Content Placeholder 2">
            <a:extLst>
              <a:ext uri="{FF2B5EF4-FFF2-40B4-BE49-F238E27FC236}">
                <a16:creationId xmlns:a16="http://schemas.microsoft.com/office/drawing/2014/main" id="{3BA8DFC9-7336-3B4E-8605-EDCD9AD5FA9F}"/>
              </a:ext>
            </a:extLst>
          </p:cNvPr>
          <p:cNvSpPr>
            <a:spLocks noGrp="1"/>
          </p:cNvSpPr>
          <p:nvPr>
            <p:ph idx="1"/>
          </p:nvPr>
        </p:nvSpPr>
        <p:spPr/>
        <p:txBody>
          <a:bodyPr>
            <a:normAutofit fontScale="92500"/>
          </a:bodyPr>
          <a:lstStyle/>
          <a:p>
            <a:pPr>
              <a:lnSpc>
                <a:spcPct val="80000"/>
              </a:lnSpc>
            </a:pPr>
            <a:r>
              <a:rPr lang="en-US" altLang="en-US" sz="2200" u="sng" dirty="0">
                <a:ea typeface="ＭＳ Ｐゴシック" panose="020B0600070205080204" pitchFamily="34" charset="-128"/>
              </a:rPr>
              <a:t>Lone wolves</a:t>
            </a:r>
            <a:r>
              <a:rPr lang="en-US" altLang="en-US" sz="2200" dirty="0">
                <a:ea typeface="ＭＳ Ｐゴシック" panose="020B0600070205080204" pitchFamily="34" charset="-128"/>
              </a:rPr>
              <a:t>: These are individual investors, with substantial resources and a willingness to challenge incumbent managers. </a:t>
            </a:r>
          </a:p>
          <a:p>
            <a:pPr>
              <a:lnSpc>
                <a:spcPct val="80000"/>
              </a:lnSpc>
            </a:pPr>
            <a:r>
              <a:rPr lang="en-US" altLang="en-US" sz="2200" u="sng" dirty="0">
                <a:ea typeface="ＭＳ Ｐゴシック" panose="020B0600070205080204" pitchFamily="34" charset="-128"/>
              </a:rPr>
              <a:t>Institutional investors</a:t>
            </a:r>
            <a:r>
              <a:rPr lang="en-US" altLang="en-US" sz="2200" dirty="0">
                <a:ea typeface="ＭＳ Ｐゴシック" panose="020B0600070205080204" pitchFamily="34" charset="-128"/>
              </a:rPr>
              <a:t>: While most institutional investors prefer to vote with their feet (selling stock in companies that are poorly managed), a few have been willing to challenge managers at these companies and push for change.</a:t>
            </a:r>
          </a:p>
          <a:p>
            <a:pPr>
              <a:lnSpc>
                <a:spcPct val="80000"/>
              </a:lnSpc>
            </a:pPr>
            <a:r>
              <a:rPr lang="en-US" altLang="en-US" sz="2200" u="sng" dirty="0">
                <a:ea typeface="ＭＳ Ｐゴシック" panose="020B0600070205080204" pitchFamily="34" charset="-128"/>
              </a:rPr>
              <a:t>Activist hedge &amp; private equity funds</a:t>
            </a:r>
            <a:r>
              <a:rPr lang="en-US" altLang="en-US" sz="2200" dirty="0">
                <a:ea typeface="ＭＳ Ｐゴシック" panose="020B0600070205080204" pitchFamily="34" charset="-128"/>
              </a:rPr>
              <a:t>: . A subset of private equity funds have made their reputations (and wealth) at least in part by investing in (and sometimes buying outright) publicly traded companies that they feel are managed less than optimally, changing the way they managed and cashing out in the market place. A key difference between these funds and the other two classes of activist investors is that </a:t>
            </a:r>
            <a:r>
              <a:rPr lang="en-US" altLang="en-US" sz="2200" b="1" dirty="0">
                <a:ea typeface="ＭＳ Ｐゴシック" panose="020B0600070205080204" pitchFamily="34" charset="-128"/>
              </a:rPr>
              <a:t>rather than challenge incumbent managers as incompetent, they often team up with them </a:t>
            </a:r>
            <a:r>
              <a:rPr lang="en-US" altLang="en-US" sz="2200" dirty="0">
                <a:ea typeface="ＭＳ Ｐゴシック" panose="020B0600070205080204" pitchFamily="34" charset="-128"/>
              </a:rPr>
              <a:t>in taking public companies into the private domain, at least temporarily. </a:t>
            </a:r>
          </a:p>
          <a:p>
            <a:pPr>
              <a:lnSpc>
                <a:spcPct val="80000"/>
              </a:lnSpc>
            </a:pPr>
            <a:endParaRPr lang="en-US" altLang="en-US" sz="2200" dirty="0">
              <a:ea typeface="ＭＳ Ｐゴシック" panose="020B0600070205080204" pitchFamily="34" charset="-128"/>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Title 1">
            <a:extLst>
              <a:ext uri="{FF2B5EF4-FFF2-40B4-BE49-F238E27FC236}">
                <a16:creationId xmlns:a16="http://schemas.microsoft.com/office/drawing/2014/main" id="{2ED50449-F1E8-0248-981C-31CD424CF030}"/>
              </a:ext>
            </a:extLst>
          </p:cNvPr>
          <p:cNvSpPr>
            <a:spLocks noGrp="1"/>
          </p:cNvSpPr>
          <p:nvPr>
            <p:ph type="title"/>
          </p:nvPr>
        </p:nvSpPr>
        <p:spPr/>
        <p:txBody>
          <a:bodyPr/>
          <a:lstStyle/>
          <a:p>
            <a:r>
              <a:rPr lang="en-US" altLang="en-US">
                <a:ea typeface="ＭＳ Ｐゴシック" panose="020B0600070205080204" pitchFamily="34" charset="-128"/>
              </a:rPr>
              <a:t>Activist Value Investing</a:t>
            </a:r>
          </a:p>
        </p:txBody>
      </p:sp>
      <p:pic>
        <p:nvPicPr>
          <p:cNvPr id="5122" name="Content Placeholder 3">
            <a:extLst>
              <a:ext uri="{FF2B5EF4-FFF2-40B4-BE49-F238E27FC236}">
                <a16:creationId xmlns:a16="http://schemas.microsoft.com/office/drawing/2014/main" id="{7A8B0612-3C5E-8C4B-887B-F269CE858919}"/>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028700" y="3487738"/>
            <a:ext cx="7086600" cy="2489200"/>
          </a:xfrm>
        </p:spPr>
      </p:pic>
      <p:sp>
        <p:nvSpPr>
          <p:cNvPr id="5123" name="TextBox 4">
            <a:extLst>
              <a:ext uri="{FF2B5EF4-FFF2-40B4-BE49-F238E27FC236}">
                <a16:creationId xmlns:a16="http://schemas.microsoft.com/office/drawing/2014/main" id="{88E5E7E5-F8B9-CE41-B004-A458CC8B2BF6}"/>
              </a:ext>
            </a:extLst>
          </p:cNvPr>
          <p:cNvSpPr txBox="1">
            <a:spLocks noChangeArrowheads="1"/>
          </p:cNvSpPr>
          <p:nvPr/>
        </p:nvSpPr>
        <p:spPr bwMode="auto">
          <a:xfrm>
            <a:off x="612775" y="1938338"/>
            <a:ext cx="350520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fontAlgn="base">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fontAlgn="base">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fontAlgn="base">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fontAlgn="base">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pitchFamily="2" charset="0"/>
              </a:rPr>
              <a:t>Passive investors buy companies with a pricing gap and hope (and pray) that the pricing gap closes.</a:t>
            </a:r>
          </a:p>
        </p:txBody>
      </p:sp>
      <p:sp>
        <p:nvSpPr>
          <p:cNvPr id="5124" name="TextBox 5">
            <a:extLst>
              <a:ext uri="{FF2B5EF4-FFF2-40B4-BE49-F238E27FC236}">
                <a16:creationId xmlns:a16="http://schemas.microsoft.com/office/drawing/2014/main" id="{2AF54809-DAD6-DD4D-8118-0CB5992A7280}"/>
              </a:ext>
            </a:extLst>
          </p:cNvPr>
          <p:cNvSpPr txBox="1">
            <a:spLocks noChangeArrowheads="1"/>
          </p:cNvSpPr>
          <p:nvPr/>
        </p:nvSpPr>
        <p:spPr bwMode="auto">
          <a:xfrm>
            <a:off x="5180013" y="1882775"/>
            <a:ext cx="33528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fontAlgn="base">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fontAlgn="base">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fontAlgn="base">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fontAlgn="base">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pitchFamily="2" charset="0"/>
              </a:rPr>
              <a:t>Activist investors buy companies with a value and/or pricing gap and provide the catalysts for closing the gaps.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And what are their Motives?</a:t>
            </a:r>
          </a:p>
        </p:txBody>
      </p:sp>
      <p:sp>
        <p:nvSpPr>
          <p:cNvPr id="3" name="TextBox 2"/>
          <p:cNvSpPr txBox="1"/>
          <p:nvPr/>
        </p:nvSpPr>
        <p:spPr>
          <a:xfrm>
            <a:off x="7543800" y="2438400"/>
            <a:ext cx="1435099" cy="1193800"/>
          </a:xfrm>
          <a:prstGeom prst="rect">
            <a:avLst/>
          </a:prstGeom>
          <a:noFill/>
        </p:spPr>
        <p:txBody>
          <a:bodyPr wrap="square" rtlCol="0">
            <a:spAutoFit/>
          </a:bodyPr>
          <a:lstStyle/>
          <a:p>
            <a:r>
              <a:rPr lang="en-US" sz="1400" dirty="0"/>
              <a:t>You have to be able to buy the target company at the right price.</a:t>
            </a:r>
          </a:p>
        </p:txBody>
      </p:sp>
      <p:pic>
        <p:nvPicPr>
          <p:cNvPr id="8" name="Content Placeholder 7" descr="A graph of red rectangular bars&#10;&#10;Description automatically generated with medium confidence">
            <a:extLst>
              <a:ext uri="{FF2B5EF4-FFF2-40B4-BE49-F238E27FC236}">
                <a16:creationId xmlns:a16="http://schemas.microsoft.com/office/drawing/2014/main" id="{41BE240A-F8E7-ABEA-BBBC-DAA60FC70594}"/>
              </a:ext>
            </a:extLst>
          </p:cNvPr>
          <p:cNvPicPr>
            <a:picLocks noGrp="1" noChangeAspect="1"/>
          </p:cNvPicPr>
          <p:nvPr>
            <p:ph idx="1"/>
          </p:nvPr>
        </p:nvPicPr>
        <p:blipFill>
          <a:blip r:embed="rId3"/>
          <a:stretch>
            <a:fillRect/>
          </a:stretch>
        </p:blipFill>
        <p:spPr>
          <a:xfrm>
            <a:off x="1806817" y="1989080"/>
            <a:ext cx="5530366" cy="4419600"/>
          </a:xfrm>
          <a:prstGeom prst="rect">
            <a:avLst/>
          </a:prstGeom>
        </p:spPr>
      </p:pic>
    </p:spTree>
    <p:extLst>
      <p:ext uri="{BB962C8B-B14F-4D97-AF65-F5344CB8AC3E}">
        <p14:creationId xmlns:p14="http://schemas.microsoft.com/office/powerpoint/2010/main" val="27766460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Who do they target?</a:t>
            </a:r>
          </a:p>
        </p:txBody>
      </p:sp>
      <p:sp>
        <p:nvSpPr>
          <p:cNvPr id="8" name="Content Placeholder 7">
            <a:extLst>
              <a:ext uri="{FF2B5EF4-FFF2-40B4-BE49-F238E27FC236}">
                <a16:creationId xmlns:a16="http://schemas.microsoft.com/office/drawing/2014/main" id="{E699A0A8-C960-4393-328F-662074809632}"/>
              </a:ext>
            </a:extLst>
          </p:cNvPr>
          <p:cNvSpPr>
            <a:spLocks noGrp="1"/>
          </p:cNvSpPr>
          <p:nvPr>
            <p:ph idx="1"/>
          </p:nvPr>
        </p:nvSpPr>
        <p:spPr/>
        <p:txBody>
          <a:bodyPr>
            <a:normAutofit fontScale="92500" lnSpcReduction="10000"/>
          </a:bodyPr>
          <a:lstStyle/>
          <a:p>
            <a:pPr lvl="0"/>
            <a:r>
              <a:rPr lang="en-US" b="1" dirty="0"/>
              <a:t>Free cash flows</a:t>
            </a:r>
            <a:r>
              <a:rPr lang="en-US" dirty="0"/>
              <a:t>: Given that many buyouts are funded with debt, it should come as no surprise that one of the common characteristics across target firms in buyouts is </a:t>
            </a:r>
            <a:r>
              <a:rPr lang="en-US" b="1" dirty="0"/>
              <a:t>large positive free cash flows from operations</a:t>
            </a:r>
            <a:r>
              <a:rPr lang="en-US" dirty="0"/>
              <a:t> that can be used to service and pay down debt.</a:t>
            </a:r>
          </a:p>
          <a:p>
            <a:pPr lvl="0"/>
            <a:r>
              <a:rPr lang="en-US" b="1" dirty="0"/>
              <a:t>Cheap</a:t>
            </a:r>
            <a:r>
              <a:rPr lang="en-US" dirty="0"/>
              <a:t>: While the objective in a buyout may be fixing up a poorly run firm and flipping it back to the market, at a much higher price, private equity firms improve their odds of high returns, if they can acquire target firms at low prices. Target firms in leveraged buyouts </a:t>
            </a:r>
            <a:r>
              <a:rPr lang="en-US" b="1" dirty="0"/>
              <a:t>trade at lower pricing multiples, with enterprise value to EBITDA</a:t>
            </a:r>
            <a:r>
              <a:rPr lang="en-US" dirty="0"/>
              <a:t> among the more widely used metrics..</a:t>
            </a:r>
          </a:p>
          <a:p>
            <a:pPr lvl="0"/>
            <a:r>
              <a:rPr lang="en-US" b="1" dirty="0"/>
              <a:t>Potential for operating improvement</a:t>
            </a:r>
            <a:r>
              <a:rPr lang="en-US" dirty="0"/>
              <a:t>: One simple, and flawed, measure of the potential for operating improvement is a </a:t>
            </a:r>
            <a:r>
              <a:rPr lang="en-US" b="1" dirty="0"/>
              <a:t>comparison of the operating margins or returns on invested capital of the targeted firm to that of its peer group</a:t>
            </a:r>
            <a:r>
              <a:rPr lang="en-US" dirty="0"/>
              <a:t>, and here too, the evidence is supportive of the notion that companies that lag their peer group in profitability and investment returns are more likely to be targeted in buyouts.</a:t>
            </a:r>
          </a:p>
        </p:txBody>
      </p:sp>
    </p:spTree>
    <p:extLst>
      <p:ext uri="{BB962C8B-B14F-4D97-AF65-F5344CB8AC3E}">
        <p14:creationId xmlns:p14="http://schemas.microsoft.com/office/powerpoint/2010/main" val="22111878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50800" y="558800"/>
            <a:ext cx="9042400" cy="5727700"/>
          </a:xfrm>
          <a:prstGeom prst="rect">
            <a:avLst/>
          </a:prstGeom>
          <a:solidFill>
            <a:srgbClr val="FFFFFF"/>
          </a:solidFill>
        </p:spPr>
      </p:pic>
      <p:sp>
        <p:nvSpPr>
          <p:cNvPr id="3" name="TextBox 2">
            <a:extLst>
              <a:ext uri="{FF2B5EF4-FFF2-40B4-BE49-F238E27FC236}">
                <a16:creationId xmlns:a16="http://schemas.microsoft.com/office/drawing/2014/main" id="{3CA91411-A7D7-6E4C-AEBA-EF97B96BCBDF}"/>
              </a:ext>
            </a:extLst>
          </p:cNvPr>
          <p:cNvSpPr txBox="1"/>
          <p:nvPr/>
        </p:nvSpPr>
        <p:spPr>
          <a:xfrm>
            <a:off x="1887611" y="97135"/>
            <a:ext cx="5368777" cy="461665"/>
          </a:xfrm>
          <a:prstGeom prst="rect">
            <a:avLst/>
          </a:prstGeom>
          <a:noFill/>
        </p:spPr>
        <p:txBody>
          <a:bodyPr wrap="none" rtlCol="0">
            <a:spAutoFit/>
          </a:bodyPr>
          <a:lstStyle/>
          <a:p>
            <a:r>
              <a:rPr lang="en-US" dirty="0"/>
              <a:t>And what do they try to do at these firms?</a:t>
            </a:r>
          </a:p>
        </p:txBody>
      </p:sp>
    </p:spTree>
    <p:extLst>
      <p:ext uri="{BB962C8B-B14F-4D97-AF65-F5344CB8AC3E}">
        <p14:creationId xmlns:p14="http://schemas.microsoft.com/office/powerpoint/2010/main" val="23644825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On the “governance” part… they push for changes</a:t>
            </a:r>
          </a:p>
        </p:txBody>
      </p:sp>
      <p:sp>
        <p:nvSpPr>
          <p:cNvPr id="3" name="Content Placeholder 2"/>
          <p:cNvSpPr>
            <a:spLocks noGrp="1"/>
          </p:cNvSpPr>
          <p:nvPr>
            <p:ph idx="1"/>
          </p:nvPr>
        </p:nvSpPr>
        <p:spPr/>
        <p:txBody>
          <a:bodyPr>
            <a:normAutofit lnSpcReduction="10000"/>
          </a:bodyPr>
          <a:lstStyle/>
          <a:p>
            <a:r>
              <a:rPr lang="en-US" u="sng" dirty="0"/>
              <a:t>Board of directors: </a:t>
            </a:r>
            <a:r>
              <a:rPr lang="en-US" dirty="0"/>
              <a:t>The board of directors at target firms is picked by the equity investors in the buyout deal and therefore is more active in overseeing management. </a:t>
            </a:r>
          </a:p>
          <a:p>
            <a:pPr lvl="1"/>
            <a:r>
              <a:rPr lang="en-US" dirty="0"/>
              <a:t>Boards of the targeted firms </a:t>
            </a:r>
            <a:r>
              <a:rPr lang="en-US" b="1" dirty="0"/>
              <a:t>tend to become smaller and meet more frequently after buyouts</a:t>
            </a:r>
            <a:r>
              <a:rPr lang="en-US" dirty="0"/>
              <a:t>.</a:t>
            </a:r>
          </a:p>
          <a:p>
            <a:pPr lvl="1"/>
            <a:r>
              <a:rPr lang="en-US" dirty="0"/>
              <a:t>More of the </a:t>
            </a:r>
            <a:r>
              <a:rPr lang="en-US" b="1" dirty="0"/>
              <a:t>directors are picked for their expertise in the target firm’s business</a:t>
            </a:r>
          </a:p>
          <a:p>
            <a:r>
              <a:rPr lang="en-US" u="sng" dirty="0"/>
              <a:t>Top management</a:t>
            </a:r>
            <a:r>
              <a:rPr lang="en-US" dirty="0"/>
              <a:t>: While some of the managers in the target firm are  part of the buyout team, there is also a greater push on accountability and compensation:</a:t>
            </a:r>
          </a:p>
          <a:p>
            <a:pPr lvl="1"/>
            <a:r>
              <a:rPr lang="en-US" dirty="0"/>
              <a:t> The </a:t>
            </a:r>
            <a:r>
              <a:rPr lang="en-US" b="1" dirty="0"/>
              <a:t>likelihood of CEO turnover jumps at firms that have been, increasing 5.5% after the targeting</a:t>
            </a:r>
            <a:r>
              <a:rPr lang="en-US" dirty="0"/>
              <a:t>. One study found that two-thirds of CEO of buyout companies were replaced within four years of buyout.</a:t>
            </a:r>
          </a:p>
          <a:p>
            <a:pPr lvl="1"/>
            <a:r>
              <a:rPr lang="en-US" b="1" dirty="0"/>
              <a:t>CEO compensation decreases </a:t>
            </a:r>
            <a:r>
              <a:rPr lang="en-US" dirty="0"/>
              <a:t>in the targeted firms in the years after the activism, with pay tied more closely to performance. </a:t>
            </a:r>
          </a:p>
        </p:txBody>
      </p:sp>
    </p:spTree>
    <p:extLst>
      <p:ext uri="{BB962C8B-B14F-4D97-AF65-F5344CB8AC3E}">
        <p14:creationId xmlns:p14="http://schemas.microsoft.com/office/powerpoint/2010/main" val="10693346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On asset deployment…less in invested back into existing businesses… </a:t>
            </a:r>
          </a:p>
        </p:txBody>
      </p:sp>
      <p:sp>
        <p:nvSpPr>
          <p:cNvPr id="3" name="Content Placeholder 2"/>
          <p:cNvSpPr>
            <a:spLocks noGrp="1"/>
          </p:cNvSpPr>
          <p:nvPr>
            <p:ph idx="1"/>
          </p:nvPr>
        </p:nvSpPr>
        <p:spPr/>
        <p:txBody>
          <a:bodyPr>
            <a:normAutofit fontScale="92500" lnSpcReduction="10000"/>
          </a:bodyPr>
          <a:lstStyle/>
          <a:p>
            <a:r>
              <a:rPr lang="en-US" dirty="0"/>
              <a:t>The firms that are targeted by PE investors tend to be investing less in  their businesses than their peer group even before the PE and there is a </a:t>
            </a:r>
            <a:r>
              <a:rPr lang="en-US" b="1" dirty="0"/>
              <a:t>decline in that reinvestment after the PE</a:t>
            </a:r>
            <a:r>
              <a:rPr lang="en-US" dirty="0"/>
              <a:t>.</a:t>
            </a:r>
          </a:p>
          <a:p>
            <a:endParaRPr lang="en-US" dirty="0"/>
          </a:p>
          <a:p>
            <a:endParaRPr lang="en-US" dirty="0"/>
          </a:p>
          <a:p>
            <a:endParaRPr lang="en-US" dirty="0"/>
          </a:p>
          <a:p>
            <a:endParaRPr lang="en-US" dirty="0"/>
          </a:p>
          <a:p>
            <a:endParaRPr lang="en-US" dirty="0"/>
          </a:p>
          <a:p>
            <a:endParaRPr lang="en-US" dirty="0"/>
          </a:p>
          <a:p>
            <a:endParaRPr lang="en-US" dirty="0"/>
          </a:p>
          <a:p>
            <a:r>
              <a:rPr lang="en-US" dirty="0"/>
              <a:t>When growth firms are targeted by PE groups, </a:t>
            </a:r>
            <a:r>
              <a:rPr lang="en-US" b="1" dirty="0"/>
              <a:t>there is no perceptible decrease in R&amp;D and other investments after the buyout</a:t>
            </a:r>
            <a:r>
              <a:rPr lang="en-US" dirty="0"/>
              <a:t>.</a:t>
            </a:r>
          </a:p>
          <a:p>
            <a:pPr marL="0" indent="0">
              <a:buNone/>
            </a:pPr>
            <a:endParaRPr lang="en-US" dirty="0"/>
          </a:p>
        </p:txBody>
      </p:sp>
      <p:graphicFrame>
        <p:nvGraphicFramePr>
          <p:cNvPr id="4" name="Chart 3"/>
          <p:cNvGraphicFramePr>
            <a:graphicFrameLocks/>
          </p:cNvGraphicFramePr>
          <p:nvPr/>
        </p:nvGraphicFramePr>
        <p:xfrm>
          <a:off x="2286000" y="2527300"/>
          <a:ext cx="4572000" cy="27432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108373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And there are divestitures…</a:t>
            </a:r>
          </a:p>
        </p:txBody>
      </p:sp>
      <p:sp>
        <p:nvSpPr>
          <p:cNvPr id="3" name="Content Placeholder 2"/>
          <p:cNvSpPr>
            <a:spLocks noGrp="1"/>
          </p:cNvSpPr>
          <p:nvPr>
            <p:ph idx="1"/>
          </p:nvPr>
        </p:nvSpPr>
        <p:spPr/>
        <p:txBody>
          <a:bodyPr/>
          <a:lstStyle/>
          <a:p>
            <a:r>
              <a:rPr lang="en-US" dirty="0"/>
              <a:t>There is an </a:t>
            </a:r>
            <a:r>
              <a:rPr lang="en-US" b="1" dirty="0"/>
              <a:t>increase in divestitures</a:t>
            </a:r>
            <a:r>
              <a:rPr lang="en-US" dirty="0"/>
              <a:t>, especially in </a:t>
            </a:r>
            <a:r>
              <a:rPr lang="en-US" b="1" dirty="0"/>
              <a:t>non-core businesses</a:t>
            </a:r>
            <a:r>
              <a:rPr lang="en-US" dirty="0"/>
              <a:t>, for firms with business sprawl.</a:t>
            </a:r>
          </a:p>
          <a:p>
            <a:r>
              <a:rPr lang="en-US" dirty="0"/>
              <a:t>There is </a:t>
            </a:r>
            <a:r>
              <a:rPr lang="en-US" b="1" dirty="0"/>
              <a:t>little evidence of wanton stripping of assets for cash</a:t>
            </a:r>
            <a:r>
              <a:rPr lang="en-US" dirty="0"/>
              <a:t>, i.e., the divestitures are generally not overboard are driven by the need to service debt, at least in the aggregate.</a:t>
            </a:r>
          </a:p>
          <a:p>
            <a:r>
              <a:rPr lang="en-US" dirty="0"/>
              <a:t>At the same time</a:t>
            </a:r>
            <a:r>
              <a:rPr lang="en-US" b="1" dirty="0"/>
              <a:t>, many targeted firms find new businesses to invest in and change their asset mix</a:t>
            </a:r>
            <a:r>
              <a:rPr lang="en-US" dirty="0"/>
              <a:t>. </a:t>
            </a:r>
          </a:p>
        </p:txBody>
      </p:sp>
    </p:spTree>
    <p:extLst>
      <p:ext uri="{BB962C8B-B14F-4D97-AF65-F5344CB8AC3E}">
        <p14:creationId xmlns:p14="http://schemas.microsoft.com/office/powerpoint/2010/main" val="3590975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With effects on profitability…</a:t>
            </a:r>
          </a:p>
        </p:txBody>
      </p:sp>
      <p:graphicFrame>
        <p:nvGraphicFramePr>
          <p:cNvPr id="4" name="Content Placeholder 3"/>
          <p:cNvGraphicFramePr>
            <a:graphicFrameLocks noGrp="1"/>
          </p:cNvGraphicFramePr>
          <p:nvPr>
            <p:ph idx="1"/>
          </p:nvPr>
        </p:nvGraphicFramePr>
        <p:xfrm>
          <a:off x="685800" y="1752600"/>
          <a:ext cx="7772400" cy="4419600"/>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Box 2"/>
          <p:cNvSpPr txBox="1"/>
          <p:nvPr/>
        </p:nvSpPr>
        <p:spPr>
          <a:xfrm>
            <a:off x="457201" y="6108700"/>
            <a:ext cx="7683500" cy="584775"/>
          </a:xfrm>
          <a:prstGeom prst="rect">
            <a:avLst/>
          </a:prstGeom>
          <a:noFill/>
        </p:spPr>
        <p:txBody>
          <a:bodyPr wrap="square" rtlCol="0">
            <a:spAutoFit/>
          </a:bodyPr>
          <a:lstStyle/>
          <a:p>
            <a:r>
              <a:rPr lang="en-US" sz="1600" dirty="0"/>
              <a:t>Target firms come into buyouts with declining profitability in the two years prior but see improvements in the two years after, and more so in highly levered firms.</a:t>
            </a:r>
          </a:p>
        </p:txBody>
      </p:sp>
    </p:spTree>
    <p:extLst>
      <p:ext uri="{BB962C8B-B14F-4D97-AF65-F5344CB8AC3E}">
        <p14:creationId xmlns:p14="http://schemas.microsoft.com/office/powerpoint/2010/main" val="25336712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On the financial front… they do borrow money to finance the deal..</a:t>
            </a:r>
          </a:p>
        </p:txBody>
      </p:sp>
      <p:sp>
        <p:nvSpPr>
          <p:cNvPr id="7" name="TextBox 6"/>
          <p:cNvSpPr txBox="1"/>
          <p:nvPr/>
        </p:nvSpPr>
        <p:spPr>
          <a:xfrm>
            <a:off x="1676401" y="4572001"/>
            <a:ext cx="5791200" cy="584776"/>
          </a:xfrm>
          <a:prstGeom prst="rect">
            <a:avLst/>
          </a:prstGeom>
          <a:noFill/>
        </p:spPr>
        <p:txBody>
          <a:bodyPr wrap="square" rtlCol="0">
            <a:spAutoFit/>
          </a:bodyPr>
          <a:lstStyle/>
          <a:p>
            <a:r>
              <a:rPr lang="en-US" sz="1600" dirty="0"/>
              <a:t>PE investors use more debt in funding transactions than other public companies.</a:t>
            </a:r>
          </a:p>
        </p:txBody>
      </p:sp>
      <p:sp>
        <p:nvSpPr>
          <p:cNvPr id="9" name="TextBox 8"/>
          <p:cNvSpPr txBox="1"/>
          <p:nvPr/>
        </p:nvSpPr>
        <p:spPr>
          <a:xfrm>
            <a:off x="508001" y="5410200"/>
            <a:ext cx="3975100" cy="584776"/>
          </a:xfrm>
          <a:prstGeom prst="rect">
            <a:avLst/>
          </a:prstGeom>
          <a:noFill/>
        </p:spPr>
        <p:txBody>
          <a:bodyPr wrap="square" rtlCol="0">
            <a:spAutoFit/>
          </a:bodyPr>
          <a:lstStyle/>
          <a:p>
            <a:r>
              <a:rPr lang="en-US" sz="1600" dirty="0"/>
              <a:t>Default risk increase as debt increases as % of value and cash flows</a:t>
            </a:r>
          </a:p>
        </p:txBody>
      </p:sp>
      <p:sp>
        <p:nvSpPr>
          <p:cNvPr id="10" name="TextBox 9"/>
          <p:cNvSpPr txBox="1"/>
          <p:nvPr/>
        </p:nvSpPr>
        <p:spPr>
          <a:xfrm>
            <a:off x="4648201" y="5446356"/>
            <a:ext cx="4318000" cy="523220"/>
          </a:xfrm>
          <a:prstGeom prst="rect">
            <a:avLst/>
          </a:prstGeom>
          <a:noFill/>
        </p:spPr>
        <p:txBody>
          <a:bodyPr wrap="square" rtlCol="0">
            <a:spAutoFit/>
          </a:bodyPr>
          <a:lstStyle/>
          <a:p>
            <a:r>
              <a:rPr lang="en-US" sz="1400" dirty="0"/>
              <a:t>Existing bondholders/lenders may be adversely affected, if they did not protect themselves.</a:t>
            </a:r>
          </a:p>
        </p:txBody>
      </p:sp>
      <p:graphicFrame>
        <p:nvGraphicFramePr>
          <p:cNvPr id="8" name="Content Placeholder 7">
            <a:extLst>
              <a:ext uri="{FF2B5EF4-FFF2-40B4-BE49-F238E27FC236}">
                <a16:creationId xmlns:a16="http://schemas.microsoft.com/office/drawing/2014/main" id="{8C53B280-2A50-3626-E9FB-E004DE62BCE2}"/>
              </a:ext>
            </a:extLst>
          </p:cNvPr>
          <p:cNvGraphicFramePr>
            <a:graphicFrameLocks noGrp="1"/>
          </p:cNvGraphicFramePr>
          <p:nvPr>
            <p:ph idx="1"/>
            <p:extLst>
              <p:ext uri="{D42A27DB-BD31-4B8C-83A1-F6EECF244321}">
                <p14:modId xmlns:p14="http://schemas.microsoft.com/office/powerpoint/2010/main" val="4180749094"/>
              </p:ext>
            </p:extLst>
          </p:nvPr>
        </p:nvGraphicFramePr>
        <p:xfrm>
          <a:off x="613316" y="1844040"/>
          <a:ext cx="7997283" cy="2474535"/>
        </p:xfrm>
        <a:graphic>
          <a:graphicData uri="http://schemas.openxmlformats.org/drawingml/2006/table">
            <a:tbl>
              <a:tblPr firstRow="1" firstCol="1" bandRow="1">
                <a:tableStyleId>{073A0DAA-6AF3-43AB-8588-CEC1D06C72B9}</a:tableStyleId>
              </a:tblPr>
              <a:tblGrid>
                <a:gridCol w="1344598">
                  <a:extLst>
                    <a:ext uri="{9D8B030D-6E8A-4147-A177-3AD203B41FA5}">
                      <a16:colId xmlns:a16="http://schemas.microsoft.com/office/drawing/2014/main" val="4148620704"/>
                    </a:ext>
                  </a:extLst>
                </a:gridCol>
                <a:gridCol w="940340">
                  <a:extLst>
                    <a:ext uri="{9D8B030D-6E8A-4147-A177-3AD203B41FA5}">
                      <a16:colId xmlns:a16="http://schemas.microsoft.com/office/drawing/2014/main" val="1206838751"/>
                    </a:ext>
                  </a:extLst>
                </a:gridCol>
                <a:gridCol w="1142469">
                  <a:extLst>
                    <a:ext uri="{9D8B030D-6E8A-4147-A177-3AD203B41FA5}">
                      <a16:colId xmlns:a16="http://schemas.microsoft.com/office/drawing/2014/main" val="2844570728"/>
                    </a:ext>
                  </a:extLst>
                </a:gridCol>
                <a:gridCol w="1142469">
                  <a:extLst>
                    <a:ext uri="{9D8B030D-6E8A-4147-A177-3AD203B41FA5}">
                      <a16:colId xmlns:a16="http://schemas.microsoft.com/office/drawing/2014/main" val="322231850"/>
                    </a:ext>
                  </a:extLst>
                </a:gridCol>
                <a:gridCol w="1142469">
                  <a:extLst>
                    <a:ext uri="{9D8B030D-6E8A-4147-A177-3AD203B41FA5}">
                      <a16:colId xmlns:a16="http://schemas.microsoft.com/office/drawing/2014/main" val="2585522623"/>
                    </a:ext>
                  </a:extLst>
                </a:gridCol>
                <a:gridCol w="1142469">
                  <a:extLst>
                    <a:ext uri="{9D8B030D-6E8A-4147-A177-3AD203B41FA5}">
                      <a16:colId xmlns:a16="http://schemas.microsoft.com/office/drawing/2014/main" val="1615839892"/>
                    </a:ext>
                  </a:extLst>
                </a:gridCol>
                <a:gridCol w="1142469">
                  <a:extLst>
                    <a:ext uri="{9D8B030D-6E8A-4147-A177-3AD203B41FA5}">
                      <a16:colId xmlns:a16="http://schemas.microsoft.com/office/drawing/2014/main" val="2009454072"/>
                    </a:ext>
                  </a:extLst>
                </a:gridCol>
              </a:tblGrid>
              <a:tr h="317248">
                <a:tc>
                  <a:txBody>
                    <a:bodyPr/>
                    <a:lstStyle/>
                    <a:p>
                      <a:endParaRPr lang="en-US" sz="1050" dirty="0">
                        <a:effectLst/>
                        <a:latin typeface="Times New Roman" panose="02020603050405020304" pitchFamily="18" charset="0"/>
                      </a:endParaRPr>
                    </a:p>
                  </a:txBody>
                  <a:tcPr marL="68580" marR="68580" marT="0" marB="0" anchor="b"/>
                </a:tc>
                <a:tc gridSpan="2">
                  <a:txBody>
                    <a:bodyPr/>
                    <a:lstStyle/>
                    <a:p>
                      <a:pPr marL="0" marR="0" indent="0" algn="ctr">
                        <a:spcBef>
                          <a:spcPts val="0"/>
                        </a:spcBef>
                        <a:spcAft>
                          <a:spcPts val="0"/>
                        </a:spcAft>
                      </a:pPr>
                      <a:r>
                        <a:rPr lang="en-US" sz="1400">
                          <a:effectLst/>
                        </a:rPr>
                        <a:t>Excess CF LBOs</a:t>
                      </a:r>
                      <a:endParaRPr lang="en-US" sz="1400">
                        <a:effectLst/>
                        <a:latin typeface="Times New Roman" panose="02020603050405020304" pitchFamily="18" charset="0"/>
                        <a:ea typeface="Times New Roman" panose="02020603050405020304" pitchFamily="18" charset="0"/>
                      </a:endParaRPr>
                    </a:p>
                  </a:txBody>
                  <a:tcPr marL="68580" marR="68580" marT="0" marB="0" anchor="b"/>
                </a:tc>
                <a:tc hMerge="1">
                  <a:txBody>
                    <a:bodyPr/>
                    <a:lstStyle/>
                    <a:p>
                      <a:endParaRPr lang="en-US"/>
                    </a:p>
                  </a:txBody>
                  <a:tcPr/>
                </a:tc>
                <a:tc gridSpan="2">
                  <a:txBody>
                    <a:bodyPr/>
                    <a:lstStyle/>
                    <a:p>
                      <a:pPr marL="0" marR="0" indent="0" algn="ctr">
                        <a:spcBef>
                          <a:spcPts val="0"/>
                        </a:spcBef>
                        <a:spcAft>
                          <a:spcPts val="0"/>
                        </a:spcAft>
                      </a:pPr>
                      <a:r>
                        <a:rPr lang="en-US" sz="1400">
                          <a:effectLst/>
                        </a:rPr>
                        <a:t>Cash Shortfall LBOs</a:t>
                      </a:r>
                      <a:endParaRPr lang="en-US" sz="1400">
                        <a:effectLst/>
                        <a:latin typeface="Times New Roman" panose="02020603050405020304" pitchFamily="18" charset="0"/>
                        <a:ea typeface="Times New Roman" panose="02020603050405020304" pitchFamily="18" charset="0"/>
                      </a:endParaRPr>
                    </a:p>
                  </a:txBody>
                  <a:tcPr marL="68580" marR="68580" marT="0" marB="0" anchor="b"/>
                </a:tc>
                <a:tc hMerge="1">
                  <a:txBody>
                    <a:bodyPr/>
                    <a:lstStyle/>
                    <a:p>
                      <a:endParaRPr lang="en-US"/>
                    </a:p>
                  </a:txBody>
                  <a:tcPr/>
                </a:tc>
                <a:tc gridSpan="2">
                  <a:txBody>
                    <a:bodyPr/>
                    <a:lstStyle/>
                    <a:p>
                      <a:pPr marL="0" marR="0" indent="0" algn="ctr">
                        <a:spcBef>
                          <a:spcPts val="0"/>
                        </a:spcBef>
                        <a:spcAft>
                          <a:spcPts val="0"/>
                        </a:spcAft>
                      </a:pPr>
                      <a:r>
                        <a:rPr lang="en-US" sz="1400">
                          <a:effectLst/>
                        </a:rPr>
                        <a:t>All Firms</a:t>
                      </a:r>
                      <a:endParaRPr lang="en-US" sz="1400">
                        <a:effectLst/>
                        <a:latin typeface="Times New Roman" panose="02020603050405020304" pitchFamily="18" charset="0"/>
                        <a:ea typeface="Times New Roman" panose="02020603050405020304" pitchFamily="18" charset="0"/>
                      </a:endParaRPr>
                    </a:p>
                  </a:txBody>
                  <a:tcPr marL="68580" marR="68580" marT="0" marB="0" anchor="b"/>
                </a:tc>
                <a:tc hMerge="1">
                  <a:txBody>
                    <a:bodyPr/>
                    <a:lstStyle/>
                    <a:p>
                      <a:endParaRPr lang="en-US"/>
                    </a:p>
                  </a:txBody>
                  <a:tcPr/>
                </a:tc>
                <a:extLst>
                  <a:ext uri="{0D108BD9-81ED-4DB2-BD59-A6C34878D82A}">
                    <a16:rowId xmlns:a16="http://schemas.microsoft.com/office/drawing/2014/main" val="2145211385"/>
                  </a:ext>
                </a:extLst>
              </a:tr>
              <a:tr h="317248">
                <a:tc>
                  <a:txBody>
                    <a:bodyPr/>
                    <a:lstStyle/>
                    <a:p>
                      <a:pPr marL="0" marR="0" indent="0" algn="l">
                        <a:spcBef>
                          <a:spcPts val="0"/>
                        </a:spcBef>
                        <a:spcAft>
                          <a:spcPts val="0"/>
                        </a:spcAft>
                      </a:pPr>
                      <a:r>
                        <a:rPr lang="en-US" sz="1400" dirty="0">
                          <a:effectLst/>
                        </a:rPr>
                        <a:t>Year</a:t>
                      </a:r>
                      <a:endParaRPr lang="en-US" sz="1400" dirty="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indent="0" algn="ctr">
                        <a:spcBef>
                          <a:spcPts val="0"/>
                        </a:spcBef>
                        <a:spcAft>
                          <a:spcPts val="0"/>
                        </a:spcAft>
                      </a:pPr>
                      <a:r>
                        <a:rPr lang="en-US" sz="1400" dirty="0">
                          <a:effectLst/>
                        </a:rPr>
                        <a:t>Mean</a:t>
                      </a:r>
                      <a:endParaRPr lang="en-US" sz="1400" dirty="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indent="0" algn="ctr">
                        <a:spcBef>
                          <a:spcPts val="0"/>
                        </a:spcBef>
                        <a:spcAft>
                          <a:spcPts val="0"/>
                        </a:spcAft>
                      </a:pPr>
                      <a:r>
                        <a:rPr lang="en-US" sz="1400">
                          <a:effectLst/>
                        </a:rPr>
                        <a:t>Median</a:t>
                      </a:r>
                      <a:endParaRPr lang="en-US" sz="14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indent="0" algn="ctr">
                        <a:spcBef>
                          <a:spcPts val="0"/>
                        </a:spcBef>
                        <a:spcAft>
                          <a:spcPts val="0"/>
                        </a:spcAft>
                      </a:pPr>
                      <a:r>
                        <a:rPr lang="en-US" sz="1400">
                          <a:effectLst/>
                        </a:rPr>
                        <a:t>Mean</a:t>
                      </a:r>
                      <a:endParaRPr lang="en-US" sz="14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indent="0" algn="ctr">
                        <a:spcBef>
                          <a:spcPts val="0"/>
                        </a:spcBef>
                        <a:spcAft>
                          <a:spcPts val="0"/>
                        </a:spcAft>
                      </a:pPr>
                      <a:r>
                        <a:rPr lang="en-US" sz="1400">
                          <a:effectLst/>
                        </a:rPr>
                        <a:t>Median</a:t>
                      </a:r>
                      <a:endParaRPr lang="en-US" sz="14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indent="0" algn="ctr">
                        <a:spcBef>
                          <a:spcPts val="0"/>
                        </a:spcBef>
                        <a:spcAft>
                          <a:spcPts val="0"/>
                        </a:spcAft>
                      </a:pPr>
                      <a:r>
                        <a:rPr lang="en-US" sz="1400">
                          <a:effectLst/>
                        </a:rPr>
                        <a:t>Mean</a:t>
                      </a:r>
                      <a:endParaRPr lang="en-US" sz="14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indent="0" algn="ctr">
                        <a:spcBef>
                          <a:spcPts val="0"/>
                        </a:spcBef>
                        <a:spcAft>
                          <a:spcPts val="0"/>
                        </a:spcAft>
                      </a:pPr>
                      <a:r>
                        <a:rPr lang="en-US" sz="1400">
                          <a:effectLst/>
                        </a:rPr>
                        <a:t>Median</a:t>
                      </a:r>
                      <a:endParaRPr lang="en-US" sz="1400">
                        <a:effectLst/>
                        <a:latin typeface="Times New Roman" panose="02020603050405020304" pitchFamily="18" charset="0"/>
                        <a:ea typeface="Times New Roman" panose="02020603050405020304" pitchFamily="18" charset="0"/>
                      </a:endParaRPr>
                    </a:p>
                  </a:txBody>
                  <a:tcPr marL="68580" marR="68580" marT="0" marB="0" anchor="b"/>
                </a:tc>
                <a:extLst>
                  <a:ext uri="{0D108BD9-81ED-4DB2-BD59-A6C34878D82A}">
                    <a16:rowId xmlns:a16="http://schemas.microsoft.com/office/drawing/2014/main" val="2204512439"/>
                  </a:ext>
                </a:extLst>
              </a:tr>
              <a:tr h="317248">
                <a:tc>
                  <a:txBody>
                    <a:bodyPr/>
                    <a:lstStyle/>
                    <a:p>
                      <a:pPr marL="0" marR="0" indent="0" algn="l">
                        <a:spcBef>
                          <a:spcPts val="0"/>
                        </a:spcBef>
                        <a:spcAft>
                          <a:spcPts val="0"/>
                        </a:spcAft>
                      </a:pPr>
                      <a:r>
                        <a:rPr lang="en-US" sz="1400">
                          <a:effectLst/>
                        </a:rPr>
                        <a:t>Year -2</a:t>
                      </a:r>
                      <a:endParaRPr lang="en-US" sz="14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indent="0" algn="r">
                        <a:spcBef>
                          <a:spcPts val="0"/>
                        </a:spcBef>
                        <a:spcAft>
                          <a:spcPts val="0"/>
                        </a:spcAft>
                      </a:pPr>
                      <a:r>
                        <a:rPr lang="en-US" sz="1400">
                          <a:effectLst/>
                        </a:rPr>
                        <a:t>45.30%</a:t>
                      </a:r>
                      <a:endParaRPr lang="en-US" sz="14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indent="0" algn="r">
                        <a:spcBef>
                          <a:spcPts val="0"/>
                        </a:spcBef>
                        <a:spcAft>
                          <a:spcPts val="0"/>
                        </a:spcAft>
                      </a:pPr>
                      <a:r>
                        <a:rPr lang="en-US" sz="1400">
                          <a:effectLst/>
                        </a:rPr>
                        <a:t>40.00%</a:t>
                      </a:r>
                      <a:endParaRPr lang="en-US" sz="14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indent="0" algn="r">
                        <a:spcBef>
                          <a:spcPts val="0"/>
                        </a:spcBef>
                        <a:spcAft>
                          <a:spcPts val="0"/>
                        </a:spcAft>
                      </a:pPr>
                      <a:r>
                        <a:rPr lang="en-US" sz="1400">
                          <a:effectLst/>
                        </a:rPr>
                        <a:t>48.80%</a:t>
                      </a:r>
                      <a:endParaRPr lang="en-US" sz="14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indent="0" algn="r">
                        <a:spcBef>
                          <a:spcPts val="0"/>
                        </a:spcBef>
                        <a:spcAft>
                          <a:spcPts val="0"/>
                        </a:spcAft>
                      </a:pPr>
                      <a:r>
                        <a:rPr lang="en-US" sz="1400">
                          <a:effectLst/>
                        </a:rPr>
                        <a:t>41.70%</a:t>
                      </a:r>
                      <a:endParaRPr lang="en-US" sz="14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indent="0" algn="ctr">
                        <a:spcBef>
                          <a:spcPts val="0"/>
                        </a:spcBef>
                        <a:spcAft>
                          <a:spcPts val="0"/>
                        </a:spcAft>
                      </a:pPr>
                      <a:r>
                        <a:rPr lang="en-US" sz="1400">
                          <a:effectLst/>
                        </a:rPr>
                        <a:t>47.50%</a:t>
                      </a:r>
                      <a:endParaRPr lang="en-US" sz="14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indent="0" algn="ctr">
                        <a:spcBef>
                          <a:spcPts val="0"/>
                        </a:spcBef>
                        <a:spcAft>
                          <a:spcPts val="0"/>
                        </a:spcAft>
                      </a:pPr>
                      <a:r>
                        <a:rPr lang="en-US" sz="1400">
                          <a:effectLst/>
                        </a:rPr>
                        <a:t>41.00%</a:t>
                      </a:r>
                      <a:endParaRPr lang="en-US" sz="1400">
                        <a:effectLst/>
                        <a:latin typeface="Times New Roman" panose="02020603050405020304" pitchFamily="18" charset="0"/>
                        <a:ea typeface="Times New Roman" panose="02020603050405020304" pitchFamily="18" charset="0"/>
                      </a:endParaRPr>
                    </a:p>
                  </a:txBody>
                  <a:tcPr marL="68580" marR="68580" marT="0" marB="0" anchor="b"/>
                </a:tc>
                <a:extLst>
                  <a:ext uri="{0D108BD9-81ED-4DB2-BD59-A6C34878D82A}">
                    <a16:rowId xmlns:a16="http://schemas.microsoft.com/office/drawing/2014/main" val="175357203"/>
                  </a:ext>
                </a:extLst>
              </a:tr>
              <a:tr h="317248">
                <a:tc>
                  <a:txBody>
                    <a:bodyPr/>
                    <a:lstStyle/>
                    <a:p>
                      <a:pPr marL="0" marR="0" indent="0" algn="l">
                        <a:spcBef>
                          <a:spcPts val="0"/>
                        </a:spcBef>
                        <a:spcAft>
                          <a:spcPts val="0"/>
                        </a:spcAft>
                      </a:pPr>
                      <a:r>
                        <a:rPr lang="en-US" sz="1400">
                          <a:effectLst/>
                        </a:rPr>
                        <a:t>Year -1</a:t>
                      </a:r>
                      <a:endParaRPr lang="en-US" sz="14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indent="0" algn="r">
                        <a:spcBef>
                          <a:spcPts val="0"/>
                        </a:spcBef>
                        <a:spcAft>
                          <a:spcPts val="0"/>
                        </a:spcAft>
                      </a:pPr>
                      <a:r>
                        <a:rPr lang="en-US" sz="1400">
                          <a:effectLst/>
                        </a:rPr>
                        <a:t>41.30%</a:t>
                      </a:r>
                      <a:endParaRPr lang="en-US" sz="14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indent="0" algn="r">
                        <a:spcBef>
                          <a:spcPts val="0"/>
                        </a:spcBef>
                        <a:spcAft>
                          <a:spcPts val="0"/>
                        </a:spcAft>
                      </a:pPr>
                      <a:r>
                        <a:rPr lang="en-US" sz="1400" dirty="0">
                          <a:effectLst/>
                        </a:rPr>
                        <a:t>40.80%</a:t>
                      </a:r>
                      <a:endParaRPr lang="en-US" sz="1400" dirty="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indent="0" algn="r">
                        <a:spcBef>
                          <a:spcPts val="0"/>
                        </a:spcBef>
                        <a:spcAft>
                          <a:spcPts val="0"/>
                        </a:spcAft>
                      </a:pPr>
                      <a:r>
                        <a:rPr lang="en-US" sz="1400">
                          <a:effectLst/>
                        </a:rPr>
                        <a:t>46.80%</a:t>
                      </a:r>
                      <a:endParaRPr lang="en-US" sz="14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indent="0" algn="r">
                        <a:spcBef>
                          <a:spcPts val="0"/>
                        </a:spcBef>
                        <a:spcAft>
                          <a:spcPts val="0"/>
                        </a:spcAft>
                      </a:pPr>
                      <a:r>
                        <a:rPr lang="en-US" sz="1400">
                          <a:effectLst/>
                        </a:rPr>
                        <a:t>44.10%</a:t>
                      </a:r>
                      <a:endParaRPr lang="en-US" sz="14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indent="0" algn="ctr">
                        <a:spcBef>
                          <a:spcPts val="0"/>
                        </a:spcBef>
                        <a:spcAft>
                          <a:spcPts val="0"/>
                        </a:spcAft>
                      </a:pPr>
                      <a:r>
                        <a:rPr lang="en-US" sz="1400">
                          <a:effectLst/>
                        </a:rPr>
                        <a:t>44.70%</a:t>
                      </a:r>
                      <a:endParaRPr lang="en-US" sz="14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indent="0" algn="ctr">
                        <a:spcBef>
                          <a:spcPts val="0"/>
                        </a:spcBef>
                        <a:spcAft>
                          <a:spcPts val="0"/>
                        </a:spcAft>
                      </a:pPr>
                      <a:r>
                        <a:rPr lang="en-US" sz="1400">
                          <a:effectLst/>
                        </a:rPr>
                        <a:t>43.20%</a:t>
                      </a:r>
                      <a:endParaRPr lang="en-US" sz="1400">
                        <a:effectLst/>
                        <a:latin typeface="Times New Roman" panose="02020603050405020304" pitchFamily="18" charset="0"/>
                        <a:ea typeface="Times New Roman" panose="02020603050405020304" pitchFamily="18" charset="0"/>
                      </a:endParaRPr>
                    </a:p>
                  </a:txBody>
                  <a:tcPr marL="68580" marR="68580" marT="0" marB="0" anchor="b"/>
                </a:tc>
                <a:extLst>
                  <a:ext uri="{0D108BD9-81ED-4DB2-BD59-A6C34878D82A}">
                    <a16:rowId xmlns:a16="http://schemas.microsoft.com/office/drawing/2014/main" val="794661057"/>
                  </a:ext>
                </a:extLst>
              </a:tr>
              <a:tr h="571047">
                <a:tc>
                  <a:txBody>
                    <a:bodyPr/>
                    <a:lstStyle/>
                    <a:p>
                      <a:pPr marL="0" marR="0" indent="0" algn="l">
                        <a:spcBef>
                          <a:spcPts val="0"/>
                        </a:spcBef>
                        <a:spcAft>
                          <a:spcPts val="0"/>
                        </a:spcAft>
                      </a:pPr>
                      <a:r>
                        <a:rPr lang="en-US" sz="1400">
                          <a:effectLst/>
                        </a:rPr>
                        <a:t>Year of LBO</a:t>
                      </a:r>
                      <a:endParaRPr lang="en-US" sz="14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indent="0" algn="r">
                        <a:spcBef>
                          <a:spcPts val="0"/>
                        </a:spcBef>
                        <a:spcAft>
                          <a:spcPts val="0"/>
                        </a:spcAft>
                      </a:pPr>
                      <a:r>
                        <a:rPr lang="en-US" sz="1400">
                          <a:effectLst/>
                        </a:rPr>
                        <a:t>73.10%</a:t>
                      </a:r>
                      <a:endParaRPr lang="en-US" sz="14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indent="0" algn="r">
                        <a:spcBef>
                          <a:spcPts val="0"/>
                        </a:spcBef>
                        <a:spcAft>
                          <a:spcPts val="0"/>
                        </a:spcAft>
                      </a:pPr>
                      <a:r>
                        <a:rPr lang="en-US" sz="1400" dirty="0">
                          <a:effectLst/>
                        </a:rPr>
                        <a:t>69.50%</a:t>
                      </a:r>
                      <a:endParaRPr lang="en-US" sz="1400" dirty="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indent="0" algn="r">
                        <a:spcBef>
                          <a:spcPts val="0"/>
                        </a:spcBef>
                        <a:spcAft>
                          <a:spcPts val="0"/>
                        </a:spcAft>
                      </a:pPr>
                      <a:r>
                        <a:rPr lang="en-US" sz="1400">
                          <a:effectLst/>
                        </a:rPr>
                        <a:t>75.80%</a:t>
                      </a:r>
                      <a:endParaRPr lang="en-US" sz="14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indent="0" algn="r">
                        <a:spcBef>
                          <a:spcPts val="0"/>
                        </a:spcBef>
                        <a:spcAft>
                          <a:spcPts val="0"/>
                        </a:spcAft>
                      </a:pPr>
                      <a:r>
                        <a:rPr lang="en-US" sz="1400">
                          <a:effectLst/>
                        </a:rPr>
                        <a:t>77.50%</a:t>
                      </a:r>
                      <a:endParaRPr lang="en-US" sz="14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indent="0" algn="ctr">
                        <a:spcBef>
                          <a:spcPts val="0"/>
                        </a:spcBef>
                        <a:spcAft>
                          <a:spcPts val="0"/>
                        </a:spcAft>
                      </a:pPr>
                      <a:r>
                        <a:rPr lang="en-US" sz="1400">
                          <a:effectLst/>
                        </a:rPr>
                        <a:t>74.80%</a:t>
                      </a:r>
                      <a:endParaRPr lang="en-US" sz="14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indent="0" algn="ctr">
                        <a:spcBef>
                          <a:spcPts val="0"/>
                        </a:spcBef>
                        <a:spcAft>
                          <a:spcPts val="0"/>
                        </a:spcAft>
                      </a:pPr>
                      <a:r>
                        <a:rPr lang="en-US" sz="1400">
                          <a:effectLst/>
                        </a:rPr>
                        <a:t>75.40%</a:t>
                      </a:r>
                      <a:endParaRPr lang="en-US" sz="1400">
                        <a:effectLst/>
                        <a:latin typeface="Times New Roman" panose="02020603050405020304" pitchFamily="18" charset="0"/>
                        <a:ea typeface="Times New Roman" panose="02020603050405020304" pitchFamily="18" charset="0"/>
                      </a:endParaRPr>
                    </a:p>
                  </a:txBody>
                  <a:tcPr marL="68580" marR="68580" marT="0" marB="0" anchor="b"/>
                </a:tc>
                <a:extLst>
                  <a:ext uri="{0D108BD9-81ED-4DB2-BD59-A6C34878D82A}">
                    <a16:rowId xmlns:a16="http://schemas.microsoft.com/office/drawing/2014/main" val="3207781787"/>
                  </a:ext>
                </a:extLst>
              </a:tr>
              <a:tr h="317248">
                <a:tc>
                  <a:txBody>
                    <a:bodyPr/>
                    <a:lstStyle/>
                    <a:p>
                      <a:pPr marL="0" marR="0" indent="0" algn="l">
                        <a:spcBef>
                          <a:spcPts val="0"/>
                        </a:spcBef>
                        <a:spcAft>
                          <a:spcPts val="0"/>
                        </a:spcAft>
                      </a:pPr>
                      <a:r>
                        <a:rPr lang="en-US" sz="1400">
                          <a:effectLst/>
                        </a:rPr>
                        <a:t>Year +1</a:t>
                      </a:r>
                      <a:endParaRPr lang="en-US" sz="14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indent="0" algn="r">
                        <a:spcBef>
                          <a:spcPts val="0"/>
                        </a:spcBef>
                        <a:spcAft>
                          <a:spcPts val="0"/>
                        </a:spcAft>
                      </a:pPr>
                      <a:r>
                        <a:rPr lang="en-US" sz="1400">
                          <a:effectLst/>
                        </a:rPr>
                        <a:t>74.80%</a:t>
                      </a:r>
                      <a:endParaRPr lang="en-US" sz="14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indent="0" algn="r">
                        <a:spcBef>
                          <a:spcPts val="0"/>
                        </a:spcBef>
                        <a:spcAft>
                          <a:spcPts val="0"/>
                        </a:spcAft>
                      </a:pPr>
                      <a:r>
                        <a:rPr lang="en-US" sz="1400">
                          <a:effectLst/>
                        </a:rPr>
                        <a:t>69.60%</a:t>
                      </a:r>
                      <a:endParaRPr lang="en-US" sz="14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indent="0" algn="r">
                        <a:spcBef>
                          <a:spcPts val="0"/>
                        </a:spcBef>
                        <a:spcAft>
                          <a:spcPts val="0"/>
                        </a:spcAft>
                      </a:pPr>
                      <a:r>
                        <a:rPr lang="en-US" sz="1400" dirty="0">
                          <a:effectLst/>
                        </a:rPr>
                        <a:t>76.70%</a:t>
                      </a:r>
                      <a:endParaRPr lang="en-US" sz="1400" dirty="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indent="0" algn="r">
                        <a:spcBef>
                          <a:spcPts val="0"/>
                        </a:spcBef>
                        <a:spcAft>
                          <a:spcPts val="0"/>
                        </a:spcAft>
                      </a:pPr>
                      <a:r>
                        <a:rPr lang="en-US" sz="1400">
                          <a:effectLst/>
                        </a:rPr>
                        <a:t>78.70%</a:t>
                      </a:r>
                      <a:endParaRPr lang="en-US" sz="14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indent="0" algn="ctr">
                        <a:spcBef>
                          <a:spcPts val="0"/>
                        </a:spcBef>
                        <a:spcAft>
                          <a:spcPts val="0"/>
                        </a:spcAft>
                      </a:pPr>
                      <a:r>
                        <a:rPr lang="en-US" sz="1400">
                          <a:effectLst/>
                        </a:rPr>
                        <a:t>76.00%</a:t>
                      </a:r>
                      <a:endParaRPr lang="en-US" sz="14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indent="0" algn="ctr">
                        <a:spcBef>
                          <a:spcPts val="0"/>
                        </a:spcBef>
                        <a:spcAft>
                          <a:spcPts val="0"/>
                        </a:spcAft>
                      </a:pPr>
                      <a:r>
                        <a:rPr lang="en-US" sz="1400">
                          <a:effectLst/>
                        </a:rPr>
                        <a:t>77.60%</a:t>
                      </a:r>
                      <a:endParaRPr lang="en-US" sz="1400">
                        <a:effectLst/>
                        <a:latin typeface="Times New Roman" panose="02020603050405020304" pitchFamily="18" charset="0"/>
                        <a:ea typeface="Times New Roman" panose="02020603050405020304" pitchFamily="18" charset="0"/>
                      </a:endParaRPr>
                    </a:p>
                  </a:txBody>
                  <a:tcPr marL="68580" marR="68580" marT="0" marB="0" anchor="b"/>
                </a:tc>
                <a:extLst>
                  <a:ext uri="{0D108BD9-81ED-4DB2-BD59-A6C34878D82A}">
                    <a16:rowId xmlns:a16="http://schemas.microsoft.com/office/drawing/2014/main" val="3832155118"/>
                  </a:ext>
                </a:extLst>
              </a:tr>
              <a:tr h="317248">
                <a:tc>
                  <a:txBody>
                    <a:bodyPr/>
                    <a:lstStyle/>
                    <a:p>
                      <a:pPr marL="0" marR="0" indent="0" algn="l">
                        <a:spcBef>
                          <a:spcPts val="0"/>
                        </a:spcBef>
                        <a:spcAft>
                          <a:spcPts val="0"/>
                        </a:spcAft>
                      </a:pPr>
                      <a:r>
                        <a:rPr lang="en-US" sz="1400">
                          <a:effectLst/>
                        </a:rPr>
                        <a:t>Year +2</a:t>
                      </a:r>
                      <a:endParaRPr lang="en-US" sz="14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indent="0" algn="r">
                        <a:spcBef>
                          <a:spcPts val="0"/>
                        </a:spcBef>
                        <a:spcAft>
                          <a:spcPts val="0"/>
                        </a:spcAft>
                      </a:pPr>
                      <a:r>
                        <a:rPr lang="en-US" sz="1400">
                          <a:effectLst/>
                        </a:rPr>
                        <a:t>80.00%</a:t>
                      </a:r>
                      <a:endParaRPr lang="en-US" sz="14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indent="0" algn="r">
                        <a:spcBef>
                          <a:spcPts val="0"/>
                        </a:spcBef>
                        <a:spcAft>
                          <a:spcPts val="0"/>
                        </a:spcAft>
                      </a:pPr>
                      <a:r>
                        <a:rPr lang="en-US" sz="1400">
                          <a:effectLst/>
                        </a:rPr>
                        <a:t>76.00%</a:t>
                      </a:r>
                      <a:endParaRPr lang="en-US" sz="14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indent="0" algn="r">
                        <a:spcBef>
                          <a:spcPts val="0"/>
                        </a:spcBef>
                        <a:spcAft>
                          <a:spcPts val="0"/>
                        </a:spcAft>
                      </a:pPr>
                      <a:r>
                        <a:rPr lang="en-US" sz="1400" dirty="0">
                          <a:effectLst/>
                        </a:rPr>
                        <a:t>84.50%</a:t>
                      </a:r>
                      <a:endParaRPr lang="en-US" sz="1400" dirty="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indent="0" algn="r">
                        <a:spcBef>
                          <a:spcPts val="0"/>
                        </a:spcBef>
                        <a:spcAft>
                          <a:spcPts val="0"/>
                        </a:spcAft>
                      </a:pPr>
                      <a:r>
                        <a:rPr lang="en-US" sz="1400" dirty="0">
                          <a:effectLst/>
                        </a:rPr>
                        <a:t>77.60%</a:t>
                      </a:r>
                      <a:endParaRPr lang="en-US" sz="1400" dirty="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indent="0" algn="ctr">
                        <a:spcBef>
                          <a:spcPts val="0"/>
                        </a:spcBef>
                        <a:spcAft>
                          <a:spcPts val="0"/>
                        </a:spcAft>
                      </a:pPr>
                      <a:r>
                        <a:rPr lang="en-US" sz="1400" dirty="0">
                          <a:effectLst/>
                        </a:rPr>
                        <a:t>82.70%</a:t>
                      </a:r>
                      <a:endParaRPr lang="en-US" sz="1400" dirty="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indent="0" algn="ctr">
                        <a:spcBef>
                          <a:spcPts val="0"/>
                        </a:spcBef>
                        <a:spcAft>
                          <a:spcPts val="0"/>
                        </a:spcAft>
                      </a:pPr>
                      <a:r>
                        <a:rPr lang="en-US" sz="1400" dirty="0">
                          <a:effectLst/>
                        </a:rPr>
                        <a:t>77.50%</a:t>
                      </a:r>
                      <a:endParaRPr lang="en-US" sz="1400" dirty="0">
                        <a:effectLst/>
                        <a:latin typeface="Times New Roman" panose="02020603050405020304" pitchFamily="18" charset="0"/>
                        <a:ea typeface="Times New Roman" panose="02020603050405020304" pitchFamily="18" charset="0"/>
                      </a:endParaRPr>
                    </a:p>
                  </a:txBody>
                  <a:tcPr marL="68580" marR="68580" marT="0" marB="0" anchor="b"/>
                </a:tc>
                <a:extLst>
                  <a:ext uri="{0D108BD9-81ED-4DB2-BD59-A6C34878D82A}">
                    <a16:rowId xmlns:a16="http://schemas.microsoft.com/office/drawing/2014/main" val="2033066084"/>
                  </a:ext>
                </a:extLst>
              </a:tr>
            </a:tbl>
          </a:graphicData>
        </a:graphic>
      </p:graphicFrame>
    </p:spTree>
    <p:extLst>
      <p:ext uri="{BB962C8B-B14F-4D97-AF65-F5344CB8AC3E}">
        <p14:creationId xmlns:p14="http://schemas.microsoft.com/office/powerpoint/2010/main" val="27713483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And on dividend policy, they do take cash out of firms..</a:t>
            </a:r>
          </a:p>
        </p:txBody>
      </p:sp>
      <p:sp>
        <p:nvSpPr>
          <p:cNvPr id="3" name="Content Placeholder 2"/>
          <p:cNvSpPr>
            <a:spLocks noGrp="1"/>
          </p:cNvSpPr>
          <p:nvPr>
            <p:ph idx="1"/>
          </p:nvPr>
        </p:nvSpPr>
        <p:spPr/>
        <p:txBody>
          <a:bodyPr/>
          <a:lstStyle/>
          <a:p>
            <a:r>
              <a:rPr lang="en-US" u="sng" dirty="0"/>
              <a:t>Special dividends: </a:t>
            </a:r>
            <a:r>
              <a:rPr lang="en-US" dirty="0"/>
              <a:t>While there are some who fear that PE investors pay themselves large dividends right after they take over target firms, special dividends remain rare. A study of 788 private equity targets, tracked from 1993 to 2009 found only 42 instances of special dividends paid to PE investors.</a:t>
            </a:r>
          </a:p>
          <a:p>
            <a:r>
              <a:rPr lang="en-US" u="sng" dirty="0"/>
              <a:t>Asset strips: </a:t>
            </a:r>
            <a:r>
              <a:rPr lang="en-US" dirty="0"/>
              <a:t>While there are undoubtedly some PE houses that turn target companies into ATMs, selling assets and drawing cash out of them, they are not the norm. </a:t>
            </a:r>
          </a:p>
          <a:p>
            <a:endParaRPr lang="en-US" dirty="0"/>
          </a:p>
        </p:txBody>
      </p:sp>
    </p:spTree>
    <p:extLst>
      <p:ext uri="{BB962C8B-B14F-4D97-AF65-F5344CB8AC3E}">
        <p14:creationId xmlns:p14="http://schemas.microsoft.com/office/powerpoint/2010/main" val="31978257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03723C-D1AB-466D-06FC-8FEC7BA03FBD}"/>
              </a:ext>
            </a:extLst>
          </p:cNvPr>
          <p:cNvSpPr>
            <a:spLocks noGrp="1"/>
          </p:cNvSpPr>
          <p:nvPr>
            <p:ph type="title"/>
          </p:nvPr>
        </p:nvSpPr>
        <p:spPr/>
        <p:txBody>
          <a:bodyPr/>
          <a:lstStyle/>
          <a:p>
            <a:r>
              <a:rPr lang="en-US" dirty="0"/>
              <a:t>Their success rate is modest…</a:t>
            </a:r>
          </a:p>
        </p:txBody>
      </p:sp>
      <p:graphicFrame>
        <p:nvGraphicFramePr>
          <p:cNvPr id="4" name="Content Placeholder 3">
            <a:extLst>
              <a:ext uri="{FF2B5EF4-FFF2-40B4-BE49-F238E27FC236}">
                <a16:creationId xmlns:a16="http://schemas.microsoft.com/office/drawing/2014/main" id="{74BAA2D7-6AC8-8407-DA33-EE73262AB342}"/>
              </a:ext>
            </a:extLst>
          </p:cNvPr>
          <p:cNvGraphicFramePr>
            <a:graphicFrameLocks noGrp="1"/>
          </p:cNvGraphicFramePr>
          <p:nvPr>
            <p:ph idx="1"/>
            <p:extLst>
              <p:ext uri="{D42A27DB-BD31-4B8C-83A1-F6EECF244321}">
                <p14:modId xmlns:p14="http://schemas.microsoft.com/office/powerpoint/2010/main" val="3504629397"/>
              </p:ext>
            </p:extLst>
          </p:nvPr>
        </p:nvGraphicFramePr>
        <p:xfrm>
          <a:off x="685800" y="1981200"/>
          <a:ext cx="7772400" cy="4114394"/>
        </p:xfrm>
        <a:graphic>
          <a:graphicData uri="http://schemas.openxmlformats.org/drawingml/2006/table">
            <a:tbl>
              <a:tblPr firstRow="1" firstCol="1" bandRow="1">
                <a:tableStyleId>{073A0DAA-6AF3-43AB-8588-CEC1D06C72B9}</a:tableStyleId>
              </a:tblPr>
              <a:tblGrid>
                <a:gridCol w="1943100">
                  <a:extLst>
                    <a:ext uri="{9D8B030D-6E8A-4147-A177-3AD203B41FA5}">
                      <a16:colId xmlns:a16="http://schemas.microsoft.com/office/drawing/2014/main" val="1332227442"/>
                    </a:ext>
                  </a:extLst>
                </a:gridCol>
                <a:gridCol w="1943100">
                  <a:extLst>
                    <a:ext uri="{9D8B030D-6E8A-4147-A177-3AD203B41FA5}">
                      <a16:colId xmlns:a16="http://schemas.microsoft.com/office/drawing/2014/main" val="4022849246"/>
                    </a:ext>
                  </a:extLst>
                </a:gridCol>
                <a:gridCol w="1943100">
                  <a:extLst>
                    <a:ext uri="{9D8B030D-6E8A-4147-A177-3AD203B41FA5}">
                      <a16:colId xmlns:a16="http://schemas.microsoft.com/office/drawing/2014/main" val="4173971209"/>
                    </a:ext>
                  </a:extLst>
                </a:gridCol>
                <a:gridCol w="1943100">
                  <a:extLst>
                    <a:ext uri="{9D8B030D-6E8A-4147-A177-3AD203B41FA5}">
                      <a16:colId xmlns:a16="http://schemas.microsoft.com/office/drawing/2014/main" val="1615628548"/>
                    </a:ext>
                  </a:extLst>
                </a:gridCol>
              </a:tblGrid>
              <a:tr h="217730">
                <a:tc>
                  <a:txBody>
                    <a:bodyPr/>
                    <a:lstStyle/>
                    <a:p>
                      <a:pPr marL="0" marR="0" indent="0" algn="ctr">
                        <a:spcBef>
                          <a:spcPts val="0"/>
                        </a:spcBef>
                        <a:spcAft>
                          <a:spcPts val="0"/>
                        </a:spcAft>
                      </a:pPr>
                      <a:r>
                        <a:rPr lang="en-US" sz="1200" dirty="0">
                          <a:effectLst/>
                        </a:rPr>
                        <a:t>Activist Demand</a:t>
                      </a:r>
                      <a:endParaRPr lang="en-US" sz="1800" dirty="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indent="0" algn="ctr">
                        <a:spcBef>
                          <a:spcPts val="0"/>
                        </a:spcBef>
                        <a:spcAft>
                          <a:spcPts val="0"/>
                        </a:spcAft>
                      </a:pPr>
                      <a:r>
                        <a:rPr lang="en-US" sz="1200">
                          <a:effectLst/>
                        </a:rPr>
                        <a:t># Campaigns</a:t>
                      </a:r>
                      <a:endParaRPr lang="en-US" sz="18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indent="0" algn="ctr">
                        <a:spcBef>
                          <a:spcPts val="0"/>
                        </a:spcBef>
                        <a:spcAft>
                          <a:spcPts val="0"/>
                        </a:spcAft>
                      </a:pPr>
                      <a:r>
                        <a:rPr lang="en-US" sz="1200">
                          <a:effectLst/>
                        </a:rPr>
                        <a:t>% of Sample</a:t>
                      </a:r>
                      <a:endParaRPr lang="en-US" sz="18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indent="0" algn="ctr">
                        <a:spcBef>
                          <a:spcPts val="0"/>
                        </a:spcBef>
                        <a:spcAft>
                          <a:spcPts val="0"/>
                        </a:spcAft>
                      </a:pPr>
                      <a:r>
                        <a:rPr lang="en-US" sz="1200">
                          <a:effectLst/>
                        </a:rPr>
                        <a:t>% Success Rate</a:t>
                      </a:r>
                      <a:endParaRPr lang="en-US" sz="1800">
                        <a:effectLst/>
                        <a:latin typeface="Times New Roman" panose="02020603050405020304" pitchFamily="18" charset="0"/>
                        <a:ea typeface="Times New Roman" panose="02020603050405020304" pitchFamily="18" charset="0"/>
                      </a:endParaRPr>
                    </a:p>
                  </a:txBody>
                  <a:tcPr marL="68580" marR="68580" marT="0" marB="0" anchor="b"/>
                </a:tc>
                <a:extLst>
                  <a:ext uri="{0D108BD9-81ED-4DB2-BD59-A6C34878D82A}">
                    <a16:rowId xmlns:a16="http://schemas.microsoft.com/office/drawing/2014/main" val="2645900126"/>
                  </a:ext>
                </a:extLst>
              </a:tr>
              <a:tr h="217730">
                <a:tc gridSpan="4">
                  <a:txBody>
                    <a:bodyPr/>
                    <a:lstStyle/>
                    <a:p>
                      <a:pPr marL="0" marR="0" indent="0" algn="ctr">
                        <a:spcBef>
                          <a:spcPts val="0"/>
                        </a:spcBef>
                        <a:spcAft>
                          <a:spcPts val="0"/>
                        </a:spcAft>
                      </a:pPr>
                      <a:r>
                        <a:rPr lang="en-US" sz="1200" dirty="0">
                          <a:effectLst/>
                        </a:rPr>
                        <a:t>Strategic and Operating Changes</a:t>
                      </a:r>
                      <a:endParaRPr lang="en-US" sz="1800" dirty="0">
                        <a:effectLst/>
                        <a:latin typeface="Times New Roman" panose="02020603050405020304" pitchFamily="18" charset="0"/>
                        <a:ea typeface="Times New Roman" panose="02020603050405020304" pitchFamily="18" charset="0"/>
                      </a:endParaRPr>
                    </a:p>
                  </a:txBody>
                  <a:tcPr marL="68580" marR="68580" marT="0" marB="0" anchor="b"/>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389032752"/>
                  </a:ext>
                </a:extLst>
              </a:tr>
              <a:tr h="217730">
                <a:tc>
                  <a:txBody>
                    <a:bodyPr/>
                    <a:lstStyle/>
                    <a:p>
                      <a:pPr marL="0" marR="0" indent="0" algn="l">
                        <a:spcBef>
                          <a:spcPts val="0"/>
                        </a:spcBef>
                        <a:spcAft>
                          <a:spcPts val="0"/>
                        </a:spcAft>
                      </a:pPr>
                      <a:r>
                        <a:rPr lang="en-US" sz="1200" dirty="0">
                          <a:effectLst/>
                        </a:rPr>
                        <a:t>Sale of Company to 3</a:t>
                      </a:r>
                      <a:r>
                        <a:rPr lang="en-US" sz="1200" baseline="30000" dirty="0">
                          <a:effectLst/>
                        </a:rPr>
                        <a:t>rd</a:t>
                      </a:r>
                      <a:r>
                        <a:rPr lang="en-US" sz="1200" dirty="0">
                          <a:effectLst/>
                        </a:rPr>
                        <a:t> party</a:t>
                      </a:r>
                      <a:endParaRPr lang="en-US" sz="1800" dirty="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indent="0" algn="ctr">
                        <a:spcBef>
                          <a:spcPts val="0"/>
                        </a:spcBef>
                        <a:spcAft>
                          <a:spcPts val="0"/>
                        </a:spcAft>
                      </a:pPr>
                      <a:r>
                        <a:rPr lang="en-US" sz="1200">
                          <a:effectLst/>
                        </a:rPr>
                        <a:t>159</a:t>
                      </a:r>
                      <a:endParaRPr lang="en-US" sz="18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indent="0" algn="ctr">
                        <a:spcBef>
                          <a:spcPts val="0"/>
                        </a:spcBef>
                        <a:spcAft>
                          <a:spcPts val="0"/>
                        </a:spcAft>
                      </a:pPr>
                      <a:r>
                        <a:rPr lang="en-US" sz="1200">
                          <a:effectLst/>
                        </a:rPr>
                        <a:t>31.55%</a:t>
                      </a:r>
                      <a:endParaRPr lang="en-US" sz="18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indent="0" algn="ctr">
                        <a:spcBef>
                          <a:spcPts val="0"/>
                        </a:spcBef>
                        <a:spcAft>
                          <a:spcPts val="0"/>
                        </a:spcAft>
                      </a:pPr>
                      <a:r>
                        <a:rPr lang="en-US" sz="1200">
                          <a:effectLst/>
                        </a:rPr>
                        <a:t>32.08%</a:t>
                      </a:r>
                      <a:endParaRPr lang="en-US" sz="1800">
                        <a:effectLst/>
                        <a:latin typeface="Times New Roman" panose="02020603050405020304" pitchFamily="18" charset="0"/>
                        <a:ea typeface="Times New Roman" panose="02020603050405020304" pitchFamily="18" charset="0"/>
                      </a:endParaRPr>
                    </a:p>
                  </a:txBody>
                  <a:tcPr marL="68580" marR="68580" marT="0" marB="0" anchor="b"/>
                </a:tc>
                <a:extLst>
                  <a:ext uri="{0D108BD9-81ED-4DB2-BD59-A6C34878D82A}">
                    <a16:rowId xmlns:a16="http://schemas.microsoft.com/office/drawing/2014/main" val="403241097"/>
                  </a:ext>
                </a:extLst>
              </a:tr>
              <a:tr h="217730">
                <a:tc>
                  <a:txBody>
                    <a:bodyPr/>
                    <a:lstStyle/>
                    <a:p>
                      <a:pPr marL="0" marR="0" indent="0" algn="l">
                        <a:spcBef>
                          <a:spcPts val="0"/>
                        </a:spcBef>
                        <a:spcAft>
                          <a:spcPts val="0"/>
                        </a:spcAft>
                      </a:pPr>
                      <a:r>
                        <a:rPr lang="en-US" sz="1200" dirty="0">
                          <a:effectLst/>
                        </a:rPr>
                        <a:t>Operating restructuring</a:t>
                      </a:r>
                      <a:endParaRPr lang="en-US" sz="1800" dirty="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indent="0" algn="ctr">
                        <a:spcBef>
                          <a:spcPts val="0"/>
                        </a:spcBef>
                        <a:spcAft>
                          <a:spcPts val="0"/>
                        </a:spcAft>
                      </a:pPr>
                      <a:r>
                        <a:rPr lang="en-US" sz="1200">
                          <a:effectLst/>
                        </a:rPr>
                        <a:t>69</a:t>
                      </a:r>
                      <a:endParaRPr lang="en-US" sz="18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indent="0" algn="ctr">
                        <a:spcBef>
                          <a:spcPts val="0"/>
                        </a:spcBef>
                        <a:spcAft>
                          <a:spcPts val="0"/>
                        </a:spcAft>
                      </a:pPr>
                      <a:r>
                        <a:rPr lang="en-US" sz="1200">
                          <a:effectLst/>
                        </a:rPr>
                        <a:t>13.69%</a:t>
                      </a:r>
                      <a:endParaRPr lang="en-US" sz="18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indent="0" algn="ctr">
                        <a:spcBef>
                          <a:spcPts val="0"/>
                        </a:spcBef>
                        <a:spcAft>
                          <a:spcPts val="0"/>
                        </a:spcAft>
                      </a:pPr>
                      <a:r>
                        <a:rPr lang="en-US" sz="1200">
                          <a:effectLst/>
                        </a:rPr>
                        <a:t>34.78%</a:t>
                      </a:r>
                      <a:endParaRPr lang="en-US" sz="1800">
                        <a:effectLst/>
                        <a:latin typeface="Times New Roman" panose="02020603050405020304" pitchFamily="18" charset="0"/>
                        <a:ea typeface="Times New Roman" panose="02020603050405020304" pitchFamily="18" charset="0"/>
                      </a:endParaRPr>
                    </a:p>
                  </a:txBody>
                  <a:tcPr marL="68580" marR="68580" marT="0" marB="0" anchor="b"/>
                </a:tc>
                <a:extLst>
                  <a:ext uri="{0D108BD9-81ED-4DB2-BD59-A6C34878D82A}">
                    <a16:rowId xmlns:a16="http://schemas.microsoft.com/office/drawing/2014/main" val="2066822639"/>
                  </a:ext>
                </a:extLst>
              </a:tr>
              <a:tr h="373251">
                <a:tc>
                  <a:txBody>
                    <a:bodyPr/>
                    <a:lstStyle/>
                    <a:p>
                      <a:pPr marL="0" marR="0" indent="0" algn="l">
                        <a:spcBef>
                          <a:spcPts val="0"/>
                        </a:spcBef>
                        <a:spcAft>
                          <a:spcPts val="0"/>
                        </a:spcAft>
                      </a:pPr>
                      <a:r>
                        <a:rPr lang="en-US" sz="1200" dirty="0">
                          <a:effectLst/>
                        </a:rPr>
                        <a:t>Convert to private (from public)</a:t>
                      </a:r>
                      <a:endParaRPr lang="en-US" sz="1800" dirty="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indent="0" algn="ctr">
                        <a:spcBef>
                          <a:spcPts val="0"/>
                        </a:spcBef>
                        <a:spcAft>
                          <a:spcPts val="0"/>
                        </a:spcAft>
                      </a:pPr>
                      <a:r>
                        <a:rPr lang="en-US" sz="1200" dirty="0">
                          <a:effectLst/>
                        </a:rPr>
                        <a:t>52</a:t>
                      </a:r>
                      <a:endParaRPr lang="en-US" sz="1800" dirty="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indent="0" algn="ctr">
                        <a:spcBef>
                          <a:spcPts val="0"/>
                        </a:spcBef>
                        <a:spcAft>
                          <a:spcPts val="0"/>
                        </a:spcAft>
                      </a:pPr>
                      <a:r>
                        <a:rPr lang="en-US" sz="1200">
                          <a:effectLst/>
                        </a:rPr>
                        <a:t>10.52%</a:t>
                      </a:r>
                      <a:endParaRPr lang="en-US" sz="18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indent="0" algn="ctr">
                        <a:spcBef>
                          <a:spcPts val="0"/>
                        </a:spcBef>
                        <a:spcAft>
                          <a:spcPts val="0"/>
                        </a:spcAft>
                      </a:pPr>
                      <a:r>
                        <a:rPr lang="en-US" sz="1200">
                          <a:effectLst/>
                        </a:rPr>
                        <a:t>40.38%</a:t>
                      </a:r>
                      <a:endParaRPr lang="en-US" sz="1800">
                        <a:effectLst/>
                        <a:latin typeface="Times New Roman" panose="02020603050405020304" pitchFamily="18" charset="0"/>
                        <a:ea typeface="Times New Roman" panose="02020603050405020304" pitchFamily="18" charset="0"/>
                      </a:endParaRPr>
                    </a:p>
                  </a:txBody>
                  <a:tcPr marL="68580" marR="68580" marT="0" marB="0" anchor="b"/>
                </a:tc>
                <a:extLst>
                  <a:ext uri="{0D108BD9-81ED-4DB2-BD59-A6C34878D82A}">
                    <a16:rowId xmlns:a16="http://schemas.microsoft.com/office/drawing/2014/main" val="67007861"/>
                  </a:ext>
                </a:extLst>
              </a:tr>
              <a:tr h="217730">
                <a:tc gridSpan="4">
                  <a:txBody>
                    <a:bodyPr/>
                    <a:lstStyle/>
                    <a:p>
                      <a:pPr marL="0" marR="0" indent="0" algn="ctr">
                        <a:spcBef>
                          <a:spcPts val="0"/>
                        </a:spcBef>
                        <a:spcAft>
                          <a:spcPts val="0"/>
                        </a:spcAft>
                      </a:pPr>
                      <a:r>
                        <a:rPr lang="en-US" sz="1200" dirty="0">
                          <a:effectLst/>
                        </a:rPr>
                        <a:t>Capital Structure and Dividend Policy</a:t>
                      </a:r>
                      <a:endParaRPr lang="en-US" sz="1800" dirty="0">
                        <a:effectLst/>
                        <a:latin typeface="Times New Roman" panose="02020603050405020304" pitchFamily="18" charset="0"/>
                        <a:ea typeface="Times New Roman" panose="02020603050405020304" pitchFamily="18" charset="0"/>
                      </a:endParaRPr>
                    </a:p>
                  </a:txBody>
                  <a:tcPr marL="68580" marR="68580" marT="0" marB="0" anchor="b"/>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901721979"/>
                  </a:ext>
                </a:extLst>
              </a:tr>
              <a:tr h="217730">
                <a:tc>
                  <a:txBody>
                    <a:bodyPr/>
                    <a:lstStyle/>
                    <a:p>
                      <a:pPr marL="0" marR="0" indent="0" algn="l">
                        <a:spcBef>
                          <a:spcPts val="0"/>
                        </a:spcBef>
                        <a:spcAft>
                          <a:spcPts val="0"/>
                        </a:spcAft>
                      </a:pPr>
                      <a:r>
                        <a:rPr lang="en-US" sz="1200">
                          <a:effectLst/>
                        </a:rPr>
                        <a:t>More dividends &amp; buybacks</a:t>
                      </a:r>
                      <a:endParaRPr lang="en-US" sz="18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indent="0" algn="ctr">
                        <a:spcBef>
                          <a:spcPts val="0"/>
                        </a:spcBef>
                        <a:spcAft>
                          <a:spcPts val="0"/>
                        </a:spcAft>
                      </a:pPr>
                      <a:r>
                        <a:rPr lang="en-US" sz="1200" dirty="0">
                          <a:effectLst/>
                        </a:rPr>
                        <a:t>78</a:t>
                      </a:r>
                      <a:endParaRPr lang="en-US" sz="1800" dirty="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indent="0" algn="ctr">
                        <a:spcBef>
                          <a:spcPts val="0"/>
                        </a:spcBef>
                        <a:spcAft>
                          <a:spcPts val="0"/>
                        </a:spcAft>
                      </a:pPr>
                      <a:r>
                        <a:rPr lang="en-US" sz="1200">
                          <a:effectLst/>
                        </a:rPr>
                        <a:t>15.48%</a:t>
                      </a:r>
                      <a:endParaRPr lang="en-US" sz="18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indent="0" algn="ctr">
                        <a:spcBef>
                          <a:spcPts val="0"/>
                        </a:spcBef>
                        <a:spcAft>
                          <a:spcPts val="0"/>
                        </a:spcAft>
                      </a:pPr>
                      <a:r>
                        <a:rPr lang="en-US" sz="1200">
                          <a:effectLst/>
                        </a:rPr>
                        <a:t>16.67%</a:t>
                      </a:r>
                      <a:endParaRPr lang="en-US" sz="1800">
                        <a:effectLst/>
                        <a:latin typeface="Times New Roman" panose="02020603050405020304" pitchFamily="18" charset="0"/>
                        <a:ea typeface="Times New Roman" panose="02020603050405020304" pitchFamily="18" charset="0"/>
                      </a:endParaRPr>
                    </a:p>
                  </a:txBody>
                  <a:tcPr marL="68580" marR="68580" marT="0" marB="0" anchor="b"/>
                </a:tc>
                <a:extLst>
                  <a:ext uri="{0D108BD9-81ED-4DB2-BD59-A6C34878D82A}">
                    <a16:rowId xmlns:a16="http://schemas.microsoft.com/office/drawing/2014/main" val="2149191983"/>
                  </a:ext>
                </a:extLst>
              </a:tr>
              <a:tr h="217730">
                <a:tc>
                  <a:txBody>
                    <a:bodyPr/>
                    <a:lstStyle/>
                    <a:p>
                      <a:pPr marL="0" marR="0" indent="0" algn="l">
                        <a:spcBef>
                          <a:spcPts val="0"/>
                        </a:spcBef>
                        <a:spcAft>
                          <a:spcPts val="0"/>
                        </a:spcAft>
                      </a:pPr>
                      <a:r>
                        <a:rPr lang="en-US" sz="1200" dirty="0">
                          <a:effectLst/>
                        </a:rPr>
                        <a:t>Increase debt load</a:t>
                      </a:r>
                      <a:endParaRPr lang="en-US" sz="1800" dirty="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indent="0" algn="ctr">
                        <a:spcBef>
                          <a:spcPts val="0"/>
                        </a:spcBef>
                        <a:spcAft>
                          <a:spcPts val="0"/>
                        </a:spcAft>
                      </a:pPr>
                      <a:r>
                        <a:rPr lang="en-US" sz="1200" dirty="0">
                          <a:effectLst/>
                        </a:rPr>
                        <a:t>22</a:t>
                      </a:r>
                      <a:endParaRPr lang="en-US" sz="1800" dirty="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indent="0" algn="ctr">
                        <a:spcBef>
                          <a:spcPts val="0"/>
                        </a:spcBef>
                        <a:spcAft>
                          <a:spcPts val="0"/>
                        </a:spcAft>
                      </a:pPr>
                      <a:r>
                        <a:rPr lang="en-US" sz="1200">
                          <a:effectLst/>
                        </a:rPr>
                        <a:t>4.37%</a:t>
                      </a:r>
                      <a:endParaRPr lang="en-US" sz="18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indent="0" algn="ctr">
                        <a:spcBef>
                          <a:spcPts val="0"/>
                        </a:spcBef>
                        <a:spcAft>
                          <a:spcPts val="0"/>
                        </a:spcAft>
                      </a:pPr>
                      <a:r>
                        <a:rPr lang="en-US" sz="1200">
                          <a:effectLst/>
                        </a:rPr>
                        <a:t>31.82%</a:t>
                      </a:r>
                      <a:endParaRPr lang="en-US" sz="1800">
                        <a:effectLst/>
                        <a:latin typeface="Times New Roman" panose="02020603050405020304" pitchFamily="18" charset="0"/>
                        <a:ea typeface="Times New Roman" panose="02020603050405020304" pitchFamily="18" charset="0"/>
                      </a:endParaRPr>
                    </a:p>
                  </a:txBody>
                  <a:tcPr marL="68580" marR="68580" marT="0" marB="0" anchor="b"/>
                </a:tc>
                <a:extLst>
                  <a:ext uri="{0D108BD9-81ED-4DB2-BD59-A6C34878D82A}">
                    <a16:rowId xmlns:a16="http://schemas.microsoft.com/office/drawing/2014/main" val="3654020398"/>
                  </a:ext>
                </a:extLst>
              </a:tr>
              <a:tr h="217730">
                <a:tc gridSpan="4">
                  <a:txBody>
                    <a:bodyPr/>
                    <a:lstStyle/>
                    <a:p>
                      <a:pPr marL="0" marR="0" indent="0" algn="ctr">
                        <a:spcBef>
                          <a:spcPts val="0"/>
                        </a:spcBef>
                        <a:spcAft>
                          <a:spcPts val="0"/>
                        </a:spcAft>
                      </a:pPr>
                      <a:r>
                        <a:rPr lang="en-US" sz="1200" dirty="0">
                          <a:effectLst/>
                        </a:rPr>
                        <a:t>M&amp;A</a:t>
                      </a:r>
                      <a:endParaRPr lang="en-US" sz="1800" dirty="0">
                        <a:effectLst/>
                        <a:latin typeface="Times New Roman" panose="02020603050405020304" pitchFamily="18" charset="0"/>
                        <a:ea typeface="Times New Roman" panose="02020603050405020304" pitchFamily="18" charset="0"/>
                      </a:endParaRPr>
                    </a:p>
                  </a:txBody>
                  <a:tcPr marL="68580" marR="68580" marT="0" marB="0" anchor="b"/>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11642192"/>
                  </a:ext>
                </a:extLst>
              </a:tr>
              <a:tr h="373251">
                <a:tc>
                  <a:txBody>
                    <a:bodyPr/>
                    <a:lstStyle/>
                    <a:p>
                      <a:pPr marL="0" marR="0" indent="0" algn="l">
                        <a:spcBef>
                          <a:spcPts val="0"/>
                        </a:spcBef>
                        <a:spcAft>
                          <a:spcPts val="0"/>
                        </a:spcAft>
                      </a:pPr>
                      <a:r>
                        <a:rPr lang="en-US" sz="1200">
                          <a:effectLst/>
                        </a:rPr>
                        <a:t>Back out of announced merger</a:t>
                      </a:r>
                      <a:endParaRPr lang="en-US" sz="18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indent="0" algn="ctr">
                        <a:spcBef>
                          <a:spcPts val="0"/>
                        </a:spcBef>
                        <a:spcAft>
                          <a:spcPts val="0"/>
                        </a:spcAft>
                      </a:pPr>
                      <a:r>
                        <a:rPr lang="en-US" sz="1200" dirty="0">
                          <a:effectLst/>
                        </a:rPr>
                        <a:t>63</a:t>
                      </a:r>
                      <a:endParaRPr lang="en-US" sz="1800" dirty="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indent="0" algn="ctr">
                        <a:spcBef>
                          <a:spcPts val="0"/>
                        </a:spcBef>
                        <a:spcAft>
                          <a:spcPts val="0"/>
                        </a:spcAft>
                      </a:pPr>
                      <a:r>
                        <a:rPr lang="en-US" sz="1200">
                          <a:effectLst/>
                        </a:rPr>
                        <a:t>12.50%</a:t>
                      </a:r>
                      <a:endParaRPr lang="en-US" sz="18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indent="0" algn="ctr">
                        <a:spcBef>
                          <a:spcPts val="0"/>
                        </a:spcBef>
                        <a:spcAft>
                          <a:spcPts val="0"/>
                        </a:spcAft>
                      </a:pPr>
                      <a:r>
                        <a:rPr lang="en-US" sz="1200">
                          <a:effectLst/>
                        </a:rPr>
                        <a:t>28.57%</a:t>
                      </a:r>
                      <a:endParaRPr lang="en-US" sz="1800">
                        <a:effectLst/>
                        <a:latin typeface="Times New Roman" panose="02020603050405020304" pitchFamily="18" charset="0"/>
                        <a:ea typeface="Times New Roman" panose="02020603050405020304" pitchFamily="18" charset="0"/>
                      </a:endParaRPr>
                    </a:p>
                  </a:txBody>
                  <a:tcPr marL="68580" marR="68580" marT="0" marB="0" anchor="b"/>
                </a:tc>
                <a:extLst>
                  <a:ext uri="{0D108BD9-81ED-4DB2-BD59-A6C34878D82A}">
                    <a16:rowId xmlns:a16="http://schemas.microsoft.com/office/drawing/2014/main" val="2436888768"/>
                  </a:ext>
                </a:extLst>
              </a:tr>
              <a:tr h="217730">
                <a:tc gridSpan="4">
                  <a:txBody>
                    <a:bodyPr/>
                    <a:lstStyle/>
                    <a:p>
                      <a:pPr marL="0" marR="0" indent="0" algn="ctr">
                        <a:spcBef>
                          <a:spcPts val="0"/>
                        </a:spcBef>
                        <a:spcAft>
                          <a:spcPts val="0"/>
                        </a:spcAft>
                      </a:pPr>
                      <a:r>
                        <a:rPr lang="en-US" sz="1200" dirty="0">
                          <a:effectLst/>
                        </a:rPr>
                        <a:t>Corporate Governance</a:t>
                      </a:r>
                      <a:endParaRPr lang="en-US" sz="1800" dirty="0">
                        <a:effectLst/>
                        <a:latin typeface="Times New Roman" panose="02020603050405020304" pitchFamily="18" charset="0"/>
                        <a:ea typeface="Times New Roman" panose="02020603050405020304" pitchFamily="18" charset="0"/>
                      </a:endParaRPr>
                    </a:p>
                  </a:txBody>
                  <a:tcPr marL="68580" marR="68580" marT="0" marB="0" anchor="b"/>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890186163"/>
                  </a:ext>
                </a:extLst>
              </a:tr>
              <a:tr h="373251">
                <a:tc>
                  <a:txBody>
                    <a:bodyPr/>
                    <a:lstStyle/>
                    <a:p>
                      <a:pPr marL="0" marR="0" indent="0" algn="l">
                        <a:spcBef>
                          <a:spcPts val="0"/>
                        </a:spcBef>
                        <a:spcAft>
                          <a:spcPts val="0"/>
                        </a:spcAft>
                      </a:pPr>
                      <a:r>
                        <a:rPr lang="en-US" sz="1200" dirty="0">
                          <a:effectLst/>
                        </a:rPr>
                        <a:t>Remove CEO, Separate CEO from Board Chair</a:t>
                      </a:r>
                      <a:endParaRPr lang="en-US" sz="1800" dirty="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indent="0" algn="ctr">
                        <a:spcBef>
                          <a:spcPts val="0"/>
                        </a:spcBef>
                        <a:spcAft>
                          <a:spcPts val="0"/>
                        </a:spcAft>
                      </a:pPr>
                      <a:r>
                        <a:rPr lang="en-US" sz="1200">
                          <a:effectLst/>
                        </a:rPr>
                        <a:t>27</a:t>
                      </a:r>
                      <a:endParaRPr lang="en-US" sz="18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indent="0" algn="ctr">
                        <a:spcBef>
                          <a:spcPts val="0"/>
                        </a:spcBef>
                        <a:spcAft>
                          <a:spcPts val="0"/>
                        </a:spcAft>
                      </a:pPr>
                      <a:r>
                        <a:rPr lang="en-US" sz="1200" dirty="0">
                          <a:effectLst/>
                        </a:rPr>
                        <a:t>5.36%</a:t>
                      </a:r>
                      <a:endParaRPr lang="en-US" sz="1800" dirty="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indent="0" algn="ctr">
                        <a:spcBef>
                          <a:spcPts val="0"/>
                        </a:spcBef>
                        <a:spcAft>
                          <a:spcPts val="0"/>
                        </a:spcAft>
                      </a:pPr>
                      <a:r>
                        <a:rPr lang="en-US" sz="1200">
                          <a:effectLst/>
                        </a:rPr>
                        <a:t>18.52%</a:t>
                      </a:r>
                      <a:endParaRPr lang="en-US" sz="1800">
                        <a:effectLst/>
                        <a:latin typeface="Times New Roman" panose="02020603050405020304" pitchFamily="18" charset="0"/>
                        <a:ea typeface="Times New Roman" panose="02020603050405020304" pitchFamily="18" charset="0"/>
                      </a:endParaRPr>
                    </a:p>
                  </a:txBody>
                  <a:tcPr marL="68580" marR="68580" marT="0" marB="0" anchor="b"/>
                </a:tc>
                <a:extLst>
                  <a:ext uri="{0D108BD9-81ED-4DB2-BD59-A6C34878D82A}">
                    <a16:rowId xmlns:a16="http://schemas.microsoft.com/office/drawing/2014/main" val="938061793"/>
                  </a:ext>
                </a:extLst>
              </a:tr>
              <a:tr h="373251">
                <a:tc>
                  <a:txBody>
                    <a:bodyPr/>
                    <a:lstStyle/>
                    <a:p>
                      <a:pPr marL="0" marR="0" indent="0" algn="l">
                        <a:spcBef>
                          <a:spcPts val="0"/>
                        </a:spcBef>
                        <a:spcAft>
                          <a:spcPts val="0"/>
                        </a:spcAft>
                      </a:pPr>
                      <a:r>
                        <a:rPr lang="en-US" sz="1200" dirty="0">
                          <a:effectLst/>
                        </a:rPr>
                        <a:t>Reduce executive compensation</a:t>
                      </a:r>
                      <a:endParaRPr lang="en-US" sz="1800" dirty="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indent="0" algn="ctr">
                        <a:spcBef>
                          <a:spcPts val="0"/>
                        </a:spcBef>
                        <a:spcAft>
                          <a:spcPts val="0"/>
                        </a:spcAft>
                      </a:pPr>
                      <a:r>
                        <a:rPr lang="en-US" sz="1200">
                          <a:effectLst/>
                        </a:rPr>
                        <a:t>20</a:t>
                      </a:r>
                      <a:endParaRPr lang="en-US" sz="18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indent="0" algn="ctr">
                        <a:spcBef>
                          <a:spcPts val="0"/>
                        </a:spcBef>
                        <a:spcAft>
                          <a:spcPts val="0"/>
                        </a:spcAft>
                      </a:pPr>
                      <a:r>
                        <a:rPr lang="en-US" sz="1200" dirty="0">
                          <a:effectLst/>
                        </a:rPr>
                        <a:t>3.97%</a:t>
                      </a:r>
                      <a:endParaRPr lang="en-US" sz="1800" dirty="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indent="0" algn="ctr">
                        <a:spcBef>
                          <a:spcPts val="0"/>
                        </a:spcBef>
                        <a:spcAft>
                          <a:spcPts val="0"/>
                        </a:spcAft>
                      </a:pPr>
                      <a:r>
                        <a:rPr lang="en-US" sz="1200">
                          <a:effectLst/>
                        </a:rPr>
                        <a:t>15.00%</a:t>
                      </a:r>
                      <a:endParaRPr lang="en-US" sz="1800">
                        <a:effectLst/>
                        <a:latin typeface="Times New Roman" panose="02020603050405020304" pitchFamily="18" charset="0"/>
                        <a:ea typeface="Times New Roman" panose="02020603050405020304" pitchFamily="18" charset="0"/>
                      </a:endParaRPr>
                    </a:p>
                  </a:txBody>
                  <a:tcPr marL="68580" marR="68580" marT="0" marB="0" anchor="b"/>
                </a:tc>
                <a:extLst>
                  <a:ext uri="{0D108BD9-81ED-4DB2-BD59-A6C34878D82A}">
                    <a16:rowId xmlns:a16="http://schemas.microsoft.com/office/drawing/2014/main" val="3818025589"/>
                  </a:ext>
                </a:extLst>
              </a:tr>
              <a:tr h="217730">
                <a:tc>
                  <a:txBody>
                    <a:bodyPr/>
                    <a:lstStyle/>
                    <a:p>
                      <a:pPr marL="0" marR="0" indent="0" algn="l">
                        <a:spcBef>
                          <a:spcPts val="0"/>
                        </a:spcBef>
                        <a:spcAft>
                          <a:spcPts val="0"/>
                        </a:spcAft>
                      </a:pPr>
                      <a:r>
                        <a:rPr lang="en-US" sz="1200" dirty="0">
                          <a:effectLst/>
                        </a:rPr>
                        <a:t>Increase disclosure</a:t>
                      </a:r>
                      <a:endParaRPr lang="en-US" sz="1800" dirty="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indent="0" algn="ctr">
                        <a:spcBef>
                          <a:spcPts val="0"/>
                        </a:spcBef>
                        <a:spcAft>
                          <a:spcPts val="0"/>
                        </a:spcAft>
                      </a:pPr>
                      <a:r>
                        <a:rPr lang="en-US" sz="1200">
                          <a:effectLst/>
                        </a:rPr>
                        <a:t>14</a:t>
                      </a:r>
                      <a:endParaRPr lang="en-US" sz="18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indent="0" algn="ctr">
                        <a:spcBef>
                          <a:spcPts val="0"/>
                        </a:spcBef>
                        <a:spcAft>
                          <a:spcPts val="0"/>
                        </a:spcAft>
                      </a:pPr>
                      <a:r>
                        <a:rPr lang="en-US" sz="1200" dirty="0">
                          <a:effectLst/>
                        </a:rPr>
                        <a:t>2.78%</a:t>
                      </a:r>
                      <a:endParaRPr lang="en-US" sz="1800" dirty="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indent="0" algn="ctr">
                        <a:spcBef>
                          <a:spcPts val="0"/>
                        </a:spcBef>
                        <a:spcAft>
                          <a:spcPts val="0"/>
                        </a:spcAft>
                      </a:pPr>
                      <a:r>
                        <a:rPr lang="en-US" sz="1200" dirty="0">
                          <a:effectLst/>
                        </a:rPr>
                        <a:t>35.71%</a:t>
                      </a:r>
                      <a:endParaRPr lang="en-US" sz="1800" dirty="0">
                        <a:effectLst/>
                        <a:latin typeface="Times New Roman" panose="02020603050405020304" pitchFamily="18" charset="0"/>
                        <a:ea typeface="Times New Roman" panose="02020603050405020304" pitchFamily="18" charset="0"/>
                      </a:endParaRPr>
                    </a:p>
                  </a:txBody>
                  <a:tcPr marL="68580" marR="68580" marT="0" marB="0" anchor="b"/>
                </a:tc>
                <a:extLst>
                  <a:ext uri="{0D108BD9-81ED-4DB2-BD59-A6C34878D82A}">
                    <a16:rowId xmlns:a16="http://schemas.microsoft.com/office/drawing/2014/main" val="2479263116"/>
                  </a:ext>
                </a:extLst>
              </a:tr>
            </a:tbl>
          </a:graphicData>
        </a:graphic>
      </p:graphicFrame>
    </p:spTree>
    <p:extLst>
      <p:ext uri="{BB962C8B-B14F-4D97-AF65-F5344CB8AC3E}">
        <p14:creationId xmlns:p14="http://schemas.microsoft.com/office/powerpoint/2010/main" val="40656872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 activists make money? When the transaction is announced…</a:t>
            </a:r>
          </a:p>
        </p:txBody>
      </p:sp>
      <p:pic>
        <p:nvPicPr>
          <p:cNvPr id="4" name="Content Placeholder 3"/>
          <p:cNvPicPr>
            <a:picLocks noGrp="1" noChangeAspect="1"/>
          </p:cNvPicPr>
          <p:nvPr>
            <p:ph idx="1"/>
          </p:nvPr>
        </p:nvPicPr>
        <p:blipFill>
          <a:blip r:embed="rId3"/>
          <a:stretch>
            <a:fillRect/>
          </a:stretch>
        </p:blipFill>
        <p:spPr>
          <a:xfrm>
            <a:off x="838200" y="1752599"/>
            <a:ext cx="6971497" cy="4758201"/>
          </a:xfrm>
          <a:prstGeom prst="rect">
            <a:avLst/>
          </a:prstGeom>
        </p:spPr>
      </p:pic>
    </p:spTree>
    <p:extLst>
      <p:ext uri="{BB962C8B-B14F-4D97-AF65-F5344CB8AC3E}">
        <p14:creationId xmlns:p14="http://schemas.microsoft.com/office/powerpoint/2010/main" val="12654551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Ways for Private equity to generate profits from the transaction</a:t>
            </a:r>
          </a:p>
        </p:txBody>
      </p:sp>
      <p:sp>
        <p:nvSpPr>
          <p:cNvPr id="3" name="Content Placeholder 2"/>
          <p:cNvSpPr>
            <a:spLocks noGrp="1"/>
          </p:cNvSpPr>
          <p:nvPr>
            <p:ph idx="1"/>
          </p:nvPr>
        </p:nvSpPr>
        <p:spPr/>
        <p:txBody>
          <a:bodyPr/>
          <a:lstStyle/>
          <a:p>
            <a:r>
              <a:rPr lang="en-US" u="sng" dirty="0"/>
              <a:t>Management fees:</a:t>
            </a:r>
            <a:r>
              <a:rPr lang="en-US" dirty="0"/>
              <a:t> When the PE investor runs the company as a private business, the company will pay management fees for the services rendered by the PE investor. </a:t>
            </a:r>
          </a:p>
          <a:p>
            <a:r>
              <a:rPr lang="en-US" u="sng" dirty="0"/>
              <a:t>Make equity stake more valuable before exit:</a:t>
            </a:r>
            <a:r>
              <a:rPr lang="en-US" dirty="0"/>
              <a:t> By finding market mistakes, making operating fixed or through financial engineering, try to reap the difference in value at exit (by taking company back public or by selling in a private transaction).</a:t>
            </a:r>
          </a:p>
          <a:p>
            <a:r>
              <a:rPr lang="en-US" dirty="0"/>
              <a:t>The </a:t>
            </a:r>
            <a:r>
              <a:rPr lang="en-US" b="1" dirty="0"/>
              <a:t>big winners almost always require the second component to be significant</a:t>
            </a:r>
            <a:r>
              <a:rPr lang="en-US" dirty="0"/>
              <a:t>, but fees can sometimes flip the assessment of even bad or neutral investments.</a:t>
            </a:r>
          </a:p>
          <a:p>
            <a:endParaRPr lang="en-US" u="sng" dirty="0"/>
          </a:p>
        </p:txBody>
      </p:sp>
    </p:spTree>
    <p:extLst>
      <p:ext uri="{BB962C8B-B14F-4D97-AF65-F5344CB8AC3E}">
        <p14:creationId xmlns:p14="http://schemas.microsoft.com/office/powerpoint/2010/main" val="17295325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Breaking down the returns to PE investors</a:t>
            </a:r>
          </a:p>
        </p:txBody>
      </p:sp>
      <p:pic>
        <p:nvPicPr>
          <p:cNvPr id="4" name="Content Placeholder 3"/>
          <p:cNvPicPr>
            <a:picLocks noGrp="1" noChangeAspect="1"/>
          </p:cNvPicPr>
          <p:nvPr>
            <p:ph idx="1"/>
          </p:nvPr>
        </p:nvPicPr>
        <p:blipFill>
          <a:blip r:embed="rId2"/>
          <a:stretch>
            <a:fillRect/>
          </a:stretch>
        </p:blipFill>
        <p:spPr>
          <a:xfrm>
            <a:off x="1225550" y="2146300"/>
            <a:ext cx="6692900" cy="3632200"/>
          </a:xfrm>
        </p:spPr>
      </p:pic>
    </p:spTree>
    <p:extLst>
      <p:ext uri="{BB962C8B-B14F-4D97-AF65-F5344CB8AC3E}">
        <p14:creationId xmlns:p14="http://schemas.microsoft.com/office/powerpoint/2010/main" val="19769723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returns to PE investors are declining..</a:t>
            </a:r>
          </a:p>
        </p:txBody>
      </p:sp>
      <p:pic>
        <p:nvPicPr>
          <p:cNvPr id="5" name="Content Placeholder 4" descr="A graph with red and green bars&#10;&#10;Description automatically generated">
            <a:extLst>
              <a:ext uri="{FF2B5EF4-FFF2-40B4-BE49-F238E27FC236}">
                <a16:creationId xmlns:a16="http://schemas.microsoft.com/office/drawing/2014/main" id="{0AAB2E58-C50D-116E-0C83-FCC15734FB7C}"/>
              </a:ext>
            </a:extLst>
          </p:cNvPr>
          <p:cNvPicPr>
            <a:picLocks noGrp="1" noChangeAspect="1"/>
          </p:cNvPicPr>
          <p:nvPr>
            <p:ph idx="1"/>
          </p:nvPr>
        </p:nvPicPr>
        <p:blipFill>
          <a:blip r:embed="rId2"/>
          <a:stretch>
            <a:fillRect/>
          </a:stretch>
        </p:blipFill>
        <p:spPr>
          <a:xfrm>
            <a:off x="1352916" y="1752600"/>
            <a:ext cx="6438167" cy="4419600"/>
          </a:xfrm>
          <a:prstGeom prst="rect">
            <a:avLst/>
          </a:prstGeom>
        </p:spPr>
      </p:pic>
    </p:spTree>
    <p:extLst>
      <p:ext uri="{BB962C8B-B14F-4D97-AF65-F5344CB8AC3E}">
        <p14:creationId xmlns:p14="http://schemas.microsoft.com/office/powerpoint/2010/main" val="42262796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As are excess returns over time..</a:t>
            </a:r>
          </a:p>
        </p:txBody>
      </p:sp>
      <p:pic>
        <p:nvPicPr>
          <p:cNvPr id="6" name="Content Placeholder 5" descr="A graph showing the price of a stock market&#10;&#10;Description automatically generated">
            <a:extLst>
              <a:ext uri="{FF2B5EF4-FFF2-40B4-BE49-F238E27FC236}">
                <a16:creationId xmlns:a16="http://schemas.microsoft.com/office/drawing/2014/main" id="{8D8ED46B-8F3B-3600-09FC-E470ADF6B53F}"/>
              </a:ext>
            </a:extLst>
          </p:cNvPr>
          <p:cNvPicPr>
            <a:picLocks noGrp="1" noChangeAspect="1"/>
          </p:cNvPicPr>
          <p:nvPr>
            <p:ph idx="1"/>
          </p:nvPr>
        </p:nvPicPr>
        <p:blipFill>
          <a:blip r:embed="rId2"/>
          <a:stretch>
            <a:fillRect/>
          </a:stretch>
        </p:blipFill>
        <p:spPr>
          <a:xfrm>
            <a:off x="1529304" y="1752600"/>
            <a:ext cx="6085391" cy="4419600"/>
          </a:xfrm>
          <a:prstGeom prst="rect">
            <a:avLst/>
          </a:prstGeom>
        </p:spPr>
      </p:pic>
    </p:spTree>
    <p:extLst>
      <p:ext uri="{BB962C8B-B14F-4D97-AF65-F5344CB8AC3E}">
        <p14:creationId xmlns:p14="http://schemas.microsoft.com/office/powerpoint/2010/main" val="23810834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D72C66-C3C6-833B-4FAC-182D25B9D95A}"/>
              </a:ext>
            </a:extLst>
          </p:cNvPr>
          <p:cNvSpPr>
            <a:spLocks noGrp="1"/>
          </p:cNvSpPr>
          <p:nvPr>
            <p:ph type="title"/>
          </p:nvPr>
        </p:nvSpPr>
        <p:spPr/>
        <p:txBody>
          <a:bodyPr/>
          <a:lstStyle/>
          <a:p>
            <a:r>
              <a:rPr lang="en-US" dirty="0"/>
              <a:t>With wide variations across PE investors..</a:t>
            </a:r>
          </a:p>
        </p:txBody>
      </p:sp>
      <p:pic>
        <p:nvPicPr>
          <p:cNvPr id="4" name="Content Placeholder 3" descr="A graph of a diagram&#10;&#10;Description automatically generated with medium confidence">
            <a:extLst>
              <a:ext uri="{FF2B5EF4-FFF2-40B4-BE49-F238E27FC236}">
                <a16:creationId xmlns:a16="http://schemas.microsoft.com/office/drawing/2014/main" id="{BA63515D-8EC5-0E1E-6E38-B1F553A80D14}"/>
              </a:ext>
            </a:extLst>
          </p:cNvPr>
          <p:cNvPicPr>
            <a:picLocks noGrp="1" noChangeAspect="1"/>
          </p:cNvPicPr>
          <p:nvPr>
            <p:ph idx="1"/>
          </p:nvPr>
        </p:nvPicPr>
        <p:blipFill>
          <a:blip r:embed="rId2"/>
          <a:stretch>
            <a:fillRect/>
          </a:stretch>
        </p:blipFill>
        <p:spPr>
          <a:xfrm>
            <a:off x="731065" y="1752600"/>
            <a:ext cx="7681870" cy="4419600"/>
          </a:xfrm>
          <a:prstGeom prst="rect">
            <a:avLst/>
          </a:prstGeom>
        </p:spPr>
      </p:pic>
    </p:spTree>
    <p:extLst>
      <p:ext uri="{BB962C8B-B14F-4D97-AF65-F5344CB8AC3E}">
        <p14:creationId xmlns:p14="http://schemas.microsoft.com/office/powerpoint/2010/main" val="15217432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And even the best PE investors lose sometimes... But make up with big winners</a:t>
            </a:r>
          </a:p>
        </p:txBody>
      </p:sp>
      <p:pic>
        <p:nvPicPr>
          <p:cNvPr id="4" name="Content Placeholder 3"/>
          <p:cNvPicPr>
            <a:picLocks noGrp="1" noChangeAspect="1"/>
          </p:cNvPicPr>
          <p:nvPr>
            <p:ph idx="1"/>
          </p:nvPr>
        </p:nvPicPr>
        <p:blipFill>
          <a:blip r:embed="rId2"/>
          <a:stretch>
            <a:fillRect/>
          </a:stretch>
        </p:blipFill>
        <p:spPr>
          <a:xfrm>
            <a:off x="1016000" y="2133600"/>
            <a:ext cx="7112000" cy="3657600"/>
          </a:xfrm>
        </p:spPr>
      </p:pic>
    </p:spTree>
    <p:extLst>
      <p:ext uri="{BB962C8B-B14F-4D97-AF65-F5344CB8AC3E}">
        <p14:creationId xmlns:p14="http://schemas.microsoft.com/office/powerpoint/2010/main" val="23164391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a:extLst>
              <a:ext uri="{FF2B5EF4-FFF2-40B4-BE49-F238E27FC236}">
                <a16:creationId xmlns:a16="http://schemas.microsoft.com/office/drawing/2014/main" id="{44E709C1-023B-6047-A9CB-86EA2808C2B6}"/>
              </a:ext>
            </a:extLst>
          </p:cNvPr>
          <p:cNvSpPr>
            <a:spLocks noGrp="1"/>
          </p:cNvSpPr>
          <p:nvPr>
            <p:ph type="title"/>
          </p:nvPr>
        </p:nvSpPr>
        <p:spPr/>
        <p:txBody>
          <a:bodyPr/>
          <a:lstStyle/>
          <a:p>
            <a:r>
              <a:rPr lang="en-US" altLang="en-US">
                <a:ea typeface="ＭＳ Ｐゴシック" panose="020B0600070205080204" pitchFamily="34" charset="-128"/>
              </a:rPr>
              <a:t>Determinants of Success at Activist Investing</a:t>
            </a:r>
          </a:p>
        </p:txBody>
      </p:sp>
      <p:sp>
        <p:nvSpPr>
          <p:cNvPr id="62466" name="Rectangle 3">
            <a:extLst>
              <a:ext uri="{FF2B5EF4-FFF2-40B4-BE49-F238E27FC236}">
                <a16:creationId xmlns:a16="http://schemas.microsoft.com/office/drawing/2014/main" id="{4A974CF8-5E34-B742-B99E-331BABB51DE8}"/>
              </a:ext>
            </a:extLst>
          </p:cNvPr>
          <p:cNvSpPr>
            <a:spLocks noGrp="1" noChangeArrowheads="1"/>
          </p:cNvSpPr>
          <p:nvPr>
            <p:ph idx="1"/>
          </p:nvPr>
        </p:nvSpPr>
        <p:spPr/>
        <p:txBody>
          <a:bodyPr>
            <a:normAutofit fontScale="85000" lnSpcReduction="20000"/>
          </a:bodyPr>
          <a:lstStyle/>
          <a:p>
            <a:pPr marL="514350" indent="-514350">
              <a:buFont typeface="+mj-lt"/>
              <a:buAutoNum type="arabicPeriod"/>
              <a:defRPr/>
            </a:pPr>
            <a:r>
              <a:rPr lang="en-US" sz="2400" u="sng" dirty="0"/>
              <a:t>Have lots of capital</a:t>
            </a:r>
            <a:r>
              <a:rPr lang="en-US" sz="2400" dirty="0"/>
              <a:t>: Since this strategy requires that you be able to put pressure on incumbent management, you have to be able to take significant stakes in the companies.</a:t>
            </a:r>
          </a:p>
          <a:p>
            <a:pPr marL="514350" indent="-514350">
              <a:buFont typeface="+mj-lt"/>
              <a:buAutoNum type="arabicPeriod"/>
              <a:defRPr/>
            </a:pPr>
            <a:r>
              <a:rPr lang="en-US" sz="2400" u="sng" dirty="0"/>
              <a:t>Know your company well</a:t>
            </a:r>
            <a:r>
              <a:rPr lang="en-US" sz="2400" dirty="0"/>
              <a:t>: Since this strategy is going to lead a smaller portfolio, you need to know much more about your companies than you would need to in a screening model.</a:t>
            </a:r>
          </a:p>
          <a:p>
            <a:pPr marL="514350" indent="-514350">
              <a:buFont typeface="+mj-lt"/>
              <a:buAutoNum type="arabicPeriod"/>
              <a:defRPr/>
            </a:pPr>
            <a:r>
              <a:rPr lang="en-US" sz="2400" u="sng" dirty="0"/>
              <a:t>Understand corporate finance</a:t>
            </a:r>
            <a:r>
              <a:rPr lang="en-US" sz="2400" dirty="0"/>
              <a:t>: You have to know enough corporate finance to understand not only that the company is doing badly (which will be reflected in the stock price) but what it is doing badly.</a:t>
            </a:r>
          </a:p>
          <a:p>
            <a:pPr marL="514350" indent="-514350">
              <a:buFont typeface="+mj-lt"/>
              <a:buAutoNum type="arabicPeriod"/>
              <a:defRPr/>
            </a:pPr>
            <a:r>
              <a:rPr lang="en-US" sz="2400" u="sng" dirty="0"/>
              <a:t>Be persistent</a:t>
            </a:r>
            <a:r>
              <a:rPr lang="en-US" sz="2400" dirty="0"/>
              <a:t>: Incumbent managers are unlikely to roll over and play dead just because you say so. They will fight (and fight dirty) to win. You have to be prepared to counter.</a:t>
            </a:r>
          </a:p>
          <a:p>
            <a:pPr marL="514350" indent="-514350">
              <a:buFont typeface="+mj-lt"/>
              <a:buAutoNum type="arabicPeriod"/>
              <a:defRPr/>
            </a:pPr>
            <a:r>
              <a:rPr lang="en-US" sz="2400" u="sng" dirty="0"/>
              <a:t>Do your homework</a:t>
            </a:r>
            <a:r>
              <a:rPr lang="en-US" sz="2400" dirty="0"/>
              <a:t>: You have to form coalitions with other investors and to organize to create the change you are pushing for.</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lides2025">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Slides2025" id="{05942FBA-225E-6645-B28D-21FD89D289E1}" vid="{85763B86-D4DA-AB47-A780-1B8926470B67}"/>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Slides2025</Template>
  <TotalTime>1187</TotalTime>
  <Words>1552</Words>
  <Application>Microsoft Macintosh PowerPoint</Application>
  <PresentationFormat>On-screen Show (4:3)</PresentationFormat>
  <Paragraphs>164</Paragraphs>
  <Slides>21</Slides>
  <Notes>8</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21</vt:i4>
      </vt:variant>
    </vt:vector>
  </HeadingPairs>
  <TitlesOfParts>
    <vt:vector size="30" baseType="lpstr">
      <vt:lpstr>Arial</vt:lpstr>
      <vt:lpstr>Calibri</vt:lpstr>
      <vt:lpstr>Rockwell</vt:lpstr>
      <vt:lpstr>Rockwell Condensed</vt:lpstr>
      <vt:lpstr>Rockwell Extra Bold</vt:lpstr>
      <vt:lpstr>Times</vt:lpstr>
      <vt:lpstr>Times New Roman</vt:lpstr>
      <vt:lpstr>Wingdings</vt:lpstr>
      <vt:lpstr>Slides2025</vt:lpstr>
      <vt:lpstr>Value Investing: Activist Investing</vt:lpstr>
      <vt:lpstr>Classes of Activist Investors</vt:lpstr>
      <vt:lpstr>Activist Value Investing</vt:lpstr>
      <vt:lpstr>And what are their Motives?</vt:lpstr>
      <vt:lpstr>Who do they target?</vt:lpstr>
      <vt:lpstr>PowerPoint Presentation</vt:lpstr>
      <vt:lpstr>On the “governance” part… they push for changes</vt:lpstr>
      <vt:lpstr>On asset deployment…less in invested back into existing businesses… </vt:lpstr>
      <vt:lpstr>And there are divestitures…</vt:lpstr>
      <vt:lpstr>With effects on profitability…</vt:lpstr>
      <vt:lpstr>On the financial front… they do borrow money to finance the deal..</vt:lpstr>
      <vt:lpstr>And on dividend policy, they do take cash out of firms..</vt:lpstr>
      <vt:lpstr>Their success rate is modest…</vt:lpstr>
      <vt:lpstr>Do activists make money? When the transaction is announced…</vt:lpstr>
      <vt:lpstr>Ways for Private equity to generate profits from the transaction</vt:lpstr>
      <vt:lpstr>Breaking down the returns to PE investors</vt:lpstr>
      <vt:lpstr>The returns to PE investors are declining..</vt:lpstr>
      <vt:lpstr>As are excess returns over time..</vt:lpstr>
      <vt:lpstr>With wide variations across PE investors..</vt:lpstr>
      <vt:lpstr>And even the best PE investors lose sometimes... But make up with big winners</vt:lpstr>
      <vt:lpstr>Determinants of Success at Activist Investing</vt:lpstr>
    </vt:vector>
  </TitlesOfParts>
  <Company>Stern 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Value Investing</dc:title>
  <dc:creator>Aswath Damodaran</dc:creator>
  <cp:lastModifiedBy>Aswath Damodaran</cp:lastModifiedBy>
  <cp:revision>60</cp:revision>
  <cp:lastPrinted>2025-12-10T18:48:06Z</cp:lastPrinted>
  <dcterms:created xsi:type="dcterms:W3CDTF">1998-07-19T19:35:30Z</dcterms:created>
  <dcterms:modified xsi:type="dcterms:W3CDTF">2025-12-10T18:48:10Z</dcterms:modified>
</cp:coreProperties>
</file>