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48" r:id="rId1"/>
  </p:sldMasterIdLst>
  <p:notesMasterIdLst>
    <p:notesMasterId r:id="rId22"/>
  </p:notesMasterIdLst>
  <p:handoutMasterIdLst>
    <p:handoutMasterId r:id="rId23"/>
  </p:handoutMasterIdLst>
  <p:sldIdLst>
    <p:sldId id="256" r:id="rId2"/>
    <p:sldId id="2560" r:id="rId3"/>
    <p:sldId id="2548" r:id="rId4"/>
    <p:sldId id="2549" r:id="rId5"/>
    <p:sldId id="2551" r:id="rId6"/>
    <p:sldId id="345" r:id="rId7"/>
    <p:sldId id="346" r:id="rId8"/>
    <p:sldId id="343" r:id="rId9"/>
    <p:sldId id="2547" r:id="rId10"/>
    <p:sldId id="2563" r:id="rId11"/>
    <p:sldId id="2564" r:id="rId12"/>
    <p:sldId id="2566" r:id="rId13"/>
    <p:sldId id="2568" r:id="rId14"/>
    <p:sldId id="2569" r:id="rId15"/>
    <p:sldId id="2570" r:id="rId16"/>
    <p:sldId id="2571" r:id="rId17"/>
    <p:sldId id="2572" r:id="rId18"/>
    <p:sldId id="2573" r:id="rId19"/>
    <p:sldId id="347" r:id="rId20"/>
    <p:sldId id="289"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19"/>
    <p:restoredTop sz="93197"/>
  </p:normalViewPr>
  <p:slideViewPr>
    <p:cSldViewPr>
      <p:cViewPr varScale="1">
        <p:scale>
          <a:sx n="115" d="100"/>
          <a:sy n="115" d="100"/>
        </p:scale>
        <p:origin x="160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B26B5594-89FF-2643-B8C8-2E29EA67B18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7" name="Rectangle 3">
            <a:extLst>
              <a:ext uri="{FF2B5EF4-FFF2-40B4-BE49-F238E27FC236}">
                <a16:creationId xmlns:a16="http://schemas.microsoft.com/office/drawing/2014/main" id="{2CB23C54-7BE2-DA4D-BE7E-8328060CCD09}"/>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98308" name="Rectangle 4">
            <a:extLst>
              <a:ext uri="{FF2B5EF4-FFF2-40B4-BE49-F238E27FC236}">
                <a16:creationId xmlns:a16="http://schemas.microsoft.com/office/drawing/2014/main" id="{C2BB9BDE-4E79-A545-B435-57F3F33A1CAF}"/>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9" name="Rectangle 5">
            <a:extLst>
              <a:ext uri="{FF2B5EF4-FFF2-40B4-BE49-F238E27FC236}">
                <a16:creationId xmlns:a16="http://schemas.microsoft.com/office/drawing/2014/main" id="{9CCC11D9-7CF4-464A-9DFB-2C9555D929FB}"/>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03CDEFDA-8D58-4247-9F3F-E6CB5F14506C}"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E2761C06-9F53-FA46-98B2-D4D213F042E7}"/>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1" name="Rectangle 3">
            <a:extLst>
              <a:ext uri="{FF2B5EF4-FFF2-40B4-BE49-F238E27FC236}">
                <a16:creationId xmlns:a16="http://schemas.microsoft.com/office/drawing/2014/main" id="{5576C58E-3F9C-5F4F-AE64-EEB520C8AFDB}"/>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4340" name="Rectangle 4">
            <a:extLst>
              <a:ext uri="{FF2B5EF4-FFF2-40B4-BE49-F238E27FC236}">
                <a16:creationId xmlns:a16="http://schemas.microsoft.com/office/drawing/2014/main" id="{BB5A6B75-7C09-4E46-A279-1AFA383882ED}"/>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3" name="Rectangle 5">
            <a:extLst>
              <a:ext uri="{FF2B5EF4-FFF2-40B4-BE49-F238E27FC236}">
                <a16:creationId xmlns:a16="http://schemas.microsoft.com/office/drawing/2014/main" id="{9A5FD946-FC3B-1049-BFE8-E0A2E7FA20DD}"/>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9574" name="Rectangle 6">
            <a:extLst>
              <a:ext uri="{FF2B5EF4-FFF2-40B4-BE49-F238E27FC236}">
                <a16:creationId xmlns:a16="http://schemas.microsoft.com/office/drawing/2014/main" id="{C52A791B-DD9B-9B46-83B9-6C1968668949}"/>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5" name="Rectangle 7">
            <a:extLst>
              <a:ext uri="{FF2B5EF4-FFF2-40B4-BE49-F238E27FC236}">
                <a16:creationId xmlns:a16="http://schemas.microsoft.com/office/drawing/2014/main" id="{C8766B35-5314-B34D-BC17-97D97CDE4D27}"/>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E3758E27-9ABC-034F-9961-969BBEBC379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3758E27-9ABC-034F-9961-969BBEBC3797}" type="slidenum">
              <a:rPr lang="en-US" altLang="en-US" smtClean="0"/>
              <a:pPr>
                <a:defRPr/>
              </a:pPr>
              <a:t>1</a:t>
            </a:fld>
            <a:endParaRPr lang="en-US" altLang="en-US"/>
          </a:p>
        </p:txBody>
      </p:sp>
    </p:spTree>
    <p:extLst>
      <p:ext uri="{BB962C8B-B14F-4D97-AF65-F5344CB8AC3E}">
        <p14:creationId xmlns:p14="http://schemas.microsoft.com/office/powerpoint/2010/main" val="874065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3F2DEB-E561-E643-8E02-7589571C9BF3}" type="slidenum">
              <a:rPr lang="en-US" smtClean="0"/>
              <a:t>2</a:t>
            </a:fld>
            <a:endParaRPr lang="en-US"/>
          </a:p>
        </p:txBody>
      </p:sp>
    </p:spTree>
    <p:extLst>
      <p:ext uri="{BB962C8B-B14F-4D97-AF65-F5344CB8AC3E}">
        <p14:creationId xmlns:p14="http://schemas.microsoft.com/office/powerpoint/2010/main" val="3413219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3F2DEB-E561-E643-8E02-7589571C9BF3}" type="slidenum">
              <a:rPr lang="en-US" smtClean="0"/>
              <a:t>3</a:t>
            </a:fld>
            <a:endParaRPr lang="en-US"/>
          </a:p>
        </p:txBody>
      </p:sp>
    </p:spTree>
    <p:extLst>
      <p:ext uri="{BB962C8B-B14F-4D97-AF65-F5344CB8AC3E}">
        <p14:creationId xmlns:p14="http://schemas.microsoft.com/office/powerpoint/2010/main" val="1289581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3758E27-9ABC-034F-9961-969BBEBC3797}" type="slidenum">
              <a:rPr lang="en-US" altLang="en-US" smtClean="0"/>
              <a:pPr>
                <a:defRPr/>
              </a:pPr>
              <a:t>6</a:t>
            </a:fld>
            <a:endParaRPr lang="en-US" altLang="en-US"/>
          </a:p>
        </p:txBody>
      </p:sp>
    </p:spTree>
    <p:extLst>
      <p:ext uri="{BB962C8B-B14F-4D97-AF65-F5344CB8AC3E}">
        <p14:creationId xmlns:p14="http://schemas.microsoft.com/office/powerpoint/2010/main" val="1591783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3758E27-9ABC-034F-9961-969BBEBC3797}" type="slidenum">
              <a:rPr lang="en-US" altLang="en-US" smtClean="0"/>
              <a:pPr>
                <a:defRPr/>
              </a:pPr>
              <a:t>8</a:t>
            </a:fld>
            <a:endParaRPr lang="en-US" altLang="en-US"/>
          </a:p>
        </p:txBody>
      </p:sp>
    </p:spTree>
    <p:extLst>
      <p:ext uri="{BB962C8B-B14F-4D97-AF65-F5344CB8AC3E}">
        <p14:creationId xmlns:p14="http://schemas.microsoft.com/office/powerpoint/2010/main" val="1536148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1150938" y="692150"/>
            <a:ext cx="4556125" cy="3416300"/>
          </a:xfrm>
          <a:ln/>
        </p:spPr>
      </p:sp>
      <p:sp>
        <p:nvSpPr>
          <p:cNvPr id="9218"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three levels at which this class will approach valuation. </a:t>
            </a:r>
          </a:p>
          <a:p>
            <a:r>
              <a:rPr lang="en-US">
                <a:latin typeface="Times" charset="0"/>
                <a:ea typeface="ＭＳ Ｐゴシック" charset="0"/>
                <a:cs typeface="ＭＳ Ｐゴシック" charset="0"/>
              </a:rPr>
              <a:t>At the most elevated level, it will talk about different approaches to valuation, there financial underpinnings and why they may give different answers to valuation. Rather than taking the dogmatic view that DCF valuation is the only approach that a rational person will choose, we will consider why we may prefer relative valuation in some scenarios at least.</a:t>
            </a:r>
          </a:p>
          <a:p>
            <a:r>
              <a:rPr lang="en-US">
                <a:latin typeface="Times" charset="0"/>
                <a:ea typeface="ＭＳ Ｐゴシック" charset="0"/>
                <a:cs typeface="ＭＳ Ｐゴシック" charset="0"/>
              </a:rPr>
              <a:t>At its second level, the class will emphasize how you are and what your task is can affect the value that you attach to an asset. The same firm can have different values to different people, depending upon the information and biases they bring to the process. Some people (managers, acquirers) may have more degrees of freedom when it comes to how a firm is managed and run.</a:t>
            </a:r>
          </a:p>
          <a:p>
            <a:r>
              <a:rPr lang="en-US">
                <a:latin typeface="Times" charset="0"/>
                <a:ea typeface="ＭＳ Ｐゴシック" charset="0"/>
                <a:cs typeface="ＭＳ Ｐゴシック" charset="0"/>
              </a:rPr>
              <a:t>At its most detailed level, all of the philosophical understanding of valuation in the world and deep thinking is of little use unless you can actually value a business (with number). This is where the rubber meets the road. There are many who have trouble at this stage because they are unwilling to make mistakes. Valutation is about using the information you have (not the information you wish you had) to make reasonable estimates of the future.</a:t>
            </a:r>
          </a:p>
        </p:txBody>
      </p:sp>
    </p:spTree>
    <p:extLst>
      <p:ext uri="{BB962C8B-B14F-4D97-AF65-F5344CB8AC3E}">
        <p14:creationId xmlns:p14="http://schemas.microsoft.com/office/powerpoint/2010/main" val="1295456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3758E27-9ABC-034F-9961-969BBEBC3797}" type="slidenum">
              <a:rPr lang="en-US" altLang="en-US" smtClean="0"/>
              <a:pPr>
                <a:defRPr/>
              </a:pPr>
              <a:t>19</a:t>
            </a:fld>
            <a:endParaRPr lang="en-US" altLang="en-US"/>
          </a:p>
        </p:txBody>
      </p:sp>
    </p:spTree>
    <p:extLst>
      <p:ext uri="{BB962C8B-B14F-4D97-AF65-F5344CB8AC3E}">
        <p14:creationId xmlns:p14="http://schemas.microsoft.com/office/powerpoint/2010/main" val="2139033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3758E27-9ABC-034F-9961-969BBEBC3797}" type="slidenum">
              <a:rPr lang="en-US" altLang="en-US" smtClean="0"/>
              <a:pPr>
                <a:defRPr/>
              </a:pPr>
              <a:t>20</a:t>
            </a:fld>
            <a:endParaRPr lang="en-US" altLang="en-US"/>
          </a:p>
        </p:txBody>
      </p:sp>
    </p:spTree>
    <p:extLst>
      <p:ext uri="{BB962C8B-B14F-4D97-AF65-F5344CB8AC3E}">
        <p14:creationId xmlns:p14="http://schemas.microsoft.com/office/powerpoint/2010/main" val="297534408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r>
              <a:rPr lang="en-US" altLang="en-US"/>
              <a:t>‹#›</a:t>
            </a:r>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A412DF84-6244-F34D-8F1D-E2EE3FD013A4}" type="slidenum">
              <a:rPr lang="en-US" altLang="en-US" smtClean="0"/>
              <a:pPr>
                <a:defRPr/>
              </a:pPr>
              <a:t>‹#›</a:t>
            </a:fld>
            <a:endParaRPr lang="en-US" altLang="en-US"/>
          </a:p>
        </p:txBody>
      </p:sp>
    </p:spTree>
    <p:extLst>
      <p:ext uri="{BB962C8B-B14F-4D97-AF65-F5344CB8AC3E}">
        <p14:creationId xmlns:p14="http://schemas.microsoft.com/office/powerpoint/2010/main" val="3975373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r>
              <a:rPr lang="en-US"/>
              <a:t>Aswath Damodaran</a:t>
            </a:r>
            <a:endParaRPr lang="en-US" dirty="0"/>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2745971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endParaRPr lang="en-US" dirty="0"/>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6F0DB5EB-2FD9-194F-B6B1-C85D9601FE58}" type="slidenum">
              <a:rPr lang="en-US" altLang="en-US" smtClean="0"/>
              <a:pPr>
                <a:defRPr/>
              </a:pPr>
              <a:t>‹#›</a:t>
            </a:fld>
            <a:endParaRPr lang="en-US" altLang="en-US"/>
          </a:p>
        </p:txBody>
      </p:sp>
    </p:spTree>
    <p:extLst>
      <p:ext uri="{BB962C8B-B14F-4D97-AF65-F5344CB8AC3E}">
        <p14:creationId xmlns:p14="http://schemas.microsoft.com/office/powerpoint/2010/main" val="555122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r>
              <a:rPr lang="en-US" altLang="en-US"/>
              <a:t>‹#›</a:t>
            </a:r>
          </a:p>
        </p:txBody>
      </p:sp>
      <p:sp>
        <p:nvSpPr>
          <p:cNvPr id="6" name="Footer Placeholder 5"/>
          <p:cNvSpPr>
            <a:spLocks noGrp="1"/>
          </p:cNvSpPr>
          <p:nvPr>
            <p:ph type="ftr" sz="quarter" idx="11"/>
          </p:nvPr>
        </p:nvSpPr>
        <p:spPr/>
        <p:txBody>
          <a:bodyPr/>
          <a:lstStyle/>
          <a:p>
            <a:pPr>
              <a:defRPr/>
            </a:pPr>
            <a:r>
              <a:rPr lang="en-US"/>
              <a:t>Aswath Damodaran</a:t>
            </a:r>
            <a:endParaRPr lang="en-US" dirty="0"/>
          </a:p>
        </p:txBody>
      </p:sp>
      <p:sp>
        <p:nvSpPr>
          <p:cNvPr id="7" name="Slide Number Placeholder 6"/>
          <p:cNvSpPr>
            <a:spLocks noGrp="1"/>
          </p:cNvSpPr>
          <p:nvPr>
            <p:ph type="sldNum" sz="quarter" idx="12"/>
          </p:nvPr>
        </p:nvSpPr>
        <p:spPr/>
        <p:txBody>
          <a:bodyPr/>
          <a:lstStyle/>
          <a:p>
            <a:pPr>
              <a:defRPr/>
            </a:pPr>
            <a:fld id="{1C7FD9CA-E11C-9746-A733-937C5A19503A}" type="slidenum">
              <a:rPr lang="en-US" altLang="en-US" smtClean="0"/>
              <a:pPr>
                <a:defRPr/>
              </a:pPr>
              <a:t>‹#›</a:t>
            </a:fld>
            <a:endParaRPr lang="en-US" altLang="en-US"/>
          </a:p>
        </p:txBody>
      </p:sp>
    </p:spTree>
    <p:extLst>
      <p:ext uri="{BB962C8B-B14F-4D97-AF65-F5344CB8AC3E}">
        <p14:creationId xmlns:p14="http://schemas.microsoft.com/office/powerpoint/2010/main" val="4261959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endParaRPr lang="en-US" dirty="0"/>
          </a:p>
        </p:txBody>
      </p:sp>
      <p:sp>
        <p:nvSpPr>
          <p:cNvPr id="9" name="Slide Number Placeholder 8"/>
          <p:cNvSpPr>
            <a:spLocks noGrp="1"/>
          </p:cNvSpPr>
          <p:nvPr>
            <p:ph type="sldNum" sz="quarter" idx="12"/>
          </p:nvPr>
        </p:nvSpPr>
        <p:spPr/>
        <p:txBody>
          <a:bodyPr/>
          <a:lstStyle/>
          <a:p>
            <a:pPr>
              <a:defRPr/>
            </a:pPr>
            <a:fld id="{C75723FF-18F6-784F-8689-EC45A6176AA8}" type="slidenum">
              <a:rPr lang="en-US" altLang="en-US" smtClean="0"/>
              <a:pPr>
                <a:defRPr/>
              </a:pPr>
              <a:t>‹#›</a:t>
            </a:fld>
            <a:endParaRPr lang="en-US" alt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81829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r>
              <a:rPr lang="en-US" altLang="en-US"/>
              <a:t>‹#›</a:t>
            </a: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endParaRPr lang="en-US" dirty="0"/>
          </a:p>
        </p:txBody>
      </p:sp>
      <p:sp>
        <p:nvSpPr>
          <p:cNvPr id="5" name="Slide Number Placeholder 4"/>
          <p:cNvSpPr>
            <a:spLocks noGrp="1"/>
          </p:cNvSpPr>
          <p:nvPr>
            <p:ph type="sldNum" sz="quarter" idx="12"/>
          </p:nvPr>
        </p:nvSpPr>
        <p:spPr/>
        <p:txBody>
          <a:bodyPr/>
          <a:lstStyle/>
          <a:p>
            <a:pPr>
              <a:defRPr/>
            </a:pPr>
            <a:fld id="{9F9BE2DD-25CC-BB4E-AA58-46687D78E180}"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928069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ltLang="en-US"/>
              <a:t>‹#›</a:t>
            </a:r>
          </a:p>
        </p:txBody>
      </p:sp>
      <p:sp>
        <p:nvSpPr>
          <p:cNvPr id="3" name="Footer Placeholder 2"/>
          <p:cNvSpPr>
            <a:spLocks noGrp="1"/>
          </p:cNvSpPr>
          <p:nvPr>
            <p:ph type="ftr" sz="quarter" idx="11"/>
          </p:nvPr>
        </p:nvSpPr>
        <p:spPr/>
        <p:txBody>
          <a:bodyPr/>
          <a:lstStyle/>
          <a:p>
            <a:pPr>
              <a:defRPr/>
            </a:pPr>
            <a:r>
              <a:rPr lang="en-US"/>
              <a:t>Aswath Damodaran</a:t>
            </a:r>
            <a:endParaRPr lang="en-US" dirty="0"/>
          </a:p>
        </p:txBody>
      </p:sp>
      <p:sp>
        <p:nvSpPr>
          <p:cNvPr id="4" name="Slide Number Placeholder 3"/>
          <p:cNvSpPr>
            <a:spLocks noGrp="1"/>
          </p:cNvSpPr>
          <p:nvPr>
            <p:ph type="sldNum" sz="quarter" idx="12"/>
          </p:nvPr>
        </p:nvSpPr>
        <p:spPr/>
        <p:txBody>
          <a:bodyPr/>
          <a:lstStyle/>
          <a:p>
            <a:pPr>
              <a:defRPr/>
            </a:pPr>
            <a:fld id="{636F94A2-A3CC-C240-A02E-9F4E8EE04958}" type="slidenum">
              <a:rPr lang="en-US" altLang="en-US" smtClean="0"/>
              <a:pPr>
                <a:defRPr/>
              </a:pPr>
              <a:t>‹#›</a:t>
            </a:fld>
            <a:endParaRPr lang="en-US" altLang="en-US"/>
          </a:p>
        </p:txBody>
      </p:sp>
    </p:spTree>
    <p:extLst>
      <p:ext uri="{BB962C8B-B14F-4D97-AF65-F5344CB8AC3E}">
        <p14:creationId xmlns:p14="http://schemas.microsoft.com/office/powerpoint/2010/main" val="2189813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r>
              <a:rPr lang="en-US" altLang="en-US"/>
              <a:t>‹#›</a:t>
            </a:r>
          </a:p>
        </p:txBody>
      </p:sp>
      <p:sp>
        <p:nvSpPr>
          <p:cNvPr id="10" name="Footer Placeholder 9"/>
          <p:cNvSpPr>
            <a:spLocks noGrp="1"/>
          </p:cNvSpPr>
          <p:nvPr>
            <p:ph type="ftr" sz="quarter" idx="11"/>
          </p:nvPr>
        </p:nvSpPr>
        <p:spPr/>
        <p:txBody>
          <a:bodyPr/>
          <a:lstStyle/>
          <a:p>
            <a:pPr>
              <a:defRPr/>
            </a:pPr>
            <a:r>
              <a:rPr lang="en-US"/>
              <a:t>Aswath Damodaran</a:t>
            </a:r>
            <a:endParaRPr lang="en-US" dirty="0"/>
          </a:p>
        </p:txBody>
      </p:sp>
      <p:sp>
        <p:nvSpPr>
          <p:cNvPr id="11" name="Slide Number Placeholder 10"/>
          <p:cNvSpPr>
            <a:spLocks noGrp="1"/>
          </p:cNvSpPr>
          <p:nvPr>
            <p:ph type="sldNum" sz="quarter" idx="12"/>
          </p:nvPr>
        </p:nvSpPr>
        <p:spPr/>
        <p:txBody>
          <a:bodyPr/>
          <a:lstStyle/>
          <a:p>
            <a:pPr>
              <a:defRPr/>
            </a:pPr>
            <a:fld id="{C75723FF-18F6-784F-8689-EC45A6176AA8}" type="slidenum">
              <a:rPr lang="en-US" altLang="en-US" smtClean="0"/>
              <a:pPr>
                <a:defRPr/>
              </a:pPr>
              <a:t>‹#›</a:t>
            </a:fld>
            <a:endParaRPr lang="en-US" altLang="en-US"/>
          </a:p>
        </p:txBody>
      </p:sp>
    </p:spTree>
    <p:extLst>
      <p:ext uri="{BB962C8B-B14F-4D97-AF65-F5344CB8AC3E}">
        <p14:creationId xmlns:p14="http://schemas.microsoft.com/office/powerpoint/2010/main" val="1950863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r>
              <a:rPr lang="en-US" altLang="en-US"/>
              <a:t>‹#›</a:t>
            </a:r>
          </a:p>
        </p:txBody>
      </p:sp>
      <p:sp>
        <p:nvSpPr>
          <p:cNvPr id="10" name="Slide Number Placeholder 9"/>
          <p:cNvSpPr>
            <a:spLocks noGrp="1"/>
          </p:cNvSpPr>
          <p:nvPr>
            <p:ph type="sldNum" sz="quarter" idx="12"/>
          </p:nvPr>
        </p:nvSpPr>
        <p:spPr/>
        <p:txBody>
          <a:bodyPr/>
          <a:lstStyle/>
          <a:p>
            <a:pPr>
              <a:defRPr/>
            </a:pPr>
            <a:fld id="{96FEB23F-51FB-3641-A918-F153B36CD134}" type="slidenum">
              <a:rPr lang="en-US" altLang="en-US" smtClean="0"/>
              <a:pPr>
                <a:defRPr/>
              </a:pPr>
              <a:t>‹#›</a:t>
            </a:fld>
            <a:endParaRPr lang="en-US" altLang="en-US"/>
          </a:p>
        </p:txBody>
      </p:sp>
    </p:spTree>
    <p:extLst>
      <p:ext uri="{BB962C8B-B14F-4D97-AF65-F5344CB8AC3E}">
        <p14:creationId xmlns:p14="http://schemas.microsoft.com/office/powerpoint/2010/main" val="3800469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r>
              <a:rPr lang="en-US" altLang="en-US"/>
              <a:t>‹#›</a:t>
            </a:r>
            <a:endParaRPr lang="en-US" altLang="en-US">
              <a:solidFill>
                <a:srgbClr val="898989"/>
              </a:solidFill>
            </a:endParaRP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D2199AE4-97C3-E542-881E-EE452226BDA0}" type="slidenum">
              <a:rPr lang="en-US" altLang="en-US" smtClean="0"/>
              <a:pPr>
                <a:defRPr/>
              </a:pPr>
              <a:t>‹#›</a:t>
            </a:fld>
            <a:endParaRPr lang="en-US" altLang="en-US">
              <a:solidFill>
                <a:schemeClr val="tx1"/>
              </a:solidFill>
            </a:endParaRPr>
          </a:p>
        </p:txBody>
      </p:sp>
    </p:spTree>
    <p:extLst>
      <p:ext uri="{BB962C8B-B14F-4D97-AF65-F5344CB8AC3E}">
        <p14:creationId xmlns:p14="http://schemas.microsoft.com/office/powerpoint/2010/main" val="2336484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endParaRPr lang="en-US" altLang="en-US">
              <a:solidFill>
                <a:srgbClr val="898989"/>
              </a:solidFill>
            </a:endParaRPr>
          </a:p>
        </p:txBody>
      </p:sp>
      <p:sp>
        <p:nvSpPr>
          <p:cNvPr id="8" name="Footer Placeholder 7"/>
          <p:cNvSpPr>
            <a:spLocks noGrp="1"/>
          </p:cNvSpPr>
          <p:nvPr>
            <p:ph type="ftr" sz="quarter" idx="11"/>
          </p:nvPr>
        </p:nvSpPr>
        <p:spPr/>
        <p:txBody>
          <a:bodyPr/>
          <a:lstStyle/>
          <a:p>
            <a:pPr>
              <a:defRPr/>
            </a:pPr>
            <a:r>
              <a:rPr lang="en-US"/>
              <a:t>Aswath Damodaran</a:t>
            </a:r>
            <a:endParaRPr lang="en-US" dirty="0"/>
          </a:p>
        </p:txBody>
      </p:sp>
      <p:sp>
        <p:nvSpPr>
          <p:cNvPr id="9" name="Slide Number Placeholder 8"/>
          <p:cNvSpPr>
            <a:spLocks noGrp="1"/>
          </p:cNvSpPr>
          <p:nvPr>
            <p:ph type="sldNum" sz="quarter" idx="12"/>
          </p:nvPr>
        </p:nvSpPr>
        <p:spPr/>
        <p:txBody>
          <a:bodyPr/>
          <a:lstStyle/>
          <a:p>
            <a:pPr>
              <a:defRPr/>
            </a:pPr>
            <a:fld id="{0C66B16C-4663-6742-A7E1-4B6B53CE94FD}" type="slidenum">
              <a:rPr lang="en-US" altLang="en-US" smtClean="0"/>
              <a:pPr>
                <a:defRPr/>
              </a:pPr>
              <a:t>‹#›</a:t>
            </a:fld>
            <a:endParaRPr lang="en-US" altLang="en-US">
              <a:solidFill>
                <a:schemeClr val="tx1"/>
              </a:solidFill>
            </a:endParaRPr>
          </a:p>
        </p:txBody>
      </p:sp>
    </p:spTree>
    <p:extLst>
      <p:ext uri="{BB962C8B-B14F-4D97-AF65-F5344CB8AC3E}">
        <p14:creationId xmlns:p14="http://schemas.microsoft.com/office/powerpoint/2010/main" val="33216610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1256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3651861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endParaRPr lang="en-US" dirty="0"/>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C75723FF-18F6-784F-8689-EC45A6176AA8}" type="slidenum">
              <a:rPr lang="en-US" altLang="en-US" smtClean="0"/>
              <a:pPr>
                <a:defRPr/>
              </a:pPr>
              <a:t>‹#›</a:t>
            </a:fld>
            <a:endParaRPr lang="en-US" altLang="en-US"/>
          </a:p>
        </p:txBody>
      </p:sp>
    </p:spTree>
    <p:extLst>
      <p:ext uri="{BB962C8B-B14F-4D97-AF65-F5344CB8AC3E}">
        <p14:creationId xmlns:p14="http://schemas.microsoft.com/office/powerpoint/2010/main" val="325743946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4DBA6652-B8F4-D045-AA92-BAB0F9F463BA}"/>
              </a:ext>
            </a:extLst>
          </p:cNvPr>
          <p:cNvSpPr>
            <a:spLocks noGrp="1" noChangeArrowheads="1"/>
          </p:cNvSpPr>
          <p:nvPr>
            <p:ph type="ctrTitle"/>
          </p:nvPr>
        </p:nvSpPr>
        <p:spPr/>
        <p:txBody>
          <a:bodyPr/>
          <a:lstStyle/>
          <a:p>
            <a:r>
              <a:rPr lang="en-US" altLang="en-US"/>
              <a:t>Value Investing: Where is the beef?</a:t>
            </a:r>
          </a:p>
        </p:txBody>
      </p:sp>
      <p:sp>
        <p:nvSpPr>
          <p:cNvPr id="16386" name="Rectangle 3">
            <a:extLst>
              <a:ext uri="{FF2B5EF4-FFF2-40B4-BE49-F238E27FC236}">
                <a16:creationId xmlns:a16="http://schemas.microsoft.com/office/drawing/2014/main" id="{25D2878E-3B2C-7F43-A15B-0E1318D6A61A}"/>
              </a:ext>
            </a:extLst>
          </p:cNvPr>
          <p:cNvSpPr>
            <a:spLocks noGrp="1"/>
          </p:cNvSpPr>
          <p:nvPr>
            <p:ph type="subTitle" idx="1"/>
          </p:nvPr>
        </p:nvSpPr>
        <p:spPr/>
        <p:txBody>
          <a:bodyPr/>
          <a:lstStyle/>
          <a:p>
            <a:r>
              <a:rPr lang="en-US" altLang="en-US"/>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Value Investing: The Lost Decade</a:t>
            </a:r>
          </a:p>
        </p:txBody>
      </p:sp>
      <p:pic>
        <p:nvPicPr>
          <p:cNvPr id="6" name="Content Placeholder 5">
            <a:extLst>
              <a:ext uri="{FF2B5EF4-FFF2-40B4-BE49-F238E27FC236}">
                <a16:creationId xmlns:a16="http://schemas.microsoft.com/office/drawing/2014/main" id="{37DD3B43-B4FA-794F-8F59-73BC5F1A6A4C}"/>
              </a:ext>
            </a:extLst>
          </p:cNvPr>
          <p:cNvPicPr>
            <a:picLocks noGrp="1" noChangeAspect="1"/>
          </p:cNvPicPr>
          <p:nvPr>
            <p:ph sz="quarter" idx="1"/>
          </p:nvPr>
        </p:nvPicPr>
        <p:blipFill>
          <a:blip r:embed="rId3"/>
          <a:stretch>
            <a:fillRect/>
          </a:stretch>
        </p:blipFill>
        <p:spPr>
          <a:xfrm>
            <a:off x="762000" y="1780478"/>
            <a:ext cx="7449648" cy="3629722"/>
          </a:xfrm>
        </p:spPr>
      </p:pic>
    </p:spTree>
    <p:extLst>
      <p:ext uri="{BB962C8B-B14F-4D97-AF65-F5344CB8AC3E}">
        <p14:creationId xmlns:p14="http://schemas.microsoft.com/office/powerpoint/2010/main" val="711377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526E8-E78C-2D48-B14B-DE134AFFC931}"/>
              </a:ext>
            </a:extLst>
          </p:cNvPr>
          <p:cNvSpPr>
            <a:spLocks noGrp="1"/>
          </p:cNvSpPr>
          <p:nvPr>
            <p:ph type="title"/>
          </p:nvPr>
        </p:nvSpPr>
        <p:spPr/>
        <p:txBody>
          <a:bodyPr/>
          <a:lstStyle/>
          <a:p>
            <a:r>
              <a:rPr lang="en-US" dirty="0"/>
              <a:t>Value Investing glory days… </a:t>
            </a:r>
          </a:p>
        </p:txBody>
      </p:sp>
      <p:sp>
        <p:nvSpPr>
          <p:cNvPr id="3" name="Content Placeholder 2">
            <a:extLst>
              <a:ext uri="{FF2B5EF4-FFF2-40B4-BE49-F238E27FC236}">
                <a16:creationId xmlns:a16="http://schemas.microsoft.com/office/drawing/2014/main" id="{2408E7B1-01D6-6C48-A5C8-BDFA7EED7F44}"/>
              </a:ext>
            </a:extLst>
          </p:cNvPr>
          <p:cNvSpPr>
            <a:spLocks noGrp="1"/>
          </p:cNvSpPr>
          <p:nvPr>
            <p:ph sz="quarter" idx="1"/>
          </p:nvPr>
        </p:nvSpPr>
        <p:spPr/>
        <p:txBody>
          <a:bodyPr>
            <a:normAutofit/>
          </a:bodyPr>
          <a:lstStyle/>
          <a:p>
            <a:r>
              <a:rPr lang="en-US" dirty="0"/>
              <a:t>While the story told about value investing is one of uninterrupted success, </a:t>
            </a:r>
            <a:r>
              <a:rPr lang="en-US" b="1" dirty="0"/>
              <a:t>even in its glory days, value investing had bad years, where growth investing beat value investing</a:t>
            </a:r>
            <a:r>
              <a:rPr lang="en-US" dirty="0"/>
              <a:t>.</a:t>
            </a:r>
          </a:p>
          <a:p>
            <a:r>
              <a:rPr lang="en-US" dirty="0"/>
              <a:t>Even over this period where value investing looks like it beat growth investing, </a:t>
            </a:r>
            <a:r>
              <a:rPr lang="en-US" b="1" dirty="0"/>
              <a:t>it is not clear that “active” value investing has added much value to the process</a:t>
            </a:r>
            <a:r>
              <a:rPr lang="en-US" dirty="0"/>
              <a:t>.</a:t>
            </a:r>
          </a:p>
          <a:p>
            <a:r>
              <a:rPr lang="en-US" dirty="0"/>
              <a:t>The conventional value screens (PE, PBV, Dividend Yield) worked well in the twentieth century, but </a:t>
            </a:r>
            <a:r>
              <a:rPr lang="en-US" b="1" dirty="0"/>
              <a:t>their effectiveness has faded over time</a:t>
            </a:r>
            <a:r>
              <a:rPr lang="en-US" dirty="0"/>
              <a:t>. In the last fifteen years, none of them have worked, leaving value investing in the lurch.</a:t>
            </a:r>
          </a:p>
          <a:p>
            <a:r>
              <a:rPr lang="en-US" dirty="0"/>
              <a:t>Updating the data, it is clear that </a:t>
            </a:r>
            <a:r>
              <a:rPr lang="en-US" b="1" dirty="0"/>
              <a:t>value investing is being put to a test</a:t>
            </a:r>
            <a:r>
              <a:rPr lang="en-US" dirty="0"/>
              <a:t>. While its defenders argue that it is transitional, two decades is a long transition.</a:t>
            </a:r>
          </a:p>
          <a:p>
            <a:endParaRPr lang="en-US" dirty="0"/>
          </a:p>
        </p:txBody>
      </p:sp>
    </p:spTree>
    <p:extLst>
      <p:ext uri="{BB962C8B-B14F-4D97-AF65-F5344CB8AC3E}">
        <p14:creationId xmlns:p14="http://schemas.microsoft.com/office/powerpoint/2010/main" val="375363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Value vs Growth, by year</a:t>
            </a:r>
          </a:p>
        </p:txBody>
      </p:sp>
      <p:pic>
        <p:nvPicPr>
          <p:cNvPr id="4" name="Content Placeholder 3">
            <a:extLst>
              <a:ext uri="{FF2B5EF4-FFF2-40B4-BE49-F238E27FC236}">
                <a16:creationId xmlns:a16="http://schemas.microsoft.com/office/drawing/2014/main" id="{2B190584-0C9F-5645-AFD2-B1575646C385}"/>
              </a:ext>
            </a:extLst>
          </p:cNvPr>
          <p:cNvPicPr>
            <a:picLocks noGrp="1" noChangeAspect="1"/>
          </p:cNvPicPr>
          <p:nvPr>
            <p:ph sz="quarter" idx="1"/>
          </p:nvPr>
        </p:nvPicPr>
        <p:blipFill>
          <a:blip r:embed="rId2"/>
          <a:stretch>
            <a:fillRect/>
          </a:stretch>
        </p:blipFill>
        <p:spPr>
          <a:xfrm>
            <a:off x="1509070" y="1752600"/>
            <a:ext cx="6125860" cy="4419600"/>
          </a:xfrm>
        </p:spPr>
      </p:pic>
    </p:spTree>
    <p:extLst>
      <p:ext uri="{BB962C8B-B14F-4D97-AF65-F5344CB8AC3E}">
        <p14:creationId xmlns:p14="http://schemas.microsoft.com/office/powerpoint/2010/main" val="4227781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active value investing does not seem to have a payoff</a:t>
            </a:r>
          </a:p>
        </p:txBody>
      </p:sp>
      <p:sp>
        <p:nvSpPr>
          <p:cNvPr id="4" name="Content Placeholder 3">
            <a:extLst>
              <a:ext uri="{FF2B5EF4-FFF2-40B4-BE49-F238E27FC236}">
                <a16:creationId xmlns:a16="http://schemas.microsoft.com/office/drawing/2014/main" id="{BA25A568-AFFC-AD4E-8E81-03BF038CE7D7}"/>
              </a:ext>
            </a:extLst>
          </p:cNvPr>
          <p:cNvSpPr>
            <a:spLocks noGrp="1"/>
          </p:cNvSpPr>
          <p:nvPr>
            <p:ph sz="quarter" idx="1"/>
          </p:nvPr>
        </p:nvSpPr>
        <p:spPr/>
        <p:txBody>
          <a:bodyPr/>
          <a:lstStyle/>
          <a:p>
            <a:r>
              <a:rPr lang="en-US" dirty="0"/>
              <a:t>Investing in low PE or low PBV stocks would not be considered true value investing, by most of its adherents. </a:t>
            </a:r>
          </a:p>
          <a:p>
            <a:pPr lvl="1"/>
            <a:r>
              <a:rPr lang="en-US" dirty="0"/>
              <a:t>In fact, </a:t>
            </a:r>
            <a:r>
              <a:rPr lang="en-US" b="1" dirty="0"/>
              <a:t>most value investors would argue that the while you may start with these stocks, the real payoff to value investing comes in from the additional analysis that they do</a:t>
            </a:r>
            <a:r>
              <a:rPr lang="en-US" dirty="0"/>
              <a:t>, whether it be in bringing in other quantitative screens (following up on Ben Graham) and qualitative ones (good management, moats). </a:t>
            </a:r>
          </a:p>
          <a:p>
            <a:pPr lvl="1"/>
            <a:r>
              <a:rPr lang="en-US" dirty="0"/>
              <a:t>If we call this active value investing, the true test of value investing then </a:t>
            </a:r>
            <a:r>
              <a:rPr lang="en-US" b="1" dirty="0"/>
              <a:t>becomes whether following value investing precepts and practices and picking stocks generates returns that exceed the returns on a value index fund</a:t>
            </a:r>
            <a:r>
              <a:rPr lang="en-US" dirty="0"/>
              <a:t>, created by investing in low price to book or low PE stocks, in proportion to their market value</a:t>
            </a:r>
          </a:p>
        </p:txBody>
      </p:sp>
    </p:spTree>
    <p:extLst>
      <p:ext uri="{BB962C8B-B14F-4D97-AF65-F5344CB8AC3E}">
        <p14:creationId xmlns:p14="http://schemas.microsoft.com/office/powerpoint/2010/main" val="129130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E2AFE3EC-CB4E-B344-97E7-D162453B9D5C}"/>
              </a:ext>
            </a:extLst>
          </p:cNvPr>
          <p:cNvSpPr>
            <a:spLocks noGrp="1"/>
          </p:cNvSpPr>
          <p:nvPr>
            <p:ph type="title"/>
          </p:nvPr>
        </p:nvSpPr>
        <p:spPr/>
        <p:txBody>
          <a:bodyPr/>
          <a:lstStyle/>
          <a:p>
            <a:r>
              <a:rPr lang="en-US" altLang="en-US"/>
              <a:t>The payoff to institutional “active” value investing is weak..</a:t>
            </a:r>
          </a:p>
        </p:txBody>
      </p:sp>
      <p:pic>
        <p:nvPicPr>
          <p:cNvPr id="17410" name="Content Placeholder 3">
            <a:extLst>
              <a:ext uri="{FF2B5EF4-FFF2-40B4-BE49-F238E27FC236}">
                <a16:creationId xmlns:a16="http://schemas.microsoft.com/office/drawing/2014/main" id="{3894E38D-DC53-8F43-8B39-4027E8B4414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828800" y="2819400"/>
            <a:ext cx="5486400" cy="3733800"/>
          </a:xfrm>
        </p:spPr>
      </p:pic>
      <p:sp>
        <p:nvSpPr>
          <p:cNvPr id="17411" name="TextBox 5">
            <a:extLst>
              <a:ext uri="{FF2B5EF4-FFF2-40B4-BE49-F238E27FC236}">
                <a16:creationId xmlns:a16="http://schemas.microsoft.com/office/drawing/2014/main" id="{6DFC5266-1499-5B44-B120-E79217A752C6}"/>
              </a:ext>
            </a:extLst>
          </p:cNvPr>
          <p:cNvSpPr txBox="1">
            <a:spLocks noChangeArrowheads="1"/>
          </p:cNvSpPr>
          <p:nvPr/>
        </p:nvSpPr>
        <p:spPr bwMode="auto">
          <a:xfrm>
            <a:off x="773151" y="1780585"/>
            <a:ext cx="77724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dirty="0">
                <a:latin typeface="Times" pitchFamily="2" charset="0"/>
              </a:rPr>
              <a:t>If value investing is the “best way to invest”, how do we explain the fact that active growth investors beat a passive growth index fund far more frequently and by far more than active value investors do, relative to a passive value fund?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6731DBDD-A553-E047-8F7C-F71560181630}"/>
              </a:ext>
            </a:extLst>
          </p:cNvPr>
          <p:cNvSpPr>
            <a:spLocks noGrp="1"/>
          </p:cNvSpPr>
          <p:nvPr>
            <p:ph type="title"/>
          </p:nvPr>
        </p:nvSpPr>
        <p:spPr/>
        <p:txBody>
          <a:bodyPr/>
          <a:lstStyle/>
          <a:p>
            <a:r>
              <a:rPr lang="en-US" altLang="en-US"/>
              <a:t>And only slightly stronger for active individual investors</a:t>
            </a:r>
          </a:p>
        </p:txBody>
      </p:sp>
      <p:sp>
        <p:nvSpPr>
          <p:cNvPr id="64514" name="Content Placeholder 2">
            <a:extLst>
              <a:ext uri="{FF2B5EF4-FFF2-40B4-BE49-F238E27FC236}">
                <a16:creationId xmlns:a16="http://schemas.microsoft.com/office/drawing/2014/main" id="{5FE12559-7FAB-BA42-8775-B91B7C58BC5E}"/>
              </a:ext>
            </a:extLst>
          </p:cNvPr>
          <p:cNvSpPr>
            <a:spLocks noGrp="1"/>
          </p:cNvSpPr>
          <p:nvPr>
            <p:ph idx="1"/>
          </p:nvPr>
        </p:nvSpPr>
        <p:spPr/>
        <p:txBody>
          <a:bodyPr>
            <a:normAutofit fontScale="85000" lnSpcReduction="20000"/>
          </a:bodyPr>
          <a:lstStyle/>
          <a:p>
            <a:r>
              <a:rPr lang="en-US" altLang="en-US" b="1" dirty="0"/>
              <a:t>Average underperformance</a:t>
            </a:r>
            <a:r>
              <a:rPr lang="en-US" altLang="en-US" dirty="0"/>
              <a:t>: In a study of individual brokerage accounts between 1991-96, the average individual investor under performed the S&amp;P 500 by about 1% and that the degree of under performance increased with trading activity.</a:t>
            </a:r>
          </a:p>
          <a:p>
            <a:r>
              <a:rPr lang="en-US" altLang="en-US" b="1" dirty="0"/>
              <a:t>Heavily skewed</a:t>
            </a:r>
            <a:r>
              <a:rPr lang="en-US" altLang="en-US" dirty="0"/>
              <a:t>: The top-performing quartile in the study referenced above outperformed the market by about 6%. Another study of 16,668 individual trader accounts at a large discount brokerage house finds that the top 10 percent of traders in this group outperform the bottom 10 percent by about 8 percent per year over a long period.</a:t>
            </a:r>
          </a:p>
          <a:p>
            <a:r>
              <a:rPr lang="en-US" altLang="en-US" b="1" dirty="0"/>
              <a:t>Home bias and concentration</a:t>
            </a:r>
            <a:r>
              <a:rPr lang="en-US" altLang="en-US" dirty="0"/>
              <a:t>? Studies of individual investors find that they generate relatively high returns when they invest in companies close to their homes compared to the stocks of distant companies, and that investors with more concentrated portfolios outperform those with more diversified portfolios.</a:t>
            </a:r>
          </a:p>
          <a:p>
            <a:r>
              <a:rPr lang="en-US" altLang="en-US" b="1" dirty="0"/>
              <a:t>Less (trading) is more (return)</a:t>
            </a:r>
            <a:r>
              <a:rPr lang="en-US" altLang="en-US" dirty="0"/>
              <a:t>: While none of these studies of individual investors classify the superior investors by investment philosophy, the collective finding that these investors tend not to trade much and have concentrated portfolios can be viewed as evidence (albeit weak) that they are more likely to be value investors.</a:t>
            </a:r>
          </a:p>
          <a:p>
            <a:endParaRPr lang="en-US"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3DA70C59-2D75-8D48-BB38-579ECA5B4ED4}"/>
              </a:ext>
            </a:extLst>
          </p:cNvPr>
          <p:cNvSpPr>
            <a:spLocks noGrp="1"/>
          </p:cNvSpPr>
          <p:nvPr>
            <p:ph type="title"/>
          </p:nvPr>
        </p:nvSpPr>
        <p:spPr/>
        <p:txBody>
          <a:bodyPr/>
          <a:lstStyle/>
          <a:p>
            <a:r>
              <a:rPr lang="en-US" altLang="en-US" dirty="0"/>
              <a:t>Some activists do well, but activism is often a zero-sum game…</a:t>
            </a:r>
          </a:p>
        </p:txBody>
      </p:sp>
      <p:sp>
        <p:nvSpPr>
          <p:cNvPr id="19458" name="Content Placeholder 2">
            <a:extLst>
              <a:ext uri="{FF2B5EF4-FFF2-40B4-BE49-F238E27FC236}">
                <a16:creationId xmlns:a16="http://schemas.microsoft.com/office/drawing/2014/main" id="{CAABEDDC-1147-E140-B1C8-70364D4DE14A}"/>
              </a:ext>
            </a:extLst>
          </p:cNvPr>
          <p:cNvSpPr>
            <a:spLocks noGrp="1"/>
          </p:cNvSpPr>
          <p:nvPr>
            <p:ph idx="1"/>
          </p:nvPr>
        </p:nvSpPr>
        <p:spPr/>
        <p:txBody>
          <a:bodyPr>
            <a:normAutofit fontScale="92500" lnSpcReduction="20000"/>
          </a:bodyPr>
          <a:lstStyle/>
          <a:p>
            <a:r>
              <a:rPr lang="en-US" altLang="en-US" b="1" dirty="0"/>
              <a:t>Overall returns</a:t>
            </a:r>
            <a:r>
              <a:rPr lang="en-US" altLang="en-US" dirty="0"/>
              <a:t>: Activist mutual funds seem to have had the </a:t>
            </a:r>
            <a:r>
              <a:rPr lang="en-US" altLang="en-US" b="1" dirty="0"/>
              <a:t>lowest payoff to their activism, with little change accruing to the corporate governance, performance or stock prices of targeted firms</a:t>
            </a:r>
            <a:r>
              <a:rPr lang="en-US" altLang="en-US" dirty="0"/>
              <a:t>. Activist hedge funds, on the other hand, seem to earn substantial excess returns, ranging from 7-8% on an annualized basis at the low end to 20% or more at the high end. Individual activists seem to fall somewhere in the middle, earning higher returns than institutions but lower returns than hedge funds.</a:t>
            </a:r>
          </a:p>
          <a:p>
            <a:r>
              <a:rPr lang="en-US" altLang="en-US" b="1" dirty="0"/>
              <a:t>Volatility in returns</a:t>
            </a:r>
            <a:r>
              <a:rPr lang="en-US" altLang="en-US" dirty="0"/>
              <a:t>: While the average excess returns earned by hedge funds and individual activists is positive, </a:t>
            </a:r>
            <a:r>
              <a:rPr lang="en-US" altLang="en-US" b="1" dirty="0"/>
              <a:t>there is substantial volatility  in these returns and the magnitude of the excess return is sensitive to the benchmark used </a:t>
            </a:r>
            <a:r>
              <a:rPr lang="en-US" altLang="en-US" dirty="0"/>
              <a:t>and the risk adjustment process.</a:t>
            </a:r>
          </a:p>
          <a:p>
            <a:r>
              <a:rPr lang="en-US" altLang="en-US" b="1" dirty="0"/>
              <a:t>Skewed distributions</a:t>
            </a:r>
            <a:r>
              <a:rPr lang="en-US" altLang="en-US" dirty="0"/>
              <a:t>: The average returns across activist investors obscures a key component, which is that </a:t>
            </a:r>
            <a:r>
              <a:rPr lang="en-US" altLang="en-US" b="1" dirty="0"/>
              <a:t>the distribution is skewed with the most positive returns being delivered by the activist investors in the top quartile</a:t>
            </a:r>
            <a:r>
              <a:rPr lang="en-US" altLang="en-US" dirty="0"/>
              <a:t>; the median activist investor may very well just break even, especially after accounting for the cost of activism.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0233E-45DB-8C47-9922-5343A6913429}"/>
              </a:ext>
            </a:extLst>
          </p:cNvPr>
          <p:cNvSpPr>
            <a:spLocks noGrp="1"/>
          </p:cNvSpPr>
          <p:nvPr>
            <p:ph type="title"/>
          </p:nvPr>
        </p:nvSpPr>
        <p:spPr/>
        <p:txBody>
          <a:bodyPr/>
          <a:lstStyle/>
          <a:p>
            <a:r>
              <a:rPr lang="en-US" dirty="0"/>
              <a:t>Value investing in the 21</a:t>
            </a:r>
            <a:r>
              <a:rPr lang="en-US" baseline="30000" dirty="0"/>
              <a:t>st</a:t>
            </a:r>
            <a:r>
              <a:rPr lang="en-US" dirty="0"/>
              <a:t> century</a:t>
            </a:r>
          </a:p>
        </p:txBody>
      </p:sp>
      <p:sp>
        <p:nvSpPr>
          <p:cNvPr id="3" name="Content Placeholder 2">
            <a:extLst>
              <a:ext uri="{FF2B5EF4-FFF2-40B4-BE49-F238E27FC236}">
                <a16:creationId xmlns:a16="http://schemas.microsoft.com/office/drawing/2014/main" id="{47F1CA5C-23AF-C040-BF34-85B6DB1EB1ED}"/>
              </a:ext>
            </a:extLst>
          </p:cNvPr>
          <p:cNvSpPr>
            <a:spLocks noGrp="1"/>
          </p:cNvSpPr>
          <p:nvPr>
            <p:ph sz="quarter" idx="1"/>
          </p:nvPr>
        </p:nvSpPr>
        <p:spPr/>
        <p:txBody>
          <a:bodyPr/>
          <a:lstStyle/>
          <a:p>
            <a:r>
              <a:rPr lang="en-US" dirty="0"/>
              <a:t>As the years of under performance have stretched on, </a:t>
            </a:r>
            <a:r>
              <a:rPr lang="en-US" b="1" dirty="0"/>
              <a:t>there are fewer value investors who believe that this is a passing phase and that all is needed is patience. </a:t>
            </a:r>
          </a:p>
          <a:p>
            <a:pPr lvl="1"/>
            <a:r>
              <a:rPr lang="en-US" dirty="0"/>
              <a:t>There are </a:t>
            </a:r>
            <a:r>
              <a:rPr lang="en-US" b="1" dirty="0"/>
              <a:t>many value investors who still blame the Fed </a:t>
            </a:r>
            <a:r>
              <a:rPr lang="en-US" dirty="0"/>
              <a:t>(and other central banks) for their underperformance.</a:t>
            </a:r>
          </a:p>
          <a:p>
            <a:pPr lvl="1"/>
            <a:r>
              <a:rPr lang="en-US" dirty="0"/>
              <a:t>While I agree with them that central banks have sometimes over reached and skewed markets, I also think that </a:t>
            </a:r>
            <a:r>
              <a:rPr lang="en-US" b="1" dirty="0"/>
              <a:t>this belief has become a convenient excuse for not looking at the very real problems at the heart of value investing. </a:t>
            </a:r>
          </a:p>
          <a:p>
            <a:r>
              <a:rPr lang="en-US" dirty="0"/>
              <a:t>However, and especially after the tech boom of the last decade, there are </a:t>
            </a:r>
            <a:r>
              <a:rPr lang="en-US" b="1" dirty="0"/>
              <a:t>at least some value investors who are willing to consider the possibility that it is time to change the way we practice value investing. </a:t>
            </a:r>
          </a:p>
        </p:txBody>
      </p:sp>
    </p:spTree>
    <p:extLst>
      <p:ext uri="{BB962C8B-B14F-4D97-AF65-F5344CB8AC3E}">
        <p14:creationId xmlns:p14="http://schemas.microsoft.com/office/powerpoint/2010/main" val="2459577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Value Investing has lost its way!</a:t>
            </a:r>
          </a:p>
        </p:txBody>
      </p:sp>
      <p:sp>
        <p:nvSpPr>
          <p:cNvPr id="5" name="Content Placeholder 4">
            <a:extLst>
              <a:ext uri="{FF2B5EF4-FFF2-40B4-BE49-F238E27FC236}">
                <a16:creationId xmlns:a16="http://schemas.microsoft.com/office/drawing/2014/main" id="{D4139A37-DFD3-8D44-9636-246CFEE52200}"/>
              </a:ext>
            </a:extLst>
          </p:cNvPr>
          <p:cNvSpPr>
            <a:spLocks noGrp="1"/>
          </p:cNvSpPr>
          <p:nvPr>
            <p:ph sz="quarter" idx="1"/>
          </p:nvPr>
        </p:nvSpPr>
        <p:spPr/>
        <p:txBody>
          <a:bodyPr>
            <a:normAutofit lnSpcReduction="10000"/>
          </a:bodyPr>
          <a:lstStyle/>
          <a:p>
            <a:r>
              <a:rPr lang="en-US" b="1" dirty="0"/>
              <a:t>It has become rigid</a:t>
            </a:r>
            <a:r>
              <a:rPr lang="en-US" dirty="0"/>
              <a:t>: In the decades since Ben Graham published Security Analysis, value investing rules reflect value investing history and  some are a throwback in time, and some just seem curmudgeonly. </a:t>
            </a:r>
          </a:p>
          <a:p>
            <a:r>
              <a:rPr lang="en-US" b="1" dirty="0"/>
              <a:t>It is ritualistic</a:t>
            </a:r>
            <a:r>
              <a:rPr lang="en-US" dirty="0"/>
              <a:t>: The rituals of value investing are well established, from the annual trek to Omaha, to the claim that your investment education is incomplete unless you have read Ben Graham's Intelligent Investor and Security Analysis to an almost unquestioning belief that anything said by Warren Buffett or Charlie Munger has to be right. </a:t>
            </a:r>
          </a:p>
          <a:p>
            <a:r>
              <a:rPr lang="en-US" b="1" dirty="0"/>
              <a:t>And righteous</a:t>
            </a:r>
            <a:r>
              <a:rPr lang="en-US" dirty="0"/>
              <a:t>: While investors of all stripes believe that their "investing ways" will yield payoffs, some value investors seem to feel entitled to high returns because they have followed all of the rules and rituals. In fact, they view investors who deviate from the script as shallow speculators but are convinced that they will fail in the "long term". </a:t>
            </a:r>
          </a:p>
        </p:txBody>
      </p:sp>
    </p:spTree>
    <p:extLst>
      <p:ext uri="{BB962C8B-B14F-4D97-AF65-F5344CB8AC3E}">
        <p14:creationId xmlns:p14="http://schemas.microsoft.com/office/powerpoint/2010/main" val="1760609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p:txBody>
          <a:bodyPr/>
          <a:lstStyle/>
          <a:p>
            <a:r>
              <a:rPr lang="en-US" dirty="0"/>
              <a:t>1. Be clearer about value vs price..</a:t>
            </a:r>
          </a:p>
        </p:txBody>
      </p:sp>
      <p:pic>
        <p:nvPicPr>
          <p:cNvPr id="2" name="Content Placeholder 1">
            <a:extLst>
              <a:ext uri="{FF2B5EF4-FFF2-40B4-BE49-F238E27FC236}">
                <a16:creationId xmlns:a16="http://schemas.microsoft.com/office/drawing/2014/main" id="{BFA62660-32AE-214E-B9BA-B43238E0DA2D}"/>
              </a:ext>
            </a:extLst>
          </p:cNvPr>
          <p:cNvPicPr>
            <a:picLocks noGrp="1" noChangeAspect="1"/>
          </p:cNvPicPr>
          <p:nvPr>
            <p:ph sz="quarter" idx="1"/>
          </p:nvPr>
        </p:nvPicPr>
        <p:blipFill>
          <a:blip r:embed="rId3"/>
          <a:stretch>
            <a:fillRect/>
          </a:stretch>
        </p:blipFill>
        <p:spPr>
          <a:xfrm>
            <a:off x="685800" y="1746251"/>
            <a:ext cx="7658100" cy="1689100"/>
          </a:xfrm>
        </p:spPr>
      </p:pic>
      <p:sp>
        <p:nvSpPr>
          <p:cNvPr id="4" name="TextBox 3">
            <a:extLst>
              <a:ext uri="{FF2B5EF4-FFF2-40B4-BE49-F238E27FC236}">
                <a16:creationId xmlns:a16="http://schemas.microsoft.com/office/drawing/2014/main" id="{BF4D2B4E-1623-1344-8508-6169AE1F34DE}"/>
              </a:ext>
            </a:extLst>
          </p:cNvPr>
          <p:cNvSpPr txBox="1"/>
          <p:nvPr/>
        </p:nvSpPr>
        <p:spPr>
          <a:xfrm>
            <a:off x="612648" y="3429001"/>
            <a:ext cx="7971282" cy="2585323"/>
          </a:xfrm>
          <a:prstGeom prst="rect">
            <a:avLst/>
          </a:prstGeom>
          <a:noFill/>
        </p:spPr>
        <p:txBody>
          <a:bodyPr wrap="square" rtlCol="0">
            <a:spAutoFit/>
          </a:bodyPr>
          <a:lstStyle/>
          <a:p>
            <a:pPr marL="285750" indent="-285750">
              <a:buFont typeface="Arial" panose="020B0604020202020204" pitchFamily="34" charset="0"/>
              <a:buChar char="•"/>
            </a:pPr>
            <a:r>
              <a:rPr lang="en-US" sz="1800" b="1" dirty="0"/>
              <a:t>Value is a function of cash flows, growth and risk</a:t>
            </a:r>
            <a:r>
              <a:rPr lang="en-US" sz="1800" i="0" dirty="0"/>
              <a:t>, and any intrinsic valuation model that does not explicitly forecast cash flows or adjust for risk is lacking core elements. </a:t>
            </a:r>
          </a:p>
          <a:p>
            <a:pPr marL="285750" indent="-285750">
              <a:buFont typeface="Arial" panose="020B0604020202020204" pitchFamily="34" charset="0"/>
              <a:buChar char="•"/>
            </a:pPr>
            <a:r>
              <a:rPr lang="en-US" sz="1800" b="1" dirty="0"/>
              <a:t>Price is determined by demand and supply</a:t>
            </a:r>
            <a:r>
              <a:rPr lang="en-US" sz="1800" i="0" dirty="0"/>
              <a:t>, and moved by mood and momentum, and you price an asset by looking at how the market is pricing comparable or similar assets.</a:t>
            </a:r>
          </a:p>
          <a:p>
            <a:pPr marL="285750" indent="-285750">
              <a:buFont typeface="Arial" panose="020B0604020202020204" pitchFamily="34" charset="0"/>
              <a:buChar char="•"/>
            </a:pPr>
            <a:r>
              <a:rPr lang="en-US" sz="1800" b="1" i="0" dirty="0"/>
              <a:t>Many value investors seem to view discounted cash flow valuation as a speculative exercise</a:t>
            </a:r>
            <a:r>
              <a:rPr lang="en-US" sz="1800" i="0" dirty="0"/>
              <a:t> and instead pin their analysis on comparing comparing on pricing multiples (PE, Price to book etc.).</a:t>
            </a:r>
            <a:endParaRPr lang="en-US" sz="1800" dirty="0"/>
          </a:p>
        </p:txBody>
      </p:sp>
    </p:spTree>
    <p:extLst>
      <p:ext uri="{BB962C8B-B14F-4D97-AF65-F5344CB8AC3E}">
        <p14:creationId xmlns:p14="http://schemas.microsoft.com/office/powerpoint/2010/main" val="392541195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9E638-4EB9-2645-ADF5-F3B37BBA6C24}"/>
              </a:ext>
            </a:extLst>
          </p:cNvPr>
          <p:cNvSpPr>
            <a:spLocks noGrp="1"/>
          </p:cNvSpPr>
          <p:nvPr>
            <p:ph type="title"/>
          </p:nvPr>
        </p:nvSpPr>
        <p:spPr/>
        <p:txBody>
          <a:bodyPr/>
          <a:lstStyle/>
          <a:p>
            <a:r>
              <a:rPr lang="en-US" dirty="0"/>
              <a:t>2. Avoiding uncertainty cannot be the end game…</a:t>
            </a:r>
          </a:p>
        </p:txBody>
      </p:sp>
      <p:pic>
        <p:nvPicPr>
          <p:cNvPr id="4" name="Content Placeholder 3">
            <a:extLst>
              <a:ext uri="{FF2B5EF4-FFF2-40B4-BE49-F238E27FC236}">
                <a16:creationId xmlns:a16="http://schemas.microsoft.com/office/drawing/2014/main" id="{8A5DD1A3-D920-5342-A02C-7277A48A60AC}"/>
              </a:ext>
            </a:extLst>
          </p:cNvPr>
          <p:cNvPicPr>
            <a:picLocks noGrp="1" noChangeAspect="1"/>
          </p:cNvPicPr>
          <p:nvPr>
            <p:ph sz="quarter" idx="1"/>
          </p:nvPr>
        </p:nvPicPr>
        <p:blipFill>
          <a:blip r:embed="rId2"/>
          <a:stretch>
            <a:fillRect/>
          </a:stretch>
        </p:blipFill>
        <p:spPr>
          <a:xfrm>
            <a:off x="686760" y="1752600"/>
            <a:ext cx="7770480" cy="4419600"/>
          </a:xfrm>
        </p:spPr>
      </p:pic>
    </p:spTree>
    <p:extLst>
      <p:ext uri="{BB962C8B-B14F-4D97-AF65-F5344CB8AC3E}">
        <p14:creationId xmlns:p14="http://schemas.microsoft.com/office/powerpoint/2010/main" val="3602199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US" dirty="0"/>
              <a:t>3. The Margin of Safety is not a substitute for risk assessment…</a:t>
            </a:r>
          </a:p>
        </p:txBody>
      </p:sp>
      <p:pic>
        <p:nvPicPr>
          <p:cNvPr id="7" name="Content Placeholder 6">
            <a:extLst>
              <a:ext uri="{FF2B5EF4-FFF2-40B4-BE49-F238E27FC236}">
                <a16:creationId xmlns:a16="http://schemas.microsoft.com/office/drawing/2014/main" id="{0711516A-E568-2BD4-D76C-6FCCC45B5600}"/>
              </a:ext>
            </a:extLst>
          </p:cNvPr>
          <p:cNvPicPr>
            <a:picLocks noGrp="1" noChangeAspect="1"/>
          </p:cNvPicPr>
          <p:nvPr>
            <p:ph idx="1"/>
          </p:nvPr>
        </p:nvPicPr>
        <p:blipFill>
          <a:blip r:embed="rId2"/>
          <a:stretch>
            <a:fillRect/>
          </a:stretch>
        </p:blipFill>
        <p:spPr>
          <a:xfrm>
            <a:off x="1683476" y="1752600"/>
            <a:ext cx="5777048" cy="4419600"/>
          </a:xfrm>
          <a:prstGeom prst="rect">
            <a:avLst/>
          </a:prstGeom>
        </p:spPr>
      </p:pic>
    </p:spTree>
    <p:extLst>
      <p:ext uri="{BB962C8B-B14F-4D97-AF65-F5344CB8AC3E}">
        <p14:creationId xmlns:p14="http://schemas.microsoft.com/office/powerpoint/2010/main" val="2260749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dirty="0"/>
              <a:t>And increasing MOS creates a trade off…</a:t>
            </a:r>
            <a:endParaRPr lang="en-US" altLang="en-US" dirty="0"/>
          </a:p>
        </p:txBody>
      </p:sp>
      <p:pic>
        <p:nvPicPr>
          <p:cNvPr id="8" name="Content Placeholder 7">
            <a:extLst>
              <a:ext uri="{FF2B5EF4-FFF2-40B4-BE49-F238E27FC236}">
                <a16:creationId xmlns:a16="http://schemas.microsoft.com/office/drawing/2014/main" id="{BBB17EF3-3540-6741-8E98-39403F6B7E65}"/>
              </a:ext>
            </a:extLst>
          </p:cNvPr>
          <p:cNvPicPr>
            <a:picLocks noGrp="1" noChangeAspect="1"/>
          </p:cNvPicPr>
          <p:nvPr>
            <p:ph sz="quarter" idx="1"/>
          </p:nvPr>
        </p:nvPicPr>
        <p:blipFill>
          <a:blip r:embed="rId2"/>
          <a:stretch>
            <a:fillRect/>
          </a:stretch>
        </p:blipFill>
        <p:spPr>
          <a:xfrm>
            <a:off x="685800" y="2512240"/>
            <a:ext cx="7772400" cy="2900320"/>
          </a:xfrm>
        </p:spPr>
      </p:pic>
    </p:spTree>
    <p:extLst>
      <p:ext uri="{BB962C8B-B14F-4D97-AF65-F5344CB8AC3E}">
        <p14:creationId xmlns:p14="http://schemas.microsoft.com/office/powerpoint/2010/main" val="984352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74398-FE20-154A-9E93-597F8F201D9D}"/>
              </a:ext>
            </a:extLst>
          </p:cNvPr>
          <p:cNvSpPr>
            <a:spLocks noGrp="1"/>
          </p:cNvSpPr>
          <p:nvPr>
            <p:ph type="title"/>
          </p:nvPr>
        </p:nvSpPr>
        <p:spPr/>
        <p:txBody>
          <a:bodyPr/>
          <a:lstStyle/>
          <a:p>
            <a:r>
              <a:rPr lang="en-US" dirty="0"/>
              <a:t>4. Don’t take accounting at face value… Or look to accounting rules for salvation..</a:t>
            </a:r>
          </a:p>
        </p:txBody>
      </p:sp>
      <p:sp>
        <p:nvSpPr>
          <p:cNvPr id="4" name="Content Placeholder 3">
            <a:extLst>
              <a:ext uri="{FF2B5EF4-FFF2-40B4-BE49-F238E27FC236}">
                <a16:creationId xmlns:a16="http://schemas.microsoft.com/office/drawing/2014/main" id="{3108A2F7-6D0F-E54D-B4DB-C140E93A1ABD}"/>
              </a:ext>
            </a:extLst>
          </p:cNvPr>
          <p:cNvSpPr>
            <a:spLocks noGrp="1"/>
          </p:cNvSpPr>
          <p:nvPr>
            <p:ph sz="quarter" idx="1"/>
          </p:nvPr>
        </p:nvSpPr>
        <p:spPr/>
        <p:txBody>
          <a:bodyPr/>
          <a:lstStyle/>
          <a:p>
            <a:r>
              <a:rPr lang="en-US" dirty="0"/>
              <a:t>It is undeniable that </a:t>
            </a:r>
            <a:r>
              <a:rPr lang="en-US" b="1" dirty="0"/>
              <a:t>value investing has an accounting focus</a:t>
            </a:r>
            <a:r>
              <a:rPr lang="en-US" dirty="0"/>
              <a:t>, with earnings and book value playing a central role in investing strategies. </a:t>
            </a:r>
          </a:p>
          <a:p>
            <a:r>
              <a:rPr lang="en-US" dirty="0"/>
              <a:t>There is good reason to trust those numbers less now than in decades past, for a few reasons.</a:t>
            </a:r>
          </a:p>
          <a:p>
            <a:pPr lvl="1"/>
            <a:r>
              <a:rPr lang="en-US" dirty="0"/>
              <a:t>One is that </a:t>
            </a:r>
            <a:r>
              <a:rPr lang="en-US" b="1" dirty="0"/>
              <a:t>companies have become much more aggressive in playing accounting games</a:t>
            </a:r>
            <a:r>
              <a:rPr lang="en-US" dirty="0"/>
              <a:t>, using pro forma income statements to skew the numbers in their favor. </a:t>
            </a:r>
          </a:p>
          <a:p>
            <a:pPr lvl="1"/>
            <a:r>
              <a:rPr lang="en-US" dirty="0"/>
              <a:t>The second is that as the </a:t>
            </a:r>
            <a:r>
              <a:rPr lang="en-US" b="1" dirty="0"/>
              <a:t>center of gravity in the economy has shifted away from manufacturing companies to technology </a:t>
            </a:r>
            <a:r>
              <a:rPr lang="en-US" dirty="0"/>
              <a:t>and service companies, accounting has struggled to keep up. In fact, it is clear that the accounting treatment of R&amp;D has resulted in the understatement of book values of technology and pharmaceutical companies. </a:t>
            </a:r>
          </a:p>
        </p:txBody>
      </p:sp>
    </p:spTree>
    <p:extLst>
      <p:ext uri="{BB962C8B-B14F-4D97-AF65-F5344CB8AC3E}">
        <p14:creationId xmlns:p14="http://schemas.microsoft.com/office/powerpoint/2010/main" val="11986519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92217-AD3E-7645-8C0C-1855C27DB96D}"/>
              </a:ext>
            </a:extLst>
          </p:cNvPr>
          <p:cNvSpPr>
            <a:spLocks noGrp="1"/>
          </p:cNvSpPr>
          <p:nvPr>
            <p:ph type="title"/>
          </p:nvPr>
        </p:nvSpPr>
        <p:spPr/>
        <p:txBody>
          <a:bodyPr/>
          <a:lstStyle/>
          <a:p>
            <a:r>
              <a:rPr lang="en-US" dirty="0"/>
              <a:t>5. You can pick stocks and be diversified… At the same time…</a:t>
            </a:r>
          </a:p>
        </p:txBody>
      </p:sp>
      <p:sp>
        <p:nvSpPr>
          <p:cNvPr id="4" name="Content Placeholder 3">
            <a:extLst>
              <a:ext uri="{FF2B5EF4-FFF2-40B4-BE49-F238E27FC236}">
                <a16:creationId xmlns:a16="http://schemas.microsoft.com/office/drawing/2014/main" id="{780F1B43-DD9E-7241-87F6-68B081E1EEE6}"/>
              </a:ext>
            </a:extLst>
          </p:cNvPr>
          <p:cNvSpPr>
            <a:spLocks noGrp="1"/>
          </p:cNvSpPr>
          <p:nvPr>
            <p:ph sz="quarter" idx="1"/>
          </p:nvPr>
        </p:nvSpPr>
        <p:spPr/>
        <p:txBody>
          <a:bodyPr/>
          <a:lstStyle/>
          <a:p>
            <a:r>
              <a:rPr lang="en-US" dirty="0"/>
              <a:t>While not all value investors make this contention, </a:t>
            </a:r>
            <a:r>
              <a:rPr lang="en-US" b="1" dirty="0"/>
              <a:t>a surprisingly large number seem to view concentrated portfolios as a hallmark of good value investing</a:t>
            </a:r>
            <a:r>
              <a:rPr lang="en-US" dirty="0"/>
              <a:t>, arguing that spreading your bets across too many stocks will dilute your upside. </a:t>
            </a:r>
          </a:p>
          <a:p>
            <a:r>
              <a:rPr lang="en-US" dirty="0"/>
              <a:t>The </a:t>
            </a:r>
            <a:r>
              <a:rPr lang="en-US" b="1" dirty="0"/>
              <a:t>choice of whether you want to pick good stocks or whether you want to be diversified is a false one, since there is no reason you cannot do both. </a:t>
            </a:r>
          </a:p>
          <a:p>
            <a:r>
              <a:rPr lang="en-US" dirty="0"/>
              <a:t>After all, you have thousands of publicly traded stocks to pick from, </a:t>
            </a:r>
            <a:r>
              <a:rPr lang="en-US" b="1" dirty="0"/>
              <a:t>and all that diversification requires is that rather than put your money in the very best stock or the five best stocks, you should hold the best thirty or forty stocks</a:t>
            </a:r>
            <a:r>
              <a:rPr lang="en-US" dirty="0"/>
              <a:t>.</a:t>
            </a:r>
          </a:p>
        </p:txBody>
      </p:sp>
    </p:spTree>
    <p:extLst>
      <p:ext uri="{BB962C8B-B14F-4D97-AF65-F5344CB8AC3E}">
        <p14:creationId xmlns:p14="http://schemas.microsoft.com/office/powerpoint/2010/main" val="889964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AB38C-85F3-6646-9C42-89006B3EC8D3}"/>
              </a:ext>
            </a:extLst>
          </p:cNvPr>
          <p:cNvSpPr>
            <a:spLocks noGrp="1"/>
          </p:cNvSpPr>
          <p:nvPr>
            <p:ph type="title"/>
          </p:nvPr>
        </p:nvSpPr>
        <p:spPr/>
        <p:txBody>
          <a:bodyPr/>
          <a:lstStyle/>
          <a:p>
            <a:r>
              <a:rPr lang="en-US" dirty="0"/>
              <a:t>Concentration vs Diversification</a:t>
            </a:r>
          </a:p>
        </p:txBody>
      </p:sp>
      <p:pic>
        <p:nvPicPr>
          <p:cNvPr id="6" name="Content Placeholder 5">
            <a:extLst>
              <a:ext uri="{FF2B5EF4-FFF2-40B4-BE49-F238E27FC236}">
                <a16:creationId xmlns:a16="http://schemas.microsoft.com/office/drawing/2014/main" id="{8A028D56-E961-874E-90D2-ACA03F891E5C}"/>
              </a:ext>
            </a:extLst>
          </p:cNvPr>
          <p:cNvPicPr>
            <a:picLocks noGrp="1" noChangeAspect="1"/>
          </p:cNvPicPr>
          <p:nvPr>
            <p:ph sz="quarter" idx="1"/>
          </p:nvPr>
        </p:nvPicPr>
        <p:blipFill>
          <a:blip r:embed="rId2"/>
          <a:stretch>
            <a:fillRect/>
          </a:stretch>
        </p:blipFill>
        <p:spPr>
          <a:xfrm>
            <a:off x="1756551" y="1752600"/>
            <a:ext cx="5630897" cy="4419600"/>
          </a:xfrm>
        </p:spPr>
      </p:pic>
    </p:spTree>
    <p:extLst>
      <p:ext uri="{BB962C8B-B14F-4D97-AF65-F5344CB8AC3E}">
        <p14:creationId xmlns:p14="http://schemas.microsoft.com/office/powerpoint/2010/main" val="3805838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Don’t’ feel entitled to </a:t>
            </a:r>
            <a:r>
              <a:rPr lang="en-US"/>
              <a:t>a reward </a:t>
            </a:r>
            <a:r>
              <a:rPr lang="en-US" dirty="0"/>
              <a:t>for your virtue…</a:t>
            </a:r>
          </a:p>
        </p:txBody>
      </p:sp>
      <p:sp>
        <p:nvSpPr>
          <p:cNvPr id="5" name="Content Placeholder 4">
            <a:extLst>
              <a:ext uri="{FF2B5EF4-FFF2-40B4-BE49-F238E27FC236}">
                <a16:creationId xmlns:a16="http://schemas.microsoft.com/office/drawing/2014/main" id="{598C523F-9E2F-5D4D-B95C-12E74DEF1DEE}"/>
              </a:ext>
            </a:extLst>
          </p:cNvPr>
          <p:cNvSpPr>
            <a:spLocks noGrp="1"/>
          </p:cNvSpPr>
          <p:nvPr>
            <p:ph sz="quarter" idx="1"/>
          </p:nvPr>
        </p:nvSpPr>
        <p:spPr/>
        <p:txBody>
          <a:bodyPr/>
          <a:lstStyle/>
          <a:p>
            <a:r>
              <a:rPr lang="en-US" dirty="0"/>
              <a:t>Investing is not a morality play, and there are no virtuous ways of making money. The </a:t>
            </a:r>
            <a:r>
              <a:rPr lang="en-US" b="1" dirty="0"/>
              <a:t>distinction between investing and speculating is not only a fine one</a:t>
            </a:r>
            <a:r>
              <a:rPr lang="en-US" dirty="0"/>
              <a:t>, but very much in the eyes of the beholder. </a:t>
            </a:r>
          </a:p>
          <a:p>
            <a:pPr lvl="1"/>
            <a:r>
              <a:rPr lang="en-US" dirty="0"/>
              <a:t>To hold any investing philosophy as better than the rest is a </a:t>
            </a:r>
            <a:r>
              <a:rPr lang="en-US" b="1" dirty="0"/>
              <a:t>sign of hubris and an invitation for markets to take you down. </a:t>
            </a:r>
          </a:p>
          <a:p>
            <a:pPr lvl="1"/>
            <a:r>
              <a:rPr lang="en-US" b="1" dirty="0"/>
              <a:t>Keeping an open mind about other investment philosophies </a:t>
            </a:r>
            <a:r>
              <a:rPr lang="en-US" dirty="0"/>
              <a:t>can not only keep you grounded but allow you to incorporate aspects of those philosophies into your own.</a:t>
            </a:r>
          </a:p>
          <a:p>
            <a:r>
              <a:rPr lang="en-US" dirty="0"/>
              <a:t>If you are a value investor, that is your choice, but it </a:t>
            </a:r>
            <a:r>
              <a:rPr lang="en-US" b="1" dirty="0"/>
              <a:t>should not preclude you from treating other investors with respect and borrowing tools to enhance your returns</a:t>
            </a:r>
            <a:r>
              <a:rPr lang="en-US" dirty="0"/>
              <a:t>.</a:t>
            </a:r>
          </a:p>
        </p:txBody>
      </p:sp>
    </p:spTree>
    <p:extLst>
      <p:ext uri="{BB962C8B-B14F-4D97-AF65-F5344CB8AC3E}">
        <p14:creationId xmlns:p14="http://schemas.microsoft.com/office/powerpoint/2010/main" val="386619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30770293-DB4D-7B40-A732-464824A9B207}"/>
              </a:ext>
            </a:extLst>
          </p:cNvPr>
          <p:cNvSpPr>
            <a:spLocks noGrp="1"/>
          </p:cNvSpPr>
          <p:nvPr>
            <p:ph type="title"/>
          </p:nvPr>
        </p:nvSpPr>
        <p:spPr/>
        <p:txBody>
          <a:bodyPr/>
          <a:lstStyle/>
          <a:p>
            <a:r>
              <a:rPr lang="en-US" altLang="en-US"/>
              <a:t>The value investors’ final defense..</a:t>
            </a:r>
          </a:p>
        </p:txBody>
      </p:sp>
      <p:sp>
        <p:nvSpPr>
          <p:cNvPr id="65538" name="Content Placeholder 2">
            <a:extLst>
              <a:ext uri="{FF2B5EF4-FFF2-40B4-BE49-F238E27FC236}">
                <a16:creationId xmlns:a16="http://schemas.microsoft.com/office/drawing/2014/main" id="{CB371E63-10E4-0F41-9871-215EA82DEFA7}"/>
              </a:ext>
            </a:extLst>
          </p:cNvPr>
          <p:cNvSpPr>
            <a:spLocks noGrp="1"/>
          </p:cNvSpPr>
          <p:nvPr>
            <p:ph idx="1"/>
          </p:nvPr>
        </p:nvSpPr>
        <p:spPr/>
        <p:txBody>
          <a:bodyPr>
            <a:normAutofit fontScale="92500" lnSpcReduction="10000"/>
          </a:bodyPr>
          <a:lstStyle/>
          <a:p>
            <a:r>
              <a:rPr lang="en-US" dirty="0"/>
              <a:t>Some value investors will fall back on that old standby, which is that </a:t>
            </a:r>
            <a:r>
              <a:rPr lang="en-US" b="1" dirty="0"/>
              <a:t>we should draw our cues from the most successful of the value investors, not the average</a:t>
            </a:r>
            <a:r>
              <a:rPr lang="en-US" dirty="0"/>
              <a:t>. </a:t>
            </a:r>
          </a:p>
          <a:p>
            <a:r>
              <a:rPr lang="en-US" dirty="0"/>
              <a:t>Arguing that value investing works </a:t>
            </a:r>
            <a:r>
              <a:rPr lang="en-US" b="1" dirty="0"/>
              <a:t>because Warren Buffett and Seth </a:t>
            </a:r>
            <a:r>
              <a:rPr lang="en-US" b="1" dirty="0" err="1"/>
              <a:t>Klarman</a:t>
            </a:r>
            <a:r>
              <a:rPr lang="en-US" b="1" dirty="0"/>
              <a:t> have beaten the market is a sign of weakness</a:t>
            </a:r>
            <a:r>
              <a:rPr lang="en-US" dirty="0"/>
              <a:t>, not strength. After all, every investment philosophy (including technical analysis) has its winners and its losers. </a:t>
            </a:r>
          </a:p>
          <a:p>
            <a:r>
              <a:rPr lang="en-US" dirty="0"/>
              <a:t>A </a:t>
            </a:r>
            <a:r>
              <a:rPr lang="en-US" b="1" dirty="0"/>
              <a:t>more telling test would be to take the subset of value investors, who come closest to purity, at least as defined by the oracles in value investing, and see if they collectively beat the market</a:t>
            </a:r>
          </a:p>
          <a:p>
            <a:pPr lvl="1"/>
            <a:r>
              <a:rPr lang="en-US" dirty="0"/>
              <a:t>Have those investors who have read Graham and Dodd generated higher returns, relative to the market, than those who just listen to CNBC?</a:t>
            </a:r>
          </a:p>
          <a:p>
            <a:pPr lvl="1"/>
            <a:r>
              <a:rPr lang="en-US" dirty="0"/>
              <a:t> Do the true believers who trek to Omaha for the Berkshire Hathaway annual meeting every year have superior track records to those who buy index funds?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D4D7F69C-F37F-7045-919B-162675CCE7EF}"/>
              </a:ext>
            </a:extLst>
          </p:cNvPr>
          <p:cNvSpPr>
            <a:spLocks noGrp="1"/>
          </p:cNvSpPr>
          <p:nvPr>
            <p:ph type="title"/>
          </p:nvPr>
        </p:nvSpPr>
        <p:spPr/>
        <p:txBody>
          <a:bodyPr/>
          <a:lstStyle/>
          <a:p>
            <a:r>
              <a:rPr lang="en-US" altLang="en-US"/>
              <a:t>Conclusion</a:t>
            </a:r>
          </a:p>
        </p:txBody>
      </p:sp>
      <p:sp>
        <p:nvSpPr>
          <p:cNvPr id="28674" name="Rectangle 3">
            <a:extLst>
              <a:ext uri="{FF2B5EF4-FFF2-40B4-BE49-F238E27FC236}">
                <a16:creationId xmlns:a16="http://schemas.microsoft.com/office/drawing/2014/main" id="{BA0481EA-2828-4D45-9168-840D802D6267}"/>
              </a:ext>
            </a:extLst>
          </p:cNvPr>
          <p:cNvSpPr>
            <a:spLocks noGrp="1"/>
          </p:cNvSpPr>
          <p:nvPr>
            <p:ph idx="1"/>
          </p:nvPr>
        </p:nvSpPr>
        <p:spPr/>
        <p:txBody>
          <a:bodyPr>
            <a:normAutofit lnSpcReduction="10000"/>
          </a:bodyPr>
          <a:lstStyle/>
          <a:p>
            <a:r>
              <a:rPr lang="en-US" altLang="en-US" dirty="0"/>
              <a:t>Value investing comes in many stripes. </a:t>
            </a:r>
          </a:p>
          <a:p>
            <a:pPr lvl="1"/>
            <a:r>
              <a:rPr lang="en-US" altLang="en-US" b="1" dirty="0"/>
              <a:t>There are screens </a:t>
            </a:r>
            <a:r>
              <a:rPr lang="en-US" altLang="en-US" dirty="0"/>
              <a:t>such as price-book value, price earnings and price sales ratios that seem to yield excess returns over long periods. It is not clear whether these excess returns are truly abnormal returns, rewards for having a long time horizon or just the appropriate rewards for risk that we have not adequately measured.</a:t>
            </a:r>
          </a:p>
          <a:p>
            <a:pPr lvl="1"/>
            <a:r>
              <a:rPr lang="en-US" altLang="en-US" b="1" dirty="0"/>
              <a:t>There are also </a:t>
            </a:r>
            <a:r>
              <a:rPr lang="ja-JP" altLang="en-US" b="1"/>
              <a:t>“</a:t>
            </a:r>
            <a:r>
              <a:rPr lang="en-US" altLang="ja-JP" b="1" dirty="0"/>
              <a:t>contrarian</a:t>
            </a:r>
            <a:r>
              <a:rPr lang="ja-JP" altLang="en-US" b="1"/>
              <a:t>”</a:t>
            </a:r>
            <a:r>
              <a:rPr lang="en-US" altLang="ja-JP" b="1" dirty="0"/>
              <a:t> value investo</a:t>
            </a:r>
            <a:r>
              <a:rPr lang="en-US" altLang="ja-JP" dirty="0"/>
              <a:t>rs, who take positions in companies that have done badly in terms of stock prices and/or have acquired reputations as </a:t>
            </a:r>
            <a:r>
              <a:rPr lang="ja-JP" altLang="en-US"/>
              <a:t>“</a:t>
            </a:r>
            <a:r>
              <a:rPr lang="en-US" altLang="ja-JP" dirty="0"/>
              <a:t>bad</a:t>
            </a:r>
            <a:r>
              <a:rPr lang="ja-JP" altLang="en-US"/>
              <a:t>”</a:t>
            </a:r>
            <a:r>
              <a:rPr lang="en-US" altLang="ja-JP" dirty="0"/>
              <a:t> companies.</a:t>
            </a:r>
          </a:p>
          <a:p>
            <a:pPr lvl="1"/>
            <a:r>
              <a:rPr lang="en-US" altLang="en-US" b="1" dirty="0"/>
              <a:t>There are activist investors</a:t>
            </a:r>
            <a:r>
              <a:rPr lang="en-US" altLang="en-US" dirty="0"/>
              <a:t> who take positions in undervalued and/or badly managed companies and by virtue of their holdings are able to force changes that unlock this value.</a:t>
            </a:r>
          </a:p>
          <a:p>
            <a:r>
              <a:rPr lang="en-US" altLang="en-US" dirty="0"/>
              <a:t>In spite of the impeccable academic evidence in its favor, there is little backing for the general claim that being an active value investor generates excess returns (relative to investing a value index fund).</a:t>
            </a:r>
          </a:p>
          <a:p>
            <a:pPr lvl="1"/>
            <a:endParaRPr lang="en-US" alt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4350</TotalTime>
  <Words>2254</Words>
  <Application>Microsoft Macintosh PowerPoint</Application>
  <PresentationFormat>On-screen Show (4:3)</PresentationFormat>
  <Paragraphs>78</Paragraphs>
  <Slides>20</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Rockwell</vt:lpstr>
      <vt:lpstr>Rockwell Condensed</vt:lpstr>
      <vt:lpstr>Rockwell Extra Bold</vt:lpstr>
      <vt:lpstr>Times</vt:lpstr>
      <vt:lpstr>Wingdings</vt:lpstr>
      <vt:lpstr>Slides2025</vt:lpstr>
      <vt:lpstr>Value Investing: Where is the beef?</vt:lpstr>
      <vt:lpstr>Value Investing: The Lost Decade</vt:lpstr>
      <vt:lpstr>Value Investing glory days… </vt:lpstr>
      <vt:lpstr>Value vs Growth, by year</vt:lpstr>
      <vt:lpstr>And active value investing does not seem to have a payoff</vt:lpstr>
      <vt:lpstr>The payoff to institutional “active” value investing is weak..</vt:lpstr>
      <vt:lpstr>And only slightly stronger for active individual investors</vt:lpstr>
      <vt:lpstr>Some activists do well, but activism is often a zero-sum game…</vt:lpstr>
      <vt:lpstr>Value investing in the 21st century</vt:lpstr>
      <vt:lpstr>Value Investing has lost its way!</vt:lpstr>
      <vt:lpstr>1. Be clearer about value vs price..</vt:lpstr>
      <vt:lpstr>2. Avoiding uncertainty cannot be the end game…</vt:lpstr>
      <vt:lpstr>3. The Margin of Safety is not a substitute for risk assessment…</vt:lpstr>
      <vt:lpstr>And increasing MOS creates a trade off…</vt:lpstr>
      <vt:lpstr>4. Don’t take accounting at face value… Or look to accounting rules for salvation..</vt:lpstr>
      <vt:lpstr>5. You can pick stocks and be diversified… At the same time…</vt:lpstr>
      <vt:lpstr>Concentration vs Diversification</vt:lpstr>
      <vt:lpstr>6. Don’t’ feel entitled to a reward for your virtue…</vt:lpstr>
      <vt:lpstr>The value investors’ final defense..</vt:lpstr>
      <vt:lpstr>Conclusion</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 Investing</dc:title>
  <dc:creator>Aswath Damodaran</dc:creator>
  <cp:lastModifiedBy>Aswath Damodaran</cp:lastModifiedBy>
  <cp:revision>58</cp:revision>
  <cp:lastPrinted>2025-12-10T22:52:47Z</cp:lastPrinted>
  <dcterms:created xsi:type="dcterms:W3CDTF">1998-07-19T19:35:30Z</dcterms:created>
  <dcterms:modified xsi:type="dcterms:W3CDTF">2025-12-10T22:52:54Z</dcterms:modified>
</cp:coreProperties>
</file>