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98" r:id="rId1"/>
  </p:sldMasterIdLst>
  <p:notesMasterIdLst>
    <p:notesMasterId r:id="rId20"/>
  </p:notesMasterIdLst>
  <p:sldIdLst>
    <p:sldId id="256" r:id="rId2"/>
    <p:sldId id="282" r:id="rId3"/>
    <p:sldId id="301" r:id="rId4"/>
    <p:sldId id="283" r:id="rId5"/>
    <p:sldId id="263" r:id="rId6"/>
    <p:sldId id="278" r:id="rId7"/>
    <p:sldId id="304" r:id="rId8"/>
    <p:sldId id="269" r:id="rId9"/>
    <p:sldId id="271" r:id="rId10"/>
    <p:sldId id="274" r:id="rId11"/>
    <p:sldId id="272" r:id="rId12"/>
    <p:sldId id="279" r:id="rId13"/>
    <p:sldId id="270" r:id="rId14"/>
    <p:sldId id="302" r:id="rId15"/>
    <p:sldId id="296" r:id="rId16"/>
    <p:sldId id="305" r:id="rId17"/>
    <p:sldId id="268" r:id="rId18"/>
    <p:sldId id="30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92"/>
    <p:restoredTop sz="93197"/>
  </p:normalViewPr>
  <p:slideViewPr>
    <p:cSldViewPr>
      <p:cViewPr varScale="1">
        <p:scale>
          <a:sx n="115" d="100"/>
          <a:sy n="115" d="100"/>
        </p:scale>
        <p:origin x="166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FB6CD5B-6C5A-0240-AE18-6843F5EA20D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79" name="Rectangle 3">
            <a:extLst>
              <a:ext uri="{FF2B5EF4-FFF2-40B4-BE49-F238E27FC236}">
                <a16:creationId xmlns:a16="http://schemas.microsoft.com/office/drawing/2014/main" id="{499F0D43-8A1E-364A-B85D-AA138FCBAF9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5CEEC7A2-80A0-6C4E-88E0-ABE64D411A0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a:extLst>
              <a:ext uri="{FF2B5EF4-FFF2-40B4-BE49-F238E27FC236}">
                <a16:creationId xmlns:a16="http://schemas.microsoft.com/office/drawing/2014/main" id="{0025CB74-2F54-354F-B4CF-3241CE009751}"/>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a:extLst>
              <a:ext uri="{FF2B5EF4-FFF2-40B4-BE49-F238E27FC236}">
                <a16:creationId xmlns:a16="http://schemas.microsoft.com/office/drawing/2014/main" id="{34AAFC6B-24A5-A144-B183-9FED15568E6D}"/>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83" name="Rectangle 7">
            <a:extLst>
              <a:ext uri="{FF2B5EF4-FFF2-40B4-BE49-F238E27FC236}">
                <a16:creationId xmlns:a16="http://schemas.microsoft.com/office/drawing/2014/main" id="{8C3D4E3D-2E08-524A-871E-4072E0D54D65}"/>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C9E3C9C1-C6DE-4846-A330-B2F0DD02A2F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9E3C9C1-C6DE-4846-A330-B2F0DD02A2FE}" type="slidenum">
              <a:rPr lang="en-US" altLang="en-US" smtClean="0"/>
              <a:pPr>
                <a:defRPr/>
              </a:pPr>
              <a:t>1</a:t>
            </a:fld>
            <a:endParaRPr lang="en-US" altLang="en-US"/>
          </a:p>
        </p:txBody>
      </p:sp>
    </p:spTree>
    <p:extLst>
      <p:ext uri="{BB962C8B-B14F-4D97-AF65-F5344CB8AC3E}">
        <p14:creationId xmlns:p14="http://schemas.microsoft.com/office/powerpoint/2010/main" val="341332212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E25AE188-E70B-984F-B1DD-9805EB876E35}"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CD1A7CB6-CB81-574D-99EB-095ACE54AEEB}" type="slidenum">
              <a:rPr lang="en-US" altLang="en-US" smtClean="0"/>
              <a:pPr>
                <a:defRPr/>
              </a:pPr>
              <a:t>‹#›</a:t>
            </a:fld>
            <a:endParaRPr lang="en-US" altLang="en-US"/>
          </a:p>
        </p:txBody>
      </p:sp>
    </p:spTree>
    <p:extLst>
      <p:ext uri="{BB962C8B-B14F-4D97-AF65-F5344CB8AC3E}">
        <p14:creationId xmlns:p14="http://schemas.microsoft.com/office/powerpoint/2010/main" val="2804926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434906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78981CC4-CB30-484E-BB4D-90055B91211D}"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8E270EA-48A0-F74E-8195-D8E3FF2C7233}" type="slidenum">
              <a:rPr lang="en-US" altLang="en-US" smtClean="0"/>
              <a:pPr>
                <a:defRPr/>
              </a:pPr>
              <a:t>‹#›</a:t>
            </a:fld>
            <a:endParaRPr lang="en-US" altLang="en-US"/>
          </a:p>
        </p:txBody>
      </p:sp>
    </p:spTree>
    <p:extLst>
      <p:ext uri="{BB962C8B-B14F-4D97-AF65-F5344CB8AC3E}">
        <p14:creationId xmlns:p14="http://schemas.microsoft.com/office/powerpoint/2010/main" val="3883929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A75ED6A5-E8BA-374E-A026-A4F91DF3AADE}" type="datetime1">
              <a:rPr lang="en-US" altLang="en-US" smtClean="0"/>
              <a:pPr>
                <a:defRPr/>
              </a:pPr>
              <a:t>12/11/25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49735D7-993C-E244-AD61-8B66FD9916AD}" type="slidenum">
              <a:rPr lang="en-US" altLang="en-US" smtClean="0"/>
              <a:pPr>
                <a:defRPr/>
              </a:pPr>
              <a:t>‹#›</a:t>
            </a:fld>
            <a:endParaRPr lang="en-US" altLang="en-US"/>
          </a:p>
        </p:txBody>
      </p:sp>
    </p:spTree>
    <p:extLst>
      <p:ext uri="{BB962C8B-B14F-4D97-AF65-F5344CB8AC3E}">
        <p14:creationId xmlns:p14="http://schemas.microsoft.com/office/powerpoint/2010/main" val="295171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EC9ED696-5A84-EA42-B662-EAD4505C0450}"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07575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A5CEA58B-03E3-EE4A-B9E0-5A88F16440F3}" type="datetime1">
              <a:rPr lang="en-US" altLang="en-US" smtClean="0"/>
              <a:pPr>
                <a:defRPr/>
              </a:pPr>
              <a:t>12/11/25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90D351DD-35BA-644A-B56A-C8F8865160EF}"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96935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E48090B-083E-8048-AFDF-A6C70952D958}" type="datetime1">
              <a:rPr lang="en-US" altLang="en-US" smtClean="0"/>
              <a:pPr>
                <a:defRPr/>
              </a:pPr>
              <a:t>12/11/25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414A5CA9-6D6F-7548-A60A-47579BF97056}" type="slidenum">
              <a:rPr lang="en-US" altLang="en-US" smtClean="0"/>
              <a:pPr>
                <a:defRPr/>
              </a:pPr>
              <a:t>‹#›</a:t>
            </a:fld>
            <a:endParaRPr lang="en-US" altLang="en-US"/>
          </a:p>
        </p:txBody>
      </p:sp>
    </p:spTree>
    <p:extLst>
      <p:ext uri="{BB962C8B-B14F-4D97-AF65-F5344CB8AC3E}">
        <p14:creationId xmlns:p14="http://schemas.microsoft.com/office/powerpoint/2010/main" val="2991369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EC9ED696-5A84-EA42-B662-EAD4505C0450}" type="datetime1">
              <a:rPr lang="en-US" altLang="en-US" smtClean="0"/>
              <a:pPr>
                <a:defRPr/>
              </a:pPr>
              <a:t>12/11/25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595373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5CF6EA79-B9C7-C841-95E2-FBD54D29E9BE}" type="datetime1">
              <a:rPr lang="en-US" altLang="en-US" smtClean="0"/>
              <a:pPr>
                <a:defRPr/>
              </a:pPr>
              <a:t>12/11/25</a:t>
            </a:fld>
            <a:endParaRPr lang="en-US" altLang="en-US"/>
          </a:p>
        </p:txBody>
      </p:sp>
      <p:sp>
        <p:nvSpPr>
          <p:cNvPr id="10" name="Slide Number Placeholder 9"/>
          <p:cNvSpPr>
            <a:spLocks noGrp="1"/>
          </p:cNvSpPr>
          <p:nvPr>
            <p:ph type="sldNum" sz="quarter" idx="12"/>
          </p:nvPr>
        </p:nvSpPr>
        <p:spPr/>
        <p:txBody>
          <a:bodyPr/>
          <a:lstStyle/>
          <a:p>
            <a:pPr>
              <a:defRPr/>
            </a:pPr>
            <a:fld id="{687DB6EB-6B90-3D45-8E55-D3642443AE11}" type="slidenum">
              <a:rPr lang="en-US" altLang="en-US" smtClean="0"/>
              <a:pPr>
                <a:defRPr/>
              </a:pPr>
              <a:t>‹#›</a:t>
            </a:fld>
            <a:endParaRPr lang="en-US" altLang="en-US"/>
          </a:p>
        </p:txBody>
      </p:sp>
    </p:spTree>
    <p:extLst>
      <p:ext uri="{BB962C8B-B14F-4D97-AF65-F5344CB8AC3E}">
        <p14:creationId xmlns:p14="http://schemas.microsoft.com/office/powerpoint/2010/main" val="1073624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455F7172-582C-A444-B652-992E443764B3}"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7D250BB-C19F-6D43-9DB6-CBAD5785E6B4}" type="slidenum">
              <a:rPr lang="en-US" altLang="en-US" smtClean="0"/>
              <a:pPr>
                <a:defRPr/>
              </a:pPr>
              <a:t>‹#›</a:t>
            </a:fld>
            <a:endParaRPr lang="en-US" altLang="en-US"/>
          </a:p>
        </p:txBody>
      </p:sp>
    </p:spTree>
    <p:extLst>
      <p:ext uri="{BB962C8B-B14F-4D97-AF65-F5344CB8AC3E}">
        <p14:creationId xmlns:p14="http://schemas.microsoft.com/office/powerpoint/2010/main" val="4140001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6F6652B-5D3D-A241-8B30-B2D705BB1DE9}"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7E37F793-3700-9543-B7FE-743E464B266D}" type="slidenum">
              <a:rPr lang="en-US" altLang="en-US" smtClean="0"/>
              <a:pPr>
                <a:defRPr/>
              </a:pPr>
              <a:t>‹#›</a:t>
            </a:fld>
            <a:endParaRPr lang="en-US" altLang="en-US"/>
          </a:p>
        </p:txBody>
      </p:sp>
    </p:spTree>
    <p:extLst>
      <p:ext uri="{BB962C8B-B14F-4D97-AF65-F5344CB8AC3E}">
        <p14:creationId xmlns:p14="http://schemas.microsoft.com/office/powerpoint/2010/main" val="148916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5316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128247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EC9ED696-5A84-EA42-B662-EAD4505C0450}" type="datetime1">
              <a:rPr lang="en-US" altLang="en-US" smtClean="0"/>
              <a:pPr>
                <a:defRPr/>
              </a:pPr>
              <a:t>12/11/25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29716570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99BF4120-1B09-4F4F-9BF9-9F66F6FC0306}"/>
              </a:ext>
            </a:extLst>
          </p:cNvPr>
          <p:cNvSpPr>
            <a:spLocks noGrp="1" noChangeArrowheads="1"/>
          </p:cNvSpPr>
          <p:nvPr>
            <p:ph type="ctrTitle"/>
          </p:nvPr>
        </p:nvSpPr>
        <p:spPr/>
        <p:txBody>
          <a:bodyPr/>
          <a:lstStyle/>
          <a:p>
            <a:r>
              <a:rPr lang="en-US" altLang="en-US"/>
              <a:t>Investing on Hope? Growth Investing &amp; Small Cap Investing</a:t>
            </a:r>
          </a:p>
        </p:txBody>
      </p:sp>
      <p:sp>
        <p:nvSpPr>
          <p:cNvPr id="3075" name="Rectangle 3">
            <a:extLst>
              <a:ext uri="{FF2B5EF4-FFF2-40B4-BE49-F238E27FC236}">
                <a16:creationId xmlns:a16="http://schemas.microsoft.com/office/drawing/2014/main" id="{352D880B-3B28-2148-BE7D-E8C11B58F755}"/>
              </a:ext>
            </a:extLst>
          </p:cNvPr>
          <p:cNvSpPr>
            <a:spLocks noGrp="1" noChangeArrowheads="1"/>
          </p:cNvSpPr>
          <p:nvPr>
            <p:ph type="subTitle" idx="1"/>
          </p:nvPr>
        </p:nvSpPr>
        <p:spPr/>
        <p:txBody>
          <a:bodyPr/>
          <a:lstStyle/>
          <a:p>
            <a:r>
              <a:rPr lang="en-US"/>
              <a:t>Aswath Damodaran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ACBD6430-742E-1E48-A87F-777EF129630D}"/>
              </a:ext>
            </a:extLst>
          </p:cNvPr>
          <p:cNvSpPr>
            <a:spLocks noGrp="1"/>
          </p:cNvSpPr>
          <p:nvPr>
            <p:ph type="title"/>
          </p:nvPr>
        </p:nvSpPr>
        <p:spPr/>
        <p:txBody>
          <a:bodyPr/>
          <a:lstStyle/>
          <a:p>
            <a:r>
              <a:rPr lang="en-US" altLang="en-US"/>
              <a:t>Who is a growth investor?</a:t>
            </a:r>
          </a:p>
        </p:txBody>
      </p:sp>
      <p:sp>
        <p:nvSpPr>
          <p:cNvPr id="3074" name="Rectangle 3">
            <a:extLst>
              <a:ext uri="{FF2B5EF4-FFF2-40B4-BE49-F238E27FC236}">
                <a16:creationId xmlns:a16="http://schemas.microsoft.com/office/drawing/2014/main" id="{48628645-7F0A-D74F-9102-9CB61BF68FAB}"/>
              </a:ext>
            </a:extLst>
          </p:cNvPr>
          <p:cNvSpPr>
            <a:spLocks noGrp="1"/>
          </p:cNvSpPr>
          <p:nvPr>
            <p:ph idx="1"/>
          </p:nvPr>
        </p:nvSpPr>
        <p:spPr/>
        <p:txBody>
          <a:bodyPr/>
          <a:lstStyle/>
          <a:p>
            <a:r>
              <a:rPr lang="en-US" altLang="en-US" b="1" dirty="0"/>
              <a:t>The Conventional definition</a:t>
            </a:r>
            <a:r>
              <a:rPr lang="en-US" altLang="en-US" dirty="0"/>
              <a:t>: An investor who buys high price earnings ratio stocks or high price to book ratio stocks. </a:t>
            </a:r>
          </a:p>
          <a:p>
            <a:r>
              <a:rPr lang="en-US" altLang="en-US" b="1" dirty="0"/>
              <a:t>The Generic definition</a:t>
            </a:r>
            <a:r>
              <a:rPr lang="en-US" altLang="en-US" dirty="0"/>
              <a:t>: An investor who buys growth companies where </a:t>
            </a:r>
            <a:r>
              <a:rPr lang="en-US" altLang="en-US" b="1" dirty="0"/>
              <a:t>the value of growth potential is being underestimated</a:t>
            </a:r>
            <a:r>
              <a:rPr lang="en-US" altLang="en-US" dirty="0"/>
              <a:t>. In other words, both value and growth investors want to buy under valued stocks. The </a:t>
            </a:r>
            <a:r>
              <a:rPr lang="en-US" altLang="en-US" b="1" dirty="0"/>
              <a:t>difference lies mostly in where they think they can find these bargains</a:t>
            </a:r>
            <a:r>
              <a:rPr lang="en-US" altLang="en-US" dirty="0"/>
              <a:t> and what they view as their strengths.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C8E65968-165B-B447-9285-43AA8FBD9273}"/>
              </a:ext>
            </a:extLst>
          </p:cNvPr>
          <p:cNvSpPr>
            <a:spLocks noGrp="1"/>
          </p:cNvSpPr>
          <p:nvPr>
            <p:ph type="title"/>
          </p:nvPr>
        </p:nvSpPr>
        <p:spPr/>
        <p:txBody>
          <a:bodyPr/>
          <a:lstStyle/>
          <a:p>
            <a:r>
              <a:rPr lang="en-US" altLang="en-US">
                <a:ea typeface="ＭＳ Ｐゴシック" panose="020B0600070205080204" pitchFamily="34" charset="-128"/>
              </a:rPr>
              <a:t>My definition…</a:t>
            </a:r>
          </a:p>
        </p:txBody>
      </p:sp>
      <p:pic>
        <p:nvPicPr>
          <p:cNvPr id="4" name="Content Placeholder 3" descr="A diagram of a company's financial statement&#10;&#10;Description automatically generated">
            <a:extLst>
              <a:ext uri="{FF2B5EF4-FFF2-40B4-BE49-F238E27FC236}">
                <a16:creationId xmlns:a16="http://schemas.microsoft.com/office/drawing/2014/main" id="{2A024E64-EAE6-632C-4EFF-659A2DED15FA}"/>
              </a:ext>
            </a:extLst>
          </p:cNvPr>
          <p:cNvPicPr>
            <a:picLocks noGrp="1" noChangeAspect="1"/>
          </p:cNvPicPr>
          <p:nvPr>
            <p:ph idx="1"/>
          </p:nvPr>
        </p:nvPicPr>
        <p:blipFill>
          <a:blip r:embed="rId2"/>
          <a:stretch>
            <a:fillRect/>
          </a:stretch>
        </p:blipFill>
        <p:spPr>
          <a:xfrm>
            <a:off x="685800" y="2314146"/>
            <a:ext cx="7772400" cy="337270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12BC3599-91A6-D94F-B797-DEC6C6EA1E46}"/>
              </a:ext>
            </a:extLst>
          </p:cNvPr>
          <p:cNvSpPr>
            <a:spLocks noGrp="1"/>
          </p:cNvSpPr>
          <p:nvPr>
            <p:ph type="title"/>
          </p:nvPr>
        </p:nvSpPr>
        <p:spPr/>
        <p:txBody>
          <a:bodyPr/>
          <a:lstStyle/>
          <a:p>
            <a:r>
              <a:rPr lang="en-US" altLang="en-US">
                <a:ea typeface="ＭＳ Ｐゴシック" panose="020B0600070205080204" pitchFamily="34" charset="-128"/>
              </a:rPr>
              <a:t>The many faces of growth investing</a:t>
            </a:r>
          </a:p>
        </p:txBody>
      </p:sp>
      <p:sp>
        <p:nvSpPr>
          <p:cNvPr id="52227" name="Rectangle 3">
            <a:extLst>
              <a:ext uri="{FF2B5EF4-FFF2-40B4-BE49-F238E27FC236}">
                <a16:creationId xmlns:a16="http://schemas.microsoft.com/office/drawing/2014/main" id="{81675526-F0B4-6143-8C4E-197050C069A7}"/>
              </a:ext>
            </a:extLst>
          </p:cNvPr>
          <p:cNvSpPr>
            <a:spLocks noGrp="1" noChangeArrowheads="1"/>
          </p:cNvSpPr>
          <p:nvPr>
            <p:ph idx="1"/>
          </p:nvPr>
        </p:nvSpPr>
        <p:spPr/>
        <p:txBody>
          <a:bodyPr rtlCol="0">
            <a:normAutofit/>
          </a:bodyPr>
          <a:lstStyle/>
          <a:p>
            <a:pPr marL="514350" indent="-514350" fontAlgn="auto">
              <a:spcAft>
                <a:spcPts val="0"/>
              </a:spcAft>
              <a:buFont typeface="+mj-lt"/>
              <a:buAutoNum type="arabicPeriod"/>
              <a:defRPr/>
            </a:pPr>
            <a:r>
              <a:rPr lang="en-US" u="sng" dirty="0">
                <a:ea typeface="+mn-ea"/>
                <a:cs typeface="+mn-cs"/>
              </a:rPr>
              <a:t>The Small Cap investor</a:t>
            </a:r>
            <a:r>
              <a:rPr lang="en-US" dirty="0">
                <a:ea typeface="+mn-ea"/>
                <a:cs typeface="+mn-cs"/>
              </a:rPr>
              <a:t>: The simplest form of growth investing is to buy smaller companies in terms of market cap, expecting these companies to be both high growth companies and also expecting the market to under estimate the value of growth in these companies.</a:t>
            </a:r>
          </a:p>
          <a:p>
            <a:pPr marL="514350" indent="-514350" fontAlgn="auto">
              <a:spcAft>
                <a:spcPts val="0"/>
              </a:spcAft>
              <a:buFont typeface="+mj-lt"/>
              <a:buAutoNum type="arabicPeriod"/>
              <a:defRPr/>
            </a:pPr>
            <a:r>
              <a:rPr lang="en-US" u="sng" dirty="0">
                <a:ea typeface="+mn-ea"/>
                <a:cs typeface="+mn-cs"/>
              </a:rPr>
              <a:t>The IPO investor</a:t>
            </a:r>
            <a:r>
              <a:rPr lang="en-US" dirty="0">
                <a:ea typeface="+mn-ea"/>
                <a:cs typeface="+mn-cs"/>
              </a:rPr>
              <a:t>: Presumably, stocks that make initial public offerings tend to be smaller, higher growth companies.</a:t>
            </a:r>
          </a:p>
          <a:p>
            <a:pPr marL="514350" indent="-514350" fontAlgn="auto">
              <a:spcAft>
                <a:spcPts val="0"/>
              </a:spcAft>
              <a:buFont typeface="+mj-lt"/>
              <a:buAutoNum type="arabicPeriod"/>
              <a:defRPr/>
            </a:pPr>
            <a:r>
              <a:rPr lang="en-US" u="sng" dirty="0">
                <a:ea typeface="+mn-ea"/>
                <a:cs typeface="+mn-cs"/>
              </a:rPr>
              <a:t>The Passive Screener</a:t>
            </a:r>
            <a:r>
              <a:rPr lang="en-US" dirty="0">
                <a:ea typeface="+mn-ea"/>
                <a:cs typeface="+mn-cs"/>
              </a:rPr>
              <a:t>: Like the passive value screener, a growth screener can use screens - low PE ratios relative to expected growth, earnings momentum - to pick stocks.</a:t>
            </a:r>
          </a:p>
          <a:p>
            <a:pPr marL="514350" indent="-514350" fontAlgn="auto">
              <a:spcAft>
                <a:spcPts val="0"/>
              </a:spcAft>
              <a:buFont typeface="+mj-lt"/>
              <a:buAutoNum type="arabicPeriod"/>
              <a:defRPr/>
            </a:pPr>
            <a:r>
              <a:rPr lang="en-US" u="sng" dirty="0">
                <a:ea typeface="+mn-ea"/>
                <a:cs typeface="+mn-cs"/>
              </a:rPr>
              <a:t>The Activist Growth investor</a:t>
            </a:r>
            <a:r>
              <a:rPr lang="en-US" dirty="0">
                <a:ea typeface="+mn-ea"/>
                <a:cs typeface="+mn-cs"/>
              </a:rPr>
              <a:t>: These investors take positions in young growth companies (even before they go public) and play an active role not only in how these companies are managed but in how and when to take them public.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81457CE3-6636-DC45-BEDE-01AF611193B2}"/>
              </a:ext>
            </a:extLst>
          </p:cNvPr>
          <p:cNvSpPr>
            <a:spLocks noGrp="1"/>
          </p:cNvSpPr>
          <p:nvPr>
            <p:ph type="title"/>
          </p:nvPr>
        </p:nvSpPr>
        <p:spPr/>
        <p:txBody>
          <a:bodyPr/>
          <a:lstStyle/>
          <a:p>
            <a:r>
              <a:rPr lang="en-US" altLang="en-US" dirty="0">
                <a:ea typeface="ＭＳ Ｐゴシック" panose="020B0600070205080204" pitchFamily="34" charset="-128"/>
              </a:rPr>
              <a:t>Small Cap Investing</a:t>
            </a:r>
          </a:p>
        </p:txBody>
      </p:sp>
      <p:sp>
        <p:nvSpPr>
          <p:cNvPr id="6146" name="Rectangle 3">
            <a:extLst>
              <a:ext uri="{FF2B5EF4-FFF2-40B4-BE49-F238E27FC236}">
                <a16:creationId xmlns:a16="http://schemas.microsoft.com/office/drawing/2014/main" id="{574C8F1D-5594-394D-A0CF-F53C3F977789}"/>
              </a:ext>
            </a:extLst>
          </p:cNvPr>
          <p:cNvSpPr>
            <a:spLocks noGrp="1"/>
          </p:cNvSpPr>
          <p:nvPr>
            <p:ph idx="1"/>
          </p:nvPr>
        </p:nvSpPr>
        <p:spPr/>
        <p:txBody>
          <a:bodyPr>
            <a:normAutofit/>
          </a:bodyPr>
          <a:lstStyle/>
          <a:p>
            <a:r>
              <a:rPr lang="en-US" altLang="en-US" dirty="0">
                <a:ea typeface="ＭＳ Ｐゴシック" panose="020B0600070205080204" pitchFamily="34" charset="-128"/>
              </a:rPr>
              <a:t>One of the most widely used passive growth strategies is the strategy of </a:t>
            </a:r>
            <a:r>
              <a:rPr lang="en-US" altLang="en-US" b="1" dirty="0">
                <a:ea typeface="ＭＳ Ｐゴシック" panose="020B0600070205080204" pitchFamily="34" charset="-128"/>
              </a:rPr>
              <a:t>investing in small-cap companies</a:t>
            </a:r>
            <a:r>
              <a:rPr lang="en-US" altLang="en-US" dirty="0">
                <a:ea typeface="ＭＳ Ｐゴシック" panose="020B0600070205080204" pitchFamily="34" charset="-128"/>
              </a:rPr>
              <a:t>.  </a:t>
            </a:r>
          </a:p>
          <a:p>
            <a:r>
              <a:rPr lang="en-US" altLang="en-US" dirty="0">
                <a:ea typeface="ＭＳ Ｐゴシック" panose="020B0600070205080204" pitchFamily="34" charset="-128"/>
              </a:rPr>
              <a:t>That said, </a:t>
            </a:r>
            <a:r>
              <a:rPr lang="en-US" altLang="en-US" b="1" dirty="0">
                <a:ea typeface="ＭＳ Ｐゴシック" panose="020B0600070205080204" pitchFamily="34" charset="-128"/>
              </a:rPr>
              <a:t>not all small cap stocks are high growth stocks </a:t>
            </a:r>
            <a:r>
              <a:rPr lang="en-US" altLang="en-US" dirty="0">
                <a:ea typeface="ＭＳ Ｐゴシック" panose="020B0600070205080204" pitchFamily="34" charset="-128"/>
              </a:rPr>
              <a:t>and there are variants of value investing which also are built around small cap stocks.</a:t>
            </a:r>
          </a:p>
          <a:p>
            <a:r>
              <a:rPr lang="en-US" altLang="en-US" dirty="0">
                <a:ea typeface="ＭＳ Ｐゴシック" panose="020B0600070205080204" pitchFamily="34" charset="-128"/>
              </a:rPr>
              <a:t>The key questions:</a:t>
            </a:r>
          </a:p>
          <a:p>
            <a:pPr lvl="1"/>
            <a:r>
              <a:rPr lang="en-US" altLang="en-US" dirty="0">
                <a:ea typeface="ＭＳ Ｐゴシック" panose="020B0600070205080204" pitchFamily="34" charset="-128"/>
              </a:rPr>
              <a:t>Does investing in small cap stocks </a:t>
            </a:r>
            <a:r>
              <a:rPr lang="en-US" altLang="en-US" b="1" dirty="0">
                <a:ea typeface="ＭＳ Ｐゴシック" panose="020B0600070205080204" pitchFamily="34" charset="-128"/>
              </a:rPr>
              <a:t>generate higher returns </a:t>
            </a:r>
            <a:r>
              <a:rPr lang="en-US" altLang="en-US" dirty="0">
                <a:ea typeface="ＭＳ Ｐゴシック" panose="020B0600070205080204" pitchFamily="34" charset="-128"/>
              </a:rPr>
              <a:t>than investing in large cap stocks?</a:t>
            </a:r>
          </a:p>
          <a:p>
            <a:pPr lvl="1"/>
            <a:r>
              <a:rPr lang="en-US" altLang="en-US" dirty="0">
                <a:ea typeface="ＭＳ Ｐゴシック" panose="020B0600070205080204" pitchFamily="34" charset="-128"/>
              </a:rPr>
              <a:t>If yes, are these </a:t>
            </a:r>
            <a:r>
              <a:rPr lang="en-US" altLang="en-US" b="1" dirty="0">
                <a:ea typeface="ＭＳ Ｐゴシック" panose="020B0600070205080204" pitchFamily="34" charset="-128"/>
              </a:rPr>
              <a:t>higher returns compensation for taking higher risks in small cap stocks or excess returns</a:t>
            </a:r>
            <a:r>
              <a:rPr lang="en-US" altLang="en-US" dirty="0">
                <a:ea typeface="ＭＳ Ｐゴシック" panose="020B0600070205080204" pitchFamily="34" charset="-128"/>
              </a:rPr>
              <a:t>? And can you generate these excess returns in practice?</a:t>
            </a:r>
          </a:p>
          <a:p>
            <a:pPr lvl="1"/>
            <a:r>
              <a:rPr lang="en-US" altLang="en-US" dirty="0">
                <a:ea typeface="ＭＳ Ｐゴシック" panose="020B0600070205080204" pitchFamily="34" charset="-128"/>
              </a:rPr>
              <a:t>If they are excess returns</a:t>
            </a:r>
            <a:r>
              <a:rPr lang="en-US" altLang="en-US" b="1" dirty="0">
                <a:ea typeface="ＭＳ Ｐゴシック" panose="020B0600070205080204" pitchFamily="34" charset="-128"/>
              </a:rPr>
              <a:t>, have there been changes over time to to these returns</a:t>
            </a:r>
            <a:r>
              <a:rPr lang="en-US" altLang="en-US" dirty="0">
                <a:ea typeface="ＭＳ Ｐゴシック" panose="020B0600070205080204" pitchFamily="34" charset="-128"/>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11FBFC99-ED3D-3649-A13B-AA84EE63851D}"/>
              </a:ext>
            </a:extLst>
          </p:cNvPr>
          <p:cNvSpPr>
            <a:spLocks noGrp="1"/>
          </p:cNvSpPr>
          <p:nvPr>
            <p:ph type="title"/>
          </p:nvPr>
        </p:nvSpPr>
        <p:spPr/>
        <p:txBody>
          <a:bodyPr/>
          <a:lstStyle/>
          <a:p>
            <a:r>
              <a:rPr lang="en-US" altLang="en-US" dirty="0">
                <a:ea typeface="ＭＳ Ｐゴシック" panose="020B0600070205080204" pitchFamily="34" charset="-128"/>
              </a:rPr>
              <a:t>The Small Firm Effect: 1927 - Current</a:t>
            </a:r>
          </a:p>
        </p:txBody>
      </p:sp>
      <p:pic>
        <p:nvPicPr>
          <p:cNvPr id="4" name="Content Placeholder 3">
            <a:extLst>
              <a:ext uri="{FF2B5EF4-FFF2-40B4-BE49-F238E27FC236}">
                <a16:creationId xmlns:a16="http://schemas.microsoft.com/office/drawing/2014/main" id="{56F97CD6-8D45-8178-05D2-337FF182A7CE}"/>
              </a:ext>
            </a:extLst>
          </p:cNvPr>
          <p:cNvPicPr>
            <a:picLocks noGrp="1" noChangeAspect="1"/>
          </p:cNvPicPr>
          <p:nvPr>
            <p:ph idx="1"/>
          </p:nvPr>
        </p:nvPicPr>
        <p:blipFill>
          <a:blip r:embed="rId2"/>
          <a:stretch>
            <a:fillRect/>
          </a:stretch>
        </p:blipFill>
        <p:spPr>
          <a:xfrm>
            <a:off x="1181100" y="1797050"/>
            <a:ext cx="6781800" cy="43307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E75CA-F96C-80D0-9FF6-B95D151CC7DC}"/>
              </a:ext>
            </a:extLst>
          </p:cNvPr>
          <p:cNvSpPr>
            <a:spLocks noGrp="1"/>
          </p:cNvSpPr>
          <p:nvPr>
            <p:ph type="title"/>
          </p:nvPr>
        </p:nvSpPr>
        <p:spPr/>
        <p:txBody>
          <a:bodyPr/>
          <a:lstStyle/>
          <a:p>
            <a:r>
              <a:rPr lang="en-US" dirty="0"/>
              <a:t>And over time..</a:t>
            </a:r>
          </a:p>
        </p:txBody>
      </p:sp>
      <p:pic>
        <p:nvPicPr>
          <p:cNvPr id="4" name="Content Placeholder 3">
            <a:extLst>
              <a:ext uri="{FF2B5EF4-FFF2-40B4-BE49-F238E27FC236}">
                <a16:creationId xmlns:a16="http://schemas.microsoft.com/office/drawing/2014/main" id="{5F9423F5-342F-A66F-FD02-23000B25E4E3}"/>
              </a:ext>
            </a:extLst>
          </p:cNvPr>
          <p:cNvPicPr>
            <a:picLocks noGrp="1" noChangeAspect="1"/>
          </p:cNvPicPr>
          <p:nvPr>
            <p:ph idx="1"/>
          </p:nvPr>
        </p:nvPicPr>
        <p:blipFill>
          <a:blip r:embed="rId2"/>
          <a:stretch>
            <a:fillRect/>
          </a:stretch>
        </p:blipFill>
        <p:spPr>
          <a:xfrm>
            <a:off x="1304376" y="1752600"/>
            <a:ext cx="6535248" cy="4419600"/>
          </a:xfrm>
          <a:prstGeom prst="rect">
            <a:avLst/>
          </a:prstGeom>
        </p:spPr>
      </p:pic>
    </p:spTree>
    <p:extLst>
      <p:ext uri="{BB962C8B-B14F-4D97-AF65-F5344CB8AC3E}">
        <p14:creationId xmlns:p14="http://schemas.microsoft.com/office/powerpoint/2010/main" val="3902100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719C8E14-CC8A-D34E-8C2C-B5A406D35D13}"/>
              </a:ext>
            </a:extLst>
          </p:cNvPr>
          <p:cNvSpPr>
            <a:spLocks noGrp="1"/>
          </p:cNvSpPr>
          <p:nvPr>
            <p:ph type="title"/>
          </p:nvPr>
        </p:nvSpPr>
        <p:spPr/>
        <p:txBody>
          <a:bodyPr/>
          <a:lstStyle/>
          <a:p>
            <a:r>
              <a:rPr lang="en-US" altLang="en-US" dirty="0">
                <a:ea typeface="ＭＳ Ｐゴシック" panose="020B0600070205080204" pitchFamily="34" charset="-128"/>
              </a:rPr>
              <a:t>A January Effect?</a:t>
            </a:r>
          </a:p>
        </p:txBody>
      </p:sp>
      <p:pic>
        <p:nvPicPr>
          <p:cNvPr id="4" name="Content Placeholder 3">
            <a:extLst>
              <a:ext uri="{FF2B5EF4-FFF2-40B4-BE49-F238E27FC236}">
                <a16:creationId xmlns:a16="http://schemas.microsoft.com/office/drawing/2014/main" id="{FE3494C7-1339-7BB8-DCD0-F4BAA6A7A35E}"/>
              </a:ext>
            </a:extLst>
          </p:cNvPr>
          <p:cNvPicPr>
            <a:picLocks noGrp="1" noChangeAspect="1"/>
          </p:cNvPicPr>
          <p:nvPr>
            <p:ph idx="1"/>
          </p:nvPr>
        </p:nvPicPr>
        <p:blipFill>
          <a:blip r:embed="rId2"/>
          <a:stretch>
            <a:fillRect/>
          </a:stretch>
        </p:blipFill>
        <p:spPr>
          <a:xfrm>
            <a:off x="1534149" y="1752600"/>
            <a:ext cx="6075702" cy="4419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B835A0A7-FA09-BE4A-936C-BE26353B4E27}"/>
              </a:ext>
            </a:extLst>
          </p:cNvPr>
          <p:cNvSpPr>
            <a:spLocks noGrp="1"/>
          </p:cNvSpPr>
          <p:nvPr>
            <p:ph type="title"/>
          </p:nvPr>
        </p:nvSpPr>
        <p:spPr/>
        <p:txBody>
          <a:bodyPr/>
          <a:lstStyle/>
          <a:p>
            <a:r>
              <a:rPr lang="en-US" altLang="en-US"/>
              <a:t>Risk Models and the Size Effect</a:t>
            </a:r>
          </a:p>
        </p:txBody>
      </p:sp>
      <p:sp>
        <p:nvSpPr>
          <p:cNvPr id="14338" name="Rectangle 3">
            <a:extLst>
              <a:ext uri="{FF2B5EF4-FFF2-40B4-BE49-F238E27FC236}">
                <a16:creationId xmlns:a16="http://schemas.microsoft.com/office/drawing/2014/main" id="{0B3AA852-2DAC-3146-BCF5-A369F0E0C6DD}"/>
              </a:ext>
            </a:extLst>
          </p:cNvPr>
          <p:cNvSpPr>
            <a:spLocks noGrp="1"/>
          </p:cNvSpPr>
          <p:nvPr>
            <p:ph idx="1"/>
          </p:nvPr>
        </p:nvSpPr>
        <p:spPr/>
        <p:txBody>
          <a:bodyPr/>
          <a:lstStyle/>
          <a:p>
            <a:r>
              <a:rPr lang="en-US" altLang="en-US" dirty="0"/>
              <a:t>The capital asset pricing model may not be the right model for risk, and </a:t>
            </a:r>
            <a:r>
              <a:rPr lang="en-US" altLang="en-US" b="1" dirty="0"/>
              <a:t>betas underestimate the true risk of small stocks</a:t>
            </a:r>
            <a:r>
              <a:rPr lang="en-US" altLang="en-US" dirty="0"/>
              <a:t>. Thus, the small firm premium is really a measure of the failure of beta to capture risk. The additional risk associated with small stocks may come from several sources. </a:t>
            </a:r>
          </a:p>
          <a:p>
            <a:pPr lvl="1"/>
            <a:r>
              <a:rPr lang="en-US" altLang="en-US" dirty="0"/>
              <a:t>First, the </a:t>
            </a:r>
            <a:r>
              <a:rPr lang="en-US" altLang="en-US" b="1" dirty="0"/>
              <a:t>estimation risk </a:t>
            </a:r>
            <a:r>
              <a:rPr lang="en-US" altLang="en-US" dirty="0"/>
              <a:t>associated with estimates of beta for small firms is much greater than the estimation risk associated with beta estimates for larger firms. The small firm premium may be a reward for this additional estimation risk. </a:t>
            </a:r>
          </a:p>
          <a:p>
            <a:pPr lvl="1"/>
            <a:r>
              <a:rPr lang="en-US" altLang="en-US" dirty="0"/>
              <a:t> Second, there may be </a:t>
            </a:r>
            <a:r>
              <a:rPr lang="en-US" altLang="en-US" b="1" dirty="0"/>
              <a:t>additional risk in investing in small stocks because far less information is available </a:t>
            </a:r>
            <a:r>
              <a:rPr lang="en-US" altLang="en-US" dirty="0"/>
              <a:t>on these stocks. In fact, studies indicate that stocks that are neglected by analysts and institutional investors earn an excess return that parallels the small firm premium.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BDFE1A85-09D4-9A40-B313-852CC934E8A6}"/>
              </a:ext>
            </a:extLst>
          </p:cNvPr>
          <p:cNvSpPr>
            <a:spLocks noGrp="1" noChangeArrowheads="1"/>
          </p:cNvSpPr>
          <p:nvPr>
            <p:ph type="title"/>
          </p:nvPr>
        </p:nvSpPr>
        <p:spPr/>
        <p:txBody>
          <a:bodyPr/>
          <a:lstStyle/>
          <a:p>
            <a:r>
              <a:rPr lang="en-US" dirty="0"/>
              <a:t>1. There may be more risk in individual small cap stocks, but not in portfolios</a:t>
            </a:r>
          </a:p>
        </p:txBody>
      </p:sp>
      <p:sp>
        <p:nvSpPr>
          <p:cNvPr id="16386" name="Rectangle 3">
            <a:extLst>
              <a:ext uri="{FF2B5EF4-FFF2-40B4-BE49-F238E27FC236}">
                <a16:creationId xmlns:a16="http://schemas.microsoft.com/office/drawing/2014/main" id="{496609F7-80A5-3F43-BFA9-07D2A1C0D820}"/>
              </a:ext>
            </a:extLst>
          </p:cNvPr>
          <p:cNvSpPr>
            <a:spLocks noGrp="1"/>
          </p:cNvSpPr>
          <p:nvPr>
            <p:ph idx="1"/>
          </p:nvPr>
        </p:nvSpPr>
        <p:spPr/>
        <p:txBody>
          <a:bodyPr/>
          <a:lstStyle/>
          <a:p>
            <a:r>
              <a:rPr lang="en-US" altLang="en-US"/>
              <a:t>While it is undeniable that the stock returns for individual small cap stocks are much more volatile than large market cap stocks, a portfolio of small cap stocks has a distribution that is similar to the distribution for a large cap portfolio.</a:t>
            </a:r>
          </a:p>
        </p:txBody>
      </p:sp>
      <p:graphicFrame>
        <p:nvGraphicFramePr>
          <p:cNvPr id="16387" name="Object 4">
            <a:extLst>
              <a:ext uri="{FF2B5EF4-FFF2-40B4-BE49-F238E27FC236}">
                <a16:creationId xmlns:a16="http://schemas.microsoft.com/office/drawing/2014/main" id="{E265B437-B2AD-244C-BE55-C26F02230C66}"/>
              </a:ext>
            </a:extLst>
          </p:cNvPr>
          <p:cNvGraphicFramePr>
            <a:graphicFrameLocks noChangeAspect="1"/>
          </p:cNvGraphicFramePr>
          <p:nvPr>
            <p:extLst>
              <p:ext uri="{D42A27DB-BD31-4B8C-83A1-F6EECF244321}">
                <p14:modId xmlns:p14="http://schemas.microsoft.com/office/powerpoint/2010/main" val="2592718421"/>
              </p:ext>
            </p:extLst>
          </p:nvPr>
        </p:nvGraphicFramePr>
        <p:xfrm>
          <a:off x="2438400" y="3581400"/>
          <a:ext cx="4584700" cy="2263775"/>
        </p:xfrm>
        <a:graphic>
          <a:graphicData uri="http://schemas.openxmlformats.org/presentationml/2006/ole">
            <mc:AlternateContent xmlns:mc="http://schemas.openxmlformats.org/markup-compatibility/2006">
              <mc:Choice xmlns:v="urn:schemas-microsoft-com:vml" Requires="v">
                <p:oleObj name="Document" r:id="rId2" imgW="14706600" imgH="7251700" progId="Word.Document.8">
                  <p:embed/>
                </p:oleObj>
              </mc:Choice>
              <mc:Fallback>
                <p:oleObj name="Document" r:id="rId2" imgW="14706600" imgH="7251700" progId="Word.Document.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581400"/>
                        <a:ext cx="4584700" cy="226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F29B37EB-AA4B-A649-90C2-EDD59FA4B6FA}"/>
              </a:ext>
            </a:extLst>
          </p:cNvPr>
          <p:cNvSpPr>
            <a:spLocks noGrp="1" noChangeArrowheads="1"/>
          </p:cNvSpPr>
          <p:nvPr>
            <p:ph type="title"/>
          </p:nvPr>
        </p:nvSpPr>
        <p:spPr/>
        <p:txBody>
          <a:bodyPr rtlCol="0">
            <a:normAutofit/>
          </a:bodyPr>
          <a:lstStyle/>
          <a:p>
            <a:pPr fontAlgn="auto">
              <a:spcAft>
                <a:spcPts val="0"/>
              </a:spcAft>
              <a:defRPr/>
            </a:pPr>
            <a:r>
              <a:rPr lang="en-US" dirty="0">
                <a:ea typeface="+mj-ea"/>
                <a:cs typeface="+mj-cs"/>
              </a:rPr>
              <a:t>2. There is less analyst coverage of small firms</a:t>
            </a:r>
          </a:p>
        </p:txBody>
      </p:sp>
      <p:graphicFrame>
        <p:nvGraphicFramePr>
          <p:cNvPr id="15362" name="Object 3">
            <a:extLst>
              <a:ext uri="{FF2B5EF4-FFF2-40B4-BE49-F238E27FC236}">
                <a16:creationId xmlns:a16="http://schemas.microsoft.com/office/drawing/2014/main" id="{9B608B04-14D1-F84C-A7BE-A74ADE0B4AA6}"/>
              </a:ext>
            </a:extLst>
          </p:cNvPr>
          <p:cNvGraphicFramePr>
            <a:graphicFrameLocks noGrp="1" noChangeAspect="1"/>
          </p:cNvGraphicFramePr>
          <p:nvPr>
            <p:ph idx="1"/>
          </p:nvPr>
        </p:nvGraphicFramePr>
        <p:xfrm>
          <a:off x="1339850" y="1752600"/>
          <a:ext cx="6464300" cy="4419600"/>
        </p:xfrm>
        <a:graphic>
          <a:graphicData uri="http://schemas.openxmlformats.org/presentationml/2006/ole">
            <mc:AlternateContent xmlns:mc="http://schemas.openxmlformats.org/markup-compatibility/2006">
              <mc:Choice xmlns:v="urn:schemas-microsoft-com:vml" Requires="v">
                <p:oleObj name="Worksheet" r:id="rId2" imgW="8674100" imgH="5930900" progId="Excel.Sheet.8">
                  <p:embed/>
                </p:oleObj>
              </mc:Choice>
              <mc:Fallback>
                <p:oleObj name="Worksheet" r:id="rId2" imgW="8674100" imgH="5930900" progId="Excel.Sheet.8">
                  <p:embed/>
                  <p:pic>
                    <p:nvPicPr>
                      <p:cNvPr id="0" name="Object 3"/>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9850" y="1752600"/>
                        <a:ext cx="64643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CAE0F8DA-5CCF-764D-B57D-B573AA29E634}"/>
              </a:ext>
            </a:extLst>
          </p:cNvPr>
          <p:cNvSpPr>
            <a:spLocks noGrp="1" noChangeArrowheads="1"/>
          </p:cNvSpPr>
          <p:nvPr>
            <p:ph type="title"/>
          </p:nvPr>
        </p:nvSpPr>
        <p:spPr/>
        <p:txBody>
          <a:bodyPr rtlCol="0">
            <a:normAutofit fontScale="90000"/>
          </a:bodyPr>
          <a:lstStyle/>
          <a:p>
            <a:pPr fontAlgn="auto">
              <a:spcAft>
                <a:spcPts val="0"/>
              </a:spcAft>
              <a:defRPr/>
            </a:pPr>
            <a:r>
              <a:rPr lang="en-US" dirty="0">
                <a:ea typeface="+mj-ea"/>
                <a:cs typeface="+mj-cs"/>
              </a:rPr>
              <a:t>Difficulties in Replicating Small Firm Effect: DFA Small Cap versus Small Cap Index</a:t>
            </a:r>
          </a:p>
        </p:txBody>
      </p:sp>
      <p:graphicFrame>
        <p:nvGraphicFramePr>
          <p:cNvPr id="13314" name="Object 4">
            <a:extLst>
              <a:ext uri="{FF2B5EF4-FFF2-40B4-BE49-F238E27FC236}">
                <a16:creationId xmlns:a16="http://schemas.microsoft.com/office/drawing/2014/main" id="{16CE058A-1365-4148-9501-F9277D07ECC8}"/>
              </a:ext>
            </a:extLst>
          </p:cNvPr>
          <p:cNvGraphicFramePr>
            <a:graphicFrameLocks noGrp="1" noChangeAspect="1"/>
          </p:cNvGraphicFramePr>
          <p:nvPr>
            <p:ph idx="1"/>
            <p:extLst>
              <p:ext uri="{D42A27DB-BD31-4B8C-83A1-F6EECF244321}">
                <p14:modId xmlns:p14="http://schemas.microsoft.com/office/powerpoint/2010/main" val="4263107411"/>
              </p:ext>
            </p:extLst>
          </p:nvPr>
        </p:nvGraphicFramePr>
        <p:xfrm>
          <a:off x="685800" y="1905000"/>
          <a:ext cx="7696200" cy="4214813"/>
        </p:xfrm>
        <a:graphic>
          <a:graphicData uri="http://schemas.openxmlformats.org/presentationml/2006/ole">
            <mc:AlternateContent xmlns:mc="http://schemas.openxmlformats.org/markup-compatibility/2006">
              <mc:Choice xmlns:v="urn:schemas-microsoft-com:vml" Requires="v">
                <p:oleObj name="Document" r:id="rId2" imgW="5473700" imgH="2997200" progId="Word.Document.8">
                  <p:embed/>
                </p:oleObj>
              </mc:Choice>
              <mc:Fallback>
                <p:oleObj name="Document" r:id="rId2" imgW="5473700" imgH="2997200" progId="Word.Document.8">
                  <p:embed/>
                  <p:pic>
                    <p:nvPicPr>
                      <p:cNvPr id="0" name="Object 4"/>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05000"/>
                        <a:ext cx="7696200" cy="421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969FCF64-6D3E-4949-81D7-687F6DE8CCE6}"/>
              </a:ext>
            </a:extLst>
          </p:cNvPr>
          <p:cNvSpPr>
            <a:spLocks noGrp="1"/>
          </p:cNvSpPr>
          <p:nvPr>
            <p:ph type="title"/>
          </p:nvPr>
        </p:nvSpPr>
        <p:spPr/>
        <p:txBody>
          <a:bodyPr/>
          <a:lstStyle/>
          <a:p>
            <a:r>
              <a:rPr lang="en-US" altLang="en-US"/>
              <a:t>Possible Explanations</a:t>
            </a:r>
          </a:p>
        </p:txBody>
      </p:sp>
      <p:sp>
        <p:nvSpPr>
          <p:cNvPr id="12290" name="Rectangle 3">
            <a:extLst>
              <a:ext uri="{FF2B5EF4-FFF2-40B4-BE49-F238E27FC236}">
                <a16:creationId xmlns:a16="http://schemas.microsoft.com/office/drawing/2014/main" id="{88209746-22B7-2F42-9664-26660D8DC860}"/>
              </a:ext>
            </a:extLst>
          </p:cNvPr>
          <p:cNvSpPr>
            <a:spLocks noGrp="1"/>
          </p:cNvSpPr>
          <p:nvPr>
            <p:ph idx="1"/>
          </p:nvPr>
        </p:nvSpPr>
        <p:spPr/>
        <p:txBody>
          <a:bodyPr/>
          <a:lstStyle/>
          <a:p>
            <a:r>
              <a:rPr lang="en-US" altLang="en-US" dirty="0"/>
              <a:t>The </a:t>
            </a:r>
            <a:r>
              <a:rPr lang="en-US" altLang="en-US" b="1" dirty="0"/>
              <a:t>transactions costs of investing in small stocks is significantly higher </a:t>
            </a:r>
            <a:r>
              <a:rPr lang="en-US" altLang="en-US" dirty="0"/>
              <a:t>than the transactions cots of investing in larger stocks, and the premiums are estimated prior to these costs. </a:t>
            </a:r>
          </a:p>
          <a:p>
            <a:pPr lvl="1"/>
            <a:r>
              <a:rPr lang="en-US" altLang="en-US" dirty="0"/>
              <a:t>While this is generally true, the differential transactions costs are unlikely to explain the magnitude of the premium across time, and are likely to become even less critical for longer investment horizons.</a:t>
            </a:r>
          </a:p>
          <a:p>
            <a:r>
              <a:rPr lang="en-US" altLang="en-US" dirty="0"/>
              <a:t>It is </a:t>
            </a:r>
            <a:r>
              <a:rPr lang="en-US" altLang="en-US" b="1" dirty="0"/>
              <a:t>difficult to replicate in practice</a:t>
            </a:r>
            <a:r>
              <a:rPr lang="en-US" altLang="en-US" dirty="0"/>
              <a:t>: The funds that invest in small cap stocks seem to have a difficult time replicating the returns that you see on paper in studies.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92D51B30-8B54-FC4E-8D2E-2860E4AF24DD}"/>
              </a:ext>
            </a:extLst>
          </p:cNvPr>
          <p:cNvSpPr>
            <a:spLocks noGrp="1" noChangeArrowheads="1"/>
          </p:cNvSpPr>
          <p:nvPr>
            <p:ph type="title"/>
          </p:nvPr>
        </p:nvSpPr>
        <p:spPr/>
        <p:txBody>
          <a:bodyPr rtlCol="0">
            <a:normAutofit/>
          </a:bodyPr>
          <a:lstStyle/>
          <a:p>
            <a:pPr fontAlgn="auto">
              <a:spcAft>
                <a:spcPts val="0"/>
              </a:spcAft>
              <a:defRPr/>
            </a:pPr>
            <a:r>
              <a:rPr lang="en-US">
                <a:ea typeface="+mj-ea"/>
                <a:cs typeface="+mj-cs"/>
              </a:rPr>
              <a:t>The importance of a long time horizon..</a:t>
            </a:r>
          </a:p>
        </p:txBody>
      </p:sp>
      <p:pic>
        <p:nvPicPr>
          <p:cNvPr id="7" name="Content Placeholder 6">
            <a:extLst>
              <a:ext uri="{FF2B5EF4-FFF2-40B4-BE49-F238E27FC236}">
                <a16:creationId xmlns:a16="http://schemas.microsoft.com/office/drawing/2014/main" id="{D19AF772-7922-B8F5-A13F-8F90511DBB3A}"/>
              </a:ext>
            </a:extLst>
          </p:cNvPr>
          <p:cNvPicPr>
            <a:picLocks noGrp="1" noChangeAspect="1"/>
          </p:cNvPicPr>
          <p:nvPr>
            <p:ph idx="1"/>
          </p:nvPr>
        </p:nvPicPr>
        <p:blipFill>
          <a:blip r:embed="rId2"/>
          <a:stretch>
            <a:fillRect/>
          </a:stretch>
        </p:blipFill>
        <p:spPr>
          <a:xfrm>
            <a:off x="1138431" y="1752600"/>
            <a:ext cx="6867138" cy="4419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386D8FFB-7AD6-4A45-A362-AB802881F644}"/>
              </a:ext>
            </a:extLst>
          </p:cNvPr>
          <p:cNvSpPr>
            <a:spLocks noGrp="1" noChangeArrowheads="1"/>
          </p:cNvSpPr>
          <p:nvPr>
            <p:ph type="title"/>
          </p:nvPr>
        </p:nvSpPr>
        <p:spPr/>
        <p:txBody>
          <a:bodyPr/>
          <a:lstStyle/>
          <a:p>
            <a:r>
              <a:rPr lang="en-US"/>
              <a:t>Determinants of Success at Small Cap Investing</a:t>
            </a:r>
          </a:p>
        </p:txBody>
      </p:sp>
      <p:sp>
        <p:nvSpPr>
          <p:cNvPr id="17410" name="Rectangle 3">
            <a:extLst>
              <a:ext uri="{FF2B5EF4-FFF2-40B4-BE49-F238E27FC236}">
                <a16:creationId xmlns:a16="http://schemas.microsoft.com/office/drawing/2014/main" id="{9334857E-B89E-C94E-AFCD-C3B7106E05D1}"/>
              </a:ext>
            </a:extLst>
          </p:cNvPr>
          <p:cNvSpPr>
            <a:spLocks noGrp="1"/>
          </p:cNvSpPr>
          <p:nvPr>
            <p:ph idx="1"/>
          </p:nvPr>
        </p:nvSpPr>
        <p:spPr/>
        <p:txBody>
          <a:bodyPr>
            <a:normAutofit lnSpcReduction="10000"/>
          </a:bodyPr>
          <a:lstStyle/>
          <a:p>
            <a:r>
              <a:rPr lang="en-US" altLang="en-US" b="1" dirty="0"/>
              <a:t>The importance of discipline and diversification become even greater, if you are a small cap investor</a:t>
            </a:r>
            <a:r>
              <a:rPr lang="en-US" altLang="en-US" dirty="0"/>
              <a:t>. Since small cap stocks tend to be concentrated in a few sectors, you will need a </a:t>
            </a:r>
            <a:r>
              <a:rPr lang="en-US" altLang="en-US" b="1" dirty="0"/>
              <a:t>much larger portfolio to be diversified </a:t>
            </a:r>
            <a:r>
              <a:rPr lang="en-US" altLang="en-US" dirty="0"/>
              <a:t>with small cap stocks. In addition, diversification should also reduce the impact of estimation risk and some information risk.</a:t>
            </a:r>
          </a:p>
          <a:p>
            <a:r>
              <a:rPr lang="en-US" altLang="en-US" dirty="0"/>
              <a:t>When investing in small cap stocks, the </a:t>
            </a:r>
            <a:r>
              <a:rPr lang="en-US" altLang="en-US" b="1" dirty="0"/>
              <a:t>responsibility for due diligence will often fall on your shoulders as an investor</a:t>
            </a:r>
            <a:r>
              <a:rPr lang="en-US" altLang="en-US" dirty="0"/>
              <a:t>, since there are often no analysts following the company. You may have to go beyond the financial statements and scour other sources (local newspapers, the firm</a:t>
            </a:r>
            <a:r>
              <a:rPr lang="ja-JP" altLang="en-US"/>
              <a:t>’</a:t>
            </a:r>
            <a:r>
              <a:rPr lang="en-US" altLang="ja-JP" dirty="0"/>
              <a:t>s customers and competitors) to find relevant information about the company. </a:t>
            </a:r>
          </a:p>
          <a:p>
            <a:r>
              <a:rPr lang="en-US" altLang="en-US" dirty="0"/>
              <a:t>Have a </a:t>
            </a:r>
            <a:r>
              <a:rPr lang="en-US" altLang="en-US" b="1" dirty="0"/>
              <a:t>long time horizon</a:t>
            </a:r>
            <a:r>
              <a:rPr lang="en-US" altLang="en-US" dirty="0"/>
              <a:t>. The small cap premium seems to hold over long time periods, but disappears for sub-periods that can be as long as five years.</a:t>
            </a:r>
          </a:p>
          <a:p>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6B4E-CC70-699C-C31B-AC80E19E999C}"/>
              </a:ext>
            </a:extLst>
          </p:cNvPr>
          <p:cNvSpPr>
            <a:spLocks noGrp="1"/>
          </p:cNvSpPr>
          <p:nvPr>
            <p:ph type="title"/>
          </p:nvPr>
        </p:nvSpPr>
        <p:spPr/>
        <p:txBody>
          <a:bodyPr/>
          <a:lstStyle/>
          <a:p>
            <a:r>
              <a:rPr lang="en-US" dirty="0"/>
              <a:t>The fading of the small cap premium…</a:t>
            </a:r>
          </a:p>
        </p:txBody>
      </p:sp>
      <p:pic>
        <p:nvPicPr>
          <p:cNvPr id="4" name="Content Placeholder 3">
            <a:extLst>
              <a:ext uri="{FF2B5EF4-FFF2-40B4-BE49-F238E27FC236}">
                <a16:creationId xmlns:a16="http://schemas.microsoft.com/office/drawing/2014/main" id="{5972BE4D-1A24-E42F-DDF0-0C56A5C85806}"/>
              </a:ext>
            </a:extLst>
          </p:cNvPr>
          <p:cNvPicPr>
            <a:picLocks noGrp="1" noChangeAspect="1"/>
          </p:cNvPicPr>
          <p:nvPr>
            <p:ph idx="1"/>
          </p:nvPr>
        </p:nvPicPr>
        <p:blipFill>
          <a:blip r:embed="rId2"/>
          <a:stretch>
            <a:fillRect/>
          </a:stretch>
        </p:blipFill>
        <p:spPr>
          <a:xfrm>
            <a:off x="1538737" y="1752600"/>
            <a:ext cx="6066526" cy="4419600"/>
          </a:xfrm>
          <a:prstGeom prst="rect">
            <a:avLst/>
          </a:prstGeom>
        </p:spPr>
      </p:pic>
    </p:spTree>
    <p:extLst>
      <p:ext uri="{BB962C8B-B14F-4D97-AF65-F5344CB8AC3E}">
        <p14:creationId xmlns:p14="http://schemas.microsoft.com/office/powerpoint/2010/main" val="4014305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92955081-E118-8449-9AA8-5ABA8804102A}"/>
              </a:ext>
            </a:extLst>
          </p:cNvPr>
          <p:cNvSpPr>
            <a:spLocks noGrp="1" noChangeArrowheads="1"/>
          </p:cNvSpPr>
          <p:nvPr>
            <p:ph type="title"/>
          </p:nvPr>
        </p:nvSpPr>
        <p:spPr/>
        <p:txBody>
          <a:bodyPr/>
          <a:lstStyle/>
          <a:p>
            <a:r>
              <a:rPr lang="en-US" dirty="0"/>
              <a:t>Has the small firm premium disappeared?</a:t>
            </a:r>
          </a:p>
        </p:txBody>
      </p:sp>
      <p:sp>
        <p:nvSpPr>
          <p:cNvPr id="10242" name="Rectangle 3">
            <a:extLst>
              <a:ext uri="{FF2B5EF4-FFF2-40B4-BE49-F238E27FC236}">
                <a16:creationId xmlns:a16="http://schemas.microsoft.com/office/drawing/2014/main" id="{AE31671B-B866-9F47-BF17-B7E6AA98EB97}"/>
              </a:ext>
            </a:extLst>
          </p:cNvPr>
          <p:cNvSpPr>
            <a:spLocks noGrp="1"/>
          </p:cNvSpPr>
          <p:nvPr>
            <p:ph idx="1"/>
          </p:nvPr>
        </p:nvSpPr>
        <p:spPr/>
        <p:txBody>
          <a:bodyPr/>
          <a:lstStyle/>
          <a:p>
            <a:r>
              <a:rPr lang="en-US" altLang="en-US" b="1" dirty="0"/>
              <a:t>More volatile</a:t>
            </a:r>
            <a:r>
              <a:rPr lang="en-US" altLang="en-US" dirty="0"/>
              <a:t>: The small stock has become much more volatile since 1981. Whether this is a long term shift in the small stock premium or just a temporary dip is still being debated.</a:t>
            </a:r>
          </a:p>
          <a:p>
            <a:r>
              <a:rPr lang="en-US" altLang="en-US" b="1" dirty="0"/>
              <a:t>A 70s effect? </a:t>
            </a:r>
            <a:r>
              <a:rPr lang="en-US" altLang="en-US" dirty="0"/>
              <a:t>Jeremy Siegel notes in his book on the long term performance of stocks that the small stock premium can be almost entirely attributed to the performance of small stocks in the 1970s. Since this was a decade with high inflation, could the small stock premium have something to do with inflation?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33466-5904-DF43-80C5-5D499D520238}"/>
              </a:ext>
            </a:extLst>
          </p:cNvPr>
          <p:cNvSpPr>
            <a:spLocks noGrp="1"/>
          </p:cNvSpPr>
          <p:nvPr>
            <p:ph type="title"/>
          </p:nvPr>
        </p:nvSpPr>
        <p:spPr/>
        <p:txBody>
          <a:bodyPr/>
          <a:lstStyle/>
          <a:p>
            <a:r>
              <a:rPr lang="en-US" dirty="0"/>
              <a:t>Summing up…</a:t>
            </a:r>
          </a:p>
        </p:txBody>
      </p:sp>
      <p:sp>
        <p:nvSpPr>
          <p:cNvPr id="3" name="Content Placeholder 2">
            <a:extLst>
              <a:ext uri="{FF2B5EF4-FFF2-40B4-BE49-F238E27FC236}">
                <a16:creationId xmlns:a16="http://schemas.microsoft.com/office/drawing/2014/main" id="{C91373C9-CC10-D444-A888-D040B3C70DD7}"/>
              </a:ext>
            </a:extLst>
          </p:cNvPr>
          <p:cNvSpPr>
            <a:spLocks noGrp="1"/>
          </p:cNvSpPr>
          <p:nvPr>
            <p:ph idx="1"/>
          </p:nvPr>
        </p:nvSpPr>
        <p:spPr/>
        <p:txBody>
          <a:bodyPr>
            <a:normAutofit/>
          </a:bodyPr>
          <a:lstStyle/>
          <a:p>
            <a:r>
              <a:rPr lang="en-US" u="sng" dirty="0"/>
              <a:t>A 20</a:t>
            </a:r>
            <a:r>
              <a:rPr lang="en-US" u="sng" baseline="30000" dirty="0"/>
              <a:t>th</a:t>
            </a:r>
            <a:r>
              <a:rPr lang="en-US" u="sng" dirty="0"/>
              <a:t> century phenomenon? </a:t>
            </a:r>
            <a:r>
              <a:rPr lang="en-US" dirty="0"/>
              <a:t>Small market cap stocks did earn a premium over larger cap stocks, after adjusting for risk, in the US in the 20</a:t>
            </a:r>
            <a:r>
              <a:rPr lang="en-US" baseline="30000" dirty="0"/>
              <a:t>th</a:t>
            </a:r>
            <a:r>
              <a:rPr lang="en-US" dirty="0"/>
              <a:t> century.</a:t>
            </a:r>
          </a:p>
          <a:p>
            <a:r>
              <a:rPr lang="en-US" u="sng" dirty="0"/>
              <a:t>Excess return or risk mismeasurement</a:t>
            </a:r>
            <a:r>
              <a:rPr lang="en-US" dirty="0"/>
              <a:t>? It remains a debatable question as to whether that premium was an “excess return” or a reflection of a failure to adjust for risks and the illiquidity of small cap stocks.</a:t>
            </a:r>
          </a:p>
          <a:p>
            <a:r>
              <a:rPr lang="en-US" u="sng" dirty="0"/>
              <a:t>Weaker or gone</a:t>
            </a:r>
            <a:r>
              <a:rPr lang="en-US" dirty="0"/>
              <a:t>: Whatever the reason, the small cap effect has weakened in the last 40 years and perhaps even disappeared.</a:t>
            </a:r>
          </a:p>
          <a:p>
            <a:r>
              <a:rPr lang="en-US" u="sng" dirty="0"/>
              <a:t>An ETF strategy</a:t>
            </a:r>
            <a:r>
              <a:rPr lang="en-US" dirty="0"/>
              <a:t>: Even if none of the above convince you, a strategy of investing in small cap stocks is so easily replicable (in an index fund or ETF) that it does not even qualify as an active investing strategy.</a:t>
            </a:r>
          </a:p>
        </p:txBody>
      </p:sp>
    </p:spTree>
    <p:extLst>
      <p:ext uri="{BB962C8B-B14F-4D97-AF65-F5344CB8AC3E}">
        <p14:creationId xmlns:p14="http://schemas.microsoft.com/office/powerpoint/2010/main" val="16454171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1439</TotalTime>
  <Words>1146</Words>
  <Application>Microsoft Macintosh PowerPoint</Application>
  <PresentationFormat>On-screen Show (4:3)</PresentationFormat>
  <Paragraphs>48</Paragraphs>
  <Slides>18</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7" baseType="lpstr">
      <vt:lpstr>Calibri</vt:lpstr>
      <vt:lpstr>Rockwell</vt:lpstr>
      <vt:lpstr>Rockwell Condensed</vt:lpstr>
      <vt:lpstr>Rockwell Extra Bold</vt:lpstr>
      <vt:lpstr>Times</vt:lpstr>
      <vt:lpstr>Wingdings</vt:lpstr>
      <vt:lpstr>Slides2025</vt:lpstr>
      <vt:lpstr>Document</vt:lpstr>
      <vt:lpstr>Worksheet</vt:lpstr>
      <vt:lpstr>Investing on Hope? Growth Investing &amp; Small Cap Investing</vt:lpstr>
      <vt:lpstr>Who is a growth investor?</vt:lpstr>
      <vt:lpstr>My definition…</vt:lpstr>
      <vt:lpstr>The many faces of growth investing</vt:lpstr>
      <vt:lpstr>Small Cap Investing</vt:lpstr>
      <vt:lpstr>The Small Firm Effect: 1927 - Current</vt:lpstr>
      <vt:lpstr>And over time..</vt:lpstr>
      <vt:lpstr>A January Effect?</vt:lpstr>
      <vt:lpstr>Risk Models and the Size Effect</vt:lpstr>
      <vt:lpstr>1. There may be more risk in individual small cap stocks, but not in portfolios</vt:lpstr>
      <vt:lpstr>2. There is less analyst coverage of small firms</vt:lpstr>
      <vt:lpstr>Difficulties in Replicating Small Firm Effect: DFA Small Cap versus Small Cap Index</vt:lpstr>
      <vt:lpstr>Possible Explanations</vt:lpstr>
      <vt:lpstr>The importance of a long time horizon..</vt:lpstr>
      <vt:lpstr>Determinants of Success at Small Cap Investing</vt:lpstr>
      <vt:lpstr>The fading of the small cap premium…</vt:lpstr>
      <vt:lpstr>Has the small firm premium disappeared?</vt:lpstr>
      <vt:lpstr>Summing up…</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Investing</dc:title>
  <dc:creator>Aswath Damodaran</dc:creator>
  <cp:lastModifiedBy>Aswath Damodaran</cp:lastModifiedBy>
  <cp:revision>46</cp:revision>
  <cp:lastPrinted>1999-08-20T15:53:17Z</cp:lastPrinted>
  <dcterms:created xsi:type="dcterms:W3CDTF">1998-07-20T08:27:05Z</dcterms:created>
  <dcterms:modified xsi:type="dcterms:W3CDTF">2025-12-11T15:35:21Z</dcterms:modified>
</cp:coreProperties>
</file>