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6" r:id="rId1"/>
  </p:sldMasterIdLst>
  <p:notesMasterIdLst>
    <p:notesMasterId r:id="rId16"/>
  </p:notesMasterIdLst>
  <p:sldIdLst>
    <p:sldId id="256" r:id="rId2"/>
    <p:sldId id="307" r:id="rId3"/>
    <p:sldId id="308" r:id="rId4"/>
    <p:sldId id="288" r:id="rId5"/>
    <p:sldId id="289" r:id="rId6"/>
    <p:sldId id="303" r:id="rId7"/>
    <p:sldId id="304" r:id="rId8"/>
    <p:sldId id="309" r:id="rId9"/>
    <p:sldId id="310" r:id="rId10"/>
    <p:sldId id="291" r:id="rId11"/>
    <p:sldId id="290" r:id="rId12"/>
    <p:sldId id="312" r:id="rId13"/>
    <p:sldId id="311" r:id="rId14"/>
    <p:sldId id="29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97"/>
  </p:normalViewPr>
  <p:slideViewPr>
    <p:cSldViewPr>
      <p:cViewPr varScale="1">
        <p:scale>
          <a:sx n="115" d="100"/>
          <a:sy n="115"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954C9404-5576-8646-AB43-9DC19A397BC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C4D90BFA-D33F-6341-B1BD-3A784BEB1CF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082F9B65-B790-DA4B-9C3B-AC8708962AC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80BDBB65-EE39-DF4B-8943-9AB7364BAB49}"/>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EAE32DB7-C16A-0544-8F1C-829F9C2177F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C69CE272-BC86-5A49-8C9E-5135686D9034}"/>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9569558B-E581-4444-8449-EC0AD9384BC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569558B-E581-4444-8449-EC0AD9384BC9}" type="slidenum">
              <a:rPr lang="en-US" altLang="en-US" smtClean="0"/>
              <a:pPr>
                <a:defRPr/>
              </a:pPr>
              <a:t>8</a:t>
            </a:fld>
            <a:endParaRPr lang="en-US" altLang="en-US"/>
          </a:p>
        </p:txBody>
      </p:sp>
    </p:spTree>
    <p:extLst>
      <p:ext uri="{BB962C8B-B14F-4D97-AF65-F5344CB8AC3E}">
        <p14:creationId xmlns:p14="http://schemas.microsoft.com/office/powerpoint/2010/main" val="367356873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32166EC5-45A4-D94B-A266-8E1D9B8400D0}"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F91E8F40-423E-7D48-86B8-13FEE0D1A5B6}" type="slidenum">
              <a:rPr lang="en-US" altLang="en-US" smtClean="0"/>
              <a:pPr>
                <a:defRPr/>
              </a:pPr>
              <a:t>‹#›</a:t>
            </a:fld>
            <a:endParaRPr lang="en-US" altLang="en-US"/>
          </a:p>
        </p:txBody>
      </p:sp>
    </p:spTree>
    <p:extLst>
      <p:ext uri="{BB962C8B-B14F-4D97-AF65-F5344CB8AC3E}">
        <p14:creationId xmlns:p14="http://schemas.microsoft.com/office/powerpoint/2010/main" val="1184874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4255237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0A559099-8EEB-4B44-81E7-C72378EC6B9E}"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DFE4DE18-83CC-A04B-9D51-CF587A3D4635}" type="slidenum">
              <a:rPr lang="en-US" altLang="en-US" smtClean="0"/>
              <a:pPr>
                <a:defRPr/>
              </a:pPr>
              <a:t>‹#›</a:t>
            </a:fld>
            <a:endParaRPr lang="en-US" altLang="en-US"/>
          </a:p>
        </p:txBody>
      </p:sp>
    </p:spTree>
    <p:extLst>
      <p:ext uri="{BB962C8B-B14F-4D97-AF65-F5344CB8AC3E}">
        <p14:creationId xmlns:p14="http://schemas.microsoft.com/office/powerpoint/2010/main" val="2457542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E805C92A-DF61-D344-A89C-F3C53E1AB1A1}" type="datetime1">
              <a:rPr lang="en-US" altLang="en-US" smtClean="0"/>
              <a:pPr>
                <a:defRPr/>
              </a:pPr>
              <a:t>12/11/25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A0ECDED-039D-1A42-A729-5216E349EBA6}" type="slidenum">
              <a:rPr lang="en-US" altLang="en-US" smtClean="0"/>
              <a:pPr>
                <a:defRPr/>
              </a:pPr>
              <a:t>‹#›</a:t>
            </a:fld>
            <a:endParaRPr lang="en-US" altLang="en-US"/>
          </a:p>
        </p:txBody>
      </p:sp>
    </p:spTree>
    <p:extLst>
      <p:ext uri="{BB962C8B-B14F-4D97-AF65-F5344CB8AC3E}">
        <p14:creationId xmlns:p14="http://schemas.microsoft.com/office/powerpoint/2010/main" val="331359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D62296A3-CE7B-B44D-A4BF-E606C0419B2F}"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29072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573565B8-0D5C-4544-B931-727C8BDC2BE3}" type="datetime1">
              <a:rPr lang="en-US" altLang="en-US" smtClean="0"/>
              <a:pPr>
                <a:defRPr/>
              </a:pPr>
              <a:t>12/11/25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954CED7A-B54E-044F-A6FB-2AD164CA7DCC}"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319518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86E6CEE-1950-944A-BA9B-A7C28ABE53A2}" type="datetime1">
              <a:rPr lang="en-US" altLang="en-US" smtClean="0"/>
              <a:pPr>
                <a:defRPr/>
              </a:pPr>
              <a:t>12/11/25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91202A4-434B-4244-95AE-12062B8DF232}" type="slidenum">
              <a:rPr lang="en-US" altLang="en-US" smtClean="0"/>
              <a:pPr>
                <a:defRPr/>
              </a:pPr>
              <a:t>‹#›</a:t>
            </a:fld>
            <a:endParaRPr lang="en-US" altLang="en-US"/>
          </a:p>
        </p:txBody>
      </p:sp>
    </p:spTree>
    <p:extLst>
      <p:ext uri="{BB962C8B-B14F-4D97-AF65-F5344CB8AC3E}">
        <p14:creationId xmlns:p14="http://schemas.microsoft.com/office/powerpoint/2010/main" val="1410758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D62296A3-CE7B-B44D-A4BF-E606C0419B2F}" type="datetime1">
              <a:rPr lang="en-US" altLang="en-US" smtClean="0"/>
              <a:pPr>
                <a:defRPr/>
              </a:pPr>
              <a:t>12/11/25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92513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7FACEE44-87FC-DB43-9961-8A5C7686EE08}" type="datetime1">
              <a:rPr lang="en-US" altLang="en-US" smtClean="0"/>
              <a:pPr>
                <a:defRPr/>
              </a:pPr>
              <a:t>12/11/25</a:t>
            </a:fld>
            <a:endParaRPr lang="en-US" altLang="en-US"/>
          </a:p>
        </p:txBody>
      </p:sp>
      <p:sp>
        <p:nvSpPr>
          <p:cNvPr id="10" name="Slide Number Placeholder 9"/>
          <p:cNvSpPr>
            <a:spLocks noGrp="1"/>
          </p:cNvSpPr>
          <p:nvPr>
            <p:ph type="sldNum" sz="quarter" idx="12"/>
          </p:nvPr>
        </p:nvSpPr>
        <p:spPr/>
        <p:txBody>
          <a:bodyPr/>
          <a:lstStyle/>
          <a:p>
            <a:pPr>
              <a:defRPr/>
            </a:pPr>
            <a:fld id="{48D7DEFD-6674-D744-A893-DA51F9069713}" type="slidenum">
              <a:rPr lang="en-US" altLang="en-US" smtClean="0"/>
              <a:pPr>
                <a:defRPr/>
              </a:pPr>
              <a:t>‹#›</a:t>
            </a:fld>
            <a:endParaRPr lang="en-US" altLang="en-US"/>
          </a:p>
        </p:txBody>
      </p:sp>
    </p:spTree>
    <p:extLst>
      <p:ext uri="{BB962C8B-B14F-4D97-AF65-F5344CB8AC3E}">
        <p14:creationId xmlns:p14="http://schemas.microsoft.com/office/powerpoint/2010/main" val="4191559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2320E5B-BA4D-5F44-8F7D-C5BDFC87248C}"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F3ED07C-B5D7-374C-B5A9-195A97E1FBF1}" type="slidenum">
              <a:rPr lang="en-US" altLang="en-US" smtClean="0"/>
              <a:pPr>
                <a:defRPr/>
              </a:pPr>
              <a:t>‹#›</a:t>
            </a:fld>
            <a:endParaRPr lang="en-US" altLang="en-US"/>
          </a:p>
        </p:txBody>
      </p:sp>
    </p:spTree>
    <p:extLst>
      <p:ext uri="{BB962C8B-B14F-4D97-AF65-F5344CB8AC3E}">
        <p14:creationId xmlns:p14="http://schemas.microsoft.com/office/powerpoint/2010/main" val="3855606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6A6761A-4113-1548-8706-4C690E773B27}"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795DDD3-7E6C-6B41-9649-2F3BF682FB35}" type="slidenum">
              <a:rPr lang="en-US" altLang="en-US" smtClean="0"/>
              <a:pPr>
                <a:defRPr/>
              </a:pPr>
              <a:t>‹#›</a:t>
            </a:fld>
            <a:endParaRPr lang="en-US" altLang="en-US"/>
          </a:p>
        </p:txBody>
      </p:sp>
    </p:spTree>
    <p:extLst>
      <p:ext uri="{BB962C8B-B14F-4D97-AF65-F5344CB8AC3E}">
        <p14:creationId xmlns:p14="http://schemas.microsoft.com/office/powerpoint/2010/main" val="1658487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0029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782605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D62296A3-CE7B-B44D-A4BF-E606C0419B2F}" type="datetime1">
              <a:rPr lang="en-US" altLang="en-US" smtClean="0"/>
              <a:pPr>
                <a:defRPr/>
              </a:pPr>
              <a:t>12/11/25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3705440899"/>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C0796A5C-DBDB-9747-BCAB-8B921DB335BE}"/>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Get in on the ground floor: The IPO story</a:t>
            </a:r>
          </a:p>
        </p:txBody>
      </p:sp>
      <p:sp>
        <p:nvSpPr>
          <p:cNvPr id="3075" name="Rectangle 3">
            <a:extLst>
              <a:ext uri="{FF2B5EF4-FFF2-40B4-BE49-F238E27FC236}">
                <a16:creationId xmlns:a16="http://schemas.microsoft.com/office/drawing/2014/main" id="{A7ED5E38-9A03-CB4A-97C9-236DBA2E6EC4}"/>
              </a:ext>
            </a:extLst>
          </p:cNvPr>
          <p:cNvSpPr>
            <a:spLocks noGrp="1" noChangeArrowheads="1"/>
          </p:cNvSpPr>
          <p:nvPr>
            <p:ph type="subTitle" idx="1"/>
          </p:nvPr>
        </p:nvSpPr>
        <p:spPr/>
        <p:txBody>
          <a:bodyPr rtlCol="0"/>
          <a:lstStyle/>
          <a:p>
            <a:pPr fontAlgn="auto">
              <a:spcAft>
                <a:spcPts val="0"/>
              </a:spcAft>
              <a:buFont typeface="Arial"/>
              <a:buNone/>
              <a:defRPr/>
            </a:pPr>
            <a:r>
              <a:rPr lang="en-US" dirty="0">
                <a:ea typeface="+mn-ea"/>
                <a:cs typeface="+mn-cs"/>
              </a:rPr>
              <a:t>Buy newly minted companies?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a:extLst>
              <a:ext uri="{FF2B5EF4-FFF2-40B4-BE49-F238E27FC236}">
                <a16:creationId xmlns:a16="http://schemas.microsoft.com/office/drawing/2014/main" id="{CCEE3120-A12B-3642-B362-B78D8781BBFE}"/>
              </a:ext>
            </a:extLst>
          </p:cNvPr>
          <p:cNvSpPr>
            <a:spLocks noGrp="1"/>
          </p:cNvSpPr>
          <p:nvPr>
            <p:ph type="title"/>
          </p:nvPr>
        </p:nvSpPr>
        <p:spPr/>
        <p:txBody>
          <a:bodyPr/>
          <a:lstStyle/>
          <a:p>
            <a:r>
              <a:rPr lang="en-US" altLang="en-US"/>
              <a:t>The Initial Public Offering: Institutional setting</a:t>
            </a:r>
          </a:p>
        </p:txBody>
      </p:sp>
      <p:sp>
        <p:nvSpPr>
          <p:cNvPr id="3074" name="Content Placeholder 2">
            <a:extLst>
              <a:ext uri="{FF2B5EF4-FFF2-40B4-BE49-F238E27FC236}">
                <a16:creationId xmlns:a16="http://schemas.microsoft.com/office/drawing/2014/main" id="{2D53D83D-2CD4-4345-BEBE-68AFBBE169E6}"/>
              </a:ext>
            </a:extLst>
          </p:cNvPr>
          <p:cNvSpPr>
            <a:spLocks noGrp="1"/>
          </p:cNvSpPr>
          <p:nvPr>
            <p:ph idx="1"/>
          </p:nvPr>
        </p:nvSpPr>
        <p:spPr/>
        <p:txBody>
          <a:bodyPr/>
          <a:lstStyle/>
          <a:p>
            <a:r>
              <a:rPr lang="en-US" altLang="en-US" dirty="0"/>
              <a:t>When a private firm decides to go public, the process is </a:t>
            </a:r>
            <a:r>
              <a:rPr lang="en-US" altLang="en-US" b="1" dirty="0"/>
              <a:t>usually managed by a syndicate of investment banks</a:t>
            </a:r>
            <a:r>
              <a:rPr lang="en-US" altLang="en-US" dirty="0"/>
              <a:t>, with a lead bank, and supporting banks. The larger the offering, the more banks there will be…</a:t>
            </a:r>
          </a:p>
          <a:p>
            <a:r>
              <a:rPr lang="en-US" altLang="en-US" dirty="0"/>
              <a:t>Most IPOs are backed by an </a:t>
            </a:r>
            <a:r>
              <a:rPr lang="en-US" altLang="en-US" b="1" dirty="0"/>
              <a:t>investment banking underwriting </a:t>
            </a:r>
            <a:r>
              <a:rPr lang="en-US" altLang="en-US" dirty="0"/>
              <a:t>guarantee, where the investment banker guarantees the offering price in return for an underwriting fee. </a:t>
            </a:r>
          </a:p>
          <a:p>
            <a:r>
              <a:rPr lang="en-US" altLang="en-US" dirty="0"/>
              <a:t>To make an IPO in the United States, a company has to </a:t>
            </a:r>
            <a:r>
              <a:rPr lang="en-US" altLang="en-US" b="1" dirty="0"/>
              <a:t>file a prospectus with the SEC</a:t>
            </a:r>
            <a:r>
              <a:rPr lang="en-US" altLang="en-US" dirty="0"/>
              <a:t> specifying not only the financials of the company but also how it plans to use the proceeds from the offering (to hold in the company or as cash to the founders).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4F6B82E0-9E89-2C40-A687-9CD3AF8B746E}"/>
              </a:ext>
            </a:extLst>
          </p:cNvPr>
          <p:cNvSpPr>
            <a:spLocks noGrp="1"/>
          </p:cNvSpPr>
          <p:nvPr>
            <p:ph type="title"/>
          </p:nvPr>
        </p:nvSpPr>
        <p:spPr/>
        <p:txBody>
          <a:bodyPr/>
          <a:lstStyle/>
          <a:p>
            <a:r>
              <a:rPr lang="en-US" altLang="en-US">
                <a:ea typeface="ＭＳ Ｐゴシック" panose="020B0600070205080204" pitchFamily="34" charset="-128"/>
              </a:rPr>
              <a:t>IPO institutional timing and details</a:t>
            </a:r>
          </a:p>
        </p:txBody>
      </p:sp>
      <p:pic>
        <p:nvPicPr>
          <p:cNvPr id="4098" name="Content Placeholder 3">
            <a:extLst>
              <a:ext uri="{FF2B5EF4-FFF2-40B4-BE49-F238E27FC236}">
                <a16:creationId xmlns:a16="http://schemas.microsoft.com/office/drawing/2014/main" id="{09F0278B-38D0-9B4D-B334-520B5EA9C2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2846312"/>
            <a:ext cx="7772400" cy="2232176"/>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6CAC708B-42DD-0F4D-9529-5333137AF5DE}"/>
              </a:ext>
            </a:extLst>
          </p:cNvPr>
          <p:cNvSpPr>
            <a:spLocks noGrp="1"/>
          </p:cNvSpPr>
          <p:nvPr>
            <p:ph type="title"/>
          </p:nvPr>
        </p:nvSpPr>
        <p:spPr/>
        <p:txBody>
          <a:bodyPr/>
          <a:lstStyle/>
          <a:p>
            <a:r>
              <a:rPr lang="en-US" altLang="en-US">
                <a:ea typeface="ＭＳ Ｐゴシック" panose="020B0600070205080204" pitchFamily="34" charset="-128"/>
              </a:rPr>
              <a:t>The returns on the IPO offering date</a:t>
            </a:r>
          </a:p>
        </p:txBody>
      </p:sp>
      <p:pic>
        <p:nvPicPr>
          <p:cNvPr id="3" name="Content Placeholder 2">
            <a:extLst>
              <a:ext uri="{FF2B5EF4-FFF2-40B4-BE49-F238E27FC236}">
                <a16:creationId xmlns:a16="http://schemas.microsoft.com/office/drawing/2014/main" id="{90E9EA38-55A5-814F-81B9-369FE51E7117}"/>
              </a:ext>
            </a:extLst>
          </p:cNvPr>
          <p:cNvPicPr>
            <a:picLocks noGrp="1" noChangeAspect="1"/>
          </p:cNvPicPr>
          <p:nvPr>
            <p:ph idx="1"/>
          </p:nvPr>
        </p:nvPicPr>
        <p:blipFill>
          <a:blip r:embed="rId2"/>
          <a:stretch>
            <a:fillRect/>
          </a:stretch>
        </p:blipFill>
        <p:spPr>
          <a:xfrm>
            <a:off x="1666730" y="1752600"/>
            <a:ext cx="5810540" cy="441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E3595762-B4C7-DF47-9EC0-4F224FD577A4}"/>
              </a:ext>
            </a:extLst>
          </p:cNvPr>
          <p:cNvSpPr>
            <a:spLocks noGrp="1"/>
          </p:cNvSpPr>
          <p:nvPr>
            <p:ph type="title"/>
          </p:nvPr>
        </p:nvSpPr>
        <p:spPr/>
        <p:txBody>
          <a:bodyPr/>
          <a:lstStyle/>
          <a:p>
            <a:r>
              <a:rPr lang="en-US" altLang="en-US">
                <a:ea typeface="ＭＳ Ｐゴシック" panose="020B0600070205080204" pitchFamily="34" charset="-128"/>
              </a:rPr>
              <a:t>More on IPO pricing…</a:t>
            </a:r>
          </a:p>
        </p:txBody>
      </p:sp>
      <p:sp>
        <p:nvSpPr>
          <p:cNvPr id="58371" name="Rectangle 3">
            <a:extLst>
              <a:ext uri="{FF2B5EF4-FFF2-40B4-BE49-F238E27FC236}">
                <a16:creationId xmlns:a16="http://schemas.microsoft.com/office/drawing/2014/main" id="{451A0DEB-889E-0549-97FE-BB5621BF5A15}"/>
              </a:ext>
            </a:extLst>
          </p:cNvPr>
          <p:cNvSpPr>
            <a:spLocks noGrp="1" noChangeArrowheads="1"/>
          </p:cNvSpPr>
          <p:nvPr>
            <p:ph idx="1"/>
          </p:nvPr>
        </p:nvSpPr>
        <p:spPr/>
        <p:txBody>
          <a:bodyPr rtlCol="0">
            <a:normAutofit/>
          </a:bodyPr>
          <a:lstStyle/>
          <a:p>
            <a:pPr fontAlgn="auto">
              <a:spcAft>
                <a:spcPts val="0"/>
              </a:spcAft>
              <a:buFont typeface="Arial"/>
              <a:buChar char="•"/>
              <a:defRPr/>
            </a:pPr>
            <a:r>
              <a:rPr lang="en-US" sz="2400" dirty="0">
                <a:ea typeface="+mn-ea"/>
                <a:cs typeface="+mn-cs"/>
              </a:rPr>
              <a:t>The </a:t>
            </a:r>
            <a:r>
              <a:rPr lang="en-US" sz="2400" b="1" dirty="0">
                <a:ea typeface="+mn-ea"/>
                <a:cs typeface="+mn-cs"/>
              </a:rPr>
              <a:t>average initial return is 15.8% across a sample of 13,308 initial public offerings</a:t>
            </a:r>
            <a:r>
              <a:rPr lang="en-US" sz="2400" dirty="0">
                <a:ea typeface="+mn-ea"/>
                <a:cs typeface="+mn-cs"/>
              </a:rPr>
              <a:t>. However, about 15% of all initial public offerings are over priced. </a:t>
            </a:r>
          </a:p>
          <a:p>
            <a:pPr fontAlgn="auto">
              <a:spcAft>
                <a:spcPts val="0"/>
              </a:spcAft>
              <a:buFont typeface="Arial"/>
              <a:buChar char="•"/>
              <a:defRPr/>
            </a:pPr>
            <a:r>
              <a:rPr lang="en-US" sz="2400" dirty="0">
                <a:ea typeface="+mn-ea"/>
                <a:cs typeface="+mn-cs"/>
              </a:rPr>
              <a:t>Initial public offerings </a:t>
            </a:r>
            <a:r>
              <a:rPr lang="en-US" sz="2400" b="1" dirty="0">
                <a:ea typeface="+mn-ea"/>
                <a:cs typeface="+mn-cs"/>
              </a:rPr>
              <a:t>where the offering price is revised upwards prior to the offering are more likely to be under priced </a:t>
            </a:r>
            <a:r>
              <a:rPr lang="en-US" sz="2400" dirty="0">
                <a:ea typeface="+mn-ea"/>
                <a:cs typeface="+mn-cs"/>
              </a:rPr>
              <a:t>than initial public offerings where the offering price is revised downwards. </a:t>
            </a:r>
          </a:p>
          <a:p>
            <a:pPr marL="0" indent="0" fontAlgn="auto">
              <a:spcAft>
                <a:spcPts val="0"/>
              </a:spcAft>
              <a:buFont typeface="Arial" charset="0"/>
              <a:buNone/>
              <a:defRPr/>
            </a:pPr>
            <a:endParaRPr lang="en-US" dirty="0">
              <a:ea typeface="+mn-ea"/>
              <a:cs typeface="+mn-cs"/>
            </a:endParaRPr>
          </a:p>
          <a:p>
            <a:pPr fontAlgn="auto">
              <a:spcAft>
                <a:spcPts val="0"/>
              </a:spcAft>
              <a:buFont typeface="Arial"/>
              <a:buChar char="•"/>
              <a:defRPr/>
            </a:pPr>
            <a:endParaRPr lang="en-US" dirty="0">
              <a:ea typeface="+mn-ea"/>
              <a:cs typeface="+mn-cs"/>
            </a:endParaRPr>
          </a:p>
        </p:txBody>
      </p:sp>
      <p:graphicFrame>
        <p:nvGraphicFramePr>
          <p:cNvPr id="58396" name="Group 28">
            <a:extLst>
              <a:ext uri="{FF2B5EF4-FFF2-40B4-BE49-F238E27FC236}">
                <a16:creationId xmlns:a16="http://schemas.microsoft.com/office/drawing/2014/main" id="{393D1826-6F2E-1146-87F6-F0287D565C08}"/>
              </a:ext>
            </a:extLst>
          </p:cNvPr>
          <p:cNvGraphicFramePr>
            <a:graphicFrameLocks noGrp="1"/>
          </p:cNvGraphicFramePr>
          <p:nvPr>
            <p:extLst>
              <p:ext uri="{D42A27DB-BD31-4B8C-83A1-F6EECF244321}">
                <p14:modId xmlns:p14="http://schemas.microsoft.com/office/powerpoint/2010/main" val="904264274"/>
              </p:ext>
            </p:extLst>
          </p:nvPr>
        </p:nvGraphicFramePr>
        <p:xfrm>
          <a:off x="1962150" y="4817619"/>
          <a:ext cx="5219700" cy="1555749"/>
        </p:xfrm>
        <a:graphic>
          <a:graphicData uri="http://schemas.openxmlformats.org/drawingml/2006/table">
            <a:tbl>
              <a:tblPr/>
              <a:tblGrid>
                <a:gridCol w="9525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409700">
                  <a:extLst>
                    <a:ext uri="{9D8B030D-6E8A-4147-A177-3AD203B41FA5}">
                      <a16:colId xmlns:a16="http://schemas.microsoft.com/office/drawing/2014/main" val="20002"/>
                    </a:ext>
                  </a:extLst>
                </a:gridCol>
                <a:gridCol w="1739900">
                  <a:extLst>
                    <a:ext uri="{9D8B030D-6E8A-4147-A177-3AD203B41FA5}">
                      <a16:colId xmlns:a16="http://schemas.microsoft.com/office/drawing/2014/main" val="20003"/>
                    </a:ext>
                  </a:extLst>
                </a:gridCol>
              </a:tblGrid>
              <a:tr h="518583">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rPr>
                        <a:t>Offering price</a:t>
                      </a:r>
                      <a:endParaRPr kumimoji="0" lang="en-US" sz="1400" b="0" i="0" u="none" strike="noStrike" cap="none" normalizeH="0" baseline="0">
                        <a:ln>
                          <a:noFill/>
                        </a:ln>
                        <a:solidFill>
                          <a:schemeClr val="tx1"/>
                        </a:solidFill>
                        <a:effectLst/>
                        <a:latin typeface="Times" charset="0"/>
                        <a:ea typeface="ＭＳ Ｐゴシック" charset="0"/>
                      </a:endParaRP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rPr>
                        <a:t>Number of IPOs</a:t>
                      </a:r>
                      <a:endParaRPr kumimoji="0" lang="en-US" sz="1400" b="0" i="0" u="none" strike="noStrike" cap="none" normalizeH="0" baseline="0">
                        <a:ln>
                          <a:noFill/>
                        </a:ln>
                        <a:solidFill>
                          <a:schemeClr val="tx1"/>
                        </a:solidFill>
                        <a:effectLst/>
                        <a:latin typeface="Times" charset="0"/>
                        <a:ea typeface="ＭＳ Ｐゴシック"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dirty="0">
                          <a:ln>
                            <a:noFill/>
                          </a:ln>
                          <a:solidFill>
                            <a:schemeClr val="tx1"/>
                          </a:solidFill>
                          <a:effectLst/>
                          <a:latin typeface="Times" charset="0"/>
                          <a:ea typeface="ＭＳ Ｐゴシック" charset="0"/>
                        </a:rPr>
                        <a:t>Average initial return</a:t>
                      </a:r>
                      <a:endParaRPr kumimoji="0" lang="en-US" sz="1400" b="0" i="0" u="none" strike="noStrike" cap="none" normalizeH="0" baseline="0" dirty="0">
                        <a:ln>
                          <a:noFill/>
                        </a:ln>
                        <a:solidFill>
                          <a:schemeClr val="tx1"/>
                        </a:solidFill>
                        <a:effectLst/>
                        <a:latin typeface="Times" charset="0"/>
                        <a:ea typeface="ＭＳ Ｐゴシック"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rPr>
                        <a:t>% of offerings underpriced</a:t>
                      </a:r>
                      <a:endParaRPr kumimoji="0" lang="en-US" sz="1400" b="0" i="0" u="none" strike="noStrike" cap="none" normalizeH="0" baseline="0">
                        <a:ln>
                          <a:noFill/>
                        </a:ln>
                        <a:solidFill>
                          <a:schemeClr val="tx1"/>
                        </a:solidFill>
                        <a:effectLst/>
                        <a:latin typeface="Times" charset="0"/>
                        <a:ea typeface="ＭＳ Ｐゴシック"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583">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Revised down</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708</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3.54%</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53%</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583">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Revised up</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rPr>
                        <a:t>642</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30.22%</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rPr>
                        <a:t>95%</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8FFD439C-80AA-BD43-94CC-250DECEA3C3D}"/>
              </a:ext>
            </a:extLst>
          </p:cNvPr>
          <p:cNvSpPr>
            <a:spLocks noGrp="1"/>
          </p:cNvSpPr>
          <p:nvPr>
            <p:ph type="title"/>
          </p:nvPr>
        </p:nvSpPr>
        <p:spPr/>
        <p:txBody>
          <a:bodyPr/>
          <a:lstStyle/>
          <a:p>
            <a:r>
              <a:rPr lang="en-US" altLang="en-US">
                <a:ea typeface="ＭＳ Ｐゴシック" panose="020B0600070205080204" pitchFamily="34" charset="-128"/>
              </a:rPr>
              <a:t>IPO underpricing over time…</a:t>
            </a:r>
          </a:p>
        </p:txBody>
      </p:sp>
      <p:pic>
        <p:nvPicPr>
          <p:cNvPr id="5" name="Content Placeholder 4">
            <a:extLst>
              <a:ext uri="{FF2B5EF4-FFF2-40B4-BE49-F238E27FC236}">
                <a16:creationId xmlns:a16="http://schemas.microsoft.com/office/drawing/2014/main" id="{81B514BF-057F-D5D1-A6DC-123BC62F7810}"/>
              </a:ext>
            </a:extLst>
          </p:cNvPr>
          <p:cNvPicPr>
            <a:picLocks noGrp="1" noChangeAspect="1"/>
          </p:cNvPicPr>
          <p:nvPr>
            <p:ph idx="1"/>
          </p:nvPr>
        </p:nvPicPr>
        <p:blipFill>
          <a:blip r:embed="rId2"/>
          <a:stretch>
            <a:fillRect/>
          </a:stretch>
        </p:blipFill>
        <p:spPr>
          <a:xfrm>
            <a:off x="1526654" y="1752600"/>
            <a:ext cx="6090692" cy="441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FF89B7E5-A227-7C47-931E-135CC1194BE7}"/>
              </a:ext>
            </a:extLst>
          </p:cNvPr>
          <p:cNvSpPr>
            <a:spLocks noGrp="1"/>
          </p:cNvSpPr>
          <p:nvPr>
            <p:ph type="title"/>
          </p:nvPr>
        </p:nvSpPr>
        <p:spPr/>
        <p:txBody>
          <a:bodyPr/>
          <a:lstStyle/>
          <a:p>
            <a:r>
              <a:rPr lang="en-US" altLang="en-US">
                <a:ea typeface="ＭＳ Ｐゴシック" panose="020B0600070205080204" pitchFamily="34" charset="-128"/>
              </a:rPr>
              <a:t>IPO underpricing in Europe..</a:t>
            </a:r>
          </a:p>
        </p:txBody>
      </p:sp>
      <p:pic>
        <p:nvPicPr>
          <p:cNvPr id="8194" name="Content Placeholder 3">
            <a:extLst>
              <a:ext uri="{FF2B5EF4-FFF2-40B4-BE49-F238E27FC236}">
                <a16:creationId xmlns:a16="http://schemas.microsoft.com/office/drawing/2014/main" id="{0F4BED80-56F0-DF47-8CF8-37011AF0DE8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1923586"/>
            <a:ext cx="7772400" cy="45339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BC3CC22A-1ED0-C747-90FC-F3E7DFE99624}"/>
              </a:ext>
            </a:extLst>
          </p:cNvPr>
          <p:cNvSpPr>
            <a:spLocks noGrp="1"/>
          </p:cNvSpPr>
          <p:nvPr>
            <p:ph type="title"/>
          </p:nvPr>
        </p:nvSpPr>
        <p:spPr/>
        <p:txBody>
          <a:bodyPr/>
          <a:lstStyle/>
          <a:p>
            <a:r>
              <a:rPr lang="en-US" altLang="en-US">
                <a:ea typeface="ＭＳ Ｐゴシック" panose="020B0600070205080204" pitchFamily="34" charset="-128"/>
              </a:rPr>
              <a:t>A blanket IPO strategy…</a:t>
            </a:r>
          </a:p>
        </p:txBody>
      </p:sp>
      <p:sp>
        <p:nvSpPr>
          <p:cNvPr id="3" name="Content Placeholder 2">
            <a:extLst>
              <a:ext uri="{FF2B5EF4-FFF2-40B4-BE49-F238E27FC236}">
                <a16:creationId xmlns:a16="http://schemas.microsoft.com/office/drawing/2014/main" id="{75CE8466-51AF-224E-8B53-F27323AF9827}"/>
              </a:ext>
            </a:extLst>
          </p:cNvPr>
          <p:cNvSpPr>
            <a:spLocks noGrp="1"/>
          </p:cNvSpPr>
          <p:nvPr>
            <p:ph idx="1"/>
          </p:nvPr>
        </p:nvSpPr>
        <p:spPr/>
        <p:txBody>
          <a:bodyPr>
            <a:normAutofit/>
          </a:bodyPr>
          <a:lstStyle/>
          <a:p>
            <a:pPr>
              <a:buFont typeface="Arial" charset="0"/>
              <a:buChar char="•"/>
              <a:defRPr/>
            </a:pPr>
            <a:r>
              <a:rPr lang="en-US" dirty="0"/>
              <a:t>The under pricing of IPOs, on average, seems to offer an investment opportunity to investors. Why not try to invest in every IPO that comes along? </a:t>
            </a:r>
          </a:p>
          <a:p>
            <a:pPr>
              <a:buFont typeface="Arial" charset="0"/>
              <a:buChar char="•"/>
              <a:defRPr/>
            </a:pPr>
            <a:r>
              <a:rPr lang="en-US" dirty="0"/>
              <a:t>There are three problems with that strategy:</a:t>
            </a:r>
          </a:p>
          <a:p>
            <a:pPr marL="914400" lvl="1" indent="-514350">
              <a:buFont typeface="+mj-lt"/>
              <a:buAutoNum type="arabicPeriod"/>
              <a:defRPr/>
            </a:pPr>
            <a:r>
              <a:rPr lang="en-US" b="1" dirty="0"/>
              <a:t>Selection bias</a:t>
            </a:r>
            <a:r>
              <a:rPr lang="en-US" dirty="0"/>
              <a:t>: You will not get your full allotment of every IPO that you apply for. </a:t>
            </a:r>
          </a:p>
          <a:p>
            <a:pPr marL="914400" lvl="1" indent="-514350">
              <a:buFont typeface="+mj-lt"/>
              <a:buAutoNum type="arabicPeriod"/>
              <a:defRPr/>
            </a:pPr>
            <a:r>
              <a:rPr lang="en-US" b="1" dirty="0"/>
              <a:t>Feast or famine</a:t>
            </a:r>
            <a:r>
              <a:rPr lang="en-US" dirty="0"/>
              <a:t>: If your entire investment strategy is built around investing in IPOs, you will go through periods where you will nothing to invest in.</a:t>
            </a:r>
          </a:p>
          <a:p>
            <a:pPr marL="914400" lvl="1" indent="-514350">
              <a:buFont typeface="+mj-lt"/>
              <a:buAutoNum type="arabicPeriod"/>
              <a:defRPr/>
            </a:pPr>
            <a:r>
              <a:rPr lang="en-US" b="1" dirty="0"/>
              <a:t>Timing is everything</a:t>
            </a:r>
            <a:r>
              <a:rPr lang="en-US" dirty="0"/>
              <a:t>: While the initial return to IPOs is good, at least on average, those returns may not persist in the post IPO period.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C3FDE9E3-0294-FA48-AC8B-86AC13EEB88A}"/>
              </a:ext>
            </a:extLst>
          </p:cNvPr>
          <p:cNvSpPr>
            <a:spLocks noGrp="1"/>
          </p:cNvSpPr>
          <p:nvPr>
            <p:ph type="title"/>
          </p:nvPr>
        </p:nvSpPr>
        <p:spPr/>
        <p:txBody>
          <a:bodyPr/>
          <a:lstStyle/>
          <a:p>
            <a:r>
              <a:rPr lang="en-US" altLang="en-US" dirty="0">
                <a:ea typeface="ＭＳ Ｐゴシック" panose="020B0600070205080204" pitchFamily="34" charset="-128"/>
              </a:rPr>
              <a:t>1. Selection bias</a:t>
            </a:r>
          </a:p>
        </p:txBody>
      </p:sp>
      <p:sp>
        <p:nvSpPr>
          <p:cNvPr id="3" name="Content Placeholder 2">
            <a:extLst>
              <a:ext uri="{FF2B5EF4-FFF2-40B4-BE49-F238E27FC236}">
                <a16:creationId xmlns:a16="http://schemas.microsoft.com/office/drawing/2014/main" id="{FACBD28E-EF1A-D248-A862-AD3637954F77}"/>
              </a:ext>
            </a:extLst>
          </p:cNvPr>
          <p:cNvSpPr>
            <a:spLocks noGrp="1"/>
          </p:cNvSpPr>
          <p:nvPr>
            <p:ph idx="1"/>
          </p:nvPr>
        </p:nvSpPr>
        <p:spPr/>
        <p:txBody>
          <a:bodyPr>
            <a:normAutofit/>
          </a:bodyPr>
          <a:lstStyle/>
          <a:p>
            <a:pPr>
              <a:buFont typeface="Arial" charset="0"/>
              <a:buChar char="•"/>
              <a:defRPr/>
            </a:pPr>
            <a:r>
              <a:rPr lang="en-US" dirty="0"/>
              <a:t>Even if you apply to get shares in every IPO that is offered, you will not get all the shares you requested in all of the IPOs. </a:t>
            </a:r>
          </a:p>
          <a:p>
            <a:pPr lvl="1">
              <a:buFont typeface="Arial" charset="0"/>
              <a:buChar char="–"/>
              <a:defRPr/>
            </a:pPr>
            <a:r>
              <a:rPr lang="en-US" dirty="0"/>
              <a:t>If the IPO is overpriced, </a:t>
            </a:r>
            <a:r>
              <a:rPr lang="en-US" b="1" dirty="0"/>
              <a:t>you will get your full allotment</a:t>
            </a:r>
            <a:r>
              <a:rPr lang="en-US" dirty="0"/>
              <a:t>.</a:t>
            </a:r>
          </a:p>
          <a:p>
            <a:pPr lvl="1">
              <a:buFont typeface="Arial" charset="0"/>
              <a:buChar char="–"/>
              <a:defRPr/>
            </a:pPr>
            <a:r>
              <a:rPr lang="en-US" dirty="0"/>
              <a:t>If your IPO is underpriced, </a:t>
            </a:r>
            <a:r>
              <a:rPr lang="en-US" b="1" dirty="0"/>
              <a:t>you will get only a fraction of your request.</a:t>
            </a:r>
          </a:p>
          <a:p>
            <a:pPr>
              <a:defRPr/>
            </a:pPr>
            <a:r>
              <a:rPr lang="en-US" dirty="0"/>
              <a:t>If </a:t>
            </a:r>
            <a:r>
              <a:rPr lang="en-US" b="1" dirty="0"/>
              <a:t>investment banks play favorites</a:t>
            </a:r>
            <a:r>
              <a:rPr lang="en-US" dirty="0"/>
              <a:t>, and assign more of the allotment of the ”best” IPOs to preferred clients, and less to outsiders, your problems get worse.</a:t>
            </a:r>
          </a:p>
          <a:p>
            <a:pPr>
              <a:buFont typeface="Arial" charset="0"/>
              <a:buChar char="•"/>
              <a:defRPr/>
            </a:pPr>
            <a:r>
              <a:rPr lang="en-US" dirty="0"/>
              <a:t>Your end portfolio will </a:t>
            </a:r>
            <a:r>
              <a:rPr lang="en-US" b="1" dirty="0"/>
              <a:t>therefore be over weighted in overpriced IPOs and under weighted in underpriced IPOs.</a:t>
            </a:r>
          </a:p>
          <a:p>
            <a:pPr>
              <a:buFont typeface="Arial" charset="0"/>
              <a:buChar char="•"/>
              <a:defRPr/>
            </a:pPr>
            <a:r>
              <a:rPr lang="en-US" dirty="0"/>
              <a:t>The </a:t>
            </a:r>
            <a:r>
              <a:rPr lang="en-US" b="1" dirty="0"/>
              <a:t>returns on this portfolio will be nowhere as attractive as the returns on the paper portfolios </a:t>
            </a:r>
            <a:r>
              <a:rPr lang="en-US" dirty="0"/>
              <a:t>that average returns across all IPOs.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9AFB7B79-B8DE-9A4B-8E27-414B12E29E80}"/>
              </a:ext>
            </a:extLst>
          </p:cNvPr>
          <p:cNvSpPr>
            <a:spLocks noGrp="1"/>
          </p:cNvSpPr>
          <p:nvPr>
            <p:ph type="title"/>
          </p:nvPr>
        </p:nvSpPr>
        <p:spPr/>
        <p:txBody>
          <a:bodyPr/>
          <a:lstStyle/>
          <a:p>
            <a:r>
              <a:rPr lang="en-US" altLang="en-US">
                <a:ea typeface="ＭＳ Ｐゴシック" panose="020B0600070205080204" pitchFamily="34" charset="-128"/>
              </a:rPr>
              <a:t>2. The IPO Cycle</a:t>
            </a:r>
          </a:p>
        </p:txBody>
      </p:sp>
      <p:pic>
        <p:nvPicPr>
          <p:cNvPr id="4" name="Content Placeholder 3">
            <a:extLst>
              <a:ext uri="{FF2B5EF4-FFF2-40B4-BE49-F238E27FC236}">
                <a16:creationId xmlns:a16="http://schemas.microsoft.com/office/drawing/2014/main" id="{42D9CBAB-392A-A037-C65E-E18C97D0BC59}"/>
              </a:ext>
            </a:extLst>
          </p:cNvPr>
          <p:cNvPicPr>
            <a:picLocks noGrp="1" noChangeAspect="1"/>
          </p:cNvPicPr>
          <p:nvPr>
            <p:ph idx="1"/>
          </p:nvPr>
        </p:nvPicPr>
        <p:blipFill>
          <a:blip r:embed="rId2"/>
          <a:stretch>
            <a:fillRect/>
          </a:stretch>
        </p:blipFill>
        <p:spPr>
          <a:xfrm>
            <a:off x="1530790" y="1752600"/>
            <a:ext cx="6082419" cy="441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CF1C9EA9-F12E-3A45-B4D5-046412162F80}"/>
              </a:ext>
            </a:extLst>
          </p:cNvPr>
          <p:cNvSpPr>
            <a:spLocks noGrp="1"/>
          </p:cNvSpPr>
          <p:nvPr>
            <p:ph type="title"/>
          </p:nvPr>
        </p:nvSpPr>
        <p:spPr/>
        <p:txBody>
          <a:bodyPr/>
          <a:lstStyle/>
          <a:p>
            <a:r>
              <a:rPr lang="en-US" altLang="en-US">
                <a:ea typeface="ＭＳ Ｐゴシック" panose="020B0600070205080204" pitchFamily="34" charset="-128"/>
              </a:rPr>
              <a:t>3. What happens after the IPO?</a:t>
            </a:r>
          </a:p>
        </p:txBody>
      </p:sp>
      <p:pic>
        <p:nvPicPr>
          <p:cNvPr id="12290" name="Content Placeholder 2">
            <a:extLst>
              <a:ext uri="{FF2B5EF4-FFF2-40B4-BE49-F238E27FC236}">
                <a16:creationId xmlns:a16="http://schemas.microsoft.com/office/drawing/2014/main" id="{7E08E8C5-6A5B-C74E-ABF4-0F70C30417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9200" y="1752600"/>
            <a:ext cx="6705600" cy="457835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E768-B7A5-6049-9565-6D85C9ABE933}"/>
              </a:ext>
            </a:extLst>
          </p:cNvPr>
          <p:cNvSpPr>
            <a:spLocks noGrp="1"/>
          </p:cNvSpPr>
          <p:nvPr>
            <p:ph type="title"/>
          </p:nvPr>
        </p:nvSpPr>
        <p:spPr/>
        <p:txBody>
          <a:bodyPr/>
          <a:lstStyle/>
          <a:p>
            <a:r>
              <a:rPr lang="en-US" dirty="0"/>
              <a:t>Updated and by year</a:t>
            </a:r>
          </a:p>
        </p:txBody>
      </p:sp>
      <p:pic>
        <p:nvPicPr>
          <p:cNvPr id="4" name="Content Placeholder 3">
            <a:extLst>
              <a:ext uri="{FF2B5EF4-FFF2-40B4-BE49-F238E27FC236}">
                <a16:creationId xmlns:a16="http://schemas.microsoft.com/office/drawing/2014/main" id="{38DF4292-C0BE-DA46-97AD-428B6CC5613B}"/>
              </a:ext>
            </a:extLst>
          </p:cNvPr>
          <p:cNvPicPr>
            <a:picLocks noGrp="1" noChangeAspect="1"/>
          </p:cNvPicPr>
          <p:nvPr>
            <p:ph idx="1"/>
          </p:nvPr>
        </p:nvPicPr>
        <p:blipFill>
          <a:blip r:embed="rId2"/>
          <a:stretch>
            <a:fillRect/>
          </a:stretch>
        </p:blipFill>
        <p:spPr>
          <a:xfrm>
            <a:off x="762000" y="1676399"/>
            <a:ext cx="7467600" cy="4947379"/>
          </a:xfrm>
          <a:prstGeom prst="rect">
            <a:avLst/>
          </a:prstGeom>
        </p:spPr>
      </p:pic>
    </p:spTree>
    <p:extLst>
      <p:ext uri="{BB962C8B-B14F-4D97-AF65-F5344CB8AC3E}">
        <p14:creationId xmlns:p14="http://schemas.microsoft.com/office/powerpoint/2010/main" val="14307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D09D8-FCB6-264C-8F3A-53E17130526E}"/>
              </a:ext>
            </a:extLst>
          </p:cNvPr>
          <p:cNvSpPr>
            <a:spLocks noGrp="1"/>
          </p:cNvSpPr>
          <p:nvPr>
            <p:ph type="title"/>
          </p:nvPr>
        </p:nvSpPr>
        <p:spPr/>
        <p:txBody>
          <a:bodyPr/>
          <a:lstStyle/>
          <a:p>
            <a:r>
              <a:rPr lang="en-US" dirty="0"/>
              <a:t>A Game Changer? More money losing companies going public… Tech &amp; Biotech</a:t>
            </a:r>
          </a:p>
        </p:txBody>
      </p:sp>
      <p:pic>
        <p:nvPicPr>
          <p:cNvPr id="4" name="Content Placeholder 3">
            <a:extLst>
              <a:ext uri="{FF2B5EF4-FFF2-40B4-BE49-F238E27FC236}">
                <a16:creationId xmlns:a16="http://schemas.microsoft.com/office/drawing/2014/main" id="{36AEBCA1-0052-CB4A-9587-DA81C7C56EEC}"/>
              </a:ext>
            </a:extLst>
          </p:cNvPr>
          <p:cNvPicPr>
            <a:picLocks noGrp="1" noChangeAspect="1"/>
          </p:cNvPicPr>
          <p:nvPr>
            <p:ph idx="1"/>
          </p:nvPr>
        </p:nvPicPr>
        <p:blipFill>
          <a:blip r:embed="rId2"/>
          <a:stretch>
            <a:fillRect/>
          </a:stretch>
        </p:blipFill>
        <p:spPr>
          <a:xfrm>
            <a:off x="1524000" y="1905000"/>
            <a:ext cx="6324600" cy="4563559"/>
          </a:xfrm>
          <a:prstGeom prst="rect">
            <a:avLst/>
          </a:prstGeom>
        </p:spPr>
      </p:pic>
    </p:spTree>
    <p:extLst>
      <p:ext uri="{BB962C8B-B14F-4D97-AF65-F5344CB8AC3E}">
        <p14:creationId xmlns:p14="http://schemas.microsoft.com/office/powerpoint/2010/main" val="845553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A5627C42-18B2-9A4A-8092-3D016EE645D3}"/>
              </a:ext>
            </a:extLst>
          </p:cNvPr>
          <p:cNvSpPr>
            <a:spLocks noGrp="1" noChangeArrowheads="1"/>
          </p:cNvSpPr>
          <p:nvPr>
            <p:ph type="title"/>
          </p:nvPr>
        </p:nvSpPr>
        <p:spPr/>
        <p:txBody>
          <a:bodyPr/>
          <a:lstStyle/>
          <a:p>
            <a:r>
              <a:rPr lang="en-US"/>
              <a:t>Determinants of Success at IPO investing</a:t>
            </a:r>
          </a:p>
        </p:txBody>
      </p:sp>
      <p:sp>
        <p:nvSpPr>
          <p:cNvPr id="13314" name="Rectangle 3">
            <a:extLst>
              <a:ext uri="{FF2B5EF4-FFF2-40B4-BE49-F238E27FC236}">
                <a16:creationId xmlns:a16="http://schemas.microsoft.com/office/drawing/2014/main" id="{51742B68-AFF1-E140-9375-B93B69C1D5A2}"/>
              </a:ext>
            </a:extLst>
          </p:cNvPr>
          <p:cNvSpPr>
            <a:spLocks noGrp="1"/>
          </p:cNvSpPr>
          <p:nvPr>
            <p:ph idx="1"/>
          </p:nvPr>
        </p:nvSpPr>
        <p:spPr/>
        <p:txBody>
          <a:bodyPr>
            <a:normAutofit lnSpcReduction="10000"/>
          </a:bodyPr>
          <a:lstStyle/>
          <a:p>
            <a:pPr marL="457200" indent="-457200">
              <a:buFont typeface="+mj-lt"/>
              <a:buAutoNum type="arabicPeriod"/>
            </a:pPr>
            <a:r>
              <a:rPr lang="en-US" altLang="en-US" b="1" dirty="0"/>
              <a:t>Select the “right’ IPOs</a:t>
            </a:r>
            <a:r>
              <a:rPr lang="en-US" altLang="en-US" dirty="0"/>
              <a:t>: Have the valuation skills to value companies with limited information and considerable uncertainty about the future, so as to be able to identify the companies that are under or over priced.</a:t>
            </a:r>
          </a:p>
          <a:p>
            <a:pPr marL="457200" indent="-457200">
              <a:buFont typeface="+mj-lt"/>
              <a:buAutoNum type="arabicPeriod"/>
            </a:pPr>
            <a:r>
              <a:rPr lang="en-US" altLang="en-US" b="1" dirty="0"/>
              <a:t>Play the allotment game</a:t>
            </a:r>
            <a:r>
              <a:rPr lang="en-US" altLang="en-US" dirty="0"/>
              <a:t>: Ask for more shares than you want in companies which you view as severely under priced and fewer or no shares in firms that are overpriced or that are priced closer to fair value.</a:t>
            </a:r>
          </a:p>
          <a:p>
            <a:pPr marL="457200" indent="-457200">
              <a:buFont typeface="+mj-lt"/>
              <a:buAutoNum type="arabicPeriod"/>
            </a:pPr>
            <a:r>
              <a:rPr lang="en-US" altLang="en-US" b="1" dirty="0"/>
              <a:t>All in the timing</a:t>
            </a:r>
            <a:r>
              <a:rPr lang="en-US" altLang="en-US" dirty="0"/>
              <a:t>: Since this is a pricing game, often involving getting the shares at the offering price and flipping the shares on the offering date, you will have to gauge the market mood and demand for each offering, in addition to assessing its value.  In other words, a shift in market mood can leave you with a large allotment of over-priced shares in an initial public offering.</a:t>
            </a:r>
          </a:p>
          <a:p>
            <a:endParaRPr lang="en-US"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1614</TotalTime>
  <Words>707</Words>
  <Application>Microsoft Macintosh PowerPoint</Application>
  <PresentationFormat>On-screen Show (4:3)</PresentationFormat>
  <Paragraphs>47</Paragraphs>
  <Slides>14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Monotype Sorts</vt:lpstr>
      <vt:lpstr>Rockwell</vt:lpstr>
      <vt:lpstr>Rockwell Condensed</vt:lpstr>
      <vt:lpstr>Rockwell Extra Bold</vt:lpstr>
      <vt:lpstr>Times</vt:lpstr>
      <vt:lpstr>Wingdings</vt:lpstr>
      <vt:lpstr>Slides2025</vt:lpstr>
      <vt:lpstr>Get in on the ground floor: The IPO story</vt:lpstr>
      <vt:lpstr>The Initial Public Offering: Institutional setting</vt:lpstr>
      <vt:lpstr>IPO institutional timing and details</vt:lpstr>
      <vt:lpstr>The returns on the IPO offering date</vt:lpstr>
      <vt:lpstr>More on IPO pricing…</vt:lpstr>
      <vt:lpstr>IPO underpricing over time…</vt:lpstr>
      <vt:lpstr>IPO underpricing in Europe..</vt:lpstr>
      <vt:lpstr>A blanket IPO strategy…</vt:lpstr>
      <vt:lpstr>1. Selection bias</vt:lpstr>
      <vt:lpstr>2. The IPO Cycle</vt:lpstr>
      <vt:lpstr>3. What happens after the IPO?</vt:lpstr>
      <vt:lpstr>Updated and by year</vt:lpstr>
      <vt:lpstr>A Game Changer? More money losing companies going public… Tech &amp; Biotech</vt:lpstr>
      <vt:lpstr>Determinants of Success at IPO investing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Aswath Damodaran</cp:lastModifiedBy>
  <cp:revision>48</cp:revision>
  <cp:lastPrinted>2025-12-11T17:49:10Z</cp:lastPrinted>
  <dcterms:created xsi:type="dcterms:W3CDTF">1998-07-20T08:27:05Z</dcterms:created>
  <dcterms:modified xsi:type="dcterms:W3CDTF">2025-12-11T17:49:13Z</dcterms:modified>
</cp:coreProperties>
</file>