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76" r:id="rId1"/>
  </p:sldMasterIdLst>
  <p:notesMasterIdLst>
    <p:notesMasterId r:id="rId13"/>
  </p:notesMasterIdLst>
  <p:sldIdLst>
    <p:sldId id="256" r:id="rId2"/>
    <p:sldId id="284" r:id="rId3"/>
    <p:sldId id="292" r:id="rId4"/>
    <p:sldId id="305" r:id="rId5"/>
    <p:sldId id="281" r:id="rId6"/>
    <p:sldId id="285" r:id="rId7"/>
    <p:sldId id="286" r:id="rId8"/>
    <p:sldId id="306" r:id="rId9"/>
    <p:sldId id="307" r:id="rId10"/>
    <p:sldId id="308" r:id="rId11"/>
    <p:sldId id="29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3197"/>
  </p:normalViewPr>
  <p:slideViewPr>
    <p:cSldViewPr>
      <p:cViewPr varScale="1">
        <p:scale>
          <a:sx n="115" d="100"/>
          <a:sy n="115"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5964B72A-B7C3-9B48-92ED-05E3797768BE}"/>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FC2E6B4C-7667-2448-B71F-D12FB4DBF849}"/>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D244DA92-ECA2-3F42-A8C2-1E9DA0F3BAA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a:extLst>
              <a:ext uri="{FF2B5EF4-FFF2-40B4-BE49-F238E27FC236}">
                <a16:creationId xmlns:a16="http://schemas.microsoft.com/office/drawing/2014/main" id="{A6CC8A3B-B11E-C24E-A94E-6E6A6F499729}"/>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15675F96-884E-D94F-A9FD-2F6C21494B0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3175EB68-D088-5E45-A5F6-7144AE3FE5C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8387C903-4307-2342-A7F5-4997A8B9CF5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87C903-4307-2342-A7F5-4997A8B9CF51}" type="slidenum">
              <a:rPr lang="en-US" altLang="en-US" smtClean="0"/>
              <a:pPr>
                <a:defRPr/>
              </a:pPr>
              <a:t>1</a:t>
            </a:fld>
            <a:endParaRPr lang="en-US" altLang="en-US"/>
          </a:p>
        </p:txBody>
      </p:sp>
    </p:spTree>
    <p:extLst>
      <p:ext uri="{BB962C8B-B14F-4D97-AF65-F5344CB8AC3E}">
        <p14:creationId xmlns:p14="http://schemas.microsoft.com/office/powerpoint/2010/main" val="1774687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87C903-4307-2342-A7F5-4997A8B9CF51}" type="slidenum">
              <a:rPr lang="en-US" altLang="en-US" smtClean="0"/>
              <a:pPr>
                <a:defRPr/>
              </a:pPr>
              <a:t>3</a:t>
            </a:fld>
            <a:endParaRPr lang="en-US" altLang="en-US"/>
          </a:p>
        </p:txBody>
      </p:sp>
    </p:spTree>
    <p:extLst>
      <p:ext uri="{BB962C8B-B14F-4D97-AF65-F5344CB8AC3E}">
        <p14:creationId xmlns:p14="http://schemas.microsoft.com/office/powerpoint/2010/main" val="1277951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87C903-4307-2342-A7F5-4997A8B9CF51}" type="slidenum">
              <a:rPr lang="en-US" altLang="en-US" smtClean="0"/>
              <a:pPr>
                <a:defRPr/>
              </a:pPr>
              <a:t>11</a:t>
            </a:fld>
            <a:endParaRPr lang="en-US" altLang="en-US"/>
          </a:p>
        </p:txBody>
      </p:sp>
    </p:spTree>
    <p:extLst>
      <p:ext uri="{BB962C8B-B14F-4D97-AF65-F5344CB8AC3E}">
        <p14:creationId xmlns:p14="http://schemas.microsoft.com/office/powerpoint/2010/main" val="357486484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E29921D2-3AC5-F741-8A9F-7BEDAA26C939}"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CF5A7659-CB35-9645-B713-1388A7B923F6}" type="slidenum">
              <a:rPr lang="en-US" altLang="en-US" smtClean="0"/>
              <a:pPr>
                <a:defRPr/>
              </a:pPr>
              <a:t>‹#›</a:t>
            </a:fld>
            <a:endParaRPr lang="en-US" altLang="en-US"/>
          </a:p>
        </p:txBody>
      </p:sp>
    </p:spTree>
    <p:extLst>
      <p:ext uri="{BB962C8B-B14F-4D97-AF65-F5344CB8AC3E}">
        <p14:creationId xmlns:p14="http://schemas.microsoft.com/office/powerpoint/2010/main" val="1323230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650909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F11F8035-61F7-9446-8525-14A88654F0EF}" type="datetime1">
              <a:rPr lang="en-US" altLang="en-US" smtClean="0"/>
              <a:pPr>
                <a:defRPr/>
              </a:pPr>
              <a:t>12/11/25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2621C500-CDF3-8D43-A811-CBE3830FCAEA}" type="slidenum">
              <a:rPr lang="en-US" altLang="en-US" smtClean="0"/>
              <a:pPr>
                <a:defRPr/>
              </a:pPr>
              <a:t>‹#›</a:t>
            </a:fld>
            <a:endParaRPr lang="en-US" altLang="en-US"/>
          </a:p>
        </p:txBody>
      </p:sp>
    </p:spTree>
    <p:extLst>
      <p:ext uri="{BB962C8B-B14F-4D97-AF65-F5344CB8AC3E}">
        <p14:creationId xmlns:p14="http://schemas.microsoft.com/office/powerpoint/2010/main" val="998162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2165DD2D-9897-D347-B576-65E42D5A658D}" type="datetime1">
              <a:rPr lang="en-US" altLang="en-US" smtClean="0"/>
              <a:pPr>
                <a:defRPr/>
              </a:pPr>
              <a:t>12/11/25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0A787A3-2542-2745-9395-43E9BCFF2F05}" type="slidenum">
              <a:rPr lang="en-US" altLang="en-US" smtClean="0"/>
              <a:pPr>
                <a:defRPr/>
              </a:pPr>
              <a:t>‹#›</a:t>
            </a:fld>
            <a:endParaRPr lang="en-US" altLang="en-US"/>
          </a:p>
        </p:txBody>
      </p:sp>
    </p:spTree>
    <p:extLst>
      <p:ext uri="{BB962C8B-B14F-4D97-AF65-F5344CB8AC3E}">
        <p14:creationId xmlns:p14="http://schemas.microsoft.com/office/powerpoint/2010/main" val="3334203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3E7B8850-B690-F845-92A9-1073A7F69AC7}"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72102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5CCC78E6-96C5-7C42-812F-ECAF1A6D391F}" type="datetime1">
              <a:rPr lang="en-US" altLang="en-US" smtClean="0"/>
              <a:pPr>
                <a:defRPr/>
              </a:pPr>
              <a:t>12/11/25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27367476-222D-1C4A-98F8-58BE6CE68487}"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738334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06C2524-7B6C-144C-982C-04AEBF599FB7}" type="datetime1">
              <a:rPr lang="en-US" altLang="en-US" smtClean="0"/>
              <a:pPr>
                <a:defRPr/>
              </a:pPr>
              <a:t>12/11/25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07BE3910-9B91-2D44-967B-CC0D8C32F9D0}" type="slidenum">
              <a:rPr lang="en-US" altLang="en-US" smtClean="0"/>
              <a:pPr>
                <a:defRPr/>
              </a:pPr>
              <a:t>‹#›</a:t>
            </a:fld>
            <a:endParaRPr lang="en-US" altLang="en-US"/>
          </a:p>
        </p:txBody>
      </p:sp>
    </p:spTree>
    <p:extLst>
      <p:ext uri="{BB962C8B-B14F-4D97-AF65-F5344CB8AC3E}">
        <p14:creationId xmlns:p14="http://schemas.microsoft.com/office/powerpoint/2010/main" val="2712443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3E7B8850-B690-F845-92A9-1073A7F69AC7}" type="datetime1">
              <a:rPr lang="en-US" altLang="en-US" smtClean="0"/>
              <a:pPr>
                <a:defRPr/>
              </a:pPr>
              <a:t>12/11/25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4107001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C8CE6FF2-D902-7A49-B791-2BAABBD8D4D8}" type="datetime1">
              <a:rPr lang="en-US" altLang="en-US" smtClean="0"/>
              <a:pPr>
                <a:defRPr/>
              </a:pPr>
              <a:t>12/11/25</a:t>
            </a:fld>
            <a:endParaRPr lang="en-US" altLang="en-US"/>
          </a:p>
        </p:txBody>
      </p:sp>
      <p:sp>
        <p:nvSpPr>
          <p:cNvPr id="10" name="Slide Number Placeholder 9"/>
          <p:cNvSpPr>
            <a:spLocks noGrp="1"/>
          </p:cNvSpPr>
          <p:nvPr>
            <p:ph type="sldNum" sz="quarter" idx="12"/>
          </p:nvPr>
        </p:nvSpPr>
        <p:spPr/>
        <p:txBody>
          <a:bodyPr/>
          <a:lstStyle/>
          <a:p>
            <a:pPr>
              <a:defRPr/>
            </a:pPr>
            <a:fld id="{A9A7ADA7-8E2A-0349-8490-E0ED38AF8A51}" type="slidenum">
              <a:rPr lang="en-US" altLang="en-US" smtClean="0"/>
              <a:pPr>
                <a:defRPr/>
              </a:pPr>
              <a:t>‹#›</a:t>
            </a:fld>
            <a:endParaRPr lang="en-US" altLang="en-US"/>
          </a:p>
        </p:txBody>
      </p:sp>
    </p:spTree>
    <p:extLst>
      <p:ext uri="{BB962C8B-B14F-4D97-AF65-F5344CB8AC3E}">
        <p14:creationId xmlns:p14="http://schemas.microsoft.com/office/powerpoint/2010/main" val="238149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55A3B0FA-73EF-A246-9A5C-B7B7B54BD236}"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DDCFC2E-B34D-1547-A352-B97DBABFF9C0}" type="slidenum">
              <a:rPr lang="en-US" altLang="en-US" smtClean="0"/>
              <a:pPr>
                <a:defRPr/>
              </a:pPr>
              <a:t>‹#›</a:t>
            </a:fld>
            <a:endParaRPr lang="en-US" altLang="en-US"/>
          </a:p>
        </p:txBody>
      </p:sp>
    </p:spTree>
    <p:extLst>
      <p:ext uri="{BB962C8B-B14F-4D97-AF65-F5344CB8AC3E}">
        <p14:creationId xmlns:p14="http://schemas.microsoft.com/office/powerpoint/2010/main" val="2223995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E6EE18D2-3350-4644-88C8-16C716E8291C}" type="datetime1">
              <a:rPr lang="en-US" altLang="en-US" smtClean="0"/>
              <a:pPr>
                <a:defRPr/>
              </a:pPr>
              <a:t>12/11/25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337A187-9C2B-5D40-9BD9-2075EFCA10FF}" type="slidenum">
              <a:rPr lang="en-US" altLang="en-US" smtClean="0"/>
              <a:pPr>
                <a:defRPr/>
              </a:pPr>
              <a:t>‹#›</a:t>
            </a:fld>
            <a:endParaRPr lang="en-US" altLang="en-US"/>
          </a:p>
        </p:txBody>
      </p:sp>
    </p:spTree>
    <p:extLst>
      <p:ext uri="{BB962C8B-B14F-4D97-AF65-F5344CB8AC3E}">
        <p14:creationId xmlns:p14="http://schemas.microsoft.com/office/powerpoint/2010/main" val="3101070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085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697734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3E7B8850-B690-F845-92A9-1073A7F69AC7}" type="datetime1">
              <a:rPr lang="en-US" altLang="en-US" smtClean="0"/>
              <a:pPr>
                <a:defRPr/>
              </a:pPr>
              <a:t>12/11/25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790972719"/>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83051332-C4B3-EC4B-9EFB-3DC00C26E940}"/>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Growth Investing: Growth at a “reasonable” price</a:t>
            </a:r>
          </a:p>
        </p:txBody>
      </p:sp>
      <p:sp>
        <p:nvSpPr>
          <p:cNvPr id="3075" name="Rectangle 3">
            <a:extLst>
              <a:ext uri="{FF2B5EF4-FFF2-40B4-BE49-F238E27FC236}">
                <a16:creationId xmlns:a16="http://schemas.microsoft.com/office/drawing/2014/main" id="{6863CCE3-4020-2845-BA36-53DA96827352}"/>
              </a:ext>
            </a:extLst>
          </p:cNvPr>
          <p:cNvSpPr>
            <a:spLocks noGrp="1" noChangeArrowheads="1"/>
          </p:cNvSpPr>
          <p:nvPr>
            <p:ph type="subTitle" idx="1"/>
          </p:nvPr>
        </p:nvSpPr>
        <p:spPr/>
        <p:txBody>
          <a:bodyPr rtlCol="0"/>
          <a:lstStyle/>
          <a:p>
            <a:pPr fontAlgn="auto">
              <a:spcAft>
                <a:spcPts val="0"/>
              </a:spcAft>
              <a:buFont typeface="Arial"/>
              <a:buNone/>
              <a:defRPr/>
            </a:pPr>
            <a:r>
              <a:rPr lang="en-US" dirty="0">
                <a:ea typeface="+mn-ea"/>
                <a:cs typeface="+mn-cs"/>
              </a:rPr>
              <a:t>Ben Graham meets growth stocks!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DAEC5C03-F68F-684A-849F-CC050D898B1D}"/>
              </a:ext>
            </a:extLst>
          </p:cNvPr>
          <p:cNvSpPr>
            <a:spLocks noGrp="1"/>
          </p:cNvSpPr>
          <p:nvPr>
            <p:ph type="title"/>
          </p:nvPr>
        </p:nvSpPr>
        <p:spPr/>
        <p:txBody>
          <a:bodyPr/>
          <a:lstStyle/>
          <a:p>
            <a:r>
              <a:rPr lang="en-US" altLang="en-US">
                <a:ea typeface="ＭＳ Ｐゴシック" panose="020B0600070205080204" pitchFamily="34" charset="-128"/>
              </a:rPr>
              <a:t>GARP Investing: The Passive Screener</a:t>
            </a:r>
          </a:p>
        </p:txBody>
      </p:sp>
      <p:sp>
        <p:nvSpPr>
          <p:cNvPr id="3074" name="Rectangle 3">
            <a:extLst>
              <a:ext uri="{FF2B5EF4-FFF2-40B4-BE49-F238E27FC236}">
                <a16:creationId xmlns:a16="http://schemas.microsoft.com/office/drawing/2014/main" id="{6E048910-4F14-CA47-84D8-DC22A8B26782}"/>
              </a:ext>
            </a:extLst>
          </p:cNvPr>
          <p:cNvSpPr>
            <a:spLocks noGrp="1"/>
          </p:cNvSpPr>
          <p:nvPr>
            <p:ph idx="1"/>
          </p:nvPr>
        </p:nvSpPr>
        <p:spPr/>
        <p:txBody>
          <a:bodyPr>
            <a:normAutofit/>
          </a:bodyPr>
          <a:lstStyle/>
          <a:p>
            <a:r>
              <a:rPr lang="en-US" altLang="en-US" dirty="0">
                <a:ea typeface="ＭＳ Ｐゴシック" panose="020B0600070205080204" pitchFamily="34" charset="-128"/>
              </a:rPr>
              <a:t>In passive screening, you look for stocks that possess characteristics that you believe identify companies where growth is most likely to be under valued.</a:t>
            </a:r>
          </a:p>
          <a:p>
            <a:pPr lvl="1" algn="just"/>
            <a:r>
              <a:rPr lang="en-US" altLang="en-US" dirty="0">
                <a:ea typeface="ＭＳ Ｐゴシック" panose="020B0600070205080204" pitchFamily="34" charset="-128"/>
              </a:rPr>
              <a:t>Typical screens may include the </a:t>
            </a:r>
            <a:r>
              <a:rPr lang="en-US" altLang="en-US" b="1" dirty="0">
                <a:ea typeface="ＭＳ Ｐゴシック" panose="020B0600070205080204" pitchFamily="34" charset="-128"/>
              </a:rPr>
              <a:t>ratio of price earnings to growth (called the PEG ratio) and earnings growth over time </a:t>
            </a:r>
            <a:r>
              <a:rPr lang="en-US" altLang="en-US" dirty="0">
                <a:ea typeface="ＭＳ Ｐゴシック" panose="020B0600070205080204" pitchFamily="34" charset="-128"/>
              </a:rPr>
              <a:t>(called earnings momentum).</a:t>
            </a:r>
          </a:p>
          <a:p>
            <a:pPr lvl="1" algn="just"/>
            <a:r>
              <a:rPr lang="en-US" altLang="en-US" dirty="0">
                <a:ea typeface="ＭＳ Ｐゴシック" panose="020B0600070205080204" pitchFamily="34" charset="-128"/>
              </a:rPr>
              <a:t>In effect, you are </a:t>
            </a:r>
            <a:r>
              <a:rPr lang="en-US" altLang="en-US" b="1" dirty="0">
                <a:ea typeface="ＭＳ Ｐゴシック" panose="020B0600070205080204" pitchFamily="34" charset="-128"/>
              </a:rPr>
              <a:t>looking for a mismatch, a combination of high growth potential and low pricing</a:t>
            </a:r>
            <a:r>
              <a:rPr lang="en-US" altLang="en-US" dirty="0">
                <a:ea typeface="ＭＳ Ｐゴシック" panose="020B0600070205080204" pitchFamily="34" charset="-128"/>
              </a:rPr>
              <a:t> (multiples).</a:t>
            </a:r>
          </a:p>
          <a:p>
            <a:pPr algn="just"/>
            <a:r>
              <a:rPr lang="en-US" altLang="en-US" dirty="0">
                <a:ea typeface="ＭＳ Ｐゴシック" panose="020B0600070205080204" pitchFamily="34" charset="-128"/>
              </a:rPr>
              <a:t>These growth screens </a:t>
            </a:r>
            <a:r>
              <a:rPr lang="en-US" altLang="en-US" b="1" dirty="0">
                <a:ea typeface="ＭＳ Ｐゴシック" panose="020B0600070205080204" pitchFamily="34" charset="-128"/>
              </a:rPr>
              <a:t>can be adapted to enterprise value multiples</a:t>
            </a:r>
            <a:r>
              <a:rPr lang="en-US" altLang="en-US" dirty="0">
                <a:ea typeface="ＭＳ Ｐゴシック" panose="020B0600070205080204" pitchFamily="34" charset="-128"/>
              </a:rPr>
              <a:t>, using EV multiples and operating income growth screens.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2D066C04-4D08-2049-A3CA-5AE517F68D10}"/>
              </a:ext>
            </a:extLst>
          </p:cNvPr>
          <p:cNvSpPr>
            <a:spLocks noGrp="1"/>
          </p:cNvSpPr>
          <p:nvPr>
            <p:ph type="title"/>
          </p:nvPr>
        </p:nvSpPr>
        <p:spPr/>
        <p:txBody>
          <a:bodyPr/>
          <a:lstStyle/>
          <a:p>
            <a:r>
              <a:rPr lang="en-US" altLang="en-US" dirty="0">
                <a:ea typeface="ＭＳ Ｐゴシック" panose="020B0600070205080204" pitchFamily="34" charset="-128"/>
              </a:rPr>
              <a:t>1. Earnings Growth Screens</a:t>
            </a:r>
          </a:p>
        </p:txBody>
      </p:sp>
      <p:sp>
        <p:nvSpPr>
          <p:cNvPr id="61443" name="Rectangle 3">
            <a:extLst>
              <a:ext uri="{FF2B5EF4-FFF2-40B4-BE49-F238E27FC236}">
                <a16:creationId xmlns:a16="http://schemas.microsoft.com/office/drawing/2014/main" id="{53B92C15-6DF3-C747-A356-1A461972E110}"/>
              </a:ext>
            </a:extLst>
          </p:cNvPr>
          <p:cNvSpPr>
            <a:spLocks noGrp="1" noChangeArrowheads="1"/>
          </p:cNvSpPr>
          <p:nvPr>
            <p:ph idx="1"/>
          </p:nvPr>
        </p:nvSpPr>
        <p:spPr/>
        <p:txBody>
          <a:bodyPr rtlCol="0">
            <a:normAutofit lnSpcReduction="10000"/>
          </a:bodyPr>
          <a:lstStyle/>
          <a:p>
            <a:pPr fontAlgn="auto">
              <a:spcAft>
                <a:spcPts val="0"/>
              </a:spcAft>
              <a:buFont typeface="Arial"/>
              <a:buChar char="•"/>
              <a:defRPr/>
            </a:pPr>
            <a:r>
              <a:rPr lang="en-US" u="sng" dirty="0">
                <a:ea typeface="+mn-ea"/>
                <a:cs typeface="+mn-cs"/>
              </a:rPr>
              <a:t>Historical Growth</a:t>
            </a:r>
            <a:r>
              <a:rPr lang="en-US" dirty="0">
                <a:ea typeface="+mn-ea"/>
                <a:cs typeface="+mn-cs"/>
              </a:rPr>
              <a:t>: Strategies that focus on buying stocks with high historical earnings growth show no evidence of generating excess returns because</a:t>
            </a:r>
          </a:p>
          <a:p>
            <a:pPr lvl="1" fontAlgn="auto">
              <a:spcAft>
                <a:spcPts val="0"/>
              </a:spcAft>
              <a:buFont typeface="Arial"/>
              <a:buChar char="–"/>
              <a:defRPr/>
            </a:pPr>
            <a:r>
              <a:rPr lang="en-US" dirty="0">
                <a:ea typeface="+mn-ea"/>
              </a:rPr>
              <a:t>Earnings growth is volatile</a:t>
            </a:r>
          </a:p>
          <a:p>
            <a:pPr lvl="1" fontAlgn="auto">
              <a:spcAft>
                <a:spcPts val="0"/>
              </a:spcAft>
              <a:buFont typeface="Arial"/>
              <a:buChar char="–"/>
              <a:defRPr/>
            </a:pPr>
            <a:r>
              <a:rPr lang="en-US" dirty="0">
                <a:ea typeface="+mn-ea"/>
              </a:rPr>
              <a:t>There is substantial mean reversion in earnings growth rates. The growth rates of all companies tend to move towards the average.</a:t>
            </a:r>
          </a:p>
          <a:p>
            <a:pPr lvl="1" fontAlgn="auto">
              <a:spcAft>
                <a:spcPts val="0"/>
              </a:spcAft>
              <a:buFont typeface="Arial"/>
              <a:buChar char="–"/>
              <a:defRPr/>
            </a:pPr>
            <a:r>
              <a:rPr lang="en-US" dirty="0">
                <a:ea typeface="+mn-ea"/>
              </a:rPr>
              <a:t>Revenue growth is more predictable than earnings growth.</a:t>
            </a:r>
          </a:p>
          <a:p>
            <a:pPr fontAlgn="auto">
              <a:spcAft>
                <a:spcPts val="0"/>
              </a:spcAft>
              <a:buFont typeface="Arial"/>
              <a:buChar char="•"/>
              <a:defRPr/>
            </a:pPr>
            <a:r>
              <a:rPr lang="en-US" u="sng" dirty="0">
                <a:ea typeface="+mn-ea"/>
                <a:cs typeface="+mn-cs"/>
              </a:rPr>
              <a:t>Expected Earnings Growth</a:t>
            </a:r>
            <a:r>
              <a:rPr lang="en-US" dirty="0">
                <a:ea typeface="+mn-ea"/>
                <a:cs typeface="+mn-cs"/>
              </a:rPr>
              <a:t>: Picking stocks that have high expected growth rates in earnings does not seem to yield much in terms of high returns, because the growth often is overpriced.</a:t>
            </a:r>
          </a:p>
          <a:p>
            <a:pPr fontAlgn="auto">
              <a:spcAft>
                <a:spcPts val="0"/>
              </a:spcAft>
              <a:buFont typeface="Arial"/>
              <a:buChar char="•"/>
              <a:defRPr/>
            </a:pPr>
            <a:r>
              <a:rPr lang="en-US" dirty="0">
                <a:ea typeface="+mn-ea"/>
                <a:cs typeface="+mn-cs"/>
              </a:rPr>
              <a:t>The simple reasons why picking stocks just based upon earnings growth in the past is unlikely to work are:</a:t>
            </a:r>
          </a:p>
          <a:p>
            <a:pPr lvl="1" fontAlgn="auto">
              <a:spcAft>
                <a:spcPts val="0"/>
              </a:spcAft>
              <a:buFont typeface="Arial"/>
              <a:buChar char="•"/>
              <a:defRPr/>
            </a:pPr>
            <a:r>
              <a:rPr lang="en-US" b="1" dirty="0">
                <a:ea typeface="+mn-ea"/>
              </a:rPr>
              <a:t>Past growth is not a good predictor </a:t>
            </a:r>
            <a:r>
              <a:rPr lang="en-US" dirty="0">
                <a:ea typeface="+mn-ea"/>
              </a:rPr>
              <a:t>of future growth</a:t>
            </a:r>
          </a:p>
          <a:p>
            <a:pPr lvl="1" fontAlgn="auto">
              <a:spcAft>
                <a:spcPts val="0"/>
              </a:spcAft>
              <a:buFont typeface="Arial"/>
              <a:buChar char="•"/>
              <a:defRPr/>
            </a:pPr>
            <a:r>
              <a:rPr lang="en-US" dirty="0">
                <a:ea typeface="+mn-ea"/>
              </a:rPr>
              <a:t>The pricing of the stocks </a:t>
            </a:r>
            <a:r>
              <a:rPr lang="en-US" b="1" dirty="0">
                <a:ea typeface="+mn-ea"/>
              </a:rPr>
              <a:t>already incorporates expected growth</a:t>
            </a:r>
            <a:r>
              <a:rPr lang="en-US" b="1" dirty="0">
                <a:ea typeface="+mn-ea"/>
                <a:cs typeface="+mn-cs"/>
              </a:rPr>
              <a:t> </a:t>
            </a:r>
          </a:p>
          <a:p>
            <a:pPr fontAlgn="auto">
              <a:spcAft>
                <a:spcPts val="0"/>
              </a:spcAft>
              <a:buFont typeface="Arial"/>
              <a:buChar char="•"/>
              <a:defRPr/>
            </a:pPr>
            <a:endParaRPr lang="en-US" dirty="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40F59B57-CD00-EF4C-B9FE-0FFA16586649}"/>
              </a:ext>
            </a:extLst>
          </p:cNvPr>
          <p:cNvSpPr>
            <a:spLocks noGrp="1"/>
          </p:cNvSpPr>
          <p:nvPr>
            <p:ph type="title"/>
          </p:nvPr>
        </p:nvSpPr>
        <p:spPr/>
        <p:txBody>
          <a:bodyPr/>
          <a:lstStyle/>
          <a:p>
            <a:r>
              <a:rPr lang="en-US" altLang="en-US">
                <a:ea typeface="ＭＳ Ｐゴシック" panose="020B0600070205080204" pitchFamily="34" charset="-128"/>
              </a:rPr>
              <a:t>Correlation in growth…</a:t>
            </a:r>
          </a:p>
        </p:txBody>
      </p:sp>
      <p:pic>
        <p:nvPicPr>
          <p:cNvPr id="4" name="Content Placeholder 3">
            <a:extLst>
              <a:ext uri="{FF2B5EF4-FFF2-40B4-BE49-F238E27FC236}">
                <a16:creationId xmlns:a16="http://schemas.microsoft.com/office/drawing/2014/main" id="{7127D121-DBB3-B47B-2EFE-57E97E102975}"/>
              </a:ext>
            </a:extLst>
          </p:cNvPr>
          <p:cNvPicPr>
            <a:picLocks noGrp="1" noChangeAspect="1"/>
          </p:cNvPicPr>
          <p:nvPr>
            <p:ph idx="1"/>
          </p:nvPr>
        </p:nvPicPr>
        <p:blipFill>
          <a:blip r:embed="rId2"/>
          <a:stretch>
            <a:fillRect/>
          </a:stretch>
        </p:blipFill>
        <p:spPr>
          <a:xfrm>
            <a:off x="2438400" y="2093976"/>
            <a:ext cx="5029200" cy="42793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03B07789-C157-C64D-B84F-1BF0C5971345}"/>
              </a:ext>
            </a:extLst>
          </p:cNvPr>
          <p:cNvSpPr>
            <a:spLocks noGrp="1" noChangeArrowheads="1"/>
          </p:cNvSpPr>
          <p:nvPr>
            <p:ph type="title"/>
          </p:nvPr>
        </p:nvSpPr>
        <p:spPr/>
        <p:txBody>
          <a:bodyPr/>
          <a:lstStyle/>
          <a:p>
            <a:r>
              <a:rPr lang="en-US" dirty="0"/>
              <a:t>2. PE Ratios and Expected Growth Rates</a:t>
            </a:r>
          </a:p>
        </p:txBody>
      </p:sp>
      <p:sp>
        <p:nvSpPr>
          <p:cNvPr id="9218" name="Rectangle 3">
            <a:extLst>
              <a:ext uri="{FF2B5EF4-FFF2-40B4-BE49-F238E27FC236}">
                <a16:creationId xmlns:a16="http://schemas.microsoft.com/office/drawing/2014/main" id="{7944F4D8-4CBA-084C-8FC4-9D0468B88913}"/>
              </a:ext>
            </a:extLst>
          </p:cNvPr>
          <p:cNvSpPr>
            <a:spLocks noGrp="1"/>
          </p:cNvSpPr>
          <p:nvPr>
            <p:ph idx="1"/>
          </p:nvPr>
        </p:nvSpPr>
        <p:spPr/>
        <p:txBody>
          <a:bodyPr/>
          <a:lstStyle/>
          <a:p>
            <a:r>
              <a:rPr lang="en-US" altLang="en-US" b="1" dirty="0"/>
              <a:t>Strategy 1</a:t>
            </a:r>
            <a:r>
              <a:rPr lang="en-US" altLang="en-US" dirty="0"/>
              <a:t>: Buy stocks that </a:t>
            </a:r>
            <a:r>
              <a:rPr lang="en-US" altLang="en-US" b="1" dirty="0"/>
              <a:t>trade at PE ratios that are less than their expected growth rates</a:t>
            </a:r>
            <a:r>
              <a:rPr lang="en-US" altLang="en-US" dirty="0"/>
              <a:t>. While there is little evidence that buying stocks with PE ratios less than the expected growth rate earns excess returns, this strategy seems to have gained credence as a viable strategy among investors. It is intuitive and simple, but not necessarily a good strategy.</a:t>
            </a:r>
          </a:p>
          <a:p>
            <a:r>
              <a:rPr lang="en-US" altLang="en-US" b="1" dirty="0"/>
              <a:t>Strategy 2</a:t>
            </a:r>
            <a:r>
              <a:rPr lang="en-US" altLang="en-US" dirty="0"/>
              <a:t>: Buy stocks that trade at a </a:t>
            </a:r>
            <a:r>
              <a:rPr lang="en-US" altLang="en-US" b="1" dirty="0"/>
              <a:t>low ratio of PE to expected growth rate (PEG), </a:t>
            </a:r>
            <a:r>
              <a:rPr lang="en-US" altLang="en-US" dirty="0"/>
              <a:t>relative to other stocks. On the PEG ratio front, the evidence is mixed. A Morgan Stanley study found that investing in stocks with low PEG ratios did earn higher returns than the S&amp;P 500, before adjusting for risk.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C7E24E32-3451-8342-B83F-FB19178E462D}"/>
              </a:ext>
            </a:extLst>
          </p:cNvPr>
          <p:cNvSpPr>
            <a:spLocks noGrp="1"/>
          </p:cNvSpPr>
          <p:nvPr>
            <p:ph type="title"/>
          </p:nvPr>
        </p:nvSpPr>
        <p:spPr/>
        <p:txBody>
          <a:bodyPr/>
          <a:lstStyle/>
          <a:p>
            <a:r>
              <a:rPr lang="en-US" altLang="en-US">
                <a:ea typeface="ＭＳ Ｐゴシック" panose="020B0600070205080204" pitchFamily="34" charset="-128"/>
              </a:rPr>
              <a:t>Buy if PE &lt; Expected Growth rate?</a:t>
            </a:r>
          </a:p>
        </p:txBody>
      </p:sp>
      <p:sp>
        <p:nvSpPr>
          <p:cNvPr id="10242" name="Rectangle 3">
            <a:extLst>
              <a:ext uri="{FF2B5EF4-FFF2-40B4-BE49-F238E27FC236}">
                <a16:creationId xmlns:a16="http://schemas.microsoft.com/office/drawing/2014/main" id="{D7977A12-F4C9-D94B-8E4C-23D2B8939822}"/>
              </a:ext>
            </a:extLst>
          </p:cNvPr>
          <p:cNvSpPr>
            <a:spLocks noGrp="1"/>
          </p:cNvSpPr>
          <p:nvPr>
            <p:ph idx="1"/>
          </p:nvPr>
        </p:nvSpPr>
        <p:spPr/>
        <p:txBody>
          <a:bodyPr/>
          <a:lstStyle/>
          <a:p>
            <a:r>
              <a:rPr lang="en-US" altLang="en-US" dirty="0">
                <a:ea typeface="ＭＳ Ｐゴシック" panose="020B0600070205080204" pitchFamily="34" charset="-128"/>
              </a:rPr>
              <a:t>This strategy can be inherently dangerous. You are likely to find a lot of undervalued stocks </a:t>
            </a:r>
            <a:r>
              <a:rPr lang="en-US" altLang="en-US" b="1" dirty="0">
                <a:ea typeface="ＭＳ Ｐゴシック" panose="020B0600070205080204" pitchFamily="34" charset="-128"/>
              </a:rPr>
              <a:t>when interest rates are high</a:t>
            </a:r>
            <a:r>
              <a:rPr lang="en-US" altLang="en-US" dirty="0">
                <a:ea typeface="ＭＳ Ｐゴシック" panose="020B0600070205080204" pitchFamily="34" charset="-128"/>
              </a:rPr>
              <a:t>. These stocks are not cheap.</a:t>
            </a:r>
          </a:p>
          <a:p>
            <a:r>
              <a:rPr lang="en-US" altLang="en-US" dirty="0">
                <a:ea typeface="ＭＳ Ｐゴシック" panose="020B0600070205080204" pitchFamily="34" charset="-128"/>
              </a:rPr>
              <a:t>Even when interest rates are low, you are likely to </a:t>
            </a:r>
            <a:r>
              <a:rPr lang="en-US" altLang="en-US" b="1" dirty="0">
                <a:ea typeface="ＭＳ Ｐゴシック" panose="020B0600070205080204" pitchFamily="34" charset="-128"/>
              </a:rPr>
              <a:t>find very risky stocks</a:t>
            </a:r>
            <a:r>
              <a:rPr lang="en-US" altLang="en-US" dirty="0">
                <a:ea typeface="ＭＳ Ｐゴシック" panose="020B0600070205080204" pitchFamily="34" charset="-128"/>
              </a:rPr>
              <a:t> coming through this screens as undervalued.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A4190A36-AE87-9B49-996B-B6B94380E3A3}"/>
              </a:ext>
            </a:extLst>
          </p:cNvPr>
          <p:cNvSpPr>
            <a:spLocks noGrp="1"/>
          </p:cNvSpPr>
          <p:nvPr>
            <p:ph type="title"/>
          </p:nvPr>
        </p:nvSpPr>
        <p:spPr/>
        <p:txBody>
          <a:bodyPr/>
          <a:lstStyle/>
          <a:p>
            <a:r>
              <a:rPr lang="en-US" altLang="en-US">
                <a:ea typeface="ＭＳ Ｐゴシック" panose="020B0600070205080204" pitchFamily="34" charset="-128"/>
              </a:rPr>
              <a:t>A Low PEG Ratio = undervalued?</a:t>
            </a:r>
          </a:p>
        </p:txBody>
      </p:sp>
      <p:pic>
        <p:nvPicPr>
          <p:cNvPr id="11266" name="Content Placeholder 2">
            <a:extLst>
              <a:ext uri="{FF2B5EF4-FFF2-40B4-BE49-F238E27FC236}">
                <a16:creationId xmlns:a16="http://schemas.microsoft.com/office/drawing/2014/main" id="{15B286B9-DA15-6148-97E0-47065C4AA18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28800" y="2095500"/>
            <a:ext cx="5486400" cy="37338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264EB-967C-CA84-3F7B-042CE0AA6F77}"/>
              </a:ext>
            </a:extLst>
          </p:cNvPr>
          <p:cNvSpPr>
            <a:spLocks noGrp="1"/>
          </p:cNvSpPr>
          <p:nvPr>
            <p:ph type="title"/>
          </p:nvPr>
        </p:nvSpPr>
        <p:spPr/>
        <p:txBody>
          <a:bodyPr/>
          <a:lstStyle/>
          <a:p>
            <a:r>
              <a:rPr lang="en-US" dirty="0"/>
              <a:t>But risk is a wild card…</a:t>
            </a:r>
          </a:p>
        </p:txBody>
      </p:sp>
      <p:pic>
        <p:nvPicPr>
          <p:cNvPr id="4" name="Content Placeholder 3" descr="A graph of red and blue bars&#10;&#10;Description automatically generated">
            <a:extLst>
              <a:ext uri="{FF2B5EF4-FFF2-40B4-BE49-F238E27FC236}">
                <a16:creationId xmlns:a16="http://schemas.microsoft.com/office/drawing/2014/main" id="{1E1DF449-28BD-70D9-5521-2C02E34472AB}"/>
              </a:ext>
            </a:extLst>
          </p:cNvPr>
          <p:cNvPicPr>
            <a:picLocks noGrp="1" noChangeAspect="1"/>
          </p:cNvPicPr>
          <p:nvPr>
            <p:ph idx="1"/>
          </p:nvPr>
        </p:nvPicPr>
        <p:blipFill>
          <a:blip r:embed="rId2"/>
          <a:stretch>
            <a:fillRect/>
          </a:stretch>
        </p:blipFill>
        <p:spPr>
          <a:xfrm>
            <a:off x="1482461" y="1953768"/>
            <a:ext cx="6102877" cy="4419600"/>
          </a:xfrm>
          <a:prstGeom prst="rect">
            <a:avLst/>
          </a:prstGeom>
        </p:spPr>
      </p:pic>
    </p:spTree>
    <p:extLst>
      <p:ext uri="{BB962C8B-B14F-4D97-AF65-F5344CB8AC3E}">
        <p14:creationId xmlns:p14="http://schemas.microsoft.com/office/powerpoint/2010/main" val="1943892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423D-A152-B8A3-C1E7-ED5773A6140C}"/>
              </a:ext>
            </a:extLst>
          </p:cNvPr>
          <p:cNvSpPr>
            <a:spLocks noGrp="1"/>
          </p:cNvSpPr>
          <p:nvPr>
            <p:ph type="title"/>
          </p:nvPr>
        </p:nvSpPr>
        <p:spPr/>
        <p:txBody>
          <a:bodyPr/>
          <a:lstStyle/>
          <a:p>
            <a:r>
              <a:rPr lang="en-US" dirty="0"/>
              <a:t>PEG Ratios and Betas in 2025</a:t>
            </a:r>
          </a:p>
        </p:txBody>
      </p:sp>
      <p:pic>
        <p:nvPicPr>
          <p:cNvPr id="4" name="Content Placeholder 3">
            <a:extLst>
              <a:ext uri="{FF2B5EF4-FFF2-40B4-BE49-F238E27FC236}">
                <a16:creationId xmlns:a16="http://schemas.microsoft.com/office/drawing/2014/main" id="{3E2BE8A4-12DA-2E3B-8165-E53FE2BE45F8}"/>
              </a:ext>
            </a:extLst>
          </p:cNvPr>
          <p:cNvPicPr>
            <a:picLocks noGrp="1" noChangeAspect="1"/>
          </p:cNvPicPr>
          <p:nvPr>
            <p:ph idx="1"/>
          </p:nvPr>
        </p:nvPicPr>
        <p:blipFill>
          <a:blip r:embed="rId2"/>
          <a:stretch>
            <a:fillRect/>
          </a:stretch>
        </p:blipFill>
        <p:spPr>
          <a:xfrm>
            <a:off x="1515894" y="1752600"/>
            <a:ext cx="6112212" cy="4419600"/>
          </a:xfrm>
          <a:prstGeom prst="rect">
            <a:avLst/>
          </a:prstGeom>
        </p:spPr>
      </p:pic>
    </p:spTree>
    <p:extLst>
      <p:ext uri="{BB962C8B-B14F-4D97-AF65-F5344CB8AC3E}">
        <p14:creationId xmlns:p14="http://schemas.microsoft.com/office/powerpoint/2010/main" val="646028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5832F-5B59-91B5-91CA-17BC08875A92}"/>
              </a:ext>
            </a:extLst>
          </p:cNvPr>
          <p:cNvSpPr>
            <a:spLocks noGrp="1"/>
          </p:cNvSpPr>
          <p:nvPr>
            <p:ph type="title"/>
          </p:nvPr>
        </p:nvSpPr>
        <p:spPr/>
        <p:txBody>
          <a:bodyPr/>
          <a:lstStyle/>
          <a:p>
            <a:r>
              <a:rPr lang="en-US" dirty="0"/>
              <a:t>And growth is messy…</a:t>
            </a:r>
          </a:p>
        </p:txBody>
      </p:sp>
      <p:pic>
        <p:nvPicPr>
          <p:cNvPr id="4" name="Content Placeholder 3">
            <a:extLst>
              <a:ext uri="{FF2B5EF4-FFF2-40B4-BE49-F238E27FC236}">
                <a16:creationId xmlns:a16="http://schemas.microsoft.com/office/drawing/2014/main" id="{B66F2F9F-1D32-EDEB-013D-557223B76227}"/>
              </a:ext>
            </a:extLst>
          </p:cNvPr>
          <p:cNvPicPr>
            <a:picLocks noGrp="1" noChangeAspect="1"/>
          </p:cNvPicPr>
          <p:nvPr>
            <p:ph idx="1"/>
          </p:nvPr>
        </p:nvPicPr>
        <p:blipFill>
          <a:blip r:embed="rId2"/>
          <a:stretch>
            <a:fillRect/>
          </a:stretch>
        </p:blipFill>
        <p:spPr>
          <a:xfrm>
            <a:off x="1676400" y="1905000"/>
            <a:ext cx="6324600" cy="4254731"/>
          </a:xfrm>
          <a:prstGeom prst="rect">
            <a:avLst/>
          </a:prstGeom>
        </p:spPr>
      </p:pic>
    </p:spTree>
    <p:extLst>
      <p:ext uri="{BB962C8B-B14F-4D97-AF65-F5344CB8AC3E}">
        <p14:creationId xmlns:p14="http://schemas.microsoft.com/office/powerpoint/2010/main" val="1674874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273F7425-0323-1240-A00F-41655F9A2404}"/>
              </a:ext>
            </a:extLst>
          </p:cNvPr>
          <p:cNvSpPr>
            <a:spLocks noGrp="1" noChangeArrowheads="1"/>
          </p:cNvSpPr>
          <p:nvPr>
            <p:ph type="title"/>
          </p:nvPr>
        </p:nvSpPr>
        <p:spPr/>
        <p:txBody>
          <a:bodyPr/>
          <a:lstStyle/>
          <a:p>
            <a:r>
              <a:rPr lang="en-US"/>
              <a:t>Determinants of Success at Passive Growth Investing</a:t>
            </a:r>
          </a:p>
        </p:txBody>
      </p:sp>
      <p:sp>
        <p:nvSpPr>
          <p:cNvPr id="63491" name="Rectangle 3">
            <a:extLst>
              <a:ext uri="{FF2B5EF4-FFF2-40B4-BE49-F238E27FC236}">
                <a16:creationId xmlns:a16="http://schemas.microsoft.com/office/drawing/2014/main" id="{AEC0BE4B-3806-8447-AF20-2C3A7339ED28}"/>
              </a:ext>
            </a:extLst>
          </p:cNvPr>
          <p:cNvSpPr>
            <a:spLocks noGrp="1" noChangeArrowheads="1"/>
          </p:cNvSpPr>
          <p:nvPr>
            <p:ph idx="1"/>
          </p:nvPr>
        </p:nvSpPr>
        <p:spPr/>
        <p:txBody>
          <a:bodyPr/>
          <a:lstStyle/>
          <a:p>
            <a:r>
              <a:rPr lang="en-US" altLang="en-US" b="1" dirty="0"/>
              <a:t>Superior judgments on growth prospects</a:t>
            </a:r>
            <a:r>
              <a:rPr lang="en-US" altLang="en-US" dirty="0"/>
              <a:t>: Since growth is the key dimension of value in these companies, obtaining better estimates of expected growth and its value should improve your odds of success. </a:t>
            </a:r>
          </a:p>
          <a:p>
            <a:r>
              <a:rPr lang="en-US" altLang="en-US" b="1" dirty="0"/>
              <a:t>Long Time Horizon</a:t>
            </a:r>
            <a:r>
              <a:rPr lang="en-US" altLang="en-US" dirty="0"/>
              <a:t>: If your underlying strategy is sound, a long time horizon increases your chances of earning excess returns. </a:t>
            </a:r>
          </a:p>
          <a:p>
            <a:r>
              <a:rPr lang="en-US" altLang="en-US" b="1" dirty="0"/>
              <a:t>Market Timing Skills</a:t>
            </a:r>
            <a:r>
              <a:rPr lang="en-US" altLang="en-US" dirty="0"/>
              <a:t>: There are extended cycles where the growth screens work exceptionally well and other cycles where they are counter productive. If you can time these cycles, you could augment your returns substantially. Since many of these cycles are related to how the overall market is doing, this boils down to your market timing ability. </a:t>
            </a:r>
          </a:p>
          <a:p>
            <a:endParaRPr lang="en-US" alt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1495</TotalTime>
  <Words>609</Words>
  <Application>Microsoft Macintosh PowerPoint</Application>
  <PresentationFormat>On-screen Show (4:3)</PresentationFormat>
  <Paragraphs>34</Paragraphs>
  <Slides>11</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Rockwell</vt:lpstr>
      <vt:lpstr>Rockwell Condensed</vt:lpstr>
      <vt:lpstr>Rockwell Extra Bold</vt:lpstr>
      <vt:lpstr>Times</vt:lpstr>
      <vt:lpstr>Wingdings</vt:lpstr>
      <vt:lpstr>Slides2025</vt:lpstr>
      <vt:lpstr>Growth Investing: Growth at a “reasonable” price</vt:lpstr>
      <vt:lpstr>GARP Investing: The Passive Screener</vt:lpstr>
      <vt:lpstr>1. Earnings Growth Screens</vt:lpstr>
      <vt:lpstr>Correlation in growth…</vt:lpstr>
      <vt:lpstr>2. PE Ratios and Expected Growth Rates</vt:lpstr>
      <vt:lpstr>Buy if PE &lt; Expected Growth rate?</vt:lpstr>
      <vt:lpstr>A Low PEG Ratio = undervalued?</vt:lpstr>
      <vt:lpstr>But risk is a wild card…</vt:lpstr>
      <vt:lpstr>PEG Ratios and Betas in 2025</vt:lpstr>
      <vt:lpstr>And growth is messy…</vt:lpstr>
      <vt:lpstr>Determinants of Success at Passive Growth Investing</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Aswath Damodaran</cp:lastModifiedBy>
  <cp:revision>46</cp:revision>
  <cp:lastPrinted>2025-12-11T18:20:15Z</cp:lastPrinted>
  <dcterms:created xsi:type="dcterms:W3CDTF">1998-07-20T08:27:05Z</dcterms:created>
  <dcterms:modified xsi:type="dcterms:W3CDTF">2025-12-11T18:20:19Z</dcterms:modified>
</cp:coreProperties>
</file>