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6" r:id="rId1"/>
  </p:sldMasterIdLst>
  <p:notesMasterIdLst>
    <p:notesMasterId r:id="rId15"/>
  </p:notesMasterIdLst>
  <p:handoutMasterIdLst>
    <p:handoutMasterId r:id="rId16"/>
  </p:handoutMasterIdLst>
  <p:sldIdLst>
    <p:sldId id="256" r:id="rId2"/>
    <p:sldId id="400" r:id="rId3"/>
    <p:sldId id="396" r:id="rId4"/>
    <p:sldId id="401" r:id="rId5"/>
    <p:sldId id="402" r:id="rId6"/>
    <p:sldId id="403" r:id="rId7"/>
    <p:sldId id="409" r:id="rId8"/>
    <p:sldId id="404" r:id="rId9"/>
    <p:sldId id="405" r:id="rId10"/>
    <p:sldId id="406" r:id="rId11"/>
    <p:sldId id="408" r:id="rId12"/>
    <p:sldId id="407" r:id="rId13"/>
    <p:sldId id="410" r:id="rId1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85"/>
    <p:restoredTop sz="93673"/>
  </p:normalViewPr>
  <p:slideViewPr>
    <p:cSldViewPr>
      <p:cViewPr varScale="1">
        <p:scale>
          <a:sx n="115" d="100"/>
          <a:sy n="115" d="100"/>
        </p:scale>
        <p:origin x="72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p:scale>
          <a:sx n="100" d="100"/>
          <a:sy n="100" d="100"/>
        </p:scale>
        <p:origin x="-1088" y="1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Book4"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5/To%20Transfer/histretS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All%20My%20Stuff/Blog%20stuff/Data%20Update%204-%20Risk/DiversificationChart.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Disney: Stock Price and Returns (9/08-9/13)</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Disney Stock Price</c:v>
                </c:pt>
              </c:strCache>
            </c:strRef>
          </c:tx>
          <c:spPr>
            <a:ln w="28575" cap="rnd">
              <a:solidFill>
                <a:srgbClr val="00B050"/>
              </a:solidFill>
              <a:round/>
            </a:ln>
            <a:effectLst/>
          </c:spPr>
          <c:marker>
            <c:symbol val="none"/>
          </c:marker>
          <c:cat>
            <c:numRef>
              <c:f>Sheet1!$A$2:$A$62</c:f>
              <c:numCache>
                <c:formatCode>mmm\-yy</c:formatCode>
                <c:ptCount val="61"/>
                <c:pt idx="0">
                  <c:v>39721</c:v>
                </c:pt>
                <c:pt idx="1">
                  <c:v>39752</c:v>
                </c:pt>
                <c:pt idx="2">
                  <c:v>39782</c:v>
                </c:pt>
                <c:pt idx="3">
                  <c:v>39813</c:v>
                </c:pt>
                <c:pt idx="4">
                  <c:v>39844</c:v>
                </c:pt>
                <c:pt idx="5">
                  <c:v>39872</c:v>
                </c:pt>
                <c:pt idx="6">
                  <c:v>39902</c:v>
                </c:pt>
                <c:pt idx="7">
                  <c:v>39933</c:v>
                </c:pt>
                <c:pt idx="8">
                  <c:v>39964</c:v>
                </c:pt>
                <c:pt idx="9">
                  <c:v>39994</c:v>
                </c:pt>
                <c:pt idx="10">
                  <c:v>40025</c:v>
                </c:pt>
                <c:pt idx="11">
                  <c:v>40056</c:v>
                </c:pt>
                <c:pt idx="12">
                  <c:v>40086</c:v>
                </c:pt>
                <c:pt idx="13">
                  <c:v>40117</c:v>
                </c:pt>
                <c:pt idx="14">
                  <c:v>40147</c:v>
                </c:pt>
                <c:pt idx="15">
                  <c:v>40178</c:v>
                </c:pt>
                <c:pt idx="16">
                  <c:v>40209</c:v>
                </c:pt>
                <c:pt idx="17">
                  <c:v>40237</c:v>
                </c:pt>
                <c:pt idx="18">
                  <c:v>40267</c:v>
                </c:pt>
                <c:pt idx="19">
                  <c:v>40298</c:v>
                </c:pt>
                <c:pt idx="20">
                  <c:v>40329</c:v>
                </c:pt>
                <c:pt idx="21">
                  <c:v>40359</c:v>
                </c:pt>
                <c:pt idx="22">
                  <c:v>40390</c:v>
                </c:pt>
                <c:pt idx="23">
                  <c:v>40421</c:v>
                </c:pt>
                <c:pt idx="24">
                  <c:v>40451</c:v>
                </c:pt>
                <c:pt idx="25">
                  <c:v>40482</c:v>
                </c:pt>
                <c:pt idx="26">
                  <c:v>40512</c:v>
                </c:pt>
                <c:pt idx="27">
                  <c:v>40543</c:v>
                </c:pt>
                <c:pt idx="28">
                  <c:v>40574</c:v>
                </c:pt>
                <c:pt idx="29">
                  <c:v>40602</c:v>
                </c:pt>
                <c:pt idx="30">
                  <c:v>40632</c:v>
                </c:pt>
                <c:pt idx="31">
                  <c:v>40663</c:v>
                </c:pt>
                <c:pt idx="32">
                  <c:v>40694</c:v>
                </c:pt>
                <c:pt idx="33">
                  <c:v>40724</c:v>
                </c:pt>
                <c:pt idx="34">
                  <c:v>40755</c:v>
                </c:pt>
                <c:pt idx="35">
                  <c:v>40786</c:v>
                </c:pt>
                <c:pt idx="36">
                  <c:v>40816</c:v>
                </c:pt>
                <c:pt idx="37">
                  <c:v>40847</c:v>
                </c:pt>
                <c:pt idx="38">
                  <c:v>40877</c:v>
                </c:pt>
                <c:pt idx="39">
                  <c:v>40908</c:v>
                </c:pt>
                <c:pt idx="40">
                  <c:v>40939</c:v>
                </c:pt>
                <c:pt idx="41">
                  <c:v>40967</c:v>
                </c:pt>
                <c:pt idx="42">
                  <c:v>40998</c:v>
                </c:pt>
                <c:pt idx="43">
                  <c:v>41029</c:v>
                </c:pt>
                <c:pt idx="44">
                  <c:v>41060</c:v>
                </c:pt>
                <c:pt idx="45">
                  <c:v>41090</c:v>
                </c:pt>
                <c:pt idx="46">
                  <c:v>41121</c:v>
                </c:pt>
                <c:pt idx="47">
                  <c:v>41152</c:v>
                </c:pt>
                <c:pt idx="48">
                  <c:v>41182</c:v>
                </c:pt>
                <c:pt idx="49">
                  <c:v>41213</c:v>
                </c:pt>
                <c:pt idx="50">
                  <c:v>41243</c:v>
                </c:pt>
                <c:pt idx="51">
                  <c:v>41274</c:v>
                </c:pt>
                <c:pt idx="52">
                  <c:v>41305</c:v>
                </c:pt>
                <c:pt idx="53">
                  <c:v>41333</c:v>
                </c:pt>
                <c:pt idx="54">
                  <c:v>41363</c:v>
                </c:pt>
                <c:pt idx="55">
                  <c:v>41394</c:v>
                </c:pt>
                <c:pt idx="56">
                  <c:v>41425</c:v>
                </c:pt>
                <c:pt idx="57">
                  <c:v>41455</c:v>
                </c:pt>
                <c:pt idx="58">
                  <c:v>41486</c:v>
                </c:pt>
                <c:pt idx="59">
                  <c:v>41517</c:v>
                </c:pt>
                <c:pt idx="60">
                  <c:v>41547</c:v>
                </c:pt>
              </c:numCache>
            </c:numRef>
          </c:cat>
          <c:val>
            <c:numRef>
              <c:f>Sheet1!$B$2:$B$62</c:f>
              <c:numCache>
                <c:formatCode>"$"#,##0.00_);\("$"#,##0.00\)</c:formatCode>
                <c:ptCount val="61"/>
                <c:pt idx="0">
                  <c:v>30.69</c:v>
                </c:pt>
                <c:pt idx="1">
                  <c:v>25.91</c:v>
                </c:pt>
                <c:pt idx="2">
                  <c:v>22.52</c:v>
                </c:pt>
                <c:pt idx="3">
                  <c:v>22.69</c:v>
                </c:pt>
                <c:pt idx="4">
                  <c:v>20.68</c:v>
                </c:pt>
                <c:pt idx="5">
                  <c:v>16.77</c:v>
                </c:pt>
                <c:pt idx="6">
                  <c:v>18.16</c:v>
                </c:pt>
                <c:pt idx="7">
                  <c:v>21.9</c:v>
                </c:pt>
                <c:pt idx="8">
                  <c:v>24.22</c:v>
                </c:pt>
                <c:pt idx="9">
                  <c:v>23.33</c:v>
                </c:pt>
                <c:pt idx="10">
                  <c:v>25.12</c:v>
                </c:pt>
                <c:pt idx="11">
                  <c:v>26.04</c:v>
                </c:pt>
                <c:pt idx="12">
                  <c:v>27.46</c:v>
                </c:pt>
                <c:pt idx="13">
                  <c:v>27.37</c:v>
                </c:pt>
                <c:pt idx="14">
                  <c:v>30.22</c:v>
                </c:pt>
                <c:pt idx="15">
                  <c:v>32.25</c:v>
                </c:pt>
                <c:pt idx="16">
                  <c:v>29.55</c:v>
                </c:pt>
                <c:pt idx="17">
                  <c:v>31.24</c:v>
                </c:pt>
                <c:pt idx="18">
                  <c:v>34.909999999999997</c:v>
                </c:pt>
                <c:pt idx="19">
                  <c:v>36.840000000000003</c:v>
                </c:pt>
                <c:pt idx="20">
                  <c:v>33.42</c:v>
                </c:pt>
                <c:pt idx="21">
                  <c:v>31.5</c:v>
                </c:pt>
                <c:pt idx="22">
                  <c:v>33.69</c:v>
                </c:pt>
                <c:pt idx="23">
                  <c:v>32.54</c:v>
                </c:pt>
                <c:pt idx="24">
                  <c:v>33.1</c:v>
                </c:pt>
                <c:pt idx="25">
                  <c:v>36.125</c:v>
                </c:pt>
                <c:pt idx="26">
                  <c:v>36.51</c:v>
                </c:pt>
                <c:pt idx="27">
                  <c:v>37.51</c:v>
                </c:pt>
                <c:pt idx="28">
                  <c:v>38.869999999999997</c:v>
                </c:pt>
                <c:pt idx="29">
                  <c:v>43.74</c:v>
                </c:pt>
                <c:pt idx="30">
                  <c:v>43.09</c:v>
                </c:pt>
                <c:pt idx="31">
                  <c:v>43.1</c:v>
                </c:pt>
                <c:pt idx="32">
                  <c:v>41.63</c:v>
                </c:pt>
                <c:pt idx="33">
                  <c:v>39.04</c:v>
                </c:pt>
                <c:pt idx="34">
                  <c:v>38.619999999999997</c:v>
                </c:pt>
                <c:pt idx="35">
                  <c:v>34.06</c:v>
                </c:pt>
                <c:pt idx="36">
                  <c:v>30.16</c:v>
                </c:pt>
                <c:pt idx="37">
                  <c:v>34.880000000000003</c:v>
                </c:pt>
                <c:pt idx="38">
                  <c:v>35.85</c:v>
                </c:pt>
                <c:pt idx="39">
                  <c:v>37.5</c:v>
                </c:pt>
                <c:pt idx="40">
                  <c:v>38.9</c:v>
                </c:pt>
                <c:pt idx="41">
                  <c:v>41.99</c:v>
                </c:pt>
                <c:pt idx="42">
                  <c:v>43.78</c:v>
                </c:pt>
                <c:pt idx="43">
                  <c:v>43.11</c:v>
                </c:pt>
                <c:pt idx="44">
                  <c:v>45.71</c:v>
                </c:pt>
                <c:pt idx="45">
                  <c:v>48.5</c:v>
                </c:pt>
                <c:pt idx="46">
                  <c:v>49.14</c:v>
                </c:pt>
                <c:pt idx="47">
                  <c:v>49.47</c:v>
                </c:pt>
                <c:pt idx="48">
                  <c:v>52.28</c:v>
                </c:pt>
                <c:pt idx="49">
                  <c:v>49.12</c:v>
                </c:pt>
                <c:pt idx="50">
                  <c:v>49.66</c:v>
                </c:pt>
                <c:pt idx="51">
                  <c:v>49.79</c:v>
                </c:pt>
                <c:pt idx="52">
                  <c:v>53.88</c:v>
                </c:pt>
                <c:pt idx="53">
                  <c:v>54.59</c:v>
                </c:pt>
                <c:pt idx="54">
                  <c:v>56.8</c:v>
                </c:pt>
                <c:pt idx="55">
                  <c:v>62.84</c:v>
                </c:pt>
                <c:pt idx="56">
                  <c:v>63.08</c:v>
                </c:pt>
                <c:pt idx="57">
                  <c:v>63.15</c:v>
                </c:pt>
                <c:pt idx="58">
                  <c:v>64.650000000000006</c:v>
                </c:pt>
                <c:pt idx="59">
                  <c:v>60.83</c:v>
                </c:pt>
                <c:pt idx="60">
                  <c:v>64.489999999999995</c:v>
                </c:pt>
              </c:numCache>
            </c:numRef>
          </c:val>
          <c:smooth val="0"/>
          <c:extLst>
            <c:ext xmlns:c16="http://schemas.microsoft.com/office/drawing/2014/chart" uri="{C3380CC4-5D6E-409C-BE32-E72D297353CC}">
              <c16:uniqueId val="{00000000-C172-5641-8C54-B22F48A31E50}"/>
            </c:ext>
          </c:extLst>
        </c:ser>
        <c:dLbls>
          <c:showLegendKey val="0"/>
          <c:showVal val="0"/>
          <c:showCatName val="0"/>
          <c:showSerName val="0"/>
          <c:showPercent val="0"/>
          <c:showBubbleSize val="0"/>
        </c:dLbls>
        <c:marker val="1"/>
        <c:smooth val="0"/>
        <c:axId val="1170108176"/>
        <c:axId val="1169580272"/>
      </c:lineChart>
      <c:lineChart>
        <c:grouping val="standard"/>
        <c:varyColors val="0"/>
        <c:ser>
          <c:idx val="2"/>
          <c:order val="1"/>
          <c:tx>
            <c:strRef>
              <c:f>Sheet1!$D$1</c:f>
              <c:strCache>
                <c:ptCount val="1"/>
                <c:pt idx="0">
                  <c:v>Disney Stock Return</c:v>
                </c:pt>
              </c:strCache>
            </c:strRef>
          </c:tx>
          <c:spPr>
            <a:ln w="28575" cap="rnd">
              <a:solidFill>
                <a:srgbClr val="FF0000"/>
              </a:solidFill>
              <a:round/>
            </a:ln>
            <a:effectLst/>
          </c:spPr>
          <c:marker>
            <c:symbol val="none"/>
          </c:marker>
          <c:cat>
            <c:numRef>
              <c:f>Sheet1!$A$2:$A$62</c:f>
              <c:numCache>
                <c:formatCode>mmm\-yy</c:formatCode>
                <c:ptCount val="61"/>
                <c:pt idx="0">
                  <c:v>39721</c:v>
                </c:pt>
                <c:pt idx="1">
                  <c:v>39752</c:v>
                </c:pt>
                <c:pt idx="2">
                  <c:v>39782</c:v>
                </c:pt>
                <c:pt idx="3">
                  <c:v>39813</c:v>
                </c:pt>
                <c:pt idx="4">
                  <c:v>39844</c:v>
                </c:pt>
                <c:pt idx="5">
                  <c:v>39872</c:v>
                </c:pt>
                <c:pt idx="6">
                  <c:v>39902</c:v>
                </c:pt>
                <c:pt idx="7">
                  <c:v>39933</c:v>
                </c:pt>
                <c:pt idx="8">
                  <c:v>39964</c:v>
                </c:pt>
                <c:pt idx="9">
                  <c:v>39994</c:v>
                </c:pt>
                <c:pt idx="10">
                  <c:v>40025</c:v>
                </c:pt>
                <c:pt idx="11">
                  <c:v>40056</c:v>
                </c:pt>
                <c:pt idx="12">
                  <c:v>40086</c:v>
                </c:pt>
                <c:pt idx="13">
                  <c:v>40117</c:v>
                </c:pt>
                <c:pt idx="14">
                  <c:v>40147</c:v>
                </c:pt>
                <c:pt idx="15">
                  <c:v>40178</c:v>
                </c:pt>
                <c:pt idx="16">
                  <c:v>40209</c:v>
                </c:pt>
                <c:pt idx="17">
                  <c:v>40237</c:v>
                </c:pt>
                <c:pt idx="18">
                  <c:v>40267</c:v>
                </c:pt>
                <c:pt idx="19">
                  <c:v>40298</c:v>
                </c:pt>
                <c:pt idx="20">
                  <c:v>40329</c:v>
                </c:pt>
                <c:pt idx="21">
                  <c:v>40359</c:v>
                </c:pt>
                <c:pt idx="22">
                  <c:v>40390</c:v>
                </c:pt>
                <c:pt idx="23">
                  <c:v>40421</c:v>
                </c:pt>
                <c:pt idx="24">
                  <c:v>40451</c:v>
                </c:pt>
                <c:pt idx="25">
                  <c:v>40482</c:v>
                </c:pt>
                <c:pt idx="26">
                  <c:v>40512</c:v>
                </c:pt>
                <c:pt idx="27">
                  <c:v>40543</c:v>
                </c:pt>
                <c:pt idx="28">
                  <c:v>40574</c:v>
                </c:pt>
                <c:pt idx="29">
                  <c:v>40602</c:v>
                </c:pt>
                <c:pt idx="30">
                  <c:v>40632</c:v>
                </c:pt>
                <c:pt idx="31">
                  <c:v>40663</c:v>
                </c:pt>
                <c:pt idx="32">
                  <c:v>40694</c:v>
                </c:pt>
                <c:pt idx="33">
                  <c:v>40724</c:v>
                </c:pt>
                <c:pt idx="34">
                  <c:v>40755</c:v>
                </c:pt>
                <c:pt idx="35">
                  <c:v>40786</c:v>
                </c:pt>
                <c:pt idx="36">
                  <c:v>40816</c:v>
                </c:pt>
                <c:pt idx="37">
                  <c:v>40847</c:v>
                </c:pt>
                <c:pt idx="38">
                  <c:v>40877</c:v>
                </c:pt>
                <c:pt idx="39">
                  <c:v>40908</c:v>
                </c:pt>
                <c:pt idx="40">
                  <c:v>40939</c:v>
                </c:pt>
                <c:pt idx="41">
                  <c:v>40967</c:v>
                </c:pt>
                <c:pt idx="42">
                  <c:v>40998</c:v>
                </c:pt>
                <c:pt idx="43">
                  <c:v>41029</c:v>
                </c:pt>
                <c:pt idx="44">
                  <c:v>41060</c:v>
                </c:pt>
                <c:pt idx="45">
                  <c:v>41090</c:v>
                </c:pt>
                <c:pt idx="46">
                  <c:v>41121</c:v>
                </c:pt>
                <c:pt idx="47">
                  <c:v>41152</c:v>
                </c:pt>
                <c:pt idx="48">
                  <c:v>41182</c:v>
                </c:pt>
                <c:pt idx="49">
                  <c:v>41213</c:v>
                </c:pt>
                <c:pt idx="50">
                  <c:v>41243</c:v>
                </c:pt>
                <c:pt idx="51">
                  <c:v>41274</c:v>
                </c:pt>
                <c:pt idx="52">
                  <c:v>41305</c:v>
                </c:pt>
                <c:pt idx="53">
                  <c:v>41333</c:v>
                </c:pt>
                <c:pt idx="54">
                  <c:v>41363</c:v>
                </c:pt>
                <c:pt idx="55">
                  <c:v>41394</c:v>
                </c:pt>
                <c:pt idx="56">
                  <c:v>41425</c:v>
                </c:pt>
                <c:pt idx="57">
                  <c:v>41455</c:v>
                </c:pt>
                <c:pt idx="58">
                  <c:v>41486</c:v>
                </c:pt>
                <c:pt idx="59">
                  <c:v>41517</c:v>
                </c:pt>
                <c:pt idx="60">
                  <c:v>41547</c:v>
                </c:pt>
              </c:numCache>
            </c:numRef>
          </c:cat>
          <c:val>
            <c:numRef>
              <c:f>Sheet1!$D$2:$D$62</c:f>
              <c:numCache>
                <c:formatCode>0.00%</c:formatCode>
                <c:ptCount val="61"/>
                <c:pt idx="1">
                  <c:v>-0.15575105897686545</c:v>
                </c:pt>
                <c:pt idx="2">
                  <c:v>-0.1308375144731764</c:v>
                </c:pt>
                <c:pt idx="3">
                  <c:v>2.3090586145648389E-2</c:v>
                </c:pt>
                <c:pt idx="4">
                  <c:v>-8.8585279858968774E-2</c:v>
                </c:pt>
                <c:pt idx="5">
                  <c:v>-0.1890715667311412</c:v>
                </c:pt>
                <c:pt idx="6">
                  <c:v>8.2886106141920129E-2</c:v>
                </c:pt>
                <c:pt idx="7">
                  <c:v>0.20594713656387656</c:v>
                </c:pt>
                <c:pt idx="8">
                  <c:v>0.10593607305936074</c:v>
                </c:pt>
                <c:pt idx="9">
                  <c:v>-3.6746490503715964E-2</c:v>
                </c:pt>
                <c:pt idx="10">
                  <c:v>7.6725246463780664E-2</c:v>
                </c:pt>
                <c:pt idx="11">
                  <c:v>3.6624203821655973E-2</c:v>
                </c:pt>
                <c:pt idx="12">
                  <c:v>5.4531490015361048E-2</c:v>
                </c:pt>
                <c:pt idx="13">
                  <c:v>-3.277494537509099E-3</c:v>
                </c:pt>
                <c:pt idx="14">
                  <c:v>0.10412860796492501</c:v>
                </c:pt>
                <c:pt idx="15">
                  <c:v>7.8755790866975553E-2</c:v>
                </c:pt>
                <c:pt idx="16">
                  <c:v>-8.3720930232558111E-2</c:v>
                </c:pt>
                <c:pt idx="17">
                  <c:v>5.7191201353637824E-2</c:v>
                </c:pt>
                <c:pt idx="18">
                  <c:v>0.11747759282970545</c:v>
                </c:pt>
                <c:pt idx="19">
                  <c:v>5.5285018619306993E-2</c:v>
                </c:pt>
                <c:pt idx="20">
                  <c:v>-9.2833876221498413E-2</c:v>
                </c:pt>
                <c:pt idx="21">
                  <c:v>-5.7450628366247806E-2</c:v>
                </c:pt>
                <c:pt idx="22">
                  <c:v>6.9523809523809446E-2</c:v>
                </c:pt>
                <c:pt idx="23">
                  <c:v>-3.413475808845351E-2</c:v>
                </c:pt>
                <c:pt idx="24">
                  <c:v>1.7209588199139592E-2</c:v>
                </c:pt>
                <c:pt idx="25">
                  <c:v>9.1389728096676684E-2</c:v>
                </c:pt>
                <c:pt idx="26">
                  <c:v>1.0657439446366728E-2</c:v>
                </c:pt>
                <c:pt idx="27">
                  <c:v>3.8345658723637356E-2</c:v>
                </c:pt>
                <c:pt idx="28">
                  <c:v>3.6256998133830966E-2</c:v>
                </c:pt>
                <c:pt idx="29">
                  <c:v>0.1252894262927709</c:v>
                </c:pt>
                <c:pt idx="30">
                  <c:v>-1.4860539551897544E-2</c:v>
                </c:pt>
                <c:pt idx="31">
                  <c:v>2.3207240659081017E-4</c:v>
                </c:pt>
                <c:pt idx="32">
                  <c:v>-3.4106728538283032E-2</c:v>
                </c:pt>
                <c:pt idx="33">
                  <c:v>-6.2214748979101689E-2</c:v>
                </c:pt>
                <c:pt idx="34">
                  <c:v>-1.0758196721311519E-2</c:v>
                </c:pt>
                <c:pt idx="35">
                  <c:v>-0.1180735370274468</c:v>
                </c:pt>
                <c:pt idx="36">
                  <c:v>-0.11450381679389318</c:v>
                </c:pt>
                <c:pt idx="37">
                  <c:v>0.15649867374005313</c:v>
                </c:pt>
                <c:pt idx="38">
                  <c:v>2.7809633027522901E-2</c:v>
                </c:pt>
                <c:pt idx="39">
                  <c:v>6.2761506276150583E-2</c:v>
                </c:pt>
                <c:pt idx="40">
                  <c:v>3.7333333333333295E-2</c:v>
                </c:pt>
                <c:pt idx="41">
                  <c:v>7.9434447300771302E-2</c:v>
                </c:pt>
                <c:pt idx="42">
                  <c:v>4.2629197427959016E-2</c:v>
                </c:pt>
                <c:pt idx="43">
                  <c:v>-1.5303791685701272E-2</c:v>
                </c:pt>
                <c:pt idx="44">
                  <c:v>6.0310832753421514E-2</c:v>
                </c:pt>
                <c:pt idx="45">
                  <c:v>6.1036972216145242E-2</c:v>
                </c:pt>
                <c:pt idx="46">
                  <c:v>1.3195876288659805E-2</c:v>
                </c:pt>
                <c:pt idx="47">
                  <c:v>6.7155067155066804E-3</c:v>
                </c:pt>
                <c:pt idx="48">
                  <c:v>5.6802102284212702E-2</c:v>
                </c:pt>
                <c:pt idx="49">
                  <c:v>-6.0443764345830216E-2</c:v>
                </c:pt>
                <c:pt idx="50">
                  <c:v>1.0993485342019528E-2</c:v>
                </c:pt>
                <c:pt idx="51">
                  <c:v>1.7720499395892118E-2</c:v>
                </c:pt>
                <c:pt idx="52">
                  <c:v>8.2145009037959502E-2</c:v>
                </c:pt>
                <c:pt idx="53">
                  <c:v>1.3177431328879005E-2</c:v>
                </c:pt>
                <c:pt idx="54">
                  <c:v>4.0483605055870925E-2</c:v>
                </c:pt>
                <c:pt idx="55">
                  <c:v>0.10633802816901421</c:v>
                </c:pt>
                <c:pt idx="56">
                  <c:v>3.8192234245702558E-3</c:v>
                </c:pt>
                <c:pt idx="57">
                  <c:v>1.1097019657577724E-3</c:v>
                </c:pt>
                <c:pt idx="58">
                  <c:v>2.3752969121140256E-2</c:v>
                </c:pt>
                <c:pt idx="59">
                  <c:v>-5.9087393658159432E-2</c:v>
                </c:pt>
                <c:pt idx="60">
                  <c:v>6.0167680420844923E-2</c:v>
                </c:pt>
              </c:numCache>
            </c:numRef>
          </c:val>
          <c:smooth val="0"/>
          <c:extLst>
            <c:ext xmlns:c16="http://schemas.microsoft.com/office/drawing/2014/chart" uri="{C3380CC4-5D6E-409C-BE32-E72D297353CC}">
              <c16:uniqueId val="{00000001-C172-5641-8C54-B22F48A31E50}"/>
            </c:ext>
          </c:extLst>
        </c:ser>
        <c:dLbls>
          <c:showLegendKey val="0"/>
          <c:showVal val="0"/>
          <c:showCatName val="0"/>
          <c:showSerName val="0"/>
          <c:showPercent val="0"/>
          <c:showBubbleSize val="0"/>
        </c:dLbls>
        <c:marker val="1"/>
        <c:smooth val="0"/>
        <c:axId val="1169515616"/>
        <c:axId val="1092378704"/>
      </c:lineChart>
      <c:dateAx>
        <c:axId val="117010817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9580272"/>
        <c:crosses val="autoZero"/>
        <c:auto val="1"/>
        <c:lblOffset val="100"/>
        <c:baseTimeUnit val="months"/>
      </c:dateAx>
      <c:valAx>
        <c:axId val="116958027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0108176"/>
        <c:crosses val="autoZero"/>
        <c:crossBetween val="between"/>
      </c:valAx>
      <c:valAx>
        <c:axId val="1092378704"/>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9515616"/>
        <c:crosses val="max"/>
        <c:crossBetween val="between"/>
      </c:valAx>
      <c:dateAx>
        <c:axId val="1169515616"/>
        <c:scaling>
          <c:orientation val="minMax"/>
        </c:scaling>
        <c:delete val="1"/>
        <c:axPos val="b"/>
        <c:numFmt formatCode="mmm\-yy" sourceLinked="1"/>
        <c:majorTickMark val="out"/>
        <c:minorTickMark val="none"/>
        <c:tickLblPos val="nextTo"/>
        <c:crossAx val="1092378704"/>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Returns on Stocks, Bonds and Bills: 1928 to 2024</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'Returns by year'!$B$20</c:f>
              <c:strCache>
                <c:ptCount val="1"/>
                <c:pt idx="0">
                  <c:v>S&amp;P 500 (includes dividends)</c:v>
                </c:pt>
              </c:strCache>
            </c:strRef>
          </c:tx>
          <c:spPr>
            <a:ln w="28575" cap="rnd">
              <a:solidFill>
                <a:schemeClr val="accent2"/>
              </a:solidFill>
              <a:round/>
            </a:ln>
            <a:effectLst/>
          </c:spPr>
          <c:marker>
            <c:symbol val="none"/>
          </c:marker>
          <c:cat>
            <c:numRef>
              <c:f>'Returns by year'!$A$21:$A$117</c:f>
              <c:numCache>
                <c:formatCode>General</c:formatCode>
                <c:ptCount val="97"/>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pt idx="91">
                  <c:v>2019</c:v>
                </c:pt>
                <c:pt idx="92">
                  <c:v>2020</c:v>
                </c:pt>
                <c:pt idx="93">
                  <c:v>2021</c:v>
                </c:pt>
                <c:pt idx="94">
                  <c:v>2022</c:v>
                </c:pt>
                <c:pt idx="95">
                  <c:v>2023</c:v>
                </c:pt>
                <c:pt idx="96">
                  <c:v>2024</c:v>
                </c:pt>
              </c:numCache>
            </c:numRef>
          </c:cat>
          <c:val>
            <c:numRef>
              <c:f>'Returns by year'!$B$21:$B$117</c:f>
              <c:numCache>
                <c:formatCode>0.00%</c:formatCode>
                <c:ptCount val="97"/>
                <c:pt idx="0">
                  <c:v>0.43811155152887893</c:v>
                </c:pt>
                <c:pt idx="1">
                  <c:v>-8.2979466119096595E-2</c:v>
                </c:pt>
                <c:pt idx="2">
                  <c:v>-0.25123636363636365</c:v>
                </c:pt>
                <c:pt idx="3">
                  <c:v>-0.43837548891786188</c:v>
                </c:pt>
                <c:pt idx="4">
                  <c:v>-8.642364532019696E-2</c:v>
                </c:pt>
                <c:pt idx="5">
                  <c:v>0.49982225433526023</c:v>
                </c:pt>
                <c:pt idx="6">
                  <c:v>-1.1885656970912803E-2</c:v>
                </c:pt>
                <c:pt idx="7">
                  <c:v>0.46740421052631581</c:v>
                </c:pt>
                <c:pt idx="8">
                  <c:v>0.31943410275502609</c:v>
                </c:pt>
                <c:pt idx="9">
                  <c:v>-0.35336728754365537</c:v>
                </c:pt>
                <c:pt idx="10">
                  <c:v>0.29282654028436017</c:v>
                </c:pt>
                <c:pt idx="11">
                  <c:v>-1.0975646879756443E-2</c:v>
                </c:pt>
                <c:pt idx="12">
                  <c:v>-0.10672873194221515</c:v>
                </c:pt>
                <c:pt idx="13">
                  <c:v>-0.12771455576559551</c:v>
                </c:pt>
                <c:pt idx="14">
                  <c:v>0.19173762945914843</c:v>
                </c:pt>
                <c:pt idx="15">
                  <c:v>0.25061310133060394</c:v>
                </c:pt>
                <c:pt idx="16">
                  <c:v>0.19030676949443009</c:v>
                </c:pt>
                <c:pt idx="17">
                  <c:v>0.35821084337349401</c:v>
                </c:pt>
                <c:pt idx="18">
                  <c:v>-8.4291474654377807E-2</c:v>
                </c:pt>
                <c:pt idx="19">
                  <c:v>5.1999999999999998E-2</c:v>
                </c:pt>
                <c:pt idx="20">
                  <c:v>5.7045751633986834E-2</c:v>
                </c:pt>
                <c:pt idx="21">
                  <c:v>0.18303223684210526</c:v>
                </c:pt>
                <c:pt idx="22">
                  <c:v>0.30805539011316263</c:v>
                </c:pt>
                <c:pt idx="23">
                  <c:v>0.23678463044542339</c:v>
                </c:pt>
                <c:pt idx="24">
                  <c:v>0.18150988641144306</c:v>
                </c:pt>
                <c:pt idx="25">
                  <c:v>-1.2082047421904465E-2</c:v>
                </c:pt>
                <c:pt idx="26">
                  <c:v>0.52563321241434902</c:v>
                </c:pt>
                <c:pt idx="27">
                  <c:v>0.32597331851028349</c:v>
                </c:pt>
                <c:pt idx="28">
                  <c:v>7.4395118733509347E-2</c:v>
                </c:pt>
                <c:pt idx="29">
                  <c:v>-0.1045736018855796</c:v>
                </c:pt>
                <c:pt idx="30">
                  <c:v>0.43719954988747184</c:v>
                </c:pt>
                <c:pt idx="31">
                  <c:v>0.12056457163557326</c:v>
                </c:pt>
                <c:pt idx="32">
                  <c:v>3.36535314743695E-3</c:v>
                </c:pt>
                <c:pt idx="33">
                  <c:v>0.26637712958182752</c:v>
                </c:pt>
                <c:pt idx="34">
                  <c:v>-8.8114605171208879E-2</c:v>
                </c:pt>
                <c:pt idx="35">
                  <c:v>0.22611927099841514</c:v>
                </c:pt>
                <c:pt idx="36">
                  <c:v>0.16415455878432425</c:v>
                </c:pt>
                <c:pt idx="37">
                  <c:v>0.12399242477876114</c:v>
                </c:pt>
                <c:pt idx="38">
                  <c:v>-9.9709542356377898E-2</c:v>
                </c:pt>
                <c:pt idx="39">
                  <c:v>0.23802966513133328</c:v>
                </c:pt>
                <c:pt idx="40">
                  <c:v>0.10814862651601535</c:v>
                </c:pt>
                <c:pt idx="41">
                  <c:v>-8.2413710764490639E-2</c:v>
                </c:pt>
                <c:pt idx="42">
                  <c:v>3.5611449054964189E-2</c:v>
                </c:pt>
                <c:pt idx="43">
                  <c:v>0.14221150298426474</c:v>
                </c:pt>
                <c:pt idx="44">
                  <c:v>0.18755362915074925</c:v>
                </c:pt>
                <c:pt idx="45">
                  <c:v>-0.14308047437526472</c:v>
                </c:pt>
                <c:pt idx="46">
                  <c:v>-0.25901785750896972</c:v>
                </c:pt>
                <c:pt idx="47">
                  <c:v>0.36995137106184356</c:v>
                </c:pt>
                <c:pt idx="48">
                  <c:v>0.23830999002106662</c:v>
                </c:pt>
                <c:pt idx="49">
                  <c:v>-6.9797040759352322E-2</c:v>
                </c:pt>
                <c:pt idx="50">
                  <c:v>6.50928391167193E-2</c:v>
                </c:pt>
                <c:pt idx="51">
                  <c:v>0.18519490167516386</c:v>
                </c:pt>
                <c:pt idx="52">
                  <c:v>0.3173524550676301</c:v>
                </c:pt>
                <c:pt idx="53">
                  <c:v>-4.7023902474955762E-2</c:v>
                </c:pt>
                <c:pt idx="54">
                  <c:v>0.20419055079559353</c:v>
                </c:pt>
                <c:pt idx="55">
                  <c:v>0.22337155858930619</c:v>
                </c:pt>
                <c:pt idx="56">
                  <c:v>6.14614199963621E-2</c:v>
                </c:pt>
                <c:pt idx="57">
                  <c:v>0.31235149485768948</c:v>
                </c:pt>
                <c:pt idx="58">
                  <c:v>0.18494578758046187</c:v>
                </c:pt>
                <c:pt idx="59">
                  <c:v>5.8127216418218712E-2</c:v>
                </c:pt>
                <c:pt idx="60">
                  <c:v>0.16537192812044688</c:v>
                </c:pt>
                <c:pt idx="61">
                  <c:v>0.31475183638196724</c:v>
                </c:pt>
                <c:pt idx="62">
                  <c:v>-3.0644516129032118E-2</c:v>
                </c:pt>
                <c:pt idx="63">
                  <c:v>0.30234843134879757</c:v>
                </c:pt>
                <c:pt idx="64">
                  <c:v>7.493727972380064E-2</c:v>
                </c:pt>
                <c:pt idx="65">
                  <c:v>9.96705147919488E-2</c:v>
                </c:pt>
                <c:pt idx="66">
                  <c:v>1.3259206774573897E-2</c:v>
                </c:pt>
                <c:pt idx="67">
                  <c:v>0.37195198902606308</c:v>
                </c:pt>
                <c:pt idx="68">
                  <c:v>0.22680966018865789</c:v>
                </c:pt>
                <c:pt idx="69">
                  <c:v>0.33103653103653097</c:v>
                </c:pt>
                <c:pt idx="70">
                  <c:v>0.28337953278443584</c:v>
                </c:pt>
                <c:pt idx="71">
                  <c:v>0.20885350992084475</c:v>
                </c:pt>
                <c:pt idx="72">
                  <c:v>-9.0318189552492781E-2</c:v>
                </c:pt>
                <c:pt idx="73">
                  <c:v>-0.11849759142000185</c:v>
                </c:pt>
                <c:pt idx="74">
                  <c:v>-0.21966047957912699</c:v>
                </c:pt>
                <c:pt idx="75">
                  <c:v>0.28355800050010233</c:v>
                </c:pt>
                <c:pt idx="76">
                  <c:v>0.10742775944096193</c:v>
                </c:pt>
                <c:pt idx="77">
                  <c:v>4.8344775232688535E-2</c:v>
                </c:pt>
                <c:pt idx="78">
                  <c:v>0.15612557979315703</c:v>
                </c:pt>
                <c:pt idx="79">
                  <c:v>5.4847352464217694E-2</c:v>
                </c:pt>
                <c:pt idx="80">
                  <c:v>-0.36552344111798191</c:v>
                </c:pt>
                <c:pt idx="81">
                  <c:v>0.25935233877663982</c:v>
                </c:pt>
                <c:pt idx="82">
                  <c:v>0.14821092278719414</c:v>
                </c:pt>
                <c:pt idx="83">
                  <c:v>2.09837473362805E-2</c:v>
                </c:pt>
                <c:pt idx="84">
                  <c:v>0.15890585241730293</c:v>
                </c:pt>
                <c:pt idx="85">
                  <c:v>0.32145085858125483</c:v>
                </c:pt>
                <c:pt idx="86">
                  <c:v>0.13524421649462237</c:v>
                </c:pt>
                <c:pt idx="87">
                  <c:v>1.3788916411676138E-2</c:v>
                </c:pt>
                <c:pt idx="88">
                  <c:v>0.11773080874798171</c:v>
                </c:pt>
                <c:pt idx="89">
                  <c:v>0.2160548143449928</c:v>
                </c:pt>
                <c:pt idx="90">
                  <c:v>-4.2268692890885438E-2</c:v>
                </c:pt>
                <c:pt idx="91">
                  <c:v>0.31211679996808755</c:v>
                </c:pt>
                <c:pt idx="92">
                  <c:v>0.18023201827422478</c:v>
                </c:pt>
                <c:pt idx="93">
                  <c:v>0.28468851751964158</c:v>
                </c:pt>
                <c:pt idx="94">
                  <c:v>-0.18037505927178585</c:v>
                </c:pt>
                <c:pt idx="95">
                  <c:v>0.26060684985024096</c:v>
                </c:pt>
                <c:pt idx="96">
                  <c:v>0.24878611262526726</c:v>
                </c:pt>
              </c:numCache>
            </c:numRef>
          </c:val>
          <c:smooth val="0"/>
          <c:extLst>
            <c:ext xmlns:c16="http://schemas.microsoft.com/office/drawing/2014/chart" uri="{C3380CC4-5D6E-409C-BE32-E72D297353CC}">
              <c16:uniqueId val="{00000000-24B0-3F46-8C81-45E2440FFA29}"/>
            </c:ext>
          </c:extLst>
        </c:ser>
        <c:ser>
          <c:idx val="3"/>
          <c:order val="1"/>
          <c:tx>
            <c:strRef>
              <c:f>'Returns by year'!$D$20</c:f>
              <c:strCache>
                <c:ptCount val="1"/>
                <c:pt idx="0">
                  <c:v>3-month T.Bill</c:v>
                </c:pt>
              </c:strCache>
            </c:strRef>
          </c:tx>
          <c:spPr>
            <a:ln w="28575" cap="rnd">
              <a:solidFill>
                <a:schemeClr val="accent4"/>
              </a:solidFill>
              <a:round/>
            </a:ln>
            <a:effectLst/>
          </c:spPr>
          <c:marker>
            <c:symbol val="none"/>
          </c:marker>
          <c:cat>
            <c:numRef>
              <c:f>'Returns by year'!$A$21:$A$117</c:f>
              <c:numCache>
                <c:formatCode>General</c:formatCode>
                <c:ptCount val="97"/>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pt idx="91">
                  <c:v>2019</c:v>
                </c:pt>
                <c:pt idx="92">
                  <c:v>2020</c:v>
                </c:pt>
                <c:pt idx="93">
                  <c:v>2021</c:v>
                </c:pt>
                <c:pt idx="94">
                  <c:v>2022</c:v>
                </c:pt>
                <c:pt idx="95">
                  <c:v>2023</c:v>
                </c:pt>
                <c:pt idx="96">
                  <c:v>2024</c:v>
                </c:pt>
              </c:numCache>
            </c:numRef>
          </c:cat>
          <c:val>
            <c:numRef>
              <c:f>'Returns by year'!$D$21:$D$117</c:f>
              <c:numCache>
                <c:formatCode>0.00%</c:formatCode>
                <c:ptCount val="97"/>
                <c:pt idx="0">
                  <c:v>3.0800000000000001E-2</c:v>
                </c:pt>
                <c:pt idx="1">
                  <c:v>3.1600000000000003E-2</c:v>
                </c:pt>
                <c:pt idx="2">
                  <c:v>4.5499999999999999E-2</c:v>
                </c:pt>
                <c:pt idx="3">
                  <c:v>2.3099999999999999E-2</c:v>
                </c:pt>
                <c:pt idx="4">
                  <c:v>1.0699999999999999E-2</c:v>
                </c:pt>
                <c:pt idx="5">
                  <c:v>9.5999999999999992E-3</c:v>
                </c:pt>
                <c:pt idx="6">
                  <c:v>2.7833333333333334E-3</c:v>
                </c:pt>
                <c:pt idx="7">
                  <c:v>1.6750000000000001E-3</c:v>
                </c:pt>
                <c:pt idx="8">
                  <c:v>1.725E-3</c:v>
                </c:pt>
                <c:pt idx="9">
                  <c:v>2.7583333333333331E-3</c:v>
                </c:pt>
                <c:pt idx="10">
                  <c:v>6.4999999999999997E-4</c:v>
                </c:pt>
                <c:pt idx="11">
                  <c:v>4.5833333333333332E-4</c:v>
                </c:pt>
                <c:pt idx="12">
                  <c:v>3.5833333333333333E-4</c:v>
                </c:pt>
                <c:pt idx="13">
                  <c:v>1.2916666666666669E-3</c:v>
                </c:pt>
                <c:pt idx="14">
                  <c:v>3.4250000000000001E-3</c:v>
                </c:pt>
                <c:pt idx="15">
                  <c:v>3.8E-3</c:v>
                </c:pt>
                <c:pt idx="16">
                  <c:v>3.8E-3</c:v>
                </c:pt>
                <c:pt idx="17">
                  <c:v>3.8E-3</c:v>
                </c:pt>
                <c:pt idx="18">
                  <c:v>3.8E-3</c:v>
                </c:pt>
                <c:pt idx="19">
                  <c:v>6.0083333333333334E-3</c:v>
                </c:pt>
                <c:pt idx="20">
                  <c:v>1.0449999999999999E-2</c:v>
                </c:pt>
                <c:pt idx="21">
                  <c:v>1.115E-2</c:v>
                </c:pt>
                <c:pt idx="22">
                  <c:v>1.2033333333333333E-2</c:v>
                </c:pt>
                <c:pt idx="23">
                  <c:v>1.5175000000000001E-2</c:v>
                </c:pt>
                <c:pt idx="24">
                  <c:v>1.7225000000000001E-2</c:v>
                </c:pt>
                <c:pt idx="25">
                  <c:v>1.8908333333333333E-2</c:v>
                </c:pt>
                <c:pt idx="26">
                  <c:v>9.3752000000000002E-3</c:v>
                </c:pt>
                <c:pt idx="27">
                  <c:v>1.7243426294820716E-2</c:v>
                </c:pt>
                <c:pt idx="28">
                  <c:v>2.6213888888888887E-2</c:v>
                </c:pt>
                <c:pt idx="29">
                  <c:v>3.2245669291338583E-2</c:v>
                </c:pt>
                <c:pt idx="30">
                  <c:v>1.7665461847389558E-2</c:v>
                </c:pt>
                <c:pt idx="31">
                  <c:v>3.3860159362549803E-2</c:v>
                </c:pt>
                <c:pt idx="32">
                  <c:v>2.8729718875502006E-2</c:v>
                </c:pt>
                <c:pt idx="33">
                  <c:v>2.3524899598393576E-2</c:v>
                </c:pt>
                <c:pt idx="34">
                  <c:v>2.7723694779116466E-2</c:v>
                </c:pt>
                <c:pt idx="35">
                  <c:v>3.1560240963855422E-2</c:v>
                </c:pt>
                <c:pt idx="36">
                  <c:v>3.5457370517928286E-2</c:v>
                </c:pt>
                <c:pt idx="37">
                  <c:v>3.9490763052208833E-2</c:v>
                </c:pt>
                <c:pt idx="38">
                  <c:v>4.8557199999999995E-2</c:v>
                </c:pt>
                <c:pt idx="39">
                  <c:v>4.2934538152610439E-2</c:v>
                </c:pt>
                <c:pt idx="40">
                  <c:v>5.3376E-2</c:v>
                </c:pt>
                <c:pt idx="41">
                  <c:v>6.668467741935484E-2</c:v>
                </c:pt>
                <c:pt idx="42">
                  <c:v>6.3909999999999995E-2</c:v>
                </c:pt>
                <c:pt idx="43">
                  <c:v>4.3342570281124503E-2</c:v>
                </c:pt>
                <c:pt idx="44">
                  <c:v>4.0618399999999999E-2</c:v>
                </c:pt>
                <c:pt idx="45">
                  <c:v>7.0354435483870964E-2</c:v>
                </c:pt>
                <c:pt idx="46">
                  <c:v>7.8457831325301208E-2</c:v>
                </c:pt>
                <c:pt idx="47">
                  <c:v>5.7863855421686747E-2</c:v>
                </c:pt>
                <c:pt idx="48">
                  <c:v>4.9766000000000005E-2</c:v>
                </c:pt>
                <c:pt idx="49">
                  <c:v>5.2609638554216867E-2</c:v>
                </c:pt>
                <c:pt idx="50">
                  <c:v>7.1783064516129036E-2</c:v>
                </c:pt>
                <c:pt idx="51">
                  <c:v>0.10054274193548388</c:v>
                </c:pt>
                <c:pt idx="52">
                  <c:v>0.1139188</c:v>
                </c:pt>
                <c:pt idx="53">
                  <c:v>0.14036184738955823</c:v>
                </c:pt>
                <c:pt idx="54">
                  <c:v>0.10603413654618475</c:v>
                </c:pt>
                <c:pt idx="55">
                  <c:v>8.61764E-2</c:v>
                </c:pt>
                <c:pt idx="56">
                  <c:v>9.5402811244979929E-2</c:v>
                </c:pt>
                <c:pt idx="57">
                  <c:v>7.4711290322580642E-2</c:v>
                </c:pt>
                <c:pt idx="58">
                  <c:v>5.9692800000000004E-2</c:v>
                </c:pt>
                <c:pt idx="59">
                  <c:v>5.7773600000000001E-2</c:v>
                </c:pt>
                <c:pt idx="60">
                  <c:v>6.6684400000000005E-2</c:v>
                </c:pt>
                <c:pt idx="61">
                  <c:v>8.111560000000001E-2</c:v>
                </c:pt>
                <c:pt idx="62">
                  <c:v>7.4964799999999998E-2</c:v>
                </c:pt>
                <c:pt idx="63">
                  <c:v>5.3756000000000005E-2</c:v>
                </c:pt>
                <c:pt idx="64">
                  <c:v>3.4313147410358569E-2</c:v>
                </c:pt>
                <c:pt idx="65">
                  <c:v>2.9971199999999996E-2</c:v>
                </c:pt>
                <c:pt idx="66">
                  <c:v>4.2522489959839357E-2</c:v>
                </c:pt>
                <c:pt idx="67">
                  <c:v>5.4896E-2</c:v>
                </c:pt>
                <c:pt idx="68">
                  <c:v>5.005396825396826E-2</c:v>
                </c:pt>
                <c:pt idx="69">
                  <c:v>5.0620800000000001E-2</c:v>
                </c:pt>
                <c:pt idx="70">
                  <c:v>4.7759600000000006E-2</c:v>
                </c:pt>
                <c:pt idx="71">
                  <c:v>4.6384063745019917E-2</c:v>
                </c:pt>
                <c:pt idx="72">
                  <c:v>5.8198007968127491E-2</c:v>
                </c:pt>
                <c:pt idx="73">
                  <c:v>3.3993548387096777E-2</c:v>
                </c:pt>
                <c:pt idx="74">
                  <c:v>1.60532E-2</c:v>
                </c:pt>
                <c:pt idx="75">
                  <c:v>1.00836E-2</c:v>
                </c:pt>
                <c:pt idx="76">
                  <c:v>1.3746400000000001E-2</c:v>
                </c:pt>
                <c:pt idx="77">
                  <c:v>3.1491600000000002E-2</c:v>
                </c:pt>
                <c:pt idx="78">
                  <c:v>4.7300000000000002E-2</c:v>
                </c:pt>
                <c:pt idx="79">
                  <c:v>4.3619521912350592E-2</c:v>
                </c:pt>
                <c:pt idx="80">
                  <c:v>1.3713147410358567E-2</c:v>
                </c:pt>
                <c:pt idx="81">
                  <c:v>1.5051999999999999E-3</c:v>
                </c:pt>
                <c:pt idx="82">
                  <c:v>1.3844621513944221E-3</c:v>
                </c:pt>
                <c:pt idx="83">
                  <c:v>5.2839999999999994E-4</c:v>
                </c:pt>
                <c:pt idx="84">
                  <c:v>8.7599999999999993E-4</c:v>
                </c:pt>
                <c:pt idx="85">
                  <c:v>5.708E-4</c:v>
                </c:pt>
                <c:pt idx="86">
                  <c:v>3.2719999999999998E-4</c:v>
                </c:pt>
                <c:pt idx="87">
                  <c:v>5.2031872509960154E-4</c:v>
                </c:pt>
                <c:pt idx="88">
                  <c:v>3.1612000000000003E-3</c:v>
                </c:pt>
                <c:pt idx="89">
                  <c:v>9.3411999999999992E-3</c:v>
                </c:pt>
                <c:pt idx="90">
                  <c:v>1.936305220883534E-2</c:v>
                </c:pt>
                <c:pt idx="91">
                  <c:v>2.0624799999999999E-2</c:v>
                </c:pt>
                <c:pt idx="92">
                  <c:v>3.547410358565737E-3</c:v>
                </c:pt>
                <c:pt idx="93">
                  <c:v>4.5019920318725102E-4</c:v>
                </c:pt>
                <c:pt idx="94">
                  <c:v>2.0247791164658632E-2</c:v>
                </c:pt>
                <c:pt idx="95">
                  <c:v>5.0703614457831322E-2</c:v>
                </c:pt>
                <c:pt idx="96">
                  <c:v>4.9699999999999994E-2</c:v>
                </c:pt>
              </c:numCache>
            </c:numRef>
          </c:val>
          <c:smooth val="0"/>
          <c:extLst>
            <c:ext xmlns:c16="http://schemas.microsoft.com/office/drawing/2014/chart" uri="{C3380CC4-5D6E-409C-BE32-E72D297353CC}">
              <c16:uniqueId val="{00000001-24B0-3F46-8C81-45E2440FFA29}"/>
            </c:ext>
          </c:extLst>
        </c:ser>
        <c:ser>
          <c:idx val="4"/>
          <c:order val="2"/>
          <c:tx>
            <c:strRef>
              <c:f>'Returns by year'!$E$20</c:f>
              <c:strCache>
                <c:ptCount val="1"/>
                <c:pt idx="0">
                  <c:v>US T. Bond (10-year)</c:v>
                </c:pt>
              </c:strCache>
            </c:strRef>
          </c:tx>
          <c:spPr>
            <a:ln w="28575" cap="rnd">
              <a:solidFill>
                <a:schemeClr val="accent5"/>
              </a:solidFill>
              <a:round/>
            </a:ln>
            <a:effectLst/>
          </c:spPr>
          <c:marker>
            <c:symbol val="none"/>
          </c:marker>
          <c:cat>
            <c:numRef>
              <c:f>'Returns by year'!$A$21:$A$117</c:f>
              <c:numCache>
                <c:formatCode>General</c:formatCode>
                <c:ptCount val="97"/>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pt idx="91">
                  <c:v>2019</c:v>
                </c:pt>
                <c:pt idx="92">
                  <c:v>2020</c:v>
                </c:pt>
                <c:pt idx="93">
                  <c:v>2021</c:v>
                </c:pt>
                <c:pt idx="94">
                  <c:v>2022</c:v>
                </c:pt>
                <c:pt idx="95">
                  <c:v>2023</c:v>
                </c:pt>
                <c:pt idx="96">
                  <c:v>2024</c:v>
                </c:pt>
              </c:numCache>
            </c:numRef>
          </c:cat>
          <c:val>
            <c:numRef>
              <c:f>'Returns by year'!$E$21:$E$117</c:f>
              <c:numCache>
                <c:formatCode>0.00%</c:formatCode>
                <c:ptCount val="97"/>
                <c:pt idx="0">
                  <c:v>8.354708589799302E-3</c:v>
                </c:pt>
                <c:pt idx="1">
                  <c:v>4.2038041563204259E-2</c:v>
                </c:pt>
                <c:pt idx="2">
                  <c:v>4.5409314348970366E-2</c:v>
                </c:pt>
                <c:pt idx="3">
                  <c:v>-2.5588559619422531E-2</c:v>
                </c:pt>
                <c:pt idx="4">
                  <c:v>8.7903069904773257E-2</c:v>
                </c:pt>
                <c:pt idx="5">
                  <c:v>1.8552720891857361E-2</c:v>
                </c:pt>
                <c:pt idx="6">
                  <c:v>7.9634426179656104E-2</c:v>
                </c:pt>
                <c:pt idx="7">
                  <c:v>4.4720477296566127E-2</c:v>
                </c:pt>
                <c:pt idx="8">
                  <c:v>5.0178754045450601E-2</c:v>
                </c:pt>
                <c:pt idx="9">
                  <c:v>1.379146059646038E-2</c:v>
                </c:pt>
                <c:pt idx="10">
                  <c:v>4.2132485322046068E-2</c:v>
                </c:pt>
                <c:pt idx="11">
                  <c:v>4.4122613942060671E-2</c:v>
                </c:pt>
                <c:pt idx="12">
                  <c:v>5.4024815962845509E-2</c:v>
                </c:pt>
                <c:pt idx="13">
                  <c:v>-2.0221975848580105E-2</c:v>
                </c:pt>
                <c:pt idx="14">
                  <c:v>2.2948682374484164E-2</c:v>
                </c:pt>
                <c:pt idx="15">
                  <c:v>2.4899999999999999E-2</c:v>
                </c:pt>
                <c:pt idx="16">
                  <c:v>2.5776111579070303E-2</c:v>
                </c:pt>
                <c:pt idx="17">
                  <c:v>3.8044173419237229E-2</c:v>
                </c:pt>
                <c:pt idx="18">
                  <c:v>3.1283745375695685E-2</c:v>
                </c:pt>
                <c:pt idx="19">
                  <c:v>9.1969680628322358E-3</c:v>
                </c:pt>
                <c:pt idx="20">
                  <c:v>1.9510369413175046E-2</c:v>
                </c:pt>
                <c:pt idx="21">
                  <c:v>4.6634851827973139E-2</c:v>
                </c:pt>
                <c:pt idx="22">
                  <c:v>4.2959574171096103E-3</c:v>
                </c:pt>
                <c:pt idx="23">
                  <c:v>-2.9531392208319886E-3</c:v>
                </c:pt>
                <c:pt idx="24">
                  <c:v>2.2679961918305656E-2</c:v>
                </c:pt>
                <c:pt idx="25">
                  <c:v>4.1438402589088513E-2</c:v>
                </c:pt>
                <c:pt idx="26">
                  <c:v>3.2898034558095555E-2</c:v>
                </c:pt>
                <c:pt idx="27">
                  <c:v>-1.3364391288618781E-2</c:v>
                </c:pt>
                <c:pt idx="28">
                  <c:v>-2.2557738173154165E-2</c:v>
                </c:pt>
                <c:pt idx="29">
                  <c:v>6.7970128466249904E-2</c:v>
                </c:pt>
                <c:pt idx="30">
                  <c:v>-2.0990181755274694E-2</c:v>
                </c:pt>
                <c:pt idx="31">
                  <c:v>-2.6466312591385065E-2</c:v>
                </c:pt>
                <c:pt idx="32">
                  <c:v>0.11639503690963365</c:v>
                </c:pt>
                <c:pt idx="33">
                  <c:v>2.0609208076323167E-2</c:v>
                </c:pt>
                <c:pt idx="34">
                  <c:v>5.693544054008462E-2</c:v>
                </c:pt>
                <c:pt idx="35">
                  <c:v>1.6841620739546127E-2</c:v>
                </c:pt>
                <c:pt idx="36">
                  <c:v>3.7280648911540815E-2</c:v>
                </c:pt>
                <c:pt idx="37">
                  <c:v>7.1885509359262342E-3</c:v>
                </c:pt>
                <c:pt idx="38">
                  <c:v>2.9079409324299622E-2</c:v>
                </c:pt>
                <c:pt idx="39">
                  <c:v>-1.5806209932824666E-2</c:v>
                </c:pt>
                <c:pt idx="40">
                  <c:v>3.2746196950768365E-2</c:v>
                </c:pt>
                <c:pt idx="41">
                  <c:v>-5.0140493209926106E-2</c:v>
                </c:pt>
                <c:pt idx="42">
                  <c:v>0.16754737183412338</c:v>
                </c:pt>
                <c:pt idx="43">
                  <c:v>9.7868966197122972E-2</c:v>
                </c:pt>
                <c:pt idx="44">
                  <c:v>2.818449050444969E-2</c:v>
                </c:pt>
                <c:pt idx="45">
                  <c:v>3.6586646024150085E-2</c:v>
                </c:pt>
                <c:pt idx="46">
                  <c:v>1.9886086932378574E-2</c:v>
                </c:pt>
                <c:pt idx="47">
                  <c:v>3.6052536026033838E-2</c:v>
                </c:pt>
                <c:pt idx="48">
                  <c:v>0.1598456074290921</c:v>
                </c:pt>
                <c:pt idx="49">
                  <c:v>1.2899606071070449E-2</c:v>
                </c:pt>
                <c:pt idx="50">
                  <c:v>-7.7758069075086478E-3</c:v>
                </c:pt>
                <c:pt idx="51">
                  <c:v>6.7072031247235459E-3</c:v>
                </c:pt>
                <c:pt idx="52">
                  <c:v>-2.989744251999403E-2</c:v>
                </c:pt>
                <c:pt idx="53">
                  <c:v>8.1992153358923542E-2</c:v>
                </c:pt>
                <c:pt idx="54">
                  <c:v>0.32814549486295586</c:v>
                </c:pt>
                <c:pt idx="55">
                  <c:v>3.2002094451429264E-2</c:v>
                </c:pt>
                <c:pt idx="56">
                  <c:v>0.13733364344102345</c:v>
                </c:pt>
                <c:pt idx="57">
                  <c:v>0.2571248821260641</c:v>
                </c:pt>
                <c:pt idx="58">
                  <c:v>0.24284215141767618</c:v>
                </c:pt>
                <c:pt idx="59">
                  <c:v>-4.9605089379262279E-2</c:v>
                </c:pt>
                <c:pt idx="60">
                  <c:v>8.2235958434841674E-2</c:v>
                </c:pt>
                <c:pt idx="61">
                  <c:v>0.17693647159446219</c:v>
                </c:pt>
                <c:pt idx="62">
                  <c:v>6.2353753335533363E-2</c:v>
                </c:pt>
                <c:pt idx="63">
                  <c:v>0.15004510019517303</c:v>
                </c:pt>
                <c:pt idx="64">
                  <c:v>9.3616373162079422E-2</c:v>
                </c:pt>
                <c:pt idx="65">
                  <c:v>0.14210957589263107</c:v>
                </c:pt>
                <c:pt idx="66">
                  <c:v>-8.0366555509985921E-2</c:v>
                </c:pt>
                <c:pt idx="67">
                  <c:v>0.23480780112538907</c:v>
                </c:pt>
                <c:pt idx="68">
                  <c:v>1.428607793401844E-2</c:v>
                </c:pt>
                <c:pt idx="69">
                  <c:v>9.939130272977531E-2</c:v>
                </c:pt>
                <c:pt idx="70">
                  <c:v>0.14921431922606215</c:v>
                </c:pt>
                <c:pt idx="71">
                  <c:v>-8.2542147962685761E-2</c:v>
                </c:pt>
                <c:pt idx="72">
                  <c:v>0.16655267125397488</c:v>
                </c:pt>
                <c:pt idx="73">
                  <c:v>5.5721811892492555E-2</c:v>
                </c:pt>
                <c:pt idx="74">
                  <c:v>0.15116400378109285</c:v>
                </c:pt>
                <c:pt idx="75">
                  <c:v>3.7531858817758529E-3</c:v>
                </c:pt>
                <c:pt idx="76">
                  <c:v>4.490683702274547E-2</c:v>
                </c:pt>
                <c:pt idx="77">
                  <c:v>2.8675329597779506E-2</c:v>
                </c:pt>
                <c:pt idx="78">
                  <c:v>1.9610012417568386E-2</c:v>
                </c:pt>
                <c:pt idx="79">
                  <c:v>0.10209921930012807</c:v>
                </c:pt>
                <c:pt idx="80">
                  <c:v>0.20101279926977011</c:v>
                </c:pt>
                <c:pt idx="81">
                  <c:v>-0.11116695313259162</c:v>
                </c:pt>
                <c:pt idx="82">
                  <c:v>8.4629338803557719E-2</c:v>
                </c:pt>
                <c:pt idx="83">
                  <c:v>0.16035334999461354</c:v>
                </c:pt>
                <c:pt idx="84">
                  <c:v>2.971571978018946E-2</c:v>
                </c:pt>
                <c:pt idx="85">
                  <c:v>-9.104568794347262E-2</c:v>
                </c:pt>
                <c:pt idx="86">
                  <c:v>0.10746180452004755</c:v>
                </c:pt>
                <c:pt idx="87">
                  <c:v>1.2842996709792224E-2</c:v>
                </c:pt>
                <c:pt idx="88">
                  <c:v>6.9055046987477921E-3</c:v>
                </c:pt>
                <c:pt idx="89">
                  <c:v>2.8017162707789457E-2</c:v>
                </c:pt>
                <c:pt idx="90">
                  <c:v>-1.6692385713402633E-4</c:v>
                </c:pt>
                <c:pt idx="91">
                  <c:v>9.6356307415483927E-2</c:v>
                </c:pt>
                <c:pt idx="92">
                  <c:v>0.1133189764661412</c:v>
                </c:pt>
                <c:pt idx="93">
                  <c:v>-4.416034448604475E-2</c:v>
                </c:pt>
                <c:pt idx="94">
                  <c:v>-0.1782817153825067</c:v>
                </c:pt>
                <c:pt idx="95">
                  <c:v>3.8800000000000001E-2</c:v>
                </c:pt>
                <c:pt idx="96">
                  <c:v>-1.6371801436629807E-2</c:v>
                </c:pt>
              </c:numCache>
            </c:numRef>
          </c:val>
          <c:smooth val="0"/>
          <c:extLst>
            <c:ext xmlns:c16="http://schemas.microsoft.com/office/drawing/2014/chart" uri="{C3380CC4-5D6E-409C-BE32-E72D297353CC}">
              <c16:uniqueId val="{00000002-24B0-3F46-8C81-45E2440FFA29}"/>
            </c:ext>
          </c:extLst>
        </c:ser>
        <c:ser>
          <c:idx val="5"/>
          <c:order val="3"/>
          <c:tx>
            <c:strRef>
              <c:f>'Returns by year'!$F$20</c:f>
              <c:strCache>
                <c:ptCount val="1"/>
                <c:pt idx="0">
                  <c:v> Baa Corporate Bond</c:v>
                </c:pt>
              </c:strCache>
            </c:strRef>
          </c:tx>
          <c:spPr>
            <a:ln w="28575" cap="rnd">
              <a:solidFill>
                <a:schemeClr val="accent6"/>
              </a:solidFill>
              <a:round/>
            </a:ln>
            <a:effectLst/>
          </c:spPr>
          <c:marker>
            <c:symbol val="none"/>
          </c:marker>
          <c:cat>
            <c:numRef>
              <c:f>'Returns by year'!$A$21:$A$117</c:f>
              <c:numCache>
                <c:formatCode>General</c:formatCode>
                <c:ptCount val="97"/>
                <c:pt idx="0">
                  <c:v>1928</c:v>
                </c:pt>
                <c:pt idx="1">
                  <c:v>1929</c:v>
                </c:pt>
                <c:pt idx="2">
                  <c:v>1930</c:v>
                </c:pt>
                <c:pt idx="3">
                  <c:v>1931</c:v>
                </c:pt>
                <c:pt idx="4">
                  <c:v>1932</c:v>
                </c:pt>
                <c:pt idx="5">
                  <c:v>1933</c:v>
                </c:pt>
                <c:pt idx="6">
                  <c:v>1934</c:v>
                </c:pt>
                <c:pt idx="7">
                  <c:v>1935</c:v>
                </c:pt>
                <c:pt idx="8">
                  <c:v>1936</c:v>
                </c:pt>
                <c:pt idx="9">
                  <c:v>1937</c:v>
                </c:pt>
                <c:pt idx="10">
                  <c:v>1938</c:v>
                </c:pt>
                <c:pt idx="11">
                  <c:v>1939</c:v>
                </c:pt>
                <c:pt idx="12">
                  <c:v>1940</c:v>
                </c:pt>
                <c:pt idx="13">
                  <c:v>1941</c:v>
                </c:pt>
                <c:pt idx="14">
                  <c:v>1942</c:v>
                </c:pt>
                <c:pt idx="15">
                  <c:v>1943</c:v>
                </c:pt>
                <c:pt idx="16">
                  <c:v>1944</c:v>
                </c:pt>
                <c:pt idx="17">
                  <c:v>1945</c:v>
                </c:pt>
                <c:pt idx="18">
                  <c:v>1946</c:v>
                </c:pt>
                <c:pt idx="19">
                  <c:v>1947</c:v>
                </c:pt>
                <c:pt idx="20">
                  <c:v>1948</c:v>
                </c:pt>
                <c:pt idx="21">
                  <c:v>1949</c:v>
                </c:pt>
                <c:pt idx="22">
                  <c:v>1950</c:v>
                </c:pt>
                <c:pt idx="23">
                  <c:v>1951</c:v>
                </c:pt>
                <c:pt idx="24">
                  <c:v>1952</c:v>
                </c:pt>
                <c:pt idx="25">
                  <c:v>1953</c:v>
                </c:pt>
                <c:pt idx="26">
                  <c:v>1954</c:v>
                </c:pt>
                <c:pt idx="27">
                  <c:v>1955</c:v>
                </c:pt>
                <c:pt idx="28">
                  <c:v>1956</c:v>
                </c:pt>
                <c:pt idx="29">
                  <c:v>1957</c:v>
                </c:pt>
                <c:pt idx="30">
                  <c:v>1958</c:v>
                </c:pt>
                <c:pt idx="31">
                  <c:v>1959</c:v>
                </c:pt>
                <c:pt idx="32">
                  <c:v>1960</c:v>
                </c:pt>
                <c:pt idx="33">
                  <c:v>1961</c:v>
                </c:pt>
                <c:pt idx="34">
                  <c:v>1962</c:v>
                </c:pt>
                <c:pt idx="35">
                  <c:v>1963</c:v>
                </c:pt>
                <c:pt idx="36">
                  <c:v>1964</c:v>
                </c:pt>
                <c:pt idx="37">
                  <c:v>1965</c:v>
                </c:pt>
                <c:pt idx="38">
                  <c:v>1966</c:v>
                </c:pt>
                <c:pt idx="39">
                  <c:v>1967</c:v>
                </c:pt>
                <c:pt idx="40">
                  <c:v>1968</c:v>
                </c:pt>
                <c:pt idx="41">
                  <c:v>1969</c:v>
                </c:pt>
                <c:pt idx="42">
                  <c:v>1970</c:v>
                </c:pt>
                <c:pt idx="43">
                  <c:v>1971</c:v>
                </c:pt>
                <c:pt idx="44">
                  <c:v>1972</c:v>
                </c:pt>
                <c:pt idx="45">
                  <c:v>1973</c:v>
                </c:pt>
                <c:pt idx="46">
                  <c:v>1974</c:v>
                </c:pt>
                <c:pt idx="47">
                  <c:v>1975</c:v>
                </c:pt>
                <c:pt idx="48">
                  <c:v>1976</c:v>
                </c:pt>
                <c:pt idx="49">
                  <c:v>1977</c:v>
                </c:pt>
                <c:pt idx="50">
                  <c:v>1978</c:v>
                </c:pt>
                <c:pt idx="51">
                  <c:v>1979</c:v>
                </c:pt>
                <c:pt idx="52">
                  <c:v>1980</c:v>
                </c:pt>
                <c:pt idx="53">
                  <c:v>1981</c:v>
                </c:pt>
                <c:pt idx="54">
                  <c:v>1982</c:v>
                </c:pt>
                <c:pt idx="55">
                  <c:v>1983</c:v>
                </c:pt>
                <c:pt idx="56">
                  <c:v>1984</c:v>
                </c:pt>
                <c:pt idx="57">
                  <c:v>1985</c:v>
                </c:pt>
                <c:pt idx="58">
                  <c:v>1986</c:v>
                </c:pt>
                <c:pt idx="59">
                  <c:v>1987</c:v>
                </c:pt>
                <c:pt idx="60">
                  <c:v>1988</c:v>
                </c:pt>
                <c:pt idx="61">
                  <c:v>1989</c:v>
                </c:pt>
                <c:pt idx="62">
                  <c:v>1990</c:v>
                </c:pt>
                <c:pt idx="63">
                  <c:v>1991</c:v>
                </c:pt>
                <c:pt idx="64">
                  <c:v>1992</c:v>
                </c:pt>
                <c:pt idx="65">
                  <c:v>1993</c:v>
                </c:pt>
                <c:pt idx="66">
                  <c:v>1994</c:v>
                </c:pt>
                <c:pt idx="67">
                  <c:v>1995</c:v>
                </c:pt>
                <c:pt idx="68">
                  <c:v>1996</c:v>
                </c:pt>
                <c:pt idx="69">
                  <c:v>1997</c:v>
                </c:pt>
                <c:pt idx="70">
                  <c:v>1998</c:v>
                </c:pt>
                <c:pt idx="71">
                  <c:v>1999</c:v>
                </c:pt>
                <c:pt idx="72">
                  <c:v>2000</c:v>
                </c:pt>
                <c:pt idx="73">
                  <c:v>2001</c:v>
                </c:pt>
                <c:pt idx="74">
                  <c:v>2002</c:v>
                </c:pt>
                <c:pt idx="75">
                  <c:v>2003</c:v>
                </c:pt>
                <c:pt idx="76">
                  <c:v>2004</c:v>
                </c:pt>
                <c:pt idx="77">
                  <c:v>2005</c:v>
                </c:pt>
                <c:pt idx="78">
                  <c:v>2006</c:v>
                </c:pt>
                <c:pt idx="79">
                  <c:v>2007</c:v>
                </c:pt>
                <c:pt idx="80">
                  <c:v>2008</c:v>
                </c:pt>
                <c:pt idx="81">
                  <c:v>2009</c:v>
                </c:pt>
                <c:pt idx="82">
                  <c:v>2010</c:v>
                </c:pt>
                <c:pt idx="83">
                  <c:v>2011</c:v>
                </c:pt>
                <c:pt idx="84">
                  <c:v>2012</c:v>
                </c:pt>
                <c:pt idx="85">
                  <c:v>2013</c:v>
                </c:pt>
                <c:pt idx="86">
                  <c:v>2014</c:v>
                </c:pt>
                <c:pt idx="87">
                  <c:v>2015</c:v>
                </c:pt>
                <c:pt idx="88">
                  <c:v>2016</c:v>
                </c:pt>
                <c:pt idx="89">
                  <c:v>2017</c:v>
                </c:pt>
                <c:pt idx="90">
                  <c:v>2018</c:v>
                </c:pt>
                <c:pt idx="91">
                  <c:v>2019</c:v>
                </c:pt>
                <c:pt idx="92">
                  <c:v>2020</c:v>
                </c:pt>
                <c:pt idx="93">
                  <c:v>2021</c:v>
                </c:pt>
                <c:pt idx="94">
                  <c:v>2022</c:v>
                </c:pt>
                <c:pt idx="95">
                  <c:v>2023</c:v>
                </c:pt>
                <c:pt idx="96">
                  <c:v>2024</c:v>
                </c:pt>
              </c:numCache>
            </c:numRef>
          </c:cat>
          <c:val>
            <c:numRef>
              <c:f>'Returns by year'!$F$21:$F$117</c:f>
              <c:numCache>
                <c:formatCode>0.00%</c:formatCode>
                <c:ptCount val="97"/>
                <c:pt idx="0">
                  <c:v>3.2195514702324381E-2</c:v>
                </c:pt>
                <c:pt idx="1">
                  <c:v>3.0178562399040432E-2</c:v>
                </c:pt>
                <c:pt idx="2">
                  <c:v>5.3978094648238287E-3</c:v>
                </c:pt>
                <c:pt idx="3">
                  <c:v>-0.15680775082667592</c:v>
                </c:pt>
                <c:pt idx="4">
                  <c:v>0.23589601675740196</c:v>
                </c:pt>
                <c:pt idx="5">
                  <c:v>0.1296689369754826</c:v>
                </c:pt>
                <c:pt idx="6">
                  <c:v>0.18816429268482648</c:v>
                </c:pt>
                <c:pt idx="7">
                  <c:v>0.1330773186567917</c:v>
                </c:pt>
                <c:pt idx="8">
                  <c:v>0.11383815871922703</c:v>
                </c:pt>
                <c:pt idx="9">
                  <c:v>-4.4161916839982614E-2</c:v>
                </c:pt>
                <c:pt idx="10">
                  <c:v>9.2358817136874202E-2</c:v>
                </c:pt>
                <c:pt idx="11">
                  <c:v>7.9831377653461405E-2</c:v>
                </c:pt>
                <c:pt idx="12">
                  <c:v>8.6481371775829569E-2</c:v>
                </c:pt>
                <c:pt idx="13">
                  <c:v>5.0071728572759232E-2</c:v>
                </c:pt>
                <c:pt idx="14">
                  <c:v>5.1799010426587015E-2</c:v>
                </c:pt>
                <c:pt idx="15">
                  <c:v>8.044670060105924E-2</c:v>
                </c:pt>
                <c:pt idx="16">
                  <c:v>6.5658635882561697E-2</c:v>
                </c:pt>
                <c:pt idx="17">
                  <c:v>6.799865477817886E-2</c:v>
                </c:pt>
                <c:pt idx="18">
                  <c:v>2.5080329773195936E-2</c:v>
                </c:pt>
                <c:pt idx="19">
                  <c:v>2.6212022665691934E-3</c:v>
                </c:pt>
                <c:pt idx="20">
                  <c:v>3.4369595605103213E-2</c:v>
                </c:pt>
                <c:pt idx="21">
                  <c:v>5.3773011179658936E-2</c:v>
                </c:pt>
                <c:pt idx="22">
                  <c:v>4.2388173056720914E-2</c:v>
                </c:pt>
                <c:pt idx="23">
                  <c:v>-1.9098091301369691E-3</c:v>
                </c:pt>
                <c:pt idx="24">
                  <c:v>4.4412415047400768E-2</c:v>
                </c:pt>
                <c:pt idx="25">
                  <c:v>1.6201123818443276E-2</c:v>
                </c:pt>
                <c:pt idx="26">
                  <c:v>6.1579051817707856E-2</c:v>
                </c:pt>
                <c:pt idx="27">
                  <c:v>2.044690004344954E-2</c:v>
                </c:pt>
                <c:pt idx="28">
                  <c:v>-2.3526541979620903E-2</c:v>
                </c:pt>
                <c:pt idx="29">
                  <c:v>-7.1892844025423647E-3</c:v>
                </c:pt>
                <c:pt idx="30">
                  <c:v>6.4300928973360261E-2</c:v>
                </c:pt>
                <c:pt idx="31">
                  <c:v>1.5743430895022732E-2</c:v>
                </c:pt>
                <c:pt idx="32">
                  <c:v>6.6631871633034342E-2</c:v>
                </c:pt>
                <c:pt idx="33">
                  <c:v>5.0999999999999997E-2</c:v>
                </c:pt>
                <c:pt idx="34">
                  <c:v>6.4953279936065755E-2</c:v>
                </c:pt>
                <c:pt idx="35">
                  <c:v>5.4644805711862345E-2</c:v>
                </c:pt>
                <c:pt idx="36">
                  <c:v>5.1617392722850271E-2</c:v>
                </c:pt>
                <c:pt idx="37">
                  <c:v>3.1900094622538809E-2</c:v>
                </c:pt>
                <c:pt idx="38">
                  <c:v>-3.4453615975776369E-2</c:v>
                </c:pt>
                <c:pt idx="39">
                  <c:v>8.9522661484468247E-3</c:v>
                </c:pt>
                <c:pt idx="40">
                  <c:v>4.845146224309746E-2</c:v>
                </c:pt>
                <c:pt idx="41">
                  <c:v>-2.0251642507921469E-2</c:v>
                </c:pt>
                <c:pt idx="42">
                  <c:v>5.6495676569888728E-2</c:v>
                </c:pt>
                <c:pt idx="43">
                  <c:v>0.1400146617421994</c:v>
                </c:pt>
                <c:pt idx="44">
                  <c:v>0.11409093579389698</c:v>
                </c:pt>
                <c:pt idx="45">
                  <c:v>4.3180404854323576E-2</c:v>
                </c:pt>
                <c:pt idx="46">
                  <c:v>-4.3807197977191667E-2</c:v>
                </c:pt>
                <c:pt idx="47">
                  <c:v>0.11049964074144952</c:v>
                </c:pt>
                <c:pt idx="48">
                  <c:v>0.19752813987098014</c:v>
                </c:pt>
                <c:pt idx="49">
                  <c:v>9.9546628520906386E-2</c:v>
                </c:pt>
                <c:pt idx="50">
                  <c:v>3.1375849771690861E-2</c:v>
                </c:pt>
                <c:pt idx="51">
                  <c:v>-2.0091101436615355E-2</c:v>
                </c:pt>
                <c:pt idx="52">
                  <c:v>-3.3156783371910456E-2</c:v>
                </c:pt>
                <c:pt idx="53">
                  <c:v>8.4623994808912056E-2</c:v>
                </c:pt>
                <c:pt idx="54">
                  <c:v>0.2905245565590866</c:v>
                </c:pt>
                <c:pt idx="55">
                  <c:v>0.16194289622798344</c:v>
                </c:pt>
                <c:pt idx="56">
                  <c:v>0.15619207332454216</c:v>
                </c:pt>
                <c:pt idx="57">
                  <c:v>0.23862641849916477</c:v>
                </c:pt>
                <c:pt idx="58">
                  <c:v>0.21354060117746398</c:v>
                </c:pt>
                <c:pt idx="59">
                  <c:v>2.8125853555458283E-2</c:v>
                </c:pt>
                <c:pt idx="60">
                  <c:v>0.14382285179475657</c:v>
                </c:pt>
                <c:pt idx="61">
                  <c:v>0.15948974901357249</c:v>
                </c:pt>
                <c:pt idx="62">
                  <c:v>6.2807165619478592E-2</c:v>
                </c:pt>
                <c:pt idx="63">
                  <c:v>0.18928042873950041</c:v>
                </c:pt>
                <c:pt idx="64">
                  <c:v>0.11305244549445928</c:v>
                </c:pt>
                <c:pt idx="65">
                  <c:v>0.15472450683005834</c:v>
                </c:pt>
                <c:pt idx="66">
                  <c:v>-9.6826953788543557E-3</c:v>
                </c:pt>
                <c:pt idx="67">
                  <c:v>0.21287256523842943</c:v>
                </c:pt>
                <c:pt idx="68">
                  <c:v>3.4156893562299034E-2</c:v>
                </c:pt>
                <c:pt idx="69">
                  <c:v>0.12754162725001839</c:v>
                </c:pt>
                <c:pt idx="70">
                  <c:v>7.6274756292817242E-2</c:v>
                </c:pt>
                <c:pt idx="71">
                  <c:v>9.0685450376237486E-3</c:v>
                </c:pt>
                <c:pt idx="72">
                  <c:v>9.3878146518094577E-2</c:v>
                </c:pt>
                <c:pt idx="73">
                  <c:v>8.5387489183019236E-2</c:v>
                </c:pt>
                <c:pt idx="74">
                  <c:v>0.12143658327667134</c:v>
                </c:pt>
                <c:pt idx="75">
                  <c:v>0.12316378506833342</c:v>
                </c:pt>
                <c:pt idx="76">
                  <c:v>0.10345924468934715</c:v>
                </c:pt>
                <c:pt idx="77">
                  <c:v>5.2983848835185088E-2</c:v>
                </c:pt>
                <c:pt idx="78">
                  <c:v>5.1964610076620635E-2</c:v>
                </c:pt>
                <c:pt idx="79">
                  <c:v>4.8445754357525184E-2</c:v>
                </c:pt>
                <c:pt idx="80">
                  <c:v>-3.540309867144642E-2</c:v>
                </c:pt>
                <c:pt idx="81">
                  <c:v>0.20209649577883115</c:v>
                </c:pt>
                <c:pt idx="82">
                  <c:v>9.4104971085132647E-2</c:v>
                </c:pt>
                <c:pt idx="83">
                  <c:v>0.12262911319384322</c:v>
                </c:pt>
                <c:pt idx="84">
                  <c:v>9.3270633454791169E-2</c:v>
                </c:pt>
                <c:pt idx="85">
                  <c:v>-9.8278909816801388E-3</c:v>
                </c:pt>
                <c:pt idx="86">
                  <c:v>0.10781775226724913</c:v>
                </c:pt>
                <c:pt idx="87">
                  <c:v>-1.5008531794429472E-2</c:v>
                </c:pt>
                <c:pt idx="88">
                  <c:v>0.115244739105062</c:v>
                </c:pt>
                <c:pt idx="89">
                  <c:v>9.2339050572547543E-2</c:v>
                </c:pt>
                <c:pt idx="90">
                  <c:v>-3.2694196838362347E-2</c:v>
                </c:pt>
                <c:pt idx="91">
                  <c:v>0.15247765775278477</c:v>
                </c:pt>
                <c:pt idx="92">
                  <c:v>0.10601187472880466</c:v>
                </c:pt>
                <c:pt idx="93">
                  <c:v>9.3344457198752777E-3</c:v>
                </c:pt>
                <c:pt idx="94">
                  <c:v>-0.15144078553554258</c:v>
                </c:pt>
                <c:pt idx="95">
                  <c:v>8.7356722013658433E-2</c:v>
                </c:pt>
                <c:pt idx="96">
                  <c:v>1.7363556037785111E-2</c:v>
                </c:pt>
              </c:numCache>
            </c:numRef>
          </c:val>
          <c:smooth val="0"/>
          <c:extLst>
            <c:ext xmlns:c16="http://schemas.microsoft.com/office/drawing/2014/chart" uri="{C3380CC4-5D6E-409C-BE32-E72D297353CC}">
              <c16:uniqueId val="{00000003-24B0-3F46-8C81-45E2440FFA29}"/>
            </c:ext>
          </c:extLst>
        </c:ser>
        <c:dLbls>
          <c:showLegendKey val="0"/>
          <c:showVal val="0"/>
          <c:showCatName val="0"/>
          <c:showSerName val="0"/>
          <c:showPercent val="0"/>
          <c:showBubbleSize val="0"/>
        </c:dLbls>
        <c:smooth val="0"/>
        <c:axId val="855611647"/>
        <c:axId val="855613295"/>
      </c:lineChart>
      <c:catAx>
        <c:axId val="855611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613295"/>
        <c:crosses val="autoZero"/>
        <c:auto val="1"/>
        <c:lblAlgn val="ctr"/>
        <c:lblOffset val="100"/>
        <c:noMultiLvlLbl val="0"/>
      </c:catAx>
      <c:valAx>
        <c:axId val="85561329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611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0" i="1" u="none" strike="noStrike" kern="1200" spc="0" baseline="0">
                <a:solidFill>
                  <a:schemeClr val="tx1">
                    <a:lumMod val="65000"/>
                    <a:lumOff val="35000"/>
                  </a:schemeClr>
                </a:solidFill>
                <a:latin typeface="+mn-lt"/>
                <a:ea typeface="+mn-ea"/>
                <a:cs typeface="+mn-cs"/>
              </a:defRPr>
            </a:pPr>
            <a:r>
              <a:rPr lang="en-US" sz="1600" i="1"/>
              <a:t>The Magic of Diversification</a:t>
            </a:r>
          </a:p>
        </c:rich>
      </c:tx>
      <c:overlay val="0"/>
      <c:spPr>
        <a:noFill/>
        <a:ln>
          <a:noFill/>
        </a:ln>
        <a:effectLst/>
      </c:spPr>
      <c:txPr>
        <a:bodyPr rot="0" spcFirstLastPara="1" vertOverflow="ellipsis" vert="horz" wrap="square" anchor="ctr" anchorCtr="1"/>
        <a:lstStyle/>
        <a:p>
          <a:pPr>
            <a:defRPr sz="16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Sheet1!$B$1</c:f>
              <c:strCache>
                <c:ptCount val="1"/>
                <c:pt idx="0">
                  <c:v>Rho =0</c:v>
                </c:pt>
              </c:strCache>
            </c:strRef>
          </c:tx>
          <c:spPr>
            <a:ln w="28575" cap="rnd">
              <a:solidFill>
                <a:schemeClr val="accent1">
                  <a:tint val="65000"/>
                </a:schemeClr>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Sheet1!$B$2:$B$51</c:f>
              <c:numCache>
                <c:formatCode>0.00%</c:formatCode>
                <c:ptCount val="50"/>
                <c:pt idx="0">
                  <c:v>0.4</c:v>
                </c:pt>
                <c:pt idx="1">
                  <c:v>0.28284271247461906</c:v>
                </c:pt>
                <c:pt idx="2">
                  <c:v>0.23094010767585033</c:v>
                </c:pt>
                <c:pt idx="3">
                  <c:v>0.2</c:v>
                </c:pt>
                <c:pt idx="4">
                  <c:v>0.1788854381999832</c:v>
                </c:pt>
                <c:pt idx="5">
                  <c:v>0.16329931618554522</c:v>
                </c:pt>
                <c:pt idx="6">
                  <c:v>0.15118578920369091</c:v>
                </c:pt>
                <c:pt idx="7">
                  <c:v>0.14142135623730953</c:v>
                </c:pt>
                <c:pt idx="8">
                  <c:v>0.13333333333333336</c:v>
                </c:pt>
                <c:pt idx="9">
                  <c:v>0.12649110640673519</c:v>
                </c:pt>
                <c:pt idx="10">
                  <c:v>0.12060453783110546</c:v>
                </c:pt>
                <c:pt idx="11">
                  <c:v>0.11547005383792516</c:v>
                </c:pt>
                <c:pt idx="12">
                  <c:v>0.11094003924504584</c:v>
                </c:pt>
                <c:pt idx="13">
                  <c:v>0.10690449676496976</c:v>
                </c:pt>
                <c:pt idx="14">
                  <c:v>0.10327955589886445</c:v>
                </c:pt>
                <c:pt idx="15">
                  <c:v>0.1</c:v>
                </c:pt>
                <c:pt idx="16">
                  <c:v>9.701425001453319E-2</c:v>
                </c:pt>
                <c:pt idx="17">
                  <c:v>9.428090415820635E-2</c:v>
                </c:pt>
                <c:pt idx="18">
                  <c:v>9.1766293548224701E-2</c:v>
                </c:pt>
                <c:pt idx="19">
                  <c:v>8.9442719099991602E-2</c:v>
                </c:pt>
                <c:pt idx="20">
                  <c:v>8.7287156094396953E-2</c:v>
                </c:pt>
                <c:pt idx="21">
                  <c:v>8.5280286542244177E-2</c:v>
                </c:pt>
                <c:pt idx="22">
                  <c:v>8.3405765622829905E-2</c:v>
                </c:pt>
                <c:pt idx="23">
                  <c:v>8.1649658092772609E-2</c:v>
                </c:pt>
                <c:pt idx="24">
                  <c:v>0.08</c:v>
                </c:pt>
                <c:pt idx="25">
                  <c:v>7.8446454055273618E-2</c:v>
                </c:pt>
                <c:pt idx="26">
                  <c:v>7.6980035891950099E-2</c:v>
                </c:pt>
                <c:pt idx="27">
                  <c:v>7.5592894601845456E-2</c:v>
                </c:pt>
                <c:pt idx="28">
                  <c:v>7.427813527082075E-2</c:v>
                </c:pt>
                <c:pt idx="29">
                  <c:v>7.302967433402216E-2</c:v>
                </c:pt>
                <c:pt idx="30">
                  <c:v>7.1842120810709967E-2</c:v>
                </c:pt>
                <c:pt idx="31">
                  <c:v>7.0710678118654766E-2</c:v>
                </c:pt>
                <c:pt idx="32">
                  <c:v>6.9631062382279146E-2</c:v>
                </c:pt>
                <c:pt idx="33">
                  <c:v>6.8599434057003542E-2</c:v>
                </c:pt>
                <c:pt idx="34">
                  <c:v>6.761234037828133E-2</c:v>
                </c:pt>
                <c:pt idx="35">
                  <c:v>6.666666666666668E-2</c:v>
                </c:pt>
                <c:pt idx="36">
                  <c:v>6.5759594922142936E-2</c:v>
                </c:pt>
                <c:pt idx="37">
                  <c:v>6.488856845230502E-2</c:v>
                </c:pt>
                <c:pt idx="38">
                  <c:v>6.4051261522034858E-2</c:v>
                </c:pt>
                <c:pt idx="39">
                  <c:v>6.3245553203367597E-2</c:v>
                </c:pt>
                <c:pt idx="40">
                  <c:v>6.2469504755442433E-2</c:v>
                </c:pt>
                <c:pt idx="41">
                  <c:v>6.1721339984836761E-2</c:v>
                </c:pt>
                <c:pt idx="42">
                  <c:v>6.0999428133041871E-2</c:v>
                </c:pt>
                <c:pt idx="43">
                  <c:v>6.030226891555273E-2</c:v>
                </c:pt>
                <c:pt idx="44">
                  <c:v>5.9628479399994404E-2</c:v>
                </c:pt>
                <c:pt idx="45">
                  <c:v>5.8976782461958858E-2</c:v>
                </c:pt>
                <c:pt idx="46">
                  <c:v>5.8345996599157825E-2</c:v>
                </c:pt>
                <c:pt idx="47">
                  <c:v>5.7735026918962581E-2</c:v>
                </c:pt>
                <c:pt idx="48">
                  <c:v>5.7142857142857141E-2</c:v>
                </c:pt>
                <c:pt idx="49">
                  <c:v>5.656854249492381E-2</c:v>
                </c:pt>
              </c:numCache>
            </c:numRef>
          </c:val>
          <c:smooth val="0"/>
          <c:extLst>
            <c:ext xmlns:c16="http://schemas.microsoft.com/office/drawing/2014/chart" uri="{C3380CC4-5D6E-409C-BE32-E72D297353CC}">
              <c16:uniqueId val="{00000000-289D-BC40-B7E2-FF5A12D14280}"/>
            </c:ext>
          </c:extLst>
        </c:ser>
        <c:ser>
          <c:idx val="2"/>
          <c:order val="1"/>
          <c:tx>
            <c:strRef>
              <c:f>Sheet1!$C$1</c:f>
              <c:strCache>
                <c:ptCount val="1"/>
                <c:pt idx="0">
                  <c:v>Rho = 0.2</c:v>
                </c:pt>
              </c:strCache>
            </c:strRef>
          </c:tx>
          <c:spPr>
            <a:ln w="28575" cap="rnd">
              <a:solidFill>
                <a:schemeClr val="accent1">
                  <a:tint val="83000"/>
                </a:schemeClr>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Sheet1!$C$2:$C$51</c:f>
              <c:numCache>
                <c:formatCode>0.00%</c:formatCode>
                <c:ptCount val="50"/>
                <c:pt idx="0">
                  <c:v>0.4</c:v>
                </c:pt>
                <c:pt idx="1">
                  <c:v>0.30983866769659335</c:v>
                </c:pt>
                <c:pt idx="2">
                  <c:v>0.27325202042558933</c:v>
                </c:pt>
                <c:pt idx="3">
                  <c:v>0.25298221281347039</c:v>
                </c:pt>
                <c:pt idx="4">
                  <c:v>0.24000000000000005</c:v>
                </c:pt>
                <c:pt idx="5">
                  <c:v>0.23094010767585033</c:v>
                </c:pt>
                <c:pt idx="6">
                  <c:v>0.22424476423255527</c:v>
                </c:pt>
                <c:pt idx="7">
                  <c:v>0.21908902300206648</c:v>
                </c:pt>
                <c:pt idx="8">
                  <c:v>0.21499353995462803</c:v>
                </c:pt>
                <c:pt idx="9">
                  <c:v>0.21166010488516729</c:v>
                </c:pt>
                <c:pt idx="10">
                  <c:v>0.20889318714683744</c:v>
                </c:pt>
                <c:pt idx="11">
                  <c:v>0.2065591117977289</c:v>
                </c:pt>
                <c:pt idx="12">
                  <c:v>0.20456332478270359</c:v>
                </c:pt>
                <c:pt idx="13">
                  <c:v>0.202837021134844</c:v>
                </c:pt>
                <c:pt idx="14">
                  <c:v>0.20132891827388666</c:v>
                </c:pt>
                <c:pt idx="15">
                  <c:v>0.2</c:v>
                </c:pt>
                <c:pt idx="16">
                  <c:v>0.19882004869908337</c:v>
                </c:pt>
                <c:pt idx="17">
                  <c:v>0.19776529298921769</c:v>
                </c:pt>
                <c:pt idx="18">
                  <c:v>0.19681677292665672</c:v>
                </c:pt>
                <c:pt idx="19">
                  <c:v>0.19595917942265428</c:v>
                </c:pt>
                <c:pt idx="20">
                  <c:v>0.19518001458970666</c:v>
                </c:pt>
                <c:pt idx="21">
                  <c:v>0.1944689739217591</c:v>
                </c:pt>
                <c:pt idx="22">
                  <c:v>0.1938174847409396</c:v>
                </c:pt>
                <c:pt idx="23">
                  <c:v>0.1932183566158592</c:v>
                </c:pt>
                <c:pt idx="24">
                  <c:v>0.19266551326067677</c:v>
                </c:pt>
                <c:pt idx="25">
                  <c:v>0.19215378456610457</c:v>
                </c:pt>
                <c:pt idx="26">
                  <c:v>0.19167874358086956</c:v>
                </c:pt>
                <c:pt idx="27">
                  <c:v>0.19123657749350298</c:v>
                </c:pt>
                <c:pt idx="28">
                  <c:v>0.19082398461264841</c:v>
                </c:pt>
                <c:pt idx="29">
                  <c:v>0.19043809142780935</c:v>
                </c:pt>
                <c:pt idx="30">
                  <c:v>0.19007638532459659</c:v>
                </c:pt>
                <c:pt idx="31">
                  <c:v>0.18973665961010278</c:v>
                </c:pt>
                <c:pt idx="32">
                  <c:v>0.18941696829689755</c:v>
                </c:pt>
                <c:pt idx="33">
                  <c:v>0.18911558868150702</c:v>
                </c:pt>
                <c:pt idx="34">
                  <c:v>0.18883099019266639</c:v>
                </c:pt>
                <c:pt idx="35">
                  <c:v>0.1885618083164127</c:v>
                </c:pt>
                <c:pt idx="36">
                  <c:v>0.18830682265775575</c:v>
                </c:pt>
                <c:pt idx="37">
                  <c:v>0.1880649383926509</c:v>
                </c:pt>
                <c:pt idx="38">
                  <c:v>0.18783517051407406</c:v>
                </c:pt>
                <c:pt idx="39">
                  <c:v>0.18761663039293722</c:v>
                </c:pt>
                <c:pt idx="40">
                  <c:v>0.18740851426632732</c:v>
                </c:pt>
                <c:pt idx="41">
                  <c:v>0.18721009333799032</c:v>
                </c:pt>
                <c:pt idx="42">
                  <c:v>0.1870207052335289</c:v>
                </c:pt>
                <c:pt idx="43">
                  <c:v>0.18683974659876554</c:v>
                </c:pt>
                <c:pt idx="44">
                  <c:v>0.18666666666666668</c:v>
                </c:pt>
                <c:pt idx="45">
                  <c:v>0.18650096164806276</c:v>
                </c:pt>
                <c:pt idx="46">
                  <c:v>0.18634216982561719</c:v>
                </c:pt>
                <c:pt idx="47">
                  <c:v>0.18618986725025255</c:v>
                </c:pt>
                <c:pt idx="48">
                  <c:v>0.18604366395542521</c:v>
                </c:pt>
                <c:pt idx="49">
                  <c:v>0.18590320061795604</c:v>
                </c:pt>
              </c:numCache>
            </c:numRef>
          </c:val>
          <c:smooth val="0"/>
          <c:extLst>
            <c:ext xmlns:c16="http://schemas.microsoft.com/office/drawing/2014/chart" uri="{C3380CC4-5D6E-409C-BE32-E72D297353CC}">
              <c16:uniqueId val="{00000001-289D-BC40-B7E2-FF5A12D14280}"/>
            </c:ext>
          </c:extLst>
        </c:ser>
        <c:ser>
          <c:idx val="3"/>
          <c:order val="2"/>
          <c:tx>
            <c:strRef>
              <c:f>Sheet1!$D$1</c:f>
              <c:strCache>
                <c:ptCount val="1"/>
                <c:pt idx="0">
                  <c:v>Rho =0.4</c:v>
                </c:pt>
              </c:strCache>
            </c:strRef>
          </c:tx>
          <c:spPr>
            <a:ln w="28575" cap="rnd">
              <a:solidFill>
                <a:schemeClr val="accent1"/>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Sheet1!$D$2:$D$51</c:f>
              <c:numCache>
                <c:formatCode>0.00%</c:formatCode>
                <c:ptCount val="50"/>
                <c:pt idx="0">
                  <c:v>0.4</c:v>
                </c:pt>
                <c:pt idx="1">
                  <c:v>0.33466401061363027</c:v>
                </c:pt>
                <c:pt idx="2">
                  <c:v>0.30983866769659335</c:v>
                </c:pt>
                <c:pt idx="3">
                  <c:v>0.29664793948382656</c:v>
                </c:pt>
                <c:pt idx="4">
                  <c:v>0.28844410203711923</c:v>
                </c:pt>
                <c:pt idx="5">
                  <c:v>0.28284271247461906</c:v>
                </c:pt>
                <c:pt idx="6">
                  <c:v>0.27877282097486789</c:v>
                </c:pt>
                <c:pt idx="7">
                  <c:v>0.27568097504180444</c:v>
                </c:pt>
                <c:pt idx="8">
                  <c:v>0.27325202042558933</c:v>
                </c:pt>
                <c:pt idx="9">
                  <c:v>0.27129319932501078</c:v>
                </c:pt>
                <c:pt idx="10">
                  <c:v>0.2696799449852969</c:v>
                </c:pt>
                <c:pt idx="11">
                  <c:v>0.26832815729997478</c:v>
                </c:pt>
                <c:pt idx="12">
                  <c:v>0.26717899502882969</c:v>
                </c:pt>
                <c:pt idx="13">
                  <c:v>0.26619005025947695</c:v>
                </c:pt>
                <c:pt idx="14">
                  <c:v>0.26532998322843204</c:v>
                </c:pt>
                <c:pt idx="15">
                  <c:v>0.26457513110645908</c:v>
                </c:pt>
                <c:pt idx="16">
                  <c:v>0.26390729209995206</c:v>
                </c:pt>
                <c:pt idx="17">
                  <c:v>0.26331223544175336</c:v>
                </c:pt>
                <c:pt idx="18">
                  <c:v>0.2627786741327145</c:v>
                </c:pt>
                <c:pt idx="19">
                  <c:v>0.26229754097208008</c:v>
                </c:pt>
                <c:pt idx="20">
                  <c:v>0.26186146828319085</c:v>
                </c:pt>
                <c:pt idx="21">
                  <c:v>0.26146440745087346</c:v>
                </c:pt>
                <c:pt idx="22">
                  <c:v>0.26110134630728787</c:v>
                </c:pt>
                <c:pt idx="23">
                  <c:v>0.26076809620810598</c:v>
                </c:pt>
                <c:pt idx="24">
                  <c:v>0.26046112953759537</c:v>
                </c:pt>
                <c:pt idx="25">
                  <c:v>0.26017745423519639</c:v>
                </c:pt>
                <c:pt idx="26">
                  <c:v>0.25991451586157238</c:v>
                </c:pt>
                <c:pt idx="27">
                  <c:v>0.25967012040004034</c:v>
                </c:pt>
                <c:pt idx="28">
                  <c:v>0.25944237284527411</c:v>
                </c:pt>
                <c:pt idx="29">
                  <c:v>0.25922962793631443</c:v>
                </c:pt>
                <c:pt idx="30">
                  <c:v>0.25903045032109334</c:v>
                </c:pt>
                <c:pt idx="31">
                  <c:v>0.25884358211089575</c:v>
                </c:pt>
                <c:pt idx="32">
                  <c:v>0.25866791627314534</c:v>
                </c:pt>
                <c:pt idx="33">
                  <c:v>0.25850247467241916</c:v>
                </c:pt>
                <c:pt idx="34">
                  <c:v>0.25834638983902436</c:v>
                </c:pt>
                <c:pt idx="35">
                  <c:v>0.25819888974716115</c:v>
                </c:pt>
                <c:pt idx="36">
                  <c:v>0.25805928503852488</c:v>
                </c:pt>
                <c:pt idx="37">
                  <c:v>0.25792695824491413</c:v>
                </c:pt>
                <c:pt idx="38">
                  <c:v>0.25780135465419585</c:v>
                </c:pt>
                <c:pt idx="39">
                  <c:v>0.25768197453450259</c:v>
                </c:pt>
                <c:pt idx="40">
                  <c:v>0.25756836648671388</c:v>
                </c:pt>
                <c:pt idx="41">
                  <c:v>0.25746012173871563</c:v>
                </c:pt>
                <c:pt idx="42">
                  <c:v>0.25735686922935413</c:v>
                </c:pt>
                <c:pt idx="43">
                  <c:v>0.25725827135743989</c:v>
                </c:pt>
                <c:pt idx="44">
                  <c:v>0.2571640202931455</c:v>
                </c:pt>
                <c:pt idx="45">
                  <c:v>0.25707383476686058</c:v>
                </c:pt>
                <c:pt idx="46">
                  <c:v>0.25698745726492056</c:v>
                </c:pt>
                <c:pt idx="47">
                  <c:v>0.25690465157330261</c:v>
                </c:pt>
                <c:pt idx="48">
                  <c:v>0.25682520061993408</c:v>
                </c:pt>
                <c:pt idx="49">
                  <c:v>0.25674890457409943</c:v>
                </c:pt>
              </c:numCache>
            </c:numRef>
          </c:val>
          <c:smooth val="0"/>
          <c:extLst>
            <c:ext xmlns:c16="http://schemas.microsoft.com/office/drawing/2014/chart" uri="{C3380CC4-5D6E-409C-BE32-E72D297353CC}">
              <c16:uniqueId val="{00000002-289D-BC40-B7E2-FF5A12D14280}"/>
            </c:ext>
          </c:extLst>
        </c:ser>
        <c:ser>
          <c:idx val="4"/>
          <c:order val="3"/>
          <c:tx>
            <c:strRef>
              <c:f>Sheet1!$E$1</c:f>
              <c:strCache>
                <c:ptCount val="1"/>
                <c:pt idx="0">
                  <c:v>Rho =0.6</c:v>
                </c:pt>
              </c:strCache>
            </c:strRef>
          </c:tx>
          <c:spPr>
            <a:ln w="28575" cap="rnd">
              <a:solidFill>
                <a:schemeClr val="accent1">
                  <a:shade val="82000"/>
                </a:schemeClr>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Sheet1!$E$2:$E$51</c:f>
              <c:numCache>
                <c:formatCode>0.00%</c:formatCode>
                <c:ptCount val="50"/>
                <c:pt idx="0">
                  <c:v>0.4</c:v>
                </c:pt>
                <c:pt idx="1">
                  <c:v>0.35777087639996641</c:v>
                </c:pt>
                <c:pt idx="2">
                  <c:v>0.34253953543107013</c:v>
                </c:pt>
                <c:pt idx="3">
                  <c:v>0.33466401061363027</c:v>
                </c:pt>
                <c:pt idx="4">
                  <c:v>0.32984845004941293</c:v>
                </c:pt>
                <c:pt idx="5">
                  <c:v>0.32659863237109044</c:v>
                </c:pt>
                <c:pt idx="6">
                  <c:v>0.32425739335111103</c:v>
                </c:pt>
                <c:pt idx="7">
                  <c:v>0.322490309931942</c:v>
                </c:pt>
                <c:pt idx="8">
                  <c:v>0.3211091887677946</c:v>
                </c:pt>
                <c:pt idx="9">
                  <c:v>0.32</c:v>
                </c:pt>
                <c:pt idx="10">
                  <c:v>0.31908961408698633</c:v>
                </c:pt>
                <c:pt idx="11">
                  <c:v>0.31832897030168861</c:v>
                </c:pt>
                <c:pt idx="12">
                  <c:v>0.31768392613268454</c:v>
                </c:pt>
                <c:pt idx="13">
                  <c:v>0.31712998686883676</c:v>
                </c:pt>
                <c:pt idx="14">
                  <c:v>0.31664912232101117</c:v>
                </c:pt>
                <c:pt idx="15">
                  <c:v>0.316227766016838</c:v>
                </c:pt>
                <c:pt idx="16">
                  <c:v>0.31585551425034986</c:v>
                </c:pt>
                <c:pt idx="17">
                  <c:v>0.31552425509864623</c:v>
                </c:pt>
                <c:pt idx="18">
                  <c:v>0.31522757026096493</c:v>
                </c:pt>
                <c:pt idx="19">
                  <c:v>0.3149603149604725</c:v>
                </c:pt>
                <c:pt idx="20">
                  <c:v>0.31471831698777725</c:v>
                </c:pt>
                <c:pt idx="21">
                  <c:v>0.31449815724275865</c:v>
                </c:pt>
                <c:pt idx="22">
                  <c:v>0.31429700713759934</c:v>
                </c:pt>
                <c:pt idx="23">
                  <c:v>0.31411250638372662</c:v>
                </c:pt>
                <c:pt idx="24">
                  <c:v>0.3139426699255774</c:v>
                </c:pt>
                <c:pt idx="25">
                  <c:v>0.31378581622109447</c:v>
                </c:pt>
                <c:pt idx="26">
                  <c:v>0.31364051136670845</c:v>
                </c:pt>
                <c:pt idx="27">
                  <c:v>0.31350552512789037</c:v>
                </c:pt>
                <c:pt idx="28">
                  <c:v>0.31337979601710791</c:v>
                </c:pt>
                <c:pt idx="29">
                  <c:v>0.31326240331921951</c:v>
                </c:pt>
                <c:pt idx="30">
                  <c:v>0.31315254450352509</c:v>
                </c:pt>
                <c:pt idx="31">
                  <c:v>0.31304951684997057</c:v>
                </c:pt>
                <c:pt idx="32">
                  <c:v>0.31295270239988976</c:v>
                </c:pt>
                <c:pt idx="33">
                  <c:v>0.31286155555001716</c:v>
                </c:pt>
                <c:pt idx="34">
                  <c:v>0.31277559276352018</c:v>
                </c:pt>
                <c:pt idx="35">
                  <c:v>0.31269438398822863</c:v>
                </c:pt>
                <c:pt idx="36">
                  <c:v>0.31261754546047116</c:v>
                </c:pt>
                <c:pt idx="37">
                  <c:v>0.31254473364034752</c:v>
                </c:pt>
                <c:pt idx="38">
                  <c:v>0.31247564007619161</c:v>
                </c:pt>
                <c:pt idx="39">
                  <c:v>0.31240998703626621</c:v>
                </c:pt>
                <c:pt idx="40">
                  <c:v>0.3123475237772122</c:v>
                </c:pt>
                <c:pt idx="41">
                  <c:v>0.31228802334353062</c:v>
                </c:pt>
                <c:pt idx="42">
                  <c:v>0.31223127981197407</c:v>
                </c:pt>
                <c:pt idx="43">
                  <c:v>0.31217710591032372</c:v>
                </c:pt>
                <c:pt idx="44">
                  <c:v>0.31212533095252337</c:v>
                </c:pt>
                <c:pt idx="45">
                  <c:v>0.31207579904219762</c:v>
                </c:pt>
                <c:pt idx="46">
                  <c:v>0.31202836750471835</c:v>
                </c:pt>
                <c:pt idx="47">
                  <c:v>0.31198290551460239</c:v>
                </c:pt>
                <c:pt idx="48">
                  <c:v>0.31193929289042699</c:v>
                </c:pt>
                <c:pt idx="49">
                  <c:v>0.3118974190338869</c:v>
                </c:pt>
              </c:numCache>
            </c:numRef>
          </c:val>
          <c:smooth val="0"/>
          <c:extLst>
            <c:ext xmlns:c16="http://schemas.microsoft.com/office/drawing/2014/chart" uri="{C3380CC4-5D6E-409C-BE32-E72D297353CC}">
              <c16:uniqueId val="{00000003-289D-BC40-B7E2-FF5A12D14280}"/>
            </c:ext>
          </c:extLst>
        </c:ser>
        <c:ser>
          <c:idx val="5"/>
          <c:order val="4"/>
          <c:tx>
            <c:strRef>
              <c:f>Sheet1!$F$1</c:f>
              <c:strCache>
                <c:ptCount val="1"/>
                <c:pt idx="0">
                  <c:v>Rho =0.8</c:v>
                </c:pt>
              </c:strCache>
            </c:strRef>
          </c:tx>
          <c:spPr>
            <a:ln w="28575" cap="rnd">
              <a:solidFill>
                <a:schemeClr val="accent1">
                  <a:shade val="65000"/>
                </a:schemeClr>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Sheet1!$F$2:$F$51</c:f>
              <c:numCache>
                <c:formatCode>0.00%</c:formatCode>
                <c:ptCount val="50"/>
                <c:pt idx="0">
                  <c:v>0.4</c:v>
                </c:pt>
                <c:pt idx="1">
                  <c:v>0.37947331922020555</c:v>
                </c:pt>
                <c:pt idx="2">
                  <c:v>0.3723797345005051</c:v>
                </c:pt>
                <c:pt idx="3">
                  <c:v>0.36878177829171555</c:v>
                </c:pt>
                <c:pt idx="4">
                  <c:v>0.36660605559646731</c:v>
                </c:pt>
                <c:pt idx="5">
                  <c:v>0.36514837167011077</c:v>
                </c:pt>
                <c:pt idx="6">
                  <c:v>0.36410359593311981</c:v>
                </c:pt>
                <c:pt idx="7">
                  <c:v>0.36331804249169902</c:v>
                </c:pt>
                <c:pt idx="8">
                  <c:v>0.3627058802329452</c:v>
                </c:pt>
                <c:pt idx="9">
                  <c:v>0.36221540552549675</c:v>
                </c:pt>
                <c:pt idx="10">
                  <c:v>0.36181361349331642</c:v>
                </c:pt>
                <c:pt idx="11">
                  <c:v>0.36147844564602566</c:v>
                </c:pt>
                <c:pt idx="12">
                  <c:v>0.36119459915887242</c:v>
                </c:pt>
                <c:pt idx="13">
                  <c:v>0.36095112451094302</c:v>
                </c:pt>
                <c:pt idx="14">
                  <c:v>0.36073998022583159</c:v>
                </c:pt>
                <c:pt idx="15">
                  <c:v>0.36055512754639896</c:v>
                </c:pt>
                <c:pt idx="16">
                  <c:v>0.36039194350203846</c:v>
                </c:pt>
                <c:pt idx="17">
                  <c:v>0.36024682896283461</c:v>
                </c:pt>
                <c:pt idx="18">
                  <c:v>0.36011694007129935</c:v>
                </c:pt>
                <c:pt idx="19">
                  <c:v>0.36000000000000004</c:v>
                </c:pt>
                <c:pt idx="20">
                  <c:v>0.35989416433697496</c:v>
                </c:pt>
                <c:pt idx="21">
                  <c:v>0.35979792308259018</c:v>
                </c:pt>
                <c:pt idx="22">
                  <c:v>0.35971002814465169</c:v>
                </c:pt>
                <c:pt idx="23">
                  <c:v>0.35962943891363142</c:v>
                </c:pt>
                <c:pt idx="24">
                  <c:v>0.35955528086790778</c:v>
                </c:pt>
                <c:pt idx="25">
                  <c:v>0.35948681370916691</c:v>
                </c:pt>
                <c:pt idx="26">
                  <c:v>0.35942340656276855</c:v>
                </c:pt>
                <c:pt idx="27">
                  <c:v>0.35936451848068857</c:v>
                </c:pt>
                <c:pt idx="28">
                  <c:v>0.35930968296980542</c:v>
                </c:pt>
                <c:pt idx="29">
                  <c:v>0.3592584956081995</c:v>
                </c:pt>
                <c:pt idx="30">
                  <c:v>0.35921060405354982</c:v>
                </c:pt>
                <c:pt idx="31">
                  <c:v>0.35916569992135944</c:v>
                </c:pt>
                <c:pt idx="32">
                  <c:v>0.35912351213711557</c:v>
                </c:pt>
                <c:pt idx="33">
                  <c:v>0.35908380145947583</c:v>
                </c:pt>
                <c:pt idx="34">
                  <c:v>0.3590463559406859</c:v>
                </c:pt>
                <c:pt idx="35">
                  <c:v>0.35901098714230029</c:v>
                </c:pt>
                <c:pt idx="36">
                  <c:v>0.35897752696354812</c:v>
                </c:pt>
                <c:pt idx="37">
                  <c:v>0.35894582496967131</c:v>
                </c:pt>
                <c:pt idx="38">
                  <c:v>0.35891574613063831</c:v>
                </c:pt>
                <c:pt idx="39">
                  <c:v>0.35888716889852729</c:v>
                </c:pt>
                <c:pt idx="40">
                  <c:v>0.35885998356584436</c:v>
                </c:pt>
                <c:pt idx="41">
                  <c:v>0.3588340908580242</c:v>
                </c:pt>
                <c:pt idx="42">
                  <c:v>0.35880940072204298</c:v>
                </c:pt>
                <c:pt idx="43">
                  <c:v>0.35878583127998903</c:v>
                </c:pt>
                <c:pt idx="44">
                  <c:v>0.35876330792196565</c:v>
                </c:pt>
                <c:pt idx="45">
                  <c:v>0.35874176251715251</c:v>
                </c:pt>
                <c:pt idx="46">
                  <c:v>0.35872113272544986</c:v>
                </c:pt>
                <c:pt idx="47">
                  <c:v>0.35870136139505615</c:v>
                </c:pt>
                <c:pt idx="48">
                  <c:v>0.35868239603371921</c:v>
                </c:pt>
                <c:pt idx="49">
                  <c:v>0.35866418834335839</c:v>
                </c:pt>
              </c:numCache>
            </c:numRef>
          </c:val>
          <c:smooth val="0"/>
          <c:extLst>
            <c:ext xmlns:c16="http://schemas.microsoft.com/office/drawing/2014/chart" uri="{C3380CC4-5D6E-409C-BE32-E72D297353CC}">
              <c16:uniqueId val="{00000004-289D-BC40-B7E2-FF5A12D14280}"/>
            </c:ext>
          </c:extLst>
        </c:ser>
        <c:ser>
          <c:idx val="6"/>
          <c:order val="5"/>
          <c:tx>
            <c:strRef>
              <c:f>Sheet1!$G$1</c:f>
              <c:strCache>
                <c:ptCount val="1"/>
                <c:pt idx="0">
                  <c:v>Rho =1</c:v>
                </c:pt>
              </c:strCache>
            </c:strRef>
          </c:tx>
          <c:spPr>
            <a:ln w="28575" cap="rnd">
              <a:solidFill>
                <a:schemeClr val="accent1">
                  <a:shade val="47000"/>
                </a:schemeClr>
              </a:solidFill>
              <a:round/>
            </a:ln>
            <a:effectLst/>
          </c:spPr>
          <c:marker>
            <c:symbol val="none"/>
          </c:marker>
          <c:cat>
            <c:numRef>
              <c:f>Sheet1!$A$2:$A$51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Sheet1!$G$2:$G$51</c:f>
              <c:numCache>
                <c:formatCode>0.00%</c:formatCode>
                <c:ptCount val="50"/>
                <c:pt idx="0">
                  <c:v>0.4</c:v>
                </c:pt>
                <c:pt idx="1">
                  <c:v>0.4</c:v>
                </c:pt>
                <c:pt idx="2">
                  <c:v>0.4</c:v>
                </c:pt>
                <c:pt idx="3">
                  <c:v>0.4</c:v>
                </c:pt>
                <c:pt idx="4">
                  <c:v>0.40000000000000013</c:v>
                </c:pt>
                <c:pt idx="5">
                  <c:v>0.4</c:v>
                </c:pt>
                <c:pt idx="6">
                  <c:v>0.4</c:v>
                </c:pt>
                <c:pt idx="7">
                  <c:v>0.4</c:v>
                </c:pt>
                <c:pt idx="8">
                  <c:v>0.4</c:v>
                </c:pt>
                <c:pt idx="9">
                  <c:v>0.40000000000000008</c:v>
                </c:pt>
                <c:pt idx="10">
                  <c:v>0.40000000000000008</c:v>
                </c:pt>
                <c:pt idx="11">
                  <c:v>0.4</c:v>
                </c:pt>
                <c:pt idx="12">
                  <c:v>0.4</c:v>
                </c:pt>
                <c:pt idx="13">
                  <c:v>0.4</c:v>
                </c:pt>
                <c:pt idx="14">
                  <c:v>0.4</c:v>
                </c:pt>
                <c:pt idx="15">
                  <c:v>0.4</c:v>
                </c:pt>
                <c:pt idx="16">
                  <c:v>0.4</c:v>
                </c:pt>
                <c:pt idx="17">
                  <c:v>0.4</c:v>
                </c:pt>
                <c:pt idx="18">
                  <c:v>0.4</c:v>
                </c:pt>
                <c:pt idx="19">
                  <c:v>0.40000000000000008</c:v>
                </c:pt>
                <c:pt idx="20">
                  <c:v>0.4</c:v>
                </c:pt>
                <c:pt idx="21">
                  <c:v>0.4</c:v>
                </c:pt>
                <c:pt idx="22">
                  <c:v>0.4</c:v>
                </c:pt>
                <c:pt idx="23">
                  <c:v>0.4</c:v>
                </c:pt>
                <c:pt idx="24">
                  <c:v>0.4</c:v>
                </c:pt>
                <c:pt idx="25">
                  <c:v>0.40000000000000008</c:v>
                </c:pt>
                <c:pt idx="26">
                  <c:v>0.4</c:v>
                </c:pt>
                <c:pt idx="27">
                  <c:v>0.4</c:v>
                </c:pt>
                <c:pt idx="28">
                  <c:v>0.4</c:v>
                </c:pt>
                <c:pt idx="29">
                  <c:v>0.4</c:v>
                </c:pt>
                <c:pt idx="30">
                  <c:v>0.4</c:v>
                </c:pt>
                <c:pt idx="31">
                  <c:v>0.4</c:v>
                </c:pt>
                <c:pt idx="32">
                  <c:v>0.40000000000000008</c:v>
                </c:pt>
                <c:pt idx="33">
                  <c:v>0.4</c:v>
                </c:pt>
                <c:pt idx="34">
                  <c:v>0.4</c:v>
                </c:pt>
                <c:pt idx="35">
                  <c:v>0.4</c:v>
                </c:pt>
                <c:pt idx="36">
                  <c:v>0.40000000000000008</c:v>
                </c:pt>
                <c:pt idx="37">
                  <c:v>0.4</c:v>
                </c:pt>
                <c:pt idx="38">
                  <c:v>0.4</c:v>
                </c:pt>
                <c:pt idx="39">
                  <c:v>0.40000000000000008</c:v>
                </c:pt>
                <c:pt idx="40">
                  <c:v>0.40000000000000008</c:v>
                </c:pt>
                <c:pt idx="41">
                  <c:v>0.4</c:v>
                </c:pt>
                <c:pt idx="42">
                  <c:v>0.4</c:v>
                </c:pt>
                <c:pt idx="43">
                  <c:v>0.4</c:v>
                </c:pt>
                <c:pt idx="44">
                  <c:v>0.4</c:v>
                </c:pt>
                <c:pt idx="45">
                  <c:v>0.4</c:v>
                </c:pt>
                <c:pt idx="46">
                  <c:v>0.4</c:v>
                </c:pt>
                <c:pt idx="47">
                  <c:v>0.4</c:v>
                </c:pt>
                <c:pt idx="48">
                  <c:v>0.4</c:v>
                </c:pt>
                <c:pt idx="49">
                  <c:v>0.40000000000000008</c:v>
                </c:pt>
              </c:numCache>
            </c:numRef>
          </c:val>
          <c:smooth val="0"/>
          <c:extLst>
            <c:ext xmlns:c16="http://schemas.microsoft.com/office/drawing/2014/chart" uri="{C3380CC4-5D6E-409C-BE32-E72D297353CC}">
              <c16:uniqueId val="{00000005-289D-BC40-B7E2-FF5A12D14280}"/>
            </c:ext>
          </c:extLst>
        </c:ser>
        <c:dLbls>
          <c:showLegendKey val="0"/>
          <c:showVal val="0"/>
          <c:showCatName val="0"/>
          <c:showSerName val="0"/>
          <c:showPercent val="0"/>
          <c:showBubbleSize val="0"/>
        </c:dLbls>
        <c:smooth val="0"/>
        <c:axId val="449356752"/>
        <c:axId val="449254576"/>
      </c:lineChart>
      <c:catAx>
        <c:axId val="44935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254576"/>
        <c:crosses val="autoZero"/>
        <c:auto val="1"/>
        <c:lblAlgn val="ctr"/>
        <c:lblOffset val="100"/>
        <c:noMultiLvlLbl val="0"/>
      </c:catAx>
      <c:valAx>
        <c:axId val="4492545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35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D689851-68A0-2C47-ABB0-B70904089029}"/>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1" name="Rectangle 3">
            <a:extLst>
              <a:ext uri="{FF2B5EF4-FFF2-40B4-BE49-F238E27FC236}">
                <a16:creationId xmlns:a16="http://schemas.microsoft.com/office/drawing/2014/main" id="{78CC7AE3-263D-A746-B6C4-4FA26BE04A9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90CC5BAB-6733-834E-AF2C-732964C105FC}"/>
              </a:ext>
            </a:extLst>
          </p:cNvPr>
          <p:cNvSpPr>
            <a:spLocks noGrp="1" noRot="1" noChangeAspect="1" noChangeArrowheads="1" noTextEdit="1"/>
          </p:cNvSpPr>
          <p:nvPr>
            <p:ph type="sldImg"/>
          </p:nvPr>
        </p:nvSpPr>
        <p:spPr>
          <a:xfrm>
            <a:off x="1150938" y="692150"/>
            <a:ext cx="4556125" cy="3416300"/>
          </a:xfrm>
          <a:ln/>
          <a:extLst>
            <a:ext uri="{FAA26D3D-D897-4be2-8F04-BA451C77F1D7}">
              <ma14:placeholderFlag xmlns:ma14="http://schemas.microsoft.com/office/mac/drawingml/2011/main" xmlns="" val="1"/>
            </a:ext>
          </a:extLst>
        </p:spPr>
      </p:sp>
      <p:sp>
        <p:nvSpPr>
          <p:cNvPr id="107523" name="Rectangle 3">
            <a:extLst>
              <a:ext uri="{FF2B5EF4-FFF2-40B4-BE49-F238E27FC236}">
                <a16:creationId xmlns:a16="http://schemas.microsoft.com/office/drawing/2014/main" id="{CCD57428-9B92-E847-8F8C-67D07FF79FA1}"/>
              </a:ext>
            </a:extLst>
          </p:cNvPr>
          <p:cNvSpPr>
            <a:spLocks noGrp="1" noChangeArrowheads="1"/>
          </p:cNvSpPr>
          <p:nvPr>
            <p:ph type="body" idx="1"/>
          </p:nvPr>
        </p:nvSpPr>
        <p:spPr/>
        <p:txBody>
          <a:bodyPr/>
          <a:lstStyle/>
          <a:p>
            <a:pPr>
              <a:defRPr/>
            </a:pPr>
            <a:endParaRPr lang="en-US" dirty="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8412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 </a:t>
            </a:r>
          </a:p>
        </p:txBody>
      </p:sp>
    </p:spTree>
    <p:extLst>
      <p:ext uri="{BB962C8B-B14F-4D97-AF65-F5344CB8AC3E}">
        <p14:creationId xmlns:p14="http://schemas.microsoft.com/office/powerpoint/2010/main" val="424240860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4400" b="0" cap="all" baseline="0">
                <a:blipFill dpi="0" rotWithShape="1">
                  <a:blip r:embed="rId5"/>
                  <a:srcRect/>
                  <a:tile tx="6350" ty="-127000" sx="65000" sy="64000" flip="none" algn="tl"/>
                </a:blipFill>
              </a:defRPr>
            </a:lvl1pPr>
          </a:lstStyle>
          <a:p>
            <a:r>
              <a:rPr lang="en-US" dirty="0"/>
              <a:t>Click to edit Master title style</a:t>
            </a:r>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24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130BAA93-195F-2640-AC5B-E29B7CB25E0A}" type="datetime1">
              <a:rPr lang="en-US" altLang="en-US" smtClean="0"/>
              <a:pPr/>
              <a:t>12/5/25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0660FE46-F2B8-3C44-9F57-B98E9437539A}" type="slidenum">
              <a:rPr lang="en-US" altLang="en-US" smtClean="0"/>
              <a:pPr/>
              <a:t>‹#›</a:t>
            </a:fld>
            <a:endParaRPr lang="en-US" altLang="en-US"/>
          </a:p>
        </p:txBody>
      </p:sp>
    </p:spTree>
    <p:extLst>
      <p:ext uri="{BB962C8B-B14F-4D97-AF65-F5344CB8AC3E}">
        <p14:creationId xmlns:p14="http://schemas.microsoft.com/office/powerpoint/2010/main" val="51353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163277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C24227B-7485-DD49-9FA7-4C6E6F5C5DBE}" type="datetime1">
              <a:rPr lang="en-US" altLang="en-US" smtClean="0"/>
              <a:pPr/>
              <a:t>12/5/25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18960800-90C0-794D-AE63-52AA97C2B717}" type="slidenum">
              <a:rPr lang="en-US" altLang="en-US" smtClean="0"/>
              <a:pPr/>
              <a:t>‹#›</a:t>
            </a:fld>
            <a:endParaRPr lang="en-US" altLang="en-US"/>
          </a:p>
        </p:txBody>
      </p:sp>
    </p:spTree>
    <p:extLst>
      <p:ext uri="{BB962C8B-B14F-4D97-AF65-F5344CB8AC3E}">
        <p14:creationId xmlns:p14="http://schemas.microsoft.com/office/powerpoint/2010/main" val="83114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6A07C4-6539-8144-8D3E-07E32F4D6A3D}" type="datetime1">
              <a:rPr lang="en-US" altLang="en-US" smtClean="0"/>
              <a:pPr/>
              <a:t>12/5/25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6FD4636-0231-DC42-A9E6-EA998F2538BE}" type="slidenum">
              <a:rPr lang="en-US" altLang="en-US" smtClean="0"/>
              <a:pPr/>
              <a:t>‹#›</a:t>
            </a:fld>
            <a:endParaRPr lang="en-US" altLang="en-US"/>
          </a:p>
        </p:txBody>
      </p:sp>
    </p:spTree>
    <p:extLst>
      <p:ext uri="{BB962C8B-B14F-4D97-AF65-F5344CB8AC3E}">
        <p14:creationId xmlns:p14="http://schemas.microsoft.com/office/powerpoint/2010/main" val="428336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7BA465-FFE4-B248-9FDD-C41934B0AB9C}" type="datetime1">
              <a:rPr lang="en-US" altLang="en-US" smtClean="0"/>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62937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87AF39F-6811-0A47-9403-59A066EE36BA}" type="datetime1">
              <a:rPr lang="en-US" altLang="en-US" smtClean="0"/>
              <a:pPr/>
              <a:t>12/5/25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fld id="{052C2947-C9E8-B04D-B173-6F0FC4B199A5}"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27034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B9719-5794-0B4A-A13C-2287691951C8}" type="datetime1">
              <a:rPr lang="en-US" altLang="en-US" smtClean="0"/>
              <a:pPr/>
              <a:t>12/5/25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A563E2ED-7404-B44C-9FF2-3240B54495A2}" type="slidenum">
              <a:rPr lang="en-US" altLang="en-US" smtClean="0"/>
              <a:pPr/>
              <a:t>‹#›</a:t>
            </a:fld>
            <a:endParaRPr lang="en-US" altLang="en-US"/>
          </a:p>
        </p:txBody>
      </p:sp>
    </p:spTree>
    <p:extLst>
      <p:ext uri="{BB962C8B-B14F-4D97-AF65-F5344CB8AC3E}">
        <p14:creationId xmlns:p14="http://schemas.microsoft.com/office/powerpoint/2010/main" val="98574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BC7BA465-FFE4-B248-9FDD-C41934B0AB9C}" type="datetime1">
              <a:rPr lang="en-US" altLang="en-US" smtClean="0"/>
              <a:pPr/>
              <a:t>12/5/25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632040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70FFB17C-26F8-6440-B61A-C6D1DD3CFBB9}" type="datetime1">
              <a:rPr lang="en-US" altLang="en-US" smtClean="0"/>
              <a:pPr/>
              <a:t>12/5/25</a:t>
            </a:fld>
            <a:endParaRPr lang="en-US" altLang="en-US"/>
          </a:p>
        </p:txBody>
      </p:sp>
      <p:sp>
        <p:nvSpPr>
          <p:cNvPr id="10" name="Slide Number Placeholder 9"/>
          <p:cNvSpPr>
            <a:spLocks noGrp="1"/>
          </p:cNvSpPr>
          <p:nvPr>
            <p:ph type="sldNum" sz="quarter" idx="12"/>
          </p:nvPr>
        </p:nvSpPr>
        <p:spPr/>
        <p:txBody>
          <a:bodyPr/>
          <a:lstStyle/>
          <a:p>
            <a:fld id="{47EE11F3-5875-D649-955B-66C36D1DF47F}" type="slidenum">
              <a:rPr lang="en-US" altLang="en-US" smtClean="0"/>
              <a:pPr/>
              <a:t>‹#›</a:t>
            </a:fld>
            <a:endParaRPr lang="en-US" altLang="en-US"/>
          </a:p>
        </p:txBody>
      </p:sp>
    </p:spTree>
    <p:extLst>
      <p:ext uri="{BB962C8B-B14F-4D97-AF65-F5344CB8AC3E}">
        <p14:creationId xmlns:p14="http://schemas.microsoft.com/office/powerpoint/2010/main" val="2806381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1B2CDD-B52F-B74D-B0BB-C625BD91B875}" type="datetime1">
              <a:rPr lang="en-US" altLang="en-US" smtClean="0"/>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94BF7E29-3E00-FE40-BA6C-91E7985E7C4D}" type="slidenum">
              <a:rPr lang="en-US" altLang="en-US" smtClean="0"/>
              <a:pPr/>
              <a:t>‹#›</a:t>
            </a:fld>
            <a:endParaRPr lang="en-US" altLang="en-US"/>
          </a:p>
        </p:txBody>
      </p:sp>
    </p:spTree>
    <p:extLst>
      <p:ext uri="{BB962C8B-B14F-4D97-AF65-F5344CB8AC3E}">
        <p14:creationId xmlns:p14="http://schemas.microsoft.com/office/powerpoint/2010/main" val="1787588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CA8C-A6BC-3B41-9AFE-B9A2A3987688}" type="datetime1">
              <a:rPr lang="en-US" altLang="en-US" smtClean="0"/>
              <a:pPr/>
              <a:t>12/5/25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7D09C54F-579C-0647-9906-BD005CC6D1F5}" type="slidenum">
              <a:rPr lang="en-US" altLang="en-US" smtClean="0"/>
              <a:pPr/>
              <a:t>‹#›</a:t>
            </a:fld>
            <a:endParaRPr lang="en-US" altLang="en-US"/>
          </a:p>
        </p:txBody>
      </p:sp>
    </p:spTree>
    <p:extLst>
      <p:ext uri="{BB962C8B-B14F-4D97-AF65-F5344CB8AC3E}">
        <p14:creationId xmlns:p14="http://schemas.microsoft.com/office/powerpoint/2010/main" val="2387717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5747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889085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BC7BA465-FFE4-B248-9FDD-C41934B0AB9C}" type="datetime1">
              <a:rPr lang="en-US" altLang="en-US" smtClean="0"/>
              <a:pPr/>
              <a:t>12/5/25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920680015"/>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CF98319D-7F72-3443-9C65-671E328DBC0B}"/>
              </a:ext>
            </a:extLst>
          </p:cNvPr>
          <p:cNvSpPr>
            <a:spLocks noGrp="1" noChangeArrowheads="1"/>
          </p:cNvSpPr>
          <p:nvPr>
            <p:ph type="ctrTitle"/>
          </p:nvPr>
        </p:nvSpPr>
        <p:spPr/>
        <p:txBody>
          <a:bodyPr/>
          <a:lstStyle/>
          <a:p>
            <a:pPr eaLnBrk="1" hangingPunct="1"/>
            <a:r>
              <a:rPr lang="en-US" altLang="en-US" dirty="0">
                <a:ea typeface="ＭＳ Ｐゴシック" panose="020B0600070205080204" pitchFamily="34" charset="-128"/>
              </a:rPr>
              <a:t>Understanding Risk I: Defining and measuring Risk</a:t>
            </a:r>
          </a:p>
        </p:txBody>
      </p:sp>
      <p:sp>
        <p:nvSpPr>
          <p:cNvPr id="4099" name="Rectangle 3">
            <a:extLst>
              <a:ext uri="{FF2B5EF4-FFF2-40B4-BE49-F238E27FC236}">
                <a16:creationId xmlns:a16="http://schemas.microsoft.com/office/drawing/2014/main" id="{D74C64E4-DDF8-6E4B-A13B-1C7725DF00B2}"/>
              </a:ext>
            </a:extLst>
          </p:cNvPr>
          <p:cNvSpPr>
            <a:spLocks noGrp="1" noChangeArrowheads="1"/>
          </p:cNvSpPr>
          <p:nvPr>
            <p:ph type="subTitle" idx="1"/>
          </p:nvPr>
        </p:nvSpPr>
        <p:spPr/>
        <p:txBody>
          <a:bodyPr rtlCol="0">
            <a:normAutofit/>
          </a:bodyPr>
          <a:lstStyle/>
          <a:p>
            <a:pPr eaLnBrk="1" fontAlgn="auto" hangingPunct="1">
              <a:spcAft>
                <a:spcPts val="0"/>
              </a:spcAft>
              <a:buFont typeface="Arial"/>
              <a:buNone/>
              <a:defRPr/>
            </a:pPr>
            <a:r>
              <a:rPr lang="en-US" dirty="0"/>
              <a:t>A Double-edged Sword?</a:t>
            </a:r>
            <a:endParaRPr lang="en-US" dirty="0">
              <a:ea typeface="+mn-ea"/>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B59EB675-0D9C-8342-8203-718708EE3787}"/>
              </a:ext>
            </a:extLst>
          </p:cNvPr>
          <p:cNvSpPr>
            <a:spLocks noGrp="1"/>
          </p:cNvSpPr>
          <p:nvPr>
            <p:ph type="title"/>
          </p:nvPr>
        </p:nvSpPr>
        <p:spPr/>
        <p:txBody>
          <a:bodyPr/>
          <a:lstStyle/>
          <a:p>
            <a:r>
              <a:rPr lang="en-US" altLang="en-US" dirty="0">
                <a:ea typeface="ＭＳ Ｐゴシック" panose="020B0600070205080204" pitchFamily="34" charset="-128"/>
              </a:rPr>
              <a:t>What is risk?</a:t>
            </a:r>
          </a:p>
        </p:txBody>
      </p:sp>
      <p:sp>
        <p:nvSpPr>
          <p:cNvPr id="3" name="Content Placeholder 2">
            <a:extLst>
              <a:ext uri="{FF2B5EF4-FFF2-40B4-BE49-F238E27FC236}">
                <a16:creationId xmlns:a16="http://schemas.microsoft.com/office/drawing/2014/main" id="{0A99EC71-2BC7-2A46-89B7-D4B0A0D4C3E6}"/>
              </a:ext>
            </a:extLst>
          </p:cNvPr>
          <p:cNvSpPr>
            <a:spLocks noGrp="1"/>
          </p:cNvSpPr>
          <p:nvPr>
            <p:ph idx="1"/>
          </p:nvPr>
        </p:nvSpPr>
        <p:spPr/>
        <p:txBody>
          <a:bodyPr>
            <a:normAutofit fontScale="92500" lnSpcReduction="10000"/>
          </a:bodyPr>
          <a:lstStyle/>
          <a:p>
            <a:r>
              <a:rPr lang="en-US" altLang="en-US" sz="2400" dirty="0">
                <a:ea typeface="ＭＳ Ｐゴシック" panose="020B0600070205080204" pitchFamily="34" charset="-128"/>
              </a:rPr>
              <a:t>Risk, in traditional terms, is </a:t>
            </a:r>
            <a:r>
              <a:rPr lang="en-US" altLang="en-US" sz="2400" b="1" dirty="0">
                <a:ea typeface="ＭＳ Ｐゴシック" panose="020B0600070205080204" pitchFamily="34" charset="-128"/>
              </a:rPr>
              <a:t>viewed as a </a:t>
            </a:r>
            <a:r>
              <a:rPr lang="ja-JP" altLang="en-US" sz="2400" b="1">
                <a:latin typeface="Arial" panose="020B0604020202020204" pitchFamily="34" charset="0"/>
              </a:rPr>
              <a:t>‘</a:t>
            </a:r>
            <a:r>
              <a:rPr lang="en-US" altLang="ja-JP" sz="2400" b="1" dirty="0"/>
              <a:t>negative</a:t>
            </a:r>
            <a:r>
              <a:rPr lang="ja-JP" altLang="en-US" sz="2400" b="1">
                <a:latin typeface="Arial" panose="020B0604020202020204" pitchFamily="34" charset="0"/>
              </a:rPr>
              <a:t>’</a:t>
            </a:r>
            <a:r>
              <a:rPr lang="en-US" altLang="ja-JP" sz="2400" b="1" dirty="0"/>
              <a:t>. </a:t>
            </a:r>
            <a:r>
              <a:rPr lang="en-US" altLang="ja-JP" sz="2400" dirty="0"/>
              <a:t>Webster</a:t>
            </a:r>
            <a:r>
              <a:rPr lang="ja-JP" altLang="en-US" sz="2400">
                <a:latin typeface="Arial" panose="020B0604020202020204" pitchFamily="34" charset="0"/>
              </a:rPr>
              <a:t>’</a:t>
            </a:r>
            <a:r>
              <a:rPr lang="en-US" altLang="ja-JP" sz="2400" dirty="0"/>
              <a:t>s dictionary, for instance, defines risk as </a:t>
            </a:r>
            <a:r>
              <a:rPr lang="ja-JP" altLang="en-US" sz="2400">
                <a:latin typeface="Arial" panose="020B0604020202020204" pitchFamily="34" charset="0"/>
              </a:rPr>
              <a:t>“</a:t>
            </a:r>
            <a:r>
              <a:rPr lang="en-US" altLang="ja-JP" sz="2400" dirty="0"/>
              <a:t>exposing to danger or hazard</a:t>
            </a:r>
            <a:r>
              <a:rPr lang="ja-JP" altLang="en-US" sz="2400">
                <a:latin typeface="Arial" panose="020B0604020202020204" pitchFamily="34" charset="0"/>
              </a:rPr>
              <a:t>”</a:t>
            </a:r>
            <a:r>
              <a:rPr lang="en-US" altLang="ja-JP" sz="2400" dirty="0"/>
              <a:t>. The Chinese symbols for risk, reproduced below, give a much better description of risk:</a:t>
            </a:r>
          </a:p>
          <a:p>
            <a:pPr marL="0" lvl="1" indent="0" algn="ctr">
              <a:buNone/>
            </a:pPr>
            <a:r>
              <a:rPr lang="en-US" altLang="en-US" sz="4000" dirty="0" err="1">
                <a:ea typeface="ＭＳ Ｐゴシック" panose="020B0600070205080204" pitchFamily="34" charset="-128"/>
              </a:rPr>
              <a:t>危機</a:t>
            </a:r>
            <a:endParaRPr lang="en-US" altLang="ja-JP" sz="4000" dirty="0"/>
          </a:p>
          <a:p>
            <a:r>
              <a:rPr lang="en-US" altLang="en-US" sz="2400" dirty="0">
                <a:ea typeface="ＭＳ Ｐゴシック" panose="020B0600070205080204" pitchFamily="34" charset="-128"/>
              </a:rPr>
              <a:t>The first symbol is the </a:t>
            </a:r>
            <a:r>
              <a:rPr lang="en-US" altLang="en-US" sz="2400" b="1" dirty="0">
                <a:ea typeface="ＭＳ Ｐゴシック" panose="020B0600070205080204" pitchFamily="34" charset="-128"/>
              </a:rPr>
              <a:t>symbol for </a:t>
            </a:r>
            <a:r>
              <a:rPr lang="ja-JP" altLang="en-US" sz="2400" b="1">
                <a:latin typeface="Arial" panose="020B0604020202020204" pitchFamily="34" charset="0"/>
              </a:rPr>
              <a:t>“</a:t>
            </a:r>
            <a:r>
              <a:rPr lang="en-US" altLang="ja-JP" sz="2400" b="1" dirty="0"/>
              <a:t>danger</a:t>
            </a:r>
            <a:r>
              <a:rPr lang="ja-JP" altLang="en-US" sz="2400" b="1">
                <a:latin typeface="Arial" panose="020B0604020202020204" pitchFamily="34" charset="0"/>
              </a:rPr>
              <a:t>”</a:t>
            </a:r>
            <a:r>
              <a:rPr lang="en-US" altLang="ja-JP" sz="2400" dirty="0"/>
              <a:t>, while the second is the </a:t>
            </a:r>
            <a:r>
              <a:rPr lang="en-US" altLang="ja-JP" sz="2400" b="1" dirty="0"/>
              <a:t>symbol for </a:t>
            </a:r>
            <a:r>
              <a:rPr lang="ja-JP" altLang="en-US" sz="2400" b="1">
                <a:latin typeface="Arial" panose="020B0604020202020204" pitchFamily="34" charset="0"/>
              </a:rPr>
              <a:t>“</a:t>
            </a:r>
            <a:r>
              <a:rPr lang="en-US" altLang="ja-JP" sz="2400" b="1" dirty="0"/>
              <a:t>opportunity</a:t>
            </a:r>
            <a:r>
              <a:rPr lang="ja-JP" altLang="en-US" sz="2400">
                <a:latin typeface="Arial" panose="020B0604020202020204" pitchFamily="34" charset="0"/>
              </a:rPr>
              <a:t>”</a:t>
            </a:r>
            <a:r>
              <a:rPr lang="en-US" altLang="ja-JP" sz="2400" dirty="0"/>
              <a:t>, making risk a mix of danger and opportunity. </a:t>
            </a:r>
          </a:p>
          <a:p>
            <a:r>
              <a:rPr lang="en-US" altLang="en-US" sz="2400" dirty="0">
                <a:ea typeface="ＭＳ Ｐゴシック" panose="020B0600070205080204" pitchFamily="34" charset="-128"/>
              </a:rPr>
              <a:t>Put simply, the risk and return trade off on investing requires you to </a:t>
            </a:r>
            <a:r>
              <a:rPr lang="en-US" altLang="en-US" sz="2400" b="1" dirty="0">
                <a:ea typeface="ＭＳ Ｐゴシック" panose="020B0600070205080204" pitchFamily="34" charset="-128"/>
              </a:rPr>
              <a:t>evaluate how much danger there is an investment and demand enough opportunity </a:t>
            </a:r>
            <a:r>
              <a:rPr lang="en-US" altLang="en-US" sz="2400" dirty="0">
                <a:ea typeface="ＭＳ Ｐゴシック" panose="020B0600070205080204" pitchFamily="34" charset="-128"/>
              </a:rPr>
              <a:t>to compensate you for exposing yourself to danger.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8F88C657-E3D2-3E4B-982A-4259882177A5}"/>
              </a:ext>
            </a:extLst>
          </p:cNvPr>
          <p:cNvSpPr>
            <a:spLocks noGrp="1"/>
          </p:cNvSpPr>
          <p:nvPr>
            <p:ph type="title"/>
          </p:nvPr>
        </p:nvSpPr>
        <p:spPr/>
        <p:txBody>
          <a:bodyPr/>
          <a:lstStyle/>
          <a:p>
            <a:r>
              <a:rPr lang="en-US" altLang="en-US" dirty="0"/>
              <a:t>Dimensions of Risk</a:t>
            </a:r>
          </a:p>
        </p:txBody>
      </p:sp>
      <p:sp>
        <p:nvSpPr>
          <p:cNvPr id="3" name="Content Placeholder 2">
            <a:extLst>
              <a:ext uri="{FF2B5EF4-FFF2-40B4-BE49-F238E27FC236}">
                <a16:creationId xmlns:a16="http://schemas.microsoft.com/office/drawing/2014/main" id="{26164442-445B-6442-8E3C-54FD2B3725CB}"/>
              </a:ext>
            </a:extLst>
          </p:cNvPr>
          <p:cNvSpPr>
            <a:spLocks noGrp="1"/>
          </p:cNvSpPr>
          <p:nvPr>
            <p:ph idx="1"/>
          </p:nvPr>
        </p:nvSpPr>
        <p:spPr/>
        <p:txBody>
          <a:bodyPr/>
          <a:lstStyle/>
          <a:p>
            <a:r>
              <a:rPr lang="en-US" b="1" dirty="0"/>
              <a:t>Price risk versus cash flow risk</a:t>
            </a:r>
            <a:r>
              <a:rPr lang="en-US" dirty="0"/>
              <a:t>: When you buy stocks, your risk can come from</a:t>
            </a:r>
          </a:p>
          <a:p>
            <a:pPr lvl="1"/>
            <a:r>
              <a:rPr lang="en-US" b="1" dirty="0"/>
              <a:t>Variability in the stock price</a:t>
            </a:r>
            <a:r>
              <a:rPr lang="en-US" dirty="0"/>
              <a:t>: Not only do you implicitly feel this risk (watching your holdings go up and down in value) but you are explicitly exposed, if you have to sell the stock.</a:t>
            </a:r>
          </a:p>
          <a:p>
            <a:pPr lvl="1"/>
            <a:r>
              <a:rPr lang="en-US" b="1" dirty="0"/>
              <a:t>Variability in cash flows</a:t>
            </a:r>
            <a:r>
              <a:rPr lang="en-US" dirty="0"/>
              <a:t>: In the strictest measure, this can be variability in dividends. More generally, it can reflect variability in the underlying earnings/cashflows.</a:t>
            </a:r>
          </a:p>
          <a:p>
            <a:r>
              <a:rPr lang="en-US" b="1" dirty="0"/>
              <a:t>Total risk versus downside risk</a:t>
            </a:r>
            <a:r>
              <a:rPr lang="en-US" dirty="0"/>
              <a:t>: You can measure risk as deviation from expectations in both directions(better &amp; worse than expected) or just worse than expected.</a:t>
            </a:r>
          </a:p>
          <a:p>
            <a:r>
              <a:rPr lang="en-US" b="1" dirty="0"/>
              <a:t>Stand alone risk versus portfolio risk</a:t>
            </a:r>
            <a:r>
              <a:rPr lang="en-US" dirty="0"/>
              <a:t>: You can measure risk in a stock, as a stand-alone investment or as risk added to a portfolio of stocks.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3CD52-ABC9-6148-8B80-2454C7219107}"/>
              </a:ext>
            </a:extLst>
          </p:cNvPr>
          <p:cNvSpPr>
            <a:spLocks noGrp="1"/>
          </p:cNvSpPr>
          <p:nvPr>
            <p:ph type="title"/>
          </p:nvPr>
        </p:nvSpPr>
        <p:spPr/>
        <p:txBody>
          <a:bodyPr/>
          <a:lstStyle/>
          <a:p>
            <a:r>
              <a:rPr lang="en-US" dirty="0"/>
              <a:t>The Risk/Return Starting Point</a:t>
            </a:r>
          </a:p>
        </p:txBody>
      </p:sp>
      <p:sp>
        <p:nvSpPr>
          <p:cNvPr id="3" name="Content Placeholder 2">
            <a:extLst>
              <a:ext uri="{FF2B5EF4-FFF2-40B4-BE49-F238E27FC236}">
                <a16:creationId xmlns:a16="http://schemas.microsoft.com/office/drawing/2014/main" id="{CAD9DF5F-C102-E94F-A3EC-1D741342ADA2}"/>
              </a:ext>
            </a:extLst>
          </p:cNvPr>
          <p:cNvSpPr>
            <a:spLocks noGrp="1"/>
          </p:cNvSpPr>
          <p:nvPr>
            <p:ph idx="1"/>
          </p:nvPr>
        </p:nvSpPr>
        <p:spPr/>
        <p:txBody>
          <a:bodyPr>
            <a:normAutofit/>
          </a:bodyPr>
          <a:lstStyle/>
          <a:p>
            <a:r>
              <a:rPr lang="en-US" b="1" dirty="0"/>
              <a:t>Proposition 1: No risk, no return</a:t>
            </a:r>
            <a:r>
              <a:rPr lang="en-US" dirty="0"/>
              <a:t>. If you don’t expose yourself to risk, you should not expect to earn a return higher than what you would make on a riskfree investment.</a:t>
            </a:r>
          </a:p>
          <a:p>
            <a:pPr lvl="1"/>
            <a:r>
              <a:rPr lang="en-US" dirty="0"/>
              <a:t>The Arbitrage Clause: If you can find a riskless investment on which you can earn more than the riskless rate, you have found an arbitrage position.</a:t>
            </a:r>
          </a:p>
          <a:p>
            <a:r>
              <a:rPr lang="en-US" b="1" dirty="0"/>
              <a:t>Proposition 2: In an efficient market, your expected return will rise only if you expose yourself to more risk</a:t>
            </a:r>
            <a:r>
              <a:rPr lang="en-US" dirty="0"/>
              <a:t>. There will be no free lunches.</a:t>
            </a:r>
          </a:p>
          <a:p>
            <a:pPr lvl="1"/>
            <a:r>
              <a:rPr lang="en-US" dirty="0"/>
              <a:t>The Beat the Market hope: If you can find inefficiencies, you may be able to exploit them to earn an expected return that is higher than what you should have given your risk exposure.</a:t>
            </a:r>
          </a:p>
        </p:txBody>
      </p:sp>
    </p:spTree>
    <p:extLst>
      <p:ext uri="{BB962C8B-B14F-4D97-AF65-F5344CB8AC3E}">
        <p14:creationId xmlns:p14="http://schemas.microsoft.com/office/powerpoint/2010/main" val="349301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17F4C-977F-6741-8668-F7E14B4150C3}"/>
              </a:ext>
            </a:extLst>
          </p:cNvPr>
          <p:cNvSpPr>
            <a:spLocks noGrp="1"/>
          </p:cNvSpPr>
          <p:nvPr>
            <p:ph type="title"/>
          </p:nvPr>
        </p:nvSpPr>
        <p:spPr/>
        <p:txBody>
          <a:bodyPr/>
          <a:lstStyle/>
          <a:p>
            <a:r>
              <a:rPr lang="en-US" dirty="0"/>
              <a:t>Measuring Price Risk</a:t>
            </a:r>
          </a:p>
        </p:txBody>
      </p:sp>
      <p:sp>
        <p:nvSpPr>
          <p:cNvPr id="3" name="Content Placeholder 2">
            <a:extLst>
              <a:ext uri="{FF2B5EF4-FFF2-40B4-BE49-F238E27FC236}">
                <a16:creationId xmlns:a16="http://schemas.microsoft.com/office/drawing/2014/main" id="{74573A9B-2178-654B-B2BF-06B2AEF31E33}"/>
              </a:ext>
            </a:extLst>
          </p:cNvPr>
          <p:cNvSpPr>
            <a:spLocks noGrp="1"/>
          </p:cNvSpPr>
          <p:nvPr>
            <p:ph idx="1"/>
          </p:nvPr>
        </p:nvSpPr>
        <p:spPr/>
        <p:txBody>
          <a:bodyPr>
            <a:normAutofit/>
          </a:bodyPr>
          <a:lstStyle/>
          <a:p>
            <a:r>
              <a:rPr lang="en-US" dirty="0"/>
              <a:t>The </a:t>
            </a:r>
            <a:r>
              <a:rPr lang="en-US" b="1" dirty="0"/>
              <a:t>simplest measure of price risk is the volatility in the price</a:t>
            </a:r>
            <a:r>
              <a:rPr lang="en-US" dirty="0"/>
              <a:t>, computed as a standard deviation or a variance.</a:t>
            </a:r>
          </a:p>
          <a:p>
            <a:r>
              <a:rPr lang="en-US" dirty="0"/>
              <a:t>Since high priced assets will have higher price standard deviation than low priced assets, the </a:t>
            </a:r>
            <a:r>
              <a:rPr lang="en-US" b="1" dirty="0"/>
              <a:t>volatility is usually standardized by looking at the returns on the asset</a:t>
            </a:r>
            <a:r>
              <a:rPr lang="en-US" dirty="0"/>
              <a:t>.</a:t>
            </a:r>
          </a:p>
          <a:p>
            <a:pPr lvl="1"/>
            <a:r>
              <a:rPr lang="en-US" dirty="0"/>
              <a:t>The returns on an asset comes </a:t>
            </a:r>
            <a:r>
              <a:rPr lang="en-US" b="1" dirty="0"/>
              <a:t>from price change during a period and any cash flows that are paid on it. </a:t>
            </a:r>
          </a:p>
          <a:p>
            <a:pPr lvl="1"/>
            <a:r>
              <a:rPr lang="en-US" dirty="0"/>
              <a:t>They are in </a:t>
            </a:r>
            <a:r>
              <a:rPr lang="en-US" b="1" dirty="0"/>
              <a:t>percentage terms and thus comparable across ass</a:t>
            </a:r>
            <a:r>
              <a:rPr lang="en-US" dirty="0"/>
              <a:t>ets with different price levels.</a:t>
            </a:r>
          </a:p>
        </p:txBody>
      </p:sp>
    </p:spTree>
    <p:extLst>
      <p:ext uri="{BB962C8B-B14F-4D97-AF65-F5344CB8AC3E}">
        <p14:creationId xmlns:p14="http://schemas.microsoft.com/office/powerpoint/2010/main" val="165409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CDC0-5E36-1F4C-9FA9-B3FDA24C9C78}"/>
              </a:ext>
            </a:extLst>
          </p:cNvPr>
          <p:cNvSpPr>
            <a:spLocks noGrp="1"/>
          </p:cNvSpPr>
          <p:nvPr>
            <p:ph type="title"/>
          </p:nvPr>
        </p:nvSpPr>
        <p:spPr/>
        <p:txBody>
          <a:bodyPr>
            <a:normAutofit/>
          </a:bodyPr>
          <a:lstStyle/>
          <a:p>
            <a:r>
              <a:rPr lang="en-US" dirty="0"/>
              <a:t>A Single investment: Estimating the volatility in Disney Prices from 2008-13</a:t>
            </a:r>
          </a:p>
        </p:txBody>
      </p:sp>
      <p:graphicFrame>
        <p:nvGraphicFramePr>
          <p:cNvPr id="4" name="Content Placeholder 3">
            <a:extLst>
              <a:ext uri="{FF2B5EF4-FFF2-40B4-BE49-F238E27FC236}">
                <a16:creationId xmlns:a16="http://schemas.microsoft.com/office/drawing/2014/main" id="{05303AE4-7A06-7046-B562-991D67619FC0}"/>
              </a:ext>
            </a:extLst>
          </p:cNvPr>
          <p:cNvGraphicFramePr>
            <a:graphicFrameLocks noGrp="1"/>
          </p:cNvGraphicFramePr>
          <p:nvPr>
            <p:ph idx="1"/>
            <p:extLst>
              <p:ext uri="{D42A27DB-BD31-4B8C-83A1-F6EECF244321}">
                <p14:modId xmlns:p14="http://schemas.microsoft.com/office/powerpoint/2010/main" val="228342415"/>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06A67FE6-648D-2C45-9C95-C8170E7ED1EA}"/>
              </a:ext>
            </a:extLst>
          </p:cNvPr>
          <p:cNvPicPr>
            <a:picLocks noChangeAspect="1"/>
          </p:cNvPicPr>
          <p:nvPr/>
        </p:nvPicPr>
        <p:blipFill>
          <a:blip r:embed="rId3"/>
          <a:stretch>
            <a:fillRect/>
          </a:stretch>
        </p:blipFill>
        <p:spPr>
          <a:xfrm>
            <a:off x="3352800" y="2057400"/>
            <a:ext cx="3276600" cy="535392"/>
          </a:xfrm>
          <a:prstGeom prst="rect">
            <a:avLst/>
          </a:prstGeom>
        </p:spPr>
      </p:pic>
    </p:spTree>
    <p:extLst>
      <p:ext uri="{BB962C8B-B14F-4D97-AF65-F5344CB8AC3E}">
        <p14:creationId xmlns:p14="http://schemas.microsoft.com/office/powerpoint/2010/main" val="328434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4B49-D910-A742-BA49-16D1578010CF}"/>
              </a:ext>
            </a:extLst>
          </p:cNvPr>
          <p:cNvSpPr>
            <a:spLocks noGrp="1"/>
          </p:cNvSpPr>
          <p:nvPr>
            <p:ph type="title"/>
          </p:nvPr>
        </p:nvSpPr>
        <p:spPr/>
        <p:txBody>
          <a:bodyPr>
            <a:normAutofit/>
          </a:bodyPr>
          <a:lstStyle/>
          <a:p>
            <a:r>
              <a:rPr lang="en-US" dirty="0"/>
              <a:t>Across Asset Classes: US Stocks versus US Treasury Bonds</a:t>
            </a:r>
          </a:p>
        </p:txBody>
      </p:sp>
      <p:graphicFrame>
        <p:nvGraphicFramePr>
          <p:cNvPr id="7" name="Content Placeholder 6">
            <a:extLst>
              <a:ext uri="{FF2B5EF4-FFF2-40B4-BE49-F238E27FC236}">
                <a16:creationId xmlns:a16="http://schemas.microsoft.com/office/drawing/2014/main" id="{0B4A6FE5-53AA-2078-E23A-8B73B3032899}"/>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6409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75569-C2A5-2247-83AE-A56997C3F9DB}"/>
              </a:ext>
            </a:extLst>
          </p:cNvPr>
          <p:cNvSpPr>
            <a:spLocks noGrp="1"/>
          </p:cNvSpPr>
          <p:nvPr>
            <p:ph type="title"/>
          </p:nvPr>
        </p:nvSpPr>
        <p:spPr/>
        <p:txBody>
          <a:bodyPr/>
          <a:lstStyle/>
          <a:p>
            <a:r>
              <a:rPr lang="en-US" dirty="0"/>
              <a:t>1. Downside versus Total Risk</a:t>
            </a:r>
          </a:p>
        </p:txBody>
      </p:sp>
      <p:sp>
        <p:nvSpPr>
          <p:cNvPr id="3" name="Content Placeholder 2">
            <a:extLst>
              <a:ext uri="{FF2B5EF4-FFF2-40B4-BE49-F238E27FC236}">
                <a16:creationId xmlns:a16="http://schemas.microsoft.com/office/drawing/2014/main" id="{081A9553-0BA5-F74C-963F-8242796A6A85}"/>
              </a:ext>
            </a:extLst>
          </p:cNvPr>
          <p:cNvSpPr>
            <a:spLocks noGrp="1"/>
          </p:cNvSpPr>
          <p:nvPr>
            <p:ph idx="1"/>
          </p:nvPr>
        </p:nvSpPr>
        <p:spPr/>
        <p:txBody>
          <a:bodyPr>
            <a:normAutofit/>
          </a:bodyPr>
          <a:lstStyle/>
          <a:p>
            <a:r>
              <a:rPr lang="en-US" dirty="0"/>
              <a:t>The </a:t>
            </a:r>
            <a:r>
              <a:rPr lang="en-US" b="1" dirty="0"/>
              <a:t>standard deviation in returns or prices is based upon the deviation of either from the average </a:t>
            </a:r>
            <a:r>
              <a:rPr lang="en-US" dirty="0"/>
              <a:t>and counts upside deviation (where you earn more than the average) as well as downside deviation (where you earn less than the average).</a:t>
            </a:r>
          </a:p>
          <a:p>
            <a:r>
              <a:rPr lang="en-US" dirty="0"/>
              <a:t>To the extent that </a:t>
            </a:r>
            <a:r>
              <a:rPr lang="en-US" b="1" dirty="0"/>
              <a:t>it is downside risk that creates pain</a:t>
            </a:r>
            <a:r>
              <a:rPr lang="en-US" dirty="0"/>
              <a:t>, there are some who argue that risk should be measured looking at only negative outcomes. </a:t>
            </a:r>
          </a:p>
          <a:p>
            <a:pPr lvl="1"/>
            <a:r>
              <a:rPr lang="en-US" dirty="0"/>
              <a:t>Semi variance measures the variance only in returns that fall below the average return.</a:t>
            </a:r>
          </a:p>
          <a:p>
            <a:pPr lvl="1"/>
            <a:r>
              <a:rPr lang="en-US" dirty="0"/>
              <a:t>A non-parametric measure of downside risk can be obtained by looking at the percentage of periods where a stock generates negative returns. With Disney, for instance, the returns were negative in 19 of 60 months.</a:t>
            </a:r>
          </a:p>
        </p:txBody>
      </p:sp>
    </p:spTree>
    <p:extLst>
      <p:ext uri="{BB962C8B-B14F-4D97-AF65-F5344CB8AC3E}">
        <p14:creationId xmlns:p14="http://schemas.microsoft.com/office/powerpoint/2010/main" val="1537924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7941B-97F7-1B4C-9B22-27B3E97A4AE9}"/>
              </a:ext>
            </a:extLst>
          </p:cNvPr>
          <p:cNvSpPr>
            <a:spLocks noGrp="1"/>
          </p:cNvSpPr>
          <p:nvPr>
            <p:ph type="title"/>
          </p:nvPr>
        </p:nvSpPr>
        <p:spPr/>
        <p:txBody>
          <a:bodyPr/>
          <a:lstStyle/>
          <a:p>
            <a:r>
              <a:rPr lang="en-US" dirty="0"/>
              <a:t>2. Cash Flow or Earnings based Risk</a:t>
            </a:r>
          </a:p>
        </p:txBody>
      </p:sp>
      <p:sp>
        <p:nvSpPr>
          <p:cNvPr id="3" name="Content Placeholder 2">
            <a:extLst>
              <a:ext uri="{FF2B5EF4-FFF2-40B4-BE49-F238E27FC236}">
                <a16:creationId xmlns:a16="http://schemas.microsoft.com/office/drawing/2014/main" id="{C32F3091-E2B0-844C-B706-86B29320100C}"/>
              </a:ext>
            </a:extLst>
          </p:cNvPr>
          <p:cNvSpPr>
            <a:spLocks noGrp="1"/>
          </p:cNvSpPr>
          <p:nvPr>
            <p:ph idx="1"/>
          </p:nvPr>
        </p:nvSpPr>
        <p:spPr/>
        <p:txBody>
          <a:bodyPr/>
          <a:lstStyle/>
          <a:p>
            <a:r>
              <a:rPr lang="en-US" dirty="0"/>
              <a:t>Since most investment philosophies are built on the presumption that markets make mistakes, </a:t>
            </a:r>
            <a:r>
              <a:rPr lang="en-US" b="1" dirty="0"/>
              <a:t>there are some who argue that it is contradictory to use a market number (prices, returns) to estimate the risk in an investmen</a:t>
            </a:r>
            <a:r>
              <a:rPr lang="en-US" dirty="0"/>
              <a:t>t.</a:t>
            </a:r>
          </a:p>
          <a:p>
            <a:r>
              <a:rPr lang="en-US" dirty="0"/>
              <a:t>In intrinsic value investing, in its purest form, you buy an asset for its cash flows and the risk to you, then, is the risk that these cash flows will not meet your expectations. For these investors, </a:t>
            </a:r>
            <a:r>
              <a:rPr lang="en-US" b="1" dirty="0"/>
              <a:t>a better measure of risk may be the volatility in earnings or cash flows</a:t>
            </a:r>
            <a:r>
              <a:rPr lang="en-US" dirty="0"/>
              <a:t>.</a:t>
            </a:r>
          </a:p>
          <a:p>
            <a:r>
              <a:rPr lang="en-US" dirty="0"/>
              <a:t>The problem, though, is that unlike market prices, which are updated constantly, earnings and cash flows are estimated periodically (and by accountants)&gt;</a:t>
            </a:r>
          </a:p>
        </p:txBody>
      </p:sp>
    </p:spTree>
    <p:extLst>
      <p:ext uri="{BB962C8B-B14F-4D97-AF65-F5344CB8AC3E}">
        <p14:creationId xmlns:p14="http://schemas.microsoft.com/office/powerpoint/2010/main" val="97567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C5098-01E7-9E4B-A8A0-15B6CD689BD8}"/>
              </a:ext>
            </a:extLst>
          </p:cNvPr>
          <p:cNvSpPr>
            <a:spLocks noGrp="1"/>
          </p:cNvSpPr>
          <p:nvPr>
            <p:ph type="title"/>
          </p:nvPr>
        </p:nvSpPr>
        <p:spPr/>
        <p:txBody>
          <a:bodyPr/>
          <a:lstStyle/>
          <a:p>
            <a:r>
              <a:rPr lang="en-US" dirty="0"/>
              <a:t>3. Stand alone versus Portfolio Risk</a:t>
            </a:r>
          </a:p>
        </p:txBody>
      </p:sp>
      <p:sp>
        <p:nvSpPr>
          <p:cNvPr id="3" name="Content Placeholder 2">
            <a:extLst>
              <a:ext uri="{FF2B5EF4-FFF2-40B4-BE49-F238E27FC236}">
                <a16:creationId xmlns:a16="http://schemas.microsoft.com/office/drawing/2014/main" id="{6DE460F2-6796-DB49-BCD2-8956D088C6D5}"/>
              </a:ext>
            </a:extLst>
          </p:cNvPr>
          <p:cNvSpPr>
            <a:spLocks noGrp="1"/>
          </p:cNvSpPr>
          <p:nvPr>
            <p:ph idx="1"/>
          </p:nvPr>
        </p:nvSpPr>
        <p:spPr/>
        <p:txBody>
          <a:bodyPr/>
          <a:lstStyle/>
          <a:p>
            <a:r>
              <a:rPr lang="en-US" dirty="0"/>
              <a:t>When assessing the risk in an investment, you can look at risk in one of two ways:</a:t>
            </a:r>
          </a:p>
          <a:p>
            <a:pPr lvl="1"/>
            <a:r>
              <a:rPr lang="en-US" b="1" dirty="0"/>
              <a:t>Stand alone</a:t>
            </a:r>
            <a:r>
              <a:rPr lang="en-US" dirty="0"/>
              <a:t>: You can look at the total risk in an investment.</a:t>
            </a:r>
          </a:p>
          <a:p>
            <a:pPr lvl="1"/>
            <a:r>
              <a:rPr lang="en-US" b="1" dirty="0"/>
              <a:t>Portfolio</a:t>
            </a:r>
            <a:r>
              <a:rPr lang="en-US" dirty="0"/>
              <a:t>: You can look at the risk added by the investment to your portfolio.</a:t>
            </a:r>
          </a:p>
          <a:p>
            <a:r>
              <a:rPr lang="en-US" b="1" dirty="0"/>
              <a:t>The Markowitz Revolution</a:t>
            </a:r>
            <a:r>
              <a:rPr lang="en-US" dirty="0"/>
              <a:t>: If there is a change that has come to investments from the development of finance as a discipline, it is that rational investors should focus on the latter, not the former, since your wealth is determined by what your overall portfolio does.</a:t>
            </a:r>
          </a:p>
        </p:txBody>
      </p:sp>
    </p:spTree>
    <p:extLst>
      <p:ext uri="{BB962C8B-B14F-4D97-AF65-F5344CB8AC3E}">
        <p14:creationId xmlns:p14="http://schemas.microsoft.com/office/powerpoint/2010/main" val="3022658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10E7-700B-1C49-95CC-B8B7CD6235CC}"/>
              </a:ext>
            </a:extLst>
          </p:cNvPr>
          <p:cNvSpPr>
            <a:spLocks noGrp="1"/>
          </p:cNvSpPr>
          <p:nvPr>
            <p:ph type="title"/>
          </p:nvPr>
        </p:nvSpPr>
        <p:spPr/>
        <p:txBody>
          <a:bodyPr/>
          <a:lstStyle/>
          <a:p>
            <a:r>
              <a:rPr lang="en-US" dirty="0"/>
              <a:t>The Intuition of Diversification</a:t>
            </a:r>
          </a:p>
        </p:txBody>
      </p:sp>
      <p:sp>
        <p:nvSpPr>
          <p:cNvPr id="6" name="Content Placeholder 5">
            <a:extLst>
              <a:ext uri="{FF2B5EF4-FFF2-40B4-BE49-F238E27FC236}">
                <a16:creationId xmlns:a16="http://schemas.microsoft.com/office/drawing/2014/main" id="{EF328462-378D-6A42-BB3D-FA59449C1D83}"/>
              </a:ext>
            </a:extLst>
          </p:cNvPr>
          <p:cNvSpPr>
            <a:spLocks noGrp="1"/>
          </p:cNvSpPr>
          <p:nvPr>
            <p:ph idx="1"/>
          </p:nvPr>
        </p:nvSpPr>
        <p:spPr/>
        <p:txBody>
          <a:bodyPr>
            <a:normAutofit/>
          </a:bodyPr>
          <a:lstStyle/>
          <a:p>
            <a:pPr>
              <a:defRPr/>
            </a:pPr>
            <a:r>
              <a:rPr lang="en-US" dirty="0"/>
              <a:t>On economic grounds, diversifying and holding a larger portfolio eliminates investment-specific risk for two reasons-</a:t>
            </a:r>
          </a:p>
          <a:p>
            <a:pPr marL="822960" lvl="1" indent="-457200">
              <a:buFont typeface="+mj-lt"/>
              <a:buAutoNum type="alphaLcPeriod"/>
              <a:defRPr/>
            </a:pPr>
            <a:r>
              <a:rPr lang="en-US" dirty="0"/>
              <a:t>Each investment is a </a:t>
            </a:r>
            <a:r>
              <a:rPr lang="en-US" b="1" dirty="0"/>
              <a:t>much smaller percentage of the portfolio</a:t>
            </a:r>
            <a:r>
              <a:rPr lang="en-US" dirty="0"/>
              <a:t>, muting the effect (positive or negative) on the overall portfolio.</a:t>
            </a:r>
          </a:p>
          <a:p>
            <a:pPr marL="822960" lvl="1" indent="-457200">
              <a:buFont typeface="+mj-lt"/>
              <a:buAutoNum type="alphaLcPeriod"/>
              <a:defRPr/>
            </a:pPr>
            <a:r>
              <a:rPr lang="en-US" dirty="0"/>
              <a:t>Investment-specific actions can be either positive or negative. In a large portfolio, it is argued, </a:t>
            </a:r>
            <a:r>
              <a:rPr lang="en-US" b="1" dirty="0"/>
              <a:t>these effects will average out to zero</a:t>
            </a:r>
            <a:r>
              <a:rPr lang="en-US" dirty="0"/>
              <a:t>. </a:t>
            </a:r>
          </a:p>
          <a:p>
            <a:pPr marL="548640" indent="-457200">
              <a:defRPr/>
            </a:pPr>
            <a:r>
              <a:rPr lang="en-US" dirty="0"/>
              <a:t>The latter benefit will occur </a:t>
            </a:r>
            <a:r>
              <a:rPr lang="en-US" b="1" dirty="0"/>
              <a:t>only if your investments don’t move in proportion</a:t>
            </a:r>
            <a:r>
              <a:rPr lang="en-US" dirty="0"/>
              <a:t>. Even if they move together most of the time, there will be diversification benefits from the times that they do not.</a:t>
            </a:r>
          </a:p>
          <a:p>
            <a:pPr marL="502920" indent="-457200">
              <a:defRPr/>
            </a:pPr>
            <a:r>
              <a:rPr lang="en-US" dirty="0"/>
              <a:t>The </a:t>
            </a:r>
            <a:r>
              <a:rPr lang="en-US" b="1" dirty="0"/>
              <a:t>less your investments move together </a:t>
            </a:r>
            <a:r>
              <a:rPr lang="en-US" dirty="0"/>
              <a:t>(the lower the correlation), the greater the benefits to diversification/.</a:t>
            </a:r>
          </a:p>
          <a:p>
            <a:endParaRPr lang="en-US" dirty="0"/>
          </a:p>
        </p:txBody>
      </p:sp>
    </p:spTree>
    <p:extLst>
      <p:ext uri="{BB962C8B-B14F-4D97-AF65-F5344CB8AC3E}">
        <p14:creationId xmlns:p14="http://schemas.microsoft.com/office/powerpoint/2010/main" val="240527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562C3-6E8E-D54F-B385-3563A3068A63}"/>
              </a:ext>
            </a:extLst>
          </p:cNvPr>
          <p:cNvSpPr>
            <a:spLocks noGrp="1"/>
          </p:cNvSpPr>
          <p:nvPr>
            <p:ph type="title"/>
          </p:nvPr>
        </p:nvSpPr>
        <p:spPr/>
        <p:txBody>
          <a:bodyPr/>
          <a:lstStyle/>
          <a:p>
            <a:r>
              <a:rPr lang="en-US" dirty="0"/>
              <a:t>The Statistics of Diversification</a:t>
            </a:r>
          </a:p>
        </p:txBody>
      </p:sp>
      <p:graphicFrame>
        <p:nvGraphicFramePr>
          <p:cNvPr id="4" name="Content Placeholder 3">
            <a:extLst>
              <a:ext uri="{FF2B5EF4-FFF2-40B4-BE49-F238E27FC236}">
                <a16:creationId xmlns:a16="http://schemas.microsoft.com/office/drawing/2014/main" id="{D9BA3A07-8966-D142-806A-11EC834E9E2C}"/>
              </a:ext>
            </a:extLst>
          </p:cNvPr>
          <p:cNvGraphicFramePr>
            <a:graphicFrameLocks noGrp="1"/>
          </p:cNvGraphicFramePr>
          <p:nvPr>
            <p:ph idx="1"/>
            <p:extLst>
              <p:ext uri="{D42A27DB-BD31-4B8C-83A1-F6EECF244321}">
                <p14:modId xmlns:p14="http://schemas.microsoft.com/office/powerpoint/2010/main" val="3524556682"/>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5108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8F2FF-1DB9-8A46-95EF-E93EA9261315}"/>
              </a:ext>
            </a:extLst>
          </p:cNvPr>
          <p:cNvSpPr>
            <a:spLocks noGrp="1"/>
          </p:cNvSpPr>
          <p:nvPr>
            <p:ph type="title"/>
          </p:nvPr>
        </p:nvSpPr>
        <p:spPr/>
        <p:txBody>
          <a:bodyPr/>
          <a:lstStyle/>
          <a:p>
            <a:r>
              <a:rPr lang="en-US" dirty="0"/>
              <a:t>Risk: The Bottom Line</a:t>
            </a:r>
          </a:p>
        </p:txBody>
      </p:sp>
      <p:sp>
        <p:nvSpPr>
          <p:cNvPr id="3" name="Content Placeholder 2">
            <a:extLst>
              <a:ext uri="{FF2B5EF4-FFF2-40B4-BE49-F238E27FC236}">
                <a16:creationId xmlns:a16="http://schemas.microsoft.com/office/drawing/2014/main" id="{67735998-051D-2446-853A-5B1528E90F63}"/>
              </a:ext>
            </a:extLst>
          </p:cNvPr>
          <p:cNvSpPr>
            <a:spLocks noGrp="1"/>
          </p:cNvSpPr>
          <p:nvPr>
            <p:ph idx="1"/>
          </p:nvPr>
        </p:nvSpPr>
        <p:spPr/>
        <p:txBody>
          <a:bodyPr>
            <a:normAutofit/>
          </a:bodyPr>
          <a:lstStyle/>
          <a:p>
            <a:r>
              <a:rPr lang="en-US" dirty="0"/>
              <a:t>We can disagree about how best to measure risk, but </a:t>
            </a:r>
            <a:r>
              <a:rPr lang="en-US" b="1" dirty="0"/>
              <a:t>to argue that you do not have to measure risk or that risk does not matter is foolhardy.</a:t>
            </a:r>
          </a:p>
          <a:p>
            <a:r>
              <a:rPr lang="en-US" dirty="0"/>
              <a:t>Different investment philosophies can </a:t>
            </a:r>
            <a:r>
              <a:rPr lang="en-US" b="1" dirty="0"/>
              <a:t>come up with different measures of risk</a:t>
            </a:r>
            <a:r>
              <a:rPr lang="en-US" dirty="0"/>
              <a:t>, reflecting different beliefs about markets and different time horizons.</a:t>
            </a:r>
          </a:p>
          <a:p>
            <a:r>
              <a:rPr lang="en-US" dirty="0"/>
              <a:t>Every investor has to </a:t>
            </a:r>
            <a:r>
              <a:rPr lang="en-US" b="1" dirty="0"/>
              <a:t>measure the returns that he or she generates on his investments against what he or she should have made, given risk exposure</a:t>
            </a:r>
            <a:r>
              <a:rPr lang="en-US" dirty="0"/>
              <a:t>.</a:t>
            </a:r>
          </a:p>
        </p:txBody>
      </p:sp>
    </p:spTree>
    <p:extLst>
      <p:ext uri="{BB962C8B-B14F-4D97-AF65-F5344CB8AC3E}">
        <p14:creationId xmlns:p14="http://schemas.microsoft.com/office/powerpoint/2010/main" val="8400767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4609</TotalTime>
  <Pages>96</Pages>
  <Words>1145</Words>
  <Application>Microsoft Macintosh PowerPoint</Application>
  <PresentationFormat>On-screen Show (4:3)</PresentationFormat>
  <Paragraphs>54</Paragraphs>
  <Slides>13</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Rockwell</vt:lpstr>
      <vt:lpstr>Rockwell Condensed</vt:lpstr>
      <vt:lpstr>Rockwell Extra Bold</vt:lpstr>
      <vt:lpstr>Times</vt:lpstr>
      <vt:lpstr>Wingdings</vt:lpstr>
      <vt:lpstr>Slides2025</vt:lpstr>
      <vt:lpstr>Understanding Risk I: Defining and measuring Risk</vt:lpstr>
      <vt:lpstr>What is risk?</vt:lpstr>
      <vt:lpstr>Dimensions of Risk</vt:lpstr>
      <vt:lpstr>The Risk/Return Starting Point</vt:lpstr>
      <vt:lpstr>Measuring Price Risk</vt:lpstr>
      <vt:lpstr>A Single investment: Estimating the volatility in Disney Prices from 2008-13</vt:lpstr>
      <vt:lpstr>Across Asset Classes: US Stocks versus US Treasury Bonds</vt:lpstr>
      <vt:lpstr>1. Downside versus Total Risk</vt:lpstr>
      <vt:lpstr>2. Cash Flow or Earnings based Risk</vt:lpstr>
      <vt:lpstr>3. Stand alone versus Portfolio Risk</vt:lpstr>
      <vt:lpstr>The Intuition of Diversification</vt:lpstr>
      <vt:lpstr>The Statistics of Diversification</vt:lpstr>
      <vt:lpstr>Risk: The Bottom 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resource allocation decision (capital budgeting)</dc:title>
  <dc:subject/>
  <dc:creator>Aswath Damodaran</dc:creator>
  <cp:keywords/>
  <dc:description/>
  <cp:lastModifiedBy>Aswath Damodaran</cp:lastModifiedBy>
  <cp:revision>111</cp:revision>
  <cp:lastPrinted>2025-12-05T18:13:18Z</cp:lastPrinted>
  <dcterms:created xsi:type="dcterms:W3CDTF">1997-11-21T18:25:44Z</dcterms:created>
  <dcterms:modified xsi:type="dcterms:W3CDTF">2025-12-05T18:13:21Z</dcterms:modified>
</cp:coreProperties>
</file>