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54" r:id="rId1"/>
  </p:sldMasterIdLst>
  <p:notesMasterIdLst>
    <p:notesMasterId r:id="rId18"/>
  </p:notesMasterIdLst>
  <p:sldIdLst>
    <p:sldId id="256" r:id="rId2"/>
    <p:sldId id="304" r:id="rId3"/>
    <p:sldId id="287" r:id="rId4"/>
    <p:sldId id="297" r:id="rId5"/>
    <p:sldId id="279" r:id="rId6"/>
    <p:sldId id="280" r:id="rId7"/>
    <p:sldId id="298" r:id="rId8"/>
    <p:sldId id="302" r:id="rId9"/>
    <p:sldId id="303" r:id="rId10"/>
    <p:sldId id="305" r:id="rId11"/>
    <p:sldId id="307" r:id="rId12"/>
    <p:sldId id="299" r:id="rId13"/>
    <p:sldId id="308" r:id="rId14"/>
    <p:sldId id="276" r:id="rId15"/>
    <p:sldId id="286" r:id="rId16"/>
    <p:sldId id="30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94"/>
  </p:normalViewPr>
  <p:slideViewPr>
    <p:cSldViewPr>
      <p:cViewPr varScale="1">
        <p:scale>
          <a:sx n="117" d="100"/>
          <a:sy n="117" d="100"/>
        </p:scale>
        <p:origin x="162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1C8CC29F-A152-2945-820A-64B7FAB0EE4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79" name="Rectangle 3">
            <a:extLst>
              <a:ext uri="{FF2B5EF4-FFF2-40B4-BE49-F238E27FC236}">
                <a16:creationId xmlns:a16="http://schemas.microsoft.com/office/drawing/2014/main" id="{778E4152-B601-8B49-92D0-6C1CD3537F9A}"/>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50180" name="Rectangle 4">
            <a:extLst>
              <a:ext uri="{FF2B5EF4-FFF2-40B4-BE49-F238E27FC236}">
                <a16:creationId xmlns:a16="http://schemas.microsoft.com/office/drawing/2014/main" id="{4AF4B624-622E-E04D-B08F-24CD4F249AD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50181" name="Rectangle 5">
            <a:extLst>
              <a:ext uri="{FF2B5EF4-FFF2-40B4-BE49-F238E27FC236}">
                <a16:creationId xmlns:a16="http://schemas.microsoft.com/office/drawing/2014/main" id="{25B4F059-CAE4-7E44-B85D-BA2819C9C3F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a:extLst>
              <a:ext uri="{FF2B5EF4-FFF2-40B4-BE49-F238E27FC236}">
                <a16:creationId xmlns:a16="http://schemas.microsoft.com/office/drawing/2014/main" id="{0712A25F-B5D4-DA46-B547-632A79494AE0}"/>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83" name="Rectangle 7">
            <a:extLst>
              <a:ext uri="{FF2B5EF4-FFF2-40B4-BE49-F238E27FC236}">
                <a16:creationId xmlns:a16="http://schemas.microsoft.com/office/drawing/2014/main" id="{86D97214-3439-8847-B28D-AB913DC76720}"/>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02F7E54C-DBCC-EF4D-8FE4-4C5F33F9036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7E54C-DBCC-EF4D-8FE4-4C5F33F90367}" type="slidenum">
              <a:rPr lang="en-US" altLang="en-US" smtClean="0"/>
              <a:pPr/>
              <a:t>3</a:t>
            </a:fld>
            <a:endParaRPr lang="en-US" altLang="en-US"/>
          </a:p>
        </p:txBody>
      </p:sp>
    </p:spTree>
    <p:extLst>
      <p:ext uri="{BB962C8B-B14F-4D97-AF65-F5344CB8AC3E}">
        <p14:creationId xmlns:p14="http://schemas.microsoft.com/office/powerpoint/2010/main" val="2185142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7E54C-DBCC-EF4D-8FE4-4C5F33F90367}" type="slidenum">
              <a:rPr lang="en-US" altLang="en-US" smtClean="0"/>
              <a:pPr/>
              <a:t>9</a:t>
            </a:fld>
            <a:endParaRPr lang="en-US" altLang="en-US"/>
          </a:p>
        </p:txBody>
      </p:sp>
    </p:spTree>
    <p:extLst>
      <p:ext uri="{BB962C8B-B14F-4D97-AF65-F5344CB8AC3E}">
        <p14:creationId xmlns:p14="http://schemas.microsoft.com/office/powerpoint/2010/main" val="178831687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AC1DBD-9BB0-8F4A-8F27-4C790B72B661}" type="datetime1">
              <a:rPr lang="en-US" altLang="en-US" smtClean="0"/>
              <a:pPr/>
              <a:t>12/11/25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10A47871-5933-DD4F-ABB9-0E078F609224}" type="slidenum">
              <a:rPr lang="en-US" altLang="en-US" smtClean="0"/>
              <a:pPr/>
              <a:t>‹#›</a:t>
            </a:fld>
            <a:endParaRPr lang="en-US" altLang="en-US"/>
          </a:p>
        </p:txBody>
      </p:sp>
    </p:spTree>
    <p:extLst>
      <p:ext uri="{BB962C8B-B14F-4D97-AF65-F5344CB8AC3E}">
        <p14:creationId xmlns:p14="http://schemas.microsoft.com/office/powerpoint/2010/main" val="4164054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875081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48BBAEE-ADB1-4A43-B939-7DD0D37D196C}" type="datetime1">
              <a:rPr lang="en-US" altLang="en-US" smtClean="0"/>
              <a:pPr/>
              <a:t>12/11/25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1C9796F5-EF7F-554A-83A3-685436F20313}" type="slidenum">
              <a:rPr lang="en-US" altLang="en-US" smtClean="0"/>
              <a:pPr/>
              <a:t>‹#›</a:t>
            </a:fld>
            <a:endParaRPr lang="en-US" altLang="en-US"/>
          </a:p>
        </p:txBody>
      </p:sp>
    </p:spTree>
    <p:extLst>
      <p:ext uri="{BB962C8B-B14F-4D97-AF65-F5344CB8AC3E}">
        <p14:creationId xmlns:p14="http://schemas.microsoft.com/office/powerpoint/2010/main" val="4161743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DD75B1-974F-F040-B12F-7B4813645A5A}" type="datetime1">
              <a:rPr lang="en-US" altLang="en-US" smtClean="0"/>
              <a:pPr/>
              <a:t>12/11/25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C31DA1FF-8FEF-E74D-A7FD-5AEFD87A768E}" type="slidenum">
              <a:rPr lang="en-US" altLang="en-US" smtClean="0"/>
              <a:pPr/>
              <a:t>‹#›</a:t>
            </a:fld>
            <a:endParaRPr lang="en-US" altLang="en-US"/>
          </a:p>
        </p:txBody>
      </p:sp>
    </p:spTree>
    <p:extLst>
      <p:ext uri="{BB962C8B-B14F-4D97-AF65-F5344CB8AC3E}">
        <p14:creationId xmlns:p14="http://schemas.microsoft.com/office/powerpoint/2010/main" val="4000373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501DBA-DC64-D14E-A8A9-810265F8590E}" type="datetime1">
              <a:rPr lang="en-US" altLang="en-US" smtClean="0"/>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289341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6DB8D658-33B9-D74C-A919-8DCE731A72F6}" type="datetime1">
              <a:rPr lang="en-US" altLang="en-US" smtClean="0"/>
              <a:pPr/>
              <a:t>12/11/25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fld id="{905BFE59-AA2B-4444-8DE7-7FDB301C8CA2}"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546638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727BE2-0F52-7848-894E-CC3DE2A171FD}" type="datetime1">
              <a:rPr lang="en-US" altLang="en-US" smtClean="0"/>
              <a:pPr/>
              <a:t>12/11/25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52A9A9BF-55DE-B64E-AFA1-5137FA5490D8}" type="slidenum">
              <a:rPr lang="en-US" altLang="en-US" smtClean="0"/>
              <a:pPr/>
              <a:t>‹#›</a:t>
            </a:fld>
            <a:endParaRPr lang="en-US" altLang="en-US"/>
          </a:p>
        </p:txBody>
      </p:sp>
    </p:spTree>
    <p:extLst>
      <p:ext uri="{BB962C8B-B14F-4D97-AF65-F5344CB8AC3E}">
        <p14:creationId xmlns:p14="http://schemas.microsoft.com/office/powerpoint/2010/main" val="3051726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fld id="{FC501DBA-DC64-D14E-A8A9-810265F8590E}" type="datetime1">
              <a:rPr lang="en-US" altLang="en-US" smtClean="0"/>
              <a:pPr/>
              <a:t>12/11/25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144412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fld id="{8C2989A3-F926-AC43-8F5A-BB26D2578CA1}" type="datetime1">
              <a:rPr lang="en-US" altLang="en-US" smtClean="0"/>
              <a:pPr/>
              <a:t>12/11/25</a:t>
            </a:fld>
            <a:endParaRPr lang="en-US" altLang="en-US"/>
          </a:p>
        </p:txBody>
      </p:sp>
      <p:sp>
        <p:nvSpPr>
          <p:cNvPr id="10" name="Slide Number Placeholder 9"/>
          <p:cNvSpPr>
            <a:spLocks noGrp="1"/>
          </p:cNvSpPr>
          <p:nvPr>
            <p:ph type="sldNum" sz="quarter" idx="12"/>
          </p:nvPr>
        </p:nvSpPr>
        <p:spPr/>
        <p:txBody>
          <a:bodyPr/>
          <a:lstStyle/>
          <a:p>
            <a:fld id="{BAA3BD8E-2130-4446-ADA8-C689E32FD8E3}" type="slidenum">
              <a:rPr lang="en-US" altLang="en-US" smtClean="0"/>
              <a:pPr/>
              <a:t>‹#›</a:t>
            </a:fld>
            <a:endParaRPr lang="en-US" altLang="en-US"/>
          </a:p>
        </p:txBody>
      </p:sp>
    </p:spTree>
    <p:extLst>
      <p:ext uri="{BB962C8B-B14F-4D97-AF65-F5344CB8AC3E}">
        <p14:creationId xmlns:p14="http://schemas.microsoft.com/office/powerpoint/2010/main" val="2831170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19B794-F6E8-AA4F-AB73-A8542555E70D}" type="datetime1">
              <a:rPr lang="en-US" altLang="en-US" smtClean="0"/>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5BAE5251-8E13-4440-AE90-5D6605EAAF04}" type="slidenum">
              <a:rPr lang="en-US" altLang="en-US" smtClean="0"/>
              <a:pPr/>
              <a:t>‹#›</a:t>
            </a:fld>
            <a:endParaRPr lang="en-US" altLang="en-US"/>
          </a:p>
        </p:txBody>
      </p:sp>
    </p:spTree>
    <p:extLst>
      <p:ext uri="{BB962C8B-B14F-4D97-AF65-F5344CB8AC3E}">
        <p14:creationId xmlns:p14="http://schemas.microsoft.com/office/powerpoint/2010/main" val="2438265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20A886-D8C6-5D47-B2D8-2675AE365C52}" type="datetime1">
              <a:rPr lang="en-US" altLang="en-US" smtClean="0"/>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4229C6B9-97DD-C94D-9C9C-E98340BBF4BC}" type="slidenum">
              <a:rPr lang="en-US" altLang="en-US" smtClean="0"/>
              <a:pPr/>
              <a:t>‹#›</a:t>
            </a:fld>
            <a:endParaRPr lang="en-US" altLang="en-US"/>
          </a:p>
        </p:txBody>
      </p:sp>
    </p:spTree>
    <p:extLst>
      <p:ext uri="{BB962C8B-B14F-4D97-AF65-F5344CB8AC3E}">
        <p14:creationId xmlns:p14="http://schemas.microsoft.com/office/powerpoint/2010/main" val="4033346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6428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138615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C501DBA-DC64-D14E-A8A9-810265F8590E}" type="datetime1">
              <a:rPr lang="en-US" altLang="en-US" smtClean="0"/>
              <a:pPr/>
              <a:t>12/11/25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263655973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2447D911-DEE5-AB48-B31F-AD05ECEC8C20}"/>
              </a:ext>
            </a:extLst>
          </p:cNvPr>
          <p:cNvSpPr>
            <a:spLocks noGrp="1" noChangeArrowheads="1"/>
          </p:cNvSpPr>
          <p:nvPr>
            <p:ph type="ctrTitle"/>
          </p:nvPr>
        </p:nvSpPr>
        <p:spPr/>
        <p:txBody>
          <a:bodyPr/>
          <a:lstStyle/>
          <a:p>
            <a:r>
              <a:rPr lang="en-US" altLang="en-US"/>
              <a:t>Activist Growth Investing</a:t>
            </a:r>
          </a:p>
        </p:txBody>
      </p:sp>
      <p:sp>
        <p:nvSpPr>
          <p:cNvPr id="3075" name="Rectangle 3">
            <a:extLst>
              <a:ext uri="{FF2B5EF4-FFF2-40B4-BE49-F238E27FC236}">
                <a16:creationId xmlns:a16="http://schemas.microsoft.com/office/drawing/2014/main" id="{A4F149A2-C483-A349-B0BE-F90865DCB27E}"/>
              </a:ext>
            </a:extLst>
          </p:cNvPr>
          <p:cNvSpPr>
            <a:spLocks noGrp="1" noChangeArrowheads="1"/>
          </p:cNvSpPr>
          <p:nvPr>
            <p:ph type="subTitle" idx="1"/>
          </p:nvPr>
        </p:nvSpPr>
        <p:spPr/>
        <p:txBody>
          <a:bodyPr/>
          <a:lstStyle/>
          <a:p>
            <a:r>
              <a:rPr lang="en-US" dirty="0"/>
              <a:t>Venture Capital: Legend and Reality!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5F0A3DFE-100C-4349-9E53-CEC6372E6F7E}"/>
              </a:ext>
            </a:extLst>
          </p:cNvPr>
          <p:cNvSpPr>
            <a:spLocks noGrp="1"/>
          </p:cNvSpPr>
          <p:nvPr>
            <p:ph type="title"/>
          </p:nvPr>
        </p:nvSpPr>
        <p:spPr/>
        <p:txBody>
          <a:bodyPr/>
          <a:lstStyle/>
          <a:p>
            <a:r>
              <a:rPr lang="en-US" altLang="en-US"/>
              <a:t>The faces of activist growth investing</a:t>
            </a:r>
          </a:p>
        </p:txBody>
      </p:sp>
      <p:sp>
        <p:nvSpPr>
          <p:cNvPr id="3" name="Content Placeholder 2">
            <a:extLst>
              <a:ext uri="{FF2B5EF4-FFF2-40B4-BE49-F238E27FC236}">
                <a16:creationId xmlns:a16="http://schemas.microsoft.com/office/drawing/2014/main" id="{DB7EBA19-73C7-FB43-9577-359C5DAD1E63}"/>
              </a:ext>
            </a:extLst>
          </p:cNvPr>
          <p:cNvSpPr>
            <a:spLocks noGrp="1"/>
          </p:cNvSpPr>
          <p:nvPr>
            <p:ph idx="1"/>
          </p:nvPr>
        </p:nvSpPr>
        <p:spPr/>
        <p:txBody>
          <a:bodyPr/>
          <a:lstStyle/>
          <a:p>
            <a:r>
              <a:rPr lang="en-US" b="1" dirty="0"/>
              <a:t>The when:</a:t>
            </a:r>
            <a:r>
              <a:rPr lang="en-US" dirty="0"/>
              <a:t> Unlike activist value investing, which is usually directed at mature companies, late in the business life cycle, activist growth investing has to happen earlier in the cycle.</a:t>
            </a:r>
          </a:p>
          <a:p>
            <a:r>
              <a:rPr lang="en-US" b="1" dirty="0"/>
              <a:t>The what: </a:t>
            </a:r>
            <a:r>
              <a:rPr lang="en-US" dirty="0"/>
              <a:t>In its most common form, activist growth investing takes the form of providing capital to young, start-up companies. That capital is often provided by venture capitalists but is not restricted to them.</a:t>
            </a:r>
          </a:p>
          <a:p>
            <a:r>
              <a:rPr lang="en-US" b="1" dirty="0"/>
              <a:t>Another form? </a:t>
            </a:r>
            <a:r>
              <a:rPr lang="en-US" dirty="0"/>
              <a:t>It is also possible for some activist growth investing to occur later in the life cycle, with firms that have growth opportunities that are not being exploited, but that is less common.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5A3B73F1-7FA1-0D4D-8C34-9EA09561EC40}"/>
              </a:ext>
            </a:extLst>
          </p:cNvPr>
          <p:cNvSpPr>
            <a:spLocks noGrp="1" noChangeArrowheads="1"/>
          </p:cNvSpPr>
          <p:nvPr>
            <p:ph type="title"/>
          </p:nvPr>
        </p:nvSpPr>
        <p:spPr/>
        <p:txBody>
          <a:bodyPr/>
          <a:lstStyle/>
          <a:p>
            <a:r>
              <a:rPr lang="en-US" altLang="en-US" dirty="0"/>
              <a:t>Investing in Private Equity: Forms</a:t>
            </a:r>
          </a:p>
        </p:txBody>
      </p:sp>
      <p:sp>
        <p:nvSpPr>
          <p:cNvPr id="56323" name="Rectangle 3">
            <a:extLst>
              <a:ext uri="{FF2B5EF4-FFF2-40B4-BE49-F238E27FC236}">
                <a16:creationId xmlns:a16="http://schemas.microsoft.com/office/drawing/2014/main" id="{5F9D5E42-8223-6948-8208-02501B483CA4}"/>
              </a:ext>
            </a:extLst>
          </p:cNvPr>
          <p:cNvSpPr>
            <a:spLocks noGrp="1" noChangeArrowheads="1"/>
          </p:cNvSpPr>
          <p:nvPr>
            <p:ph idx="1"/>
          </p:nvPr>
        </p:nvSpPr>
        <p:spPr/>
        <p:txBody>
          <a:bodyPr>
            <a:normAutofit lnSpcReduction="10000"/>
          </a:bodyPr>
          <a:lstStyle/>
          <a:p>
            <a:r>
              <a:rPr lang="en-US" altLang="en-US" b="1" dirty="0"/>
              <a:t>VC</a:t>
            </a:r>
            <a:r>
              <a:rPr lang="en-US" altLang="en-US" dirty="0"/>
              <a:t>: The first are venture capital funds that trace their lineage back to the 1950s. One of the first was American Research and Development that provided seed money for the founding of Digital Equipment. </a:t>
            </a:r>
          </a:p>
          <a:p>
            <a:r>
              <a:rPr lang="en-US" altLang="en-US" b="1" dirty="0"/>
              <a:t>LBOs</a:t>
            </a:r>
            <a:r>
              <a:rPr lang="en-US" altLang="en-US" dirty="0"/>
              <a:t>: The second are leveraged buyout funds that developed during the 1980s, using substantial amounts of debt to take over publicly traded firms and make them private firms. </a:t>
            </a:r>
          </a:p>
          <a:p>
            <a:r>
              <a:rPr lang="en-US" altLang="en-US" b="1" dirty="0"/>
              <a:t>PE funds: </a:t>
            </a:r>
            <a:r>
              <a:rPr lang="en-US" altLang="en-US" dirty="0"/>
              <a:t>The third are private equity funds pool the wealth of individual investors and invest in private firms that show promise. This has allowed investors to invest in private businesses without either giving up diversification or taking an active role in managing these firms. Pension funds and institutional investors, attracted by the high returns earned by investments in private firms, have also set aside portions of their overall portfolios to invest in private equity.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8A2B0405-3798-C049-92FB-3392F2648265}"/>
              </a:ext>
            </a:extLst>
          </p:cNvPr>
          <p:cNvSpPr>
            <a:spLocks noGrp="1" noChangeArrowheads="1"/>
          </p:cNvSpPr>
          <p:nvPr>
            <p:ph type="title"/>
          </p:nvPr>
        </p:nvSpPr>
        <p:spPr/>
        <p:txBody>
          <a:bodyPr/>
          <a:lstStyle/>
          <a:p>
            <a:r>
              <a:rPr lang="en-US"/>
              <a:t>The Process of Venture Capital Investing</a:t>
            </a:r>
          </a:p>
        </p:txBody>
      </p:sp>
      <p:sp>
        <p:nvSpPr>
          <p:cNvPr id="66563" name="Rectangle 3">
            <a:extLst>
              <a:ext uri="{FF2B5EF4-FFF2-40B4-BE49-F238E27FC236}">
                <a16:creationId xmlns:a16="http://schemas.microsoft.com/office/drawing/2014/main" id="{112D6505-2FEF-7A41-9D8A-E6787081FCEC}"/>
              </a:ext>
            </a:extLst>
          </p:cNvPr>
          <p:cNvSpPr>
            <a:spLocks noGrp="1" noChangeArrowheads="1"/>
          </p:cNvSpPr>
          <p:nvPr>
            <p:ph idx="1"/>
          </p:nvPr>
        </p:nvSpPr>
        <p:spPr/>
        <p:txBody>
          <a:bodyPr>
            <a:normAutofit lnSpcReduction="10000"/>
          </a:bodyPr>
          <a:lstStyle/>
          <a:p>
            <a:r>
              <a:rPr lang="en-US" altLang="en-US" b="1" dirty="0"/>
              <a:t>Provoke VC </a:t>
            </a:r>
            <a:r>
              <a:rPr lang="en-US" altLang="ja-JP" b="1" dirty="0"/>
              <a:t>interest</a:t>
            </a:r>
            <a:r>
              <a:rPr lang="en-US" altLang="ja-JP" dirty="0"/>
              <a:t>: A young company’s capacity to do so will depend upon the business it is in and the track record of the managers in the firm.</a:t>
            </a:r>
          </a:p>
          <a:p>
            <a:r>
              <a:rPr lang="en-US" altLang="en-US" b="1" dirty="0"/>
              <a:t>Pricing and Return Assessment</a:t>
            </a:r>
            <a:r>
              <a:rPr lang="en-US" altLang="en-US" dirty="0"/>
              <a:t>: In the venture capital method, the earnings of the private firm are forecast in a future year, you are pricing the private business, usually based upon a metric that the firm is expected to deliver in the future</a:t>
            </a:r>
          </a:p>
          <a:p>
            <a:r>
              <a:rPr lang="en-US" altLang="en-US" b="1" dirty="0"/>
              <a:t>Structuring the Deal</a:t>
            </a:r>
            <a:r>
              <a:rPr lang="en-US" altLang="en-US" dirty="0"/>
              <a:t>: You have to negotiate two factors. </a:t>
            </a:r>
          </a:p>
          <a:p>
            <a:pPr lvl="1"/>
            <a:r>
              <a:rPr lang="en-US" altLang="en-US" dirty="0"/>
              <a:t>First, the private equity investor has to </a:t>
            </a:r>
            <a:r>
              <a:rPr lang="en-US" altLang="en-US" b="1" dirty="0"/>
              <a:t>determine what proportion of the value of the firm he or she will demand, in return for the private equity </a:t>
            </a:r>
            <a:r>
              <a:rPr lang="en-US" altLang="en-US" dirty="0"/>
              <a:t>investment, with a distinction between a pre-money and a post-money pricing.</a:t>
            </a:r>
          </a:p>
          <a:p>
            <a:pPr lvl="1"/>
            <a:r>
              <a:rPr lang="en-US" altLang="en-US" dirty="0"/>
              <a:t>Second, the private equity investor </a:t>
            </a:r>
            <a:r>
              <a:rPr lang="en-US" altLang="en-US" b="1" dirty="0"/>
              <a:t>will impose constraints </a:t>
            </a:r>
            <a:r>
              <a:rPr lang="en-US" altLang="en-US" dirty="0"/>
              <a:t>on the managers of the firm in which the investment is being made. This is to ensure that the private equity investors are protected and that they have a say in how the firm is run.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VC Pricing Approaches</a:t>
            </a:r>
          </a:p>
        </p:txBody>
      </p:sp>
      <p:sp>
        <p:nvSpPr>
          <p:cNvPr id="3" name="Content Placeholder 2"/>
          <p:cNvSpPr>
            <a:spLocks noGrp="1"/>
          </p:cNvSpPr>
          <p:nvPr>
            <p:ph idx="1"/>
          </p:nvPr>
        </p:nvSpPr>
        <p:spPr/>
        <p:txBody>
          <a:bodyPr/>
          <a:lstStyle/>
          <a:p>
            <a:r>
              <a:rPr lang="en-US" b="1" dirty="0"/>
              <a:t>Recent pricing of the same company: </a:t>
            </a:r>
            <a:r>
              <a:rPr lang="en-US" dirty="0"/>
              <a:t>Pricing is based on what VCs paid for the company (and priced it at) in the most recent venture capital round</a:t>
            </a:r>
          </a:p>
          <a:p>
            <a:r>
              <a:rPr lang="en-US" b="1" dirty="0"/>
              <a:t>Pricing of similar private companies: </a:t>
            </a:r>
            <a:r>
              <a:rPr lang="en-US" dirty="0"/>
              <a:t>Look at what investors are paying for similar companies in the “same space” (with all of the subjective judgments of what comprises “similar” and “same space”), scale this price to revenues, or lacking that, a common metric for that space, and price your company. </a:t>
            </a:r>
          </a:p>
          <a:p>
            <a:r>
              <a:rPr lang="en-US" b="1" dirty="0"/>
              <a:t>Pricing of public companies</a:t>
            </a:r>
            <a:r>
              <a:rPr lang="en-US" dirty="0"/>
              <a:t>: In the rare cases where a private business has enough operating substance today, in the form of revenues or even earnings, in a space where there are public companies, you could use the pricing of public companies as your basis for pricing private businesses.</a:t>
            </a:r>
          </a:p>
        </p:txBody>
      </p:sp>
    </p:spTree>
    <p:extLst>
      <p:ext uri="{BB962C8B-B14F-4D97-AF65-F5344CB8AC3E}">
        <p14:creationId xmlns:p14="http://schemas.microsoft.com/office/powerpoint/2010/main" val="405674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a forward variant</a:t>
            </a:r>
          </a:p>
        </p:txBody>
      </p:sp>
      <p:pic>
        <p:nvPicPr>
          <p:cNvPr id="4" name="Content Placeholder 3"/>
          <p:cNvPicPr>
            <a:picLocks noGrp="1" noChangeAspect="1"/>
          </p:cNvPicPr>
          <p:nvPr>
            <p:ph idx="1"/>
          </p:nvPr>
        </p:nvPicPr>
        <p:blipFill>
          <a:blip r:embed="rId2"/>
          <a:stretch>
            <a:fillRect/>
          </a:stretch>
        </p:blipFill>
        <p:spPr>
          <a:xfrm>
            <a:off x="914400" y="2438400"/>
            <a:ext cx="7614356" cy="2895600"/>
          </a:xfrm>
        </p:spPr>
      </p:pic>
    </p:spTree>
    <p:extLst>
      <p:ext uri="{BB962C8B-B14F-4D97-AF65-F5344CB8AC3E}">
        <p14:creationId xmlns:p14="http://schemas.microsoft.com/office/powerpoint/2010/main" val="3035735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35B3E43A-F73F-D64F-9DF1-637E15628B22}"/>
              </a:ext>
            </a:extLst>
          </p:cNvPr>
          <p:cNvSpPr>
            <a:spLocks noGrp="1" noChangeArrowheads="1"/>
          </p:cNvSpPr>
          <p:nvPr>
            <p:ph type="title"/>
          </p:nvPr>
        </p:nvSpPr>
        <p:spPr/>
        <p:txBody>
          <a:bodyPr/>
          <a:lstStyle/>
          <a:p>
            <a:r>
              <a:rPr lang="en-US" altLang="en-US"/>
              <a:t>Post-deal Management</a:t>
            </a:r>
          </a:p>
        </p:txBody>
      </p:sp>
      <p:sp>
        <p:nvSpPr>
          <p:cNvPr id="67587" name="Rectangle 3">
            <a:extLst>
              <a:ext uri="{FF2B5EF4-FFF2-40B4-BE49-F238E27FC236}">
                <a16:creationId xmlns:a16="http://schemas.microsoft.com/office/drawing/2014/main" id="{224869B5-EC54-B140-898B-C9805A6AA2EB}"/>
              </a:ext>
            </a:extLst>
          </p:cNvPr>
          <p:cNvSpPr>
            <a:spLocks noGrp="1" noChangeArrowheads="1"/>
          </p:cNvSpPr>
          <p:nvPr>
            <p:ph idx="1"/>
          </p:nvPr>
        </p:nvSpPr>
        <p:spPr/>
        <p:txBody>
          <a:bodyPr>
            <a:normAutofit fontScale="92500" lnSpcReduction="10000"/>
          </a:bodyPr>
          <a:lstStyle/>
          <a:p>
            <a:r>
              <a:rPr lang="en-US" altLang="en-US" b="1" dirty="0"/>
              <a:t>Post-deal Management</a:t>
            </a:r>
            <a:r>
              <a:rPr lang="en-US" altLang="en-US" dirty="0"/>
              <a:t>: Private equity investors and venture capitalists bring not only a </a:t>
            </a:r>
            <a:r>
              <a:rPr lang="en-US" altLang="en-US" b="1" dirty="0"/>
              <a:t>wealth of management experience </a:t>
            </a:r>
            <a:r>
              <a:rPr lang="en-US" altLang="en-US" dirty="0"/>
              <a:t>to the process but also </a:t>
            </a:r>
            <a:r>
              <a:rPr lang="en-US" altLang="en-US" b="1" dirty="0"/>
              <a:t>contacts that can be used to raise more capital </a:t>
            </a:r>
            <a:r>
              <a:rPr lang="en-US" altLang="en-US" dirty="0"/>
              <a:t>and get fresh business for the firm.</a:t>
            </a:r>
          </a:p>
          <a:p>
            <a:r>
              <a:rPr lang="en-US" altLang="en-US" b="1" dirty="0"/>
              <a:t>Exit</a:t>
            </a:r>
            <a:r>
              <a:rPr lang="en-US" altLang="en-US" dirty="0"/>
              <a:t>: There are three ways in which a private equity investor can profit from an investment in a business. </a:t>
            </a:r>
          </a:p>
          <a:p>
            <a:pPr lvl="1"/>
            <a:r>
              <a:rPr lang="en-US" altLang="en-US" dirty="0"/>
              <a:t>The first and usually the most lucrative alternative is </a:t>
            </a:r>
            <a:r>
              <a:rPr lang="en-US" altLang="en-US" b="1" dirty="0"/>
              <a:t>an initial public offering made by the private firm</a:t>
            </a:r>
            <a:r>
              <a:rPr lang="en-US" altLang="en-US" dirty="0"/>
              <a:t>. While venture capitalists do not usually liquidate their investments at the time of the initial public offering, they can sell at least a portion of their holdings once they are traded. </a:t>
            </a:r>
          </a:p>
          <a:p>
            <a:pPr lvl="1"/>
            <a:r>
              <a:rPr lang="en-US" altLang="en-US" dirty="0"/>
              <a:t>The second alternative is to </a:t>
            </a:r>
            <a:r>
              <a:rPr lang="en-US" altLang="en-US" b="1" dirty="0"/>
              <a:t>sell the private business to another firm</a:t>
            </a:r>
            <a:r>
              <a:rPr lang="en-US" altLang="en-US" dirty="0"/>
              <a:t>; the acquiring firm might have strategic or financial reasons for the acquisition. </a:t>
            </a:r>
          </a:p>
          <a:p>
            <a:pPr lvl="1"/>
            <a:r>
              <a:rPr lang="en-US" altLang="en-US" dirty="0"/>
              <a:t>The third alternative is to </a:t>
            </a:r>
            <a:r>
              <a:rPr lang="en-US" altLang="en-US" b="1" dirty="0"/>
              <a:t>withdraw cash flows from the firm and liquidate the firm over time. This strategy</a:t>
            </a:r>
            <a:r>
              <a:rPr lang="en-US" altLang="en-US" dirty="0"/>
              <a:t> would not be appropriate for a high growth firm, but it may make sense if investments made by the firm no longer earn excess returns.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D20228D3-8029-7B42-9510-5DBCFAB32EF6}"/>
              </a:ext>
            </a:extLst>
          </p:cNvPr>
          <p:cNvSpPr>
            <a:spLocks noGrp="1"/>
          </p:cNvSpPr>
          <p:nvPr>
            <p:ph type="title"/>
          </p:nvPr>
        </p:nvSpPr>
        <p:spPr/>
        <p:txBody>
          <a:bodyPr/>
          <a:lstStyle/>
          <a:p>
            <a:r>
              <a:rPr lang="en-US" altLang="en-US"/>
              <a:t>The biggest risk in Venture Capital: Survival</a:t>
            </a:r>
          </a:p>
        </p:txBody>
      </p:sp>
      <p:pic>
        <p:nvPicPr>
          <p:cNvPr id="19458" name="Content Placeholder 3">
            <a:extLst>
              <a:ext uri="{FF2B5EF4-FFF2-40B4-BE49-F238E27FC236}">
                <a16:creationId xmlns:a16="http://schemas.microsoft.com/office/drawing/2014/main" id="{F45F73BB-CCC7-734B-B2B2-3169F3AABC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9751" y="1752600"/>
            <a:ext cx="6504498" cy="44196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853A29E1-288C-2B40-A1F8-C3FCEB855068}"/>
              </a:ext>
            </a:extLst>
          </p:cNvPr>
          <p:cNvSpPr>
            <a:spLocks noGrp="1"/>
          </p:cNvSpPr>
          <p:nvPr>
            <p:ph type="title"/>
          </p:nvPr>
        </p:nvSpPr>
        <p:spPr/>
        <p:txBody>
          <a:bodyPr/>
          <a:lstStyle/>
          <a:p>
            <a:r>
              <a:rPr lang="en-US" altLang="en-US"/>
              <a:t>The VC’s way of dealing with survival risk…</a:t>
            </a:r>
          </a:p>
        </p:txBody>
      </p:sp>
      <p:sp>
        <p:nvSpPr>
          <p:cNvPr id="3" name="Content Placeholder 2">
            <a:extLst>
              <a:ext uri="{FF2B5EF4-FFF2-40B4-BE49-F238E27FC236}">
                <a16:creationId xmlns:a16="http://schemas.microsoft.com/office/drawing/2014/main" id="{6B95EB3E-0E69-2B41-B409-9A6860AB8185}"/>
              </a:ext>
            </a:extLst>
          </p:cNvPr>
          <p:cNvSpPr>
            <a:spLocks noGrp="1"/>
          </p:cNvSpPr>
          <p:nvPr>
            <p:ph idx="1"/>
          </p:nvPr>
        </p:nvSpPr>
        <p:spPr/>
        <p:txBody>
          <a:bodyPr/>
          <a:lstStyle/>
          <a:p>
            <a:r>
              <a:rPr lang="en-US" altLang="en-US" b="1" dirty="0"/>
              <a:t>The Venture Capital approach</a:t>
            </a:r>
            <a:r>
              <a:rPr lang="en-US" altLang="en-US" dirty="0"/>
              <a:t>:  In the venture capital approach, you hike the “discount rate” well above what would be appropriate for a going concern and then use this “target” rate to discount your “exit value” (which is estimated using a multiple and forward earnings).</a:t>
            </a:r>
          </a:p>
          <a:p>
            <a:pPr lvl="1"/>
            <a:r>
              <a:rPr lang="en-US" altLang="en-US" dirty="0"/>
              <a:t>Value  = (Forward Earnings in year n * Exit multiple)/ (1+ target rate)n</a:t>
            </a:r>
          </a:p>
          <a:p>
            <a:r>
              <a:rPr lang="en-US" altLang="en-US" dirty="0"/>
              <a:t>In the VC valuation, the value is then kept in check by doing one or more of the following:</a:t>
            </a:r>
          </a:p>
          <a:p>
            <a:pPr lvl="1"/>
            <a:r>
              <a:rPr lang="en-US" altLang="en-US" dirty="0"/>
              <a:t>Use </a:t>
            </a:r>
            <a:r>
              <a:rPr lang="en-US" altLang="en-US" b="1" dirty="0"/>
              <a:t>conservative estimates</a:t>
            </a:r>
            <a:r>
              <a:rPr lang="en-US" altLang="en-US" dirty="0"/>
              <a:t> of revenues and future earnings.</a:t>
            </a:r>
          </a:p>
          <a:p>
            <a:pPr lvl="1"/>
            <a:r>
              <a:rPr lang="en-US" altLang="en-US" dirty="0"/>
              <a:t>Use </a:t>
            </a:r>
            <a:r>
              <a:rPr lang="en-US" altLang="en-US" b="1" dirty="0"/>
              <a:t>“lower” estimates for the exit multiple</a:t>
            </a:r>
            <a:r>
              <a:rPr lang="en-US" altLang="en-US" dirty="0"/>
              <a:t>, through both the “comparable” firm list and the choice of multiple.</a:t>
            </a:r>
          </a:p>
          <a:p>
            <a:pPr lvl="1"/>
            <a:r>
              <a:rPr lang="en-US" altLang="en-US" dirty="0"/>
              <a:t>Use a </a:t>
            </a:r>
            <a:r>
              <a:rPr lang="en-US" altLang="en-US" b="1" dirty="0"/>
              <a:t>high target rate of return </a:t>
            </a:r>
            <a:r>
              <a:rPr lang="en-US" altLang="en-US" dirty="0"/>
              <a:t>to discount back the value.</a:t>
            </a:r>
          </a:p>
          <a:p>
            <a:endParaRPr lang="en-US" altLang="en-US" dirty="0"/>
          </a:p>
        </p:txBody>
      </p:sp>
      <p:sp>
        <p:nvSpPr>
          <p:cNvPr id="6" name="Slide Number Placeholder 5">
            <a:extLst>
              <a:ext uri="{FF2B5EF4-FFF2-40B4-BE49-F238E27FC236}">
                <a16:creationId xmlns:a16="http://schemas.microsoft.com/office/drawing/2014/main" id="{01FF4102-6A13-1747-9468-7ABA7D920DD8}"/>
              </a:ext>
            </a:extLst>
          </p:cNvPr>
          <p:cNvSpPr>
            <a:spLocks noGrp="1"/>
          </p:cNvSpPr>
          <p:nvPr>
            <p:ph type="sldNum" sz="quarter" idx="4294967295"/>
          </p:nvPr>
        </p:nvSpPr>
        <p:spPr>
          <a:xfrm>
            <a:off x="0" y="6356350"/>
            <a:ext cx="2895600" cy="365125"/>
          </a:xfrm>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gn="ctr"/>
            <a:fld id="{5CA7C202-FE45-0F4E-8B19-B85EB38A99E6}" type="slidenum">
              <a:rPr lang="en-US" altLang="en-US" sz="1200">
                <a:solidFill>
                  <a:srgbClr val="898989"/>
                </a:solidFill>
              </a:rPr>
              <a:pPr algn="ctr"/>
              <a:t>9</a:t>
            </a:fld>
            <a:endParaRPr lang="en-US" altLang="en-US" sz="1200">
              <a:solidFill>
                <a:srgbClr val="898989"/>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8D51C672-DBAD-894F-B6B3-658F41877569}"/>
              </a:ext>
            </a:extLst>
          </p:cNvPr>
          <p:cNvSpPr>
            <a:spLocks noGrp="1"/>
          </p:cNvSpPr>
          <p:nvPr>
            <p:ph type="title"/>
          </p:nvPr>
        </p:nvSpPr>
        <p:spPr/>
        <p:txBody>
          <a:bodyPr/>
          <a:lstStyle/>
          <a:p>
            <a:r>
              <a:rPr lang="en-US" altLang="en-US"/>
              <a:t>VC target rates of return</a:t>
            </a:r>
          </a:p>
        </p:txBody>
      </p:sp>
      <p:sp>
        <p:nvSpPr>
          <p:cNvPr id="3" name="Content Placeholder 2">
            <a:extLst>
              <a:ext uri="{FF2B5EF4-FFF2-40B4-BE49-F238E27FC236}">
                <a16:creationId xmlns:a16="http://schemas.microsoft.com/office/drawing/2014/main" id="{986DFA21-D2D4-7C4F-B1C7-C2539469B5E5}"/>
              </a:ext>
            </a:extLst>
          </p:cNvPr>
          <p:cNvSpPr>
            <a:spLocks noGrp="1"/>
          </p:cNvSpPr>
          <p:nvPr>
            <p:ph idx="1"/>
          </p:nvPr>
        </p:nvSpPr>
        <p:spPr/>
        <p:txBody>
          <a:bodyPr/>
          <a:lstStyle/>
          <a:p>
            <a:r>
              <a:rPr lang="en-US" dirty="0"/>
              <a:t>Across the board</a:t>
            </a:r>
            <a:r>
              <a:rPr lang="en-US" b="1" dirty="0"/>
              <a:t>, target rates of return demanded by VCs are significantly higher than the rates of return you see in most public company valuations </a:t>
            </a:r>
            <a:r>
              <a:rPr lang="en-US" dirty="0"/>
              <a:t>or even in conventional private company valuations</a:t>
            </a:r>
          </a:p>
          <a:p>
            <a:r>
              <a:rPr lang="en-US" dirty="0"/>
              <a:t>The target rates of return used by VCs </a:t>
            </a:r>
            <a:r>
              <a:rPr lang="en-US" b="1" dirty="0"/>
              <a:t>will be different for different investments</a:t>
            </a:r>
            <a:r>
              <a:rPr lang="en-US" dirty="0"/>
              <a:t>, depending upon where the young company is, in terms of product development and commercial success.</a:t>
            </a:r>
          </a:p>
          <a:p>
            <a:r>
              <a:rPr lang="en-US" dirty="0"/>
              <a:t>In general</a:t>
            </a:r>
            <a:r>
              <a:rPr lang="en-US" b="1" dirty="0"/>
              <a:t>, VC target rates of return are very high, well in excess of what investors demand in conventional investments</a:t>
            </a:r>
            <a:r>
              <a:rPr lang="en-US" dirty="0"/>
              <a:t>.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209CB-6545-CF42-8482-D3991789F86F}"/>
              </a:ext>
            </a:extLst>
          </p:cNvPr>
          <p:cNvSpPr>
            <a:spLocks noGrp="1"/>
          </p:cNvSpPr>
          <p:nvPr>
            <p:ph type="title"/>
          </p:nvPr>
        </p:nvSpPr>
        <p:spPr/>
        <p:txBody>
          <a:bodyPr/>
          <a:lstStyle/>
          <a:p>
            <a:r>
              <a:rPr lang="en-US" dirty="0"/>
              <a:t>Actual Returns- VCs and PE funds</a:t>
            </a:r>
          </a:p>
        </p:txBody>
      </p:sp>
      <p:graphicFrame>
        <p:nvGraphicFramePr>
          <p:cNvPr id="5" name="Content Placeholder 4">
            <a:extLst>
              <a:ext uri="{FF2B5EF4-FFF2-40B4-BE49-F238E27FC236}">
                <a16:creationId xmlns:a16="http://schemas.microsoft.com/office/drawing/2014/main" id="{A60FFF5C-5F8B-D777-E3D7-52963FD49F62}"/>
              </a:ext>
            </a:extLst>
          </p:cNvPr>
          <p:cNvGraphicFramePr>
            <a:graphicFrameLocks noGrp="1"/>
          </p:cNvGraphicFramePr>
          <p:nvPr>
            <p:ph idx="1"/>
            <p:extLst>
              <p:ext uri="{D42A27DB-BD31-4B8C-83A1-F6EECF244321}">
                <p14:modId xmlns:p14="http://schemas.microsoft.com/office/powerpoint/2010/main" val="889945566"/>
              </p:ext>
            </p:extLst>
          </p:nvPr>
        </p:nvGraphicFramePr>
        <p:xfrm>
          <a:off x="685800" y="1752600"/>
          <a:ext cx="8153397" cy="2146300"/>
        </p:xfrm>
        <a:graphic>
          <a:graphicData uri="http://schemas.openxmlformats.org/drawingml/2006/table">
            <a:tbl>
              <a:tblPr firstRow="1" firstCol="1" bandRow="1">
                <a:tableStyleId>{073A0DAA-6AF3-43AB-8588-CEC1D06C72B9}</a:tableStyleId>
              </a:tblPr>
              <a:tblGrid>
                <a:gridCol w="1164771">
                  <a:extLst>
                    <a:ext uri="{9D8B030D-6E8A-4147-A177-3AD203B41FA5}">
                      <a16:colId xmlns:a16="http://schemas.microsoft.com/office/drawing/2014/main" val="3550470629"/>
                    </a:ext>
                  </a:extLst>
                </a:gridCol>
                <a:gridCol w="1164771">
                  <a:extLst>
                    <a:ext uri="{9D8B030D-6E8A-4147-A177-3AD203B41FA5}">
                      <a16:colId xmlns:a16="http://schemas.microsoft.com/office/drawing/2014/main" val="3211107275"/>
                    </a:ext>
                  </a:extLst>
                </a:gridCol>
                <a:gridCol w="1164771">
                  <a:extLst>
                    <a:ext uri="{9D8B030D-6E8A-4147-A177-3AD203B41FA5}">
                      <a16:colId xmlns:a16="http://schemas.microsoft.com/office/drawing/2014/main" val="2150509726"/>
                    </a:ext>
                  </a:extLst>
                </a:gridCol>
                <a:gridCol w="1164771">
                  <a:extLst>
                    <a:ext uri="{9D8B030D-6E8A-4147-A177-3AD203B41FA5}">
                      <a16:colId xmlns:a16="http://schemas.microsoft.com/office/drawing/2014/main" val="3720916417"/>
                    </a:ext>
                  </a:extLst>
                </a:gridCol>
                <a:gridCol w="1164771">
                  <a:extLst>
                    <a:ext uri="{9D8B030D-6E8A-4147-A177-3AD203B41FA5}">
                      <a16:colId xmlns:a16="http://schemas.microsoft.com/office/drawing/2014/main" val="2763747040"/>
                    </a:ext>
                  </a:extLst>
                </a:gridCol>
                <a:gridCol w="1164771">
                  <a:extLst>
                    <a:ext uri="{9D8B030D-6E8A-4147-A177-3AD203B41FA5}">
                      <a16:colId xmlns:a16="http://schemas.microsoft.com/office/drawing/2014/main" val="2845833259"/>
                    </a:ext>
                  </a:extLst>
                </a:gridCol>
                <a:gridCol w="1164771">
                  <a:extLst>
                    <a:ext uri="{9D8B030D-6E8A-4147-A177-3AD203B41FA5}">
                      <a16:colId xmlns:a16="http://schemas.microsoft.com/office/drawing/2014/main" val="907870679"/>
                    </a:ext>
                  </a:extLst>
                </a:gridCol>
              </a:tblGrid>
              <a:tr h="429260">
                <a:tc>
                  <a:txBody>
                    <a:bodyPr/>
                    <a:lstStyle/>
                    <a:p>
                      <a:endParaRPr lang="en-US" sz="1400">
                        <a:effectLst/>
                        <a:latin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 year</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3 years</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5 years</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10 years</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15 years</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20 years</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878172721"/>
                  </a:ext>
                </a:extLst>
              </a:tr>
              <a:tr h="429260">
                <a:tc>
                  <a:txBody>
                    <a:bodyPr/>
                    <a:lstStyle/>
                    <a:p>
                      <a:pPr marL="0" marR="0" indent="0" algn="l">
                        <a:spcBef>
                          <a:spcPts val="0"/>
                        </a:spcBef>
                        <a:spcAft>
                          <a:spcPts val="0"/>
                        </a:spcAft>
                      </a:pPr>
                      <a:r>
                        <a:rPr lang="en-US" sz="1400">
                          <a:effectLst/>
                        </a:rPr>
                        <a:t>Private Equity</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8.10%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4.40%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15.80%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15.10%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16.00%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13.90%</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568387899"/>
                  </a:ext>
                </a:extLst>
              </a:tr>
              <a:tr h="429260">
                <a:tc>
                  <a:txBody>
                    <a:bodyPr/>
                    <a:lstStyle/>
                    <a:p>
                      <a:pPr marL="0" marR="0" indent="0" algn="l">
                        <a:spcBef>
                          <a:spcPts val="0"/>
                        </a:spcBef>
                        <a:spcAft>
                          <a:spcPts val="0"/>
                        </a:spcAft>
                      </a:pPr>
                      <a:r>
                        <a:rPr lang="en-US" sz="1400">
                          <a:effectLst/>
                        </a:rPr>
                        <a:t>Venture Capital</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6.20%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-6.40%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15.10%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13.70%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14.80%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11.90%</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708126813"/>
                  </a:ext>
                </a:extLst>
              </a:tr>
              <a:tr h="429260">
                <a:tc>
                  <a:txBody>
                    <a:bodyPr/>
                    <a:lstStyle/>
                    <a:p>
                      <a:pPr marL="0" marR="0" indent="0" algn="l">
                        <a:spcBef>
                          <a:spcPts val="0"/>
                        </a:spcBef>
                        <a:spcAft>
                          <a:spcPts val="0"/>
                        </a:spcAft>
                      </a:pPr>
                      <a:r>
                        <a:rPr lang="en-US" sz="1400">
                          <a:effectLst/>
                        </a:rPr>
                        <a:t>S&amp;P 500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25.00%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15.00%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13.30%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14.10%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10.70%</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277072570"/>
                  </a:ext>
                </a:extLst>
              </a:tr>
              <a:tr h="429260">
                <a:tc>
                  <a:txBody>
                    <a:bodyPr/>
                    <a:lstStyle/>
                    <a:p>
                      <a:pPr marL="0" marR="0" indent="0" algn="l">
                        <a:spcBef>
                          <a:spcPts val="0"/>
                        </a:spcBef>
                        <a:spcAft>
                          <a:spcPts val="0"/>
                        </a:spcAft>
                      </a:pPr>
                      <a:r>
                        <a:rPr lang="en-US" sz="1400">
                          <a:effectLst/>
                        </a:rPr>
                        <a:t>NASDAQ</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29.60%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8.10%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17.50%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16.20%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16.50%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dirty="0">
                          <a:effectLst/>
                        </a:rPr>
                        <a:t>12.60%</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294703026"/>
                  </a:ext>
                </a:extLst>
              </a:tr>
            </a:tbl>
          </a:graphicData>
        </a:graphic>
      </p:graphicFrame>
    </p:spTree>
    <p:extLst>
      <p:ext uri="{BB962C8B-B14F-4D97-AF65-F5344CB8AC3E}">
        <p14:creationId xmlns:p14="http://schemas.microsoft.com/office/powerpoint/2010/main" val="3744694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E02C9C02-34D9-7B43-8789-9658D792316B}"/>
              </a:ext>
            </a:extLst>
          </p:cNvPr>
          <p:cNvSpPr>
            <a:spLocks noGrp="1" noChangeArrowheads="1"/>
          </p:cNvSpPr>
          <p:nvPr>
            <p:ph type="title"/>
          </p:nvPr>
        </p:nvSpPr>
        <p:spPr/>
        <p:txBody>
          <a:bodyPr/>
          <a:lstStyle/>
          <a:p>
            <a:r>
              <a:rPr lang="en-US" dirty="0"/>
              <a:t>VC Returns, by Group</a:t>
            </a:r>
          </a:p>
        </p:txBody>
      </p:sp>
      <p:graphicFrame>
        <p:nvGraphicFramePr>
          <p:cNvPr id="3" name="Content Placeholder 2">
            <a:extLst>
              <a:ext uri="{FF2B5EF4-FFF2-40B4-BE49-F238E27FC236}">
                <a16:creationId xmlns:a16="http://schemas.microsoft.com/office/drawing/2014/main" id="{ACFAA4E8-7DB3-0847-B59A-0F30264C1669}"/>
              </a:ext>
            </a:extLst>
          </p:cNvPr>
          <p:cNvGraphicFramePr>
            <a:graphicFrameLocks noGrp="1"/>
          </p:cNvGraphicFramePr>
          <p:nvPr>
            <p:ph idx="1"/>
            <p:extLst>
              <p:ext uri="{D42A27DB-BD31-4B8C-83A1-F6EECF244321}">
                <p14:modId xmlns:p14="http://schemas.microsoft.com/office/powerpoint/2010/main" val="3990260173"/>
              </p:ext>
            </p:extLst>
          </p:nvPr>
        </p:nvGraphicFramePr>
        <p:xfrm>
          <a:off x="265176" y="1981200"/>
          <a:ext cx="8537447" cy="3960847"/>
        </p:xfrm>
        <a:graphic>
          <a:graphicData uri="http://schemas.openxmlformats.org/drawingml/2006/table">
            <a:tbl>
              <a:tblPr>
                <a:tableStyleId>{073A0DAA-6AF3-43AB-8588-CEC1D06C72B9}</a:tableStyleId>
              </a:tblPr>
              <a:tblGrid>
                <a:gridCol w="2895600">
                  <a:extLst>
                    <a:ext uri="{9D8B030D-6E8A-4147-A177-3AD203B41FA5}">
                      <a16:colId xmlns:a16="http://schemas.microsoft.com/office/drawing/2014/main" val="2679497183"/>
                    </a:ext>
                  </a:extLst>
                </a:gridCol>
                <a:gridCol w="1330038">
                  <a:extLst>
                    <a:ext uri="{9D8B030D-6E8A-4147-A177-3AD203B41FA5}">
                      <a16:colId xmlns:a16="http://schemas.microsoft.com/office/drawing/2014/main" val="3830602678"/>
                    </a:ext>
                  </a:extLst>
                </a:gridCol>
                <a:gridCol w="1489362">
                  <a:extLst>
                    <a:ext uri="{9D8B030D-6E8A-4147-A177-3AD203B41FA5}">
                      <a16:colId xmlns:a16="http://schemas.microsoft.com/office/drawing/2014/main" val="1610869028"/>
                    </a:ext>
                  </a:extLst>
                </a:gridCol>
                <a:gridCol w="1447800">
                  <a:extLst>
                    <a:ext uri="{9D8B030D-6E8A-4147-A177-3AD203B41FA5}">
                      <a16:colId xmlns:a16="http://schemas.microsoft.com/office/drawing/2014/main" val="1091292613"/>
                    </a:ext>
                  </a:extLst>
                </a:gridCol>
                <a:gridCol w="1374647">
                  <a:extLst>
                    <a:ext uri="{9D8B030D-6E8A-4147-A177-3AD203B41FA5}">
                      <a16:colId xmlns:a16="http://schemas.microsoft.com/office/drawing/2014/main" val="2440163680"/>
                    </a:ext>
                  </a:extLst>
                </a:gridCol>
              </a:tblGrid>
              <a:tr h="619342">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2018</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2014-2018</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2009-2018</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1999-2018</a:t>
                      </a:r>
                      <a:endParaRPr lang="en-US" sz="20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99159077"/>
                  </a:ext>
                </a:extLst>
              </a:tr>
              <a:tr h="544476">
                <a:tc>
                  <a:txBody>
                    <a:bodyPr/>
                    <a:lstStyle/>
                    <a:p>
                      <a:pPr algn="l" fontAlgn="b"/>
                      <a:r>
                        <a:rPr lang="en-US" sz="2000" u="none" strike="noStrike" dirty="0">
                          <a:effectLst/>
                        </a:rPr>
                        <a:t>All VC</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20.89%</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13.14%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13.80%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17.93%</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48048925"/>
                  </a:ext>
                </a:extLst>
              </a:tr>
              <a:tr h="544476">
                <a:tc>
                  <a:txBody>
                    <a:bodyPr/>
                    <a:lstStyle/>
                    <a:p>
                      <a:pPr algn="l" fontAlgn="b"/>
                      <a:r>
                        <a:rPr lang="en-US" sz="2000" u="none" strike="noStrike" dirty="0">
                          <a:effectLst/>
                        </a:rPr>
                        <a:t>Early-stage VC</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22.99%</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14.61%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14.66%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86.09%</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81728215"/>
                  </a:ext>
                </a:extLst>
              </a:tr>
              <a:tr h="544476">
                <a:tc>
                  <a:txBody>
                    <a:bodyPr/>
                    <a:lstStyle/>
                    <a:p>
                      <a:pPr algn="l" fontAlgn="b"/>
                      <a:r>
                        <a:rPr lang="en-US" sz="2000" u="none" strike="noStrike" dirty="0">
                          <a:effectLst/>
                        </a:rPr>
                        <a:t>Late &amp; Expansion Stage VC</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19.74%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9.72%</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13.96%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9.21%</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84705149"/>
                  </a:ext>
                </a:extLst>
              </a:tr>
              <a:tr h="544476">
                <a:tc>
                  <a:txBody>
                    <a:bodyPr/>
                    <a:lstStyle/>
                    <a:p>
                      <a:pPr algn="l" fontAlgn="b"/>
                      <a:r>
                        <a:rPr lang="en-US" sz="2000" u="none" strike="noStrike">
                          <a:effectLst/>
                        </a:rPr>
                        <a:t>Multi-Stage VC</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17.65%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11.89%</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12.40%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9.34%</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27073440"/>
                  </a:ext>
                </a:extLst>
              </a:tr>
              <a:tr h="544476">
                <a:tc>
                  <a:txBody>
                    <a:bodyPr/>
                    <a:lstStyle/>
                    <a:p>
                      <a:pPr algn="l" fontAlgn="b"/>
                      <a:r>
                        <a:rPr lang="en-US" sz="2000" u="none" strike="noStrike" dirty="0">
                          <a:solidFill>
                            <a:srgbClr val="FF0000"/>
                          </a:solidFill>
                          <a:effectLst/>
                        </a:rPr>
                        <a:t>S&amp;P 500</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9.50%</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10.91%</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15.92%</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6.04%</a:t>
                      </a:r>
                      <a:endParaRPr lang="en-US" sz="2000" b="0"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29925142"/>
                  </a:ext>
                </a:extLst>
              </a:tr>
              <a:tr h="544476">
                <a:tc>
                  <a:txBody>
                    <a:bodyPr/>
                    <a:lstStyle/>
                    <a:p>
                      <a:pPr algn="l" fontAlgn="b"/>
                      <a:r>
                        <a:rPr lang="en-US" sz="2000" u="none" strike="noStrike" dirty="0">
                          <a:solidFill>
                            <a:srgbClr val="FF0000"/>
                          </a:solidFill>
                          <a:effectLst/>
                        </a:rPr>
                        <a:t>NASDAQ</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9.43%</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12.98%</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17.59%</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5.89%</a:t>
                      </a:r>
                      <a:endParaRPr lang="en-US" sz="2000" b="0"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89866688"/>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9810B-B967-2AAF-51E1-6A7244F08FF2}"/>
              </a:ext>
            </a:extLst>
          </p:cNvPr>
          <p:cNvSpPr>
            <a:spLocks noGrp="1"/>
          </p:cNvSpPr>
          <p:nvPr>
            <p:ph type="title"/>
          </p:nvPr>
        </p:nvSpPr>
        <p:spPr/>
        <p:txBody>
          <a:bodyPr/>
          <a:lstStyle/>
          <a:p>
            <a:r>
              <a:rPr lang="en-US" dirty="0"/>
              <a:t>With skewed returns…</a:t>
            </a:r>
          </a:p>
        </p:txBody>
      </p:sp>
      <p:pic>
        <p:nvPicPr>
          <p:cNvPr id="4" name="Content Placeholder 3" descr="Chart, bar chart&#10;&#10;Description automatically generated">
            <a:extLst>
              <a:ext uri="{FF2B5EF4-FFF2-40B4-BE49-F238E27FC236}">
                <a16:creationId xmlns:a16="http://schemas.microsoft.com/office/drawing/2014/main" id="{7DB37911-11EB-347B-54FE-E77E273C26A8}"/>
              </a:ext>
            </a:extLst>
          </p:cNvPr>
          <p:cNvPicPr>
            <a:picLocks noGrp="1" noChangeAspect="1"/>
          </p:cNvPicPr>
          <p:nvPr>
            <p:ph idx="1"/>
          </p:nvPr>
        </p:nvPicPr>
        <p:blipFill>
          <a:blip r:embed="rId2"/>
          <a:stretch>
            <a:fillRect/>
          </a:stretch>
        </p:blipFill>
        <p:spPr>
          <a:xfrm>
            <a:off x="1377599" y="1752600"/>
            <a:ext cx="6388802" cy="4419600"/>
          </a:xfrm>
        </p:spPr>
      </p:pic>
    </p:spTree>
    <p:extLst>
      <p:ext uri="{BB962C8B-B14F-4D97-AF65-F5344CB8AC3E}">
        <p14:creationId xmlns:p14="http://schemas.microsoft.com/office/powerpoint/2010/main" val="4034080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elite VCs stay elite</a:t>
            </a:r>
            <a:r>
              <a:rPr lang="is-IS" dirty="0"/>
              <a:t>…</a:t>
            </a:r>
            <a:endParaRPr lang="en-US" dirty="0"/>
          </a:p>
        </p:txBody>
      </p:sp>
      <p:sp>
        <p:nvSpPr>
          <p:cNvPr id="3" name="Content Placeholder 2"/>
          <p:cNvSpPr>
            <a:spLocks noGrp="1"/>
          </p:cNvSpPr>
          <p:nvPr>
            <p:ph idx="1"/>
          </p:nvPr>
        </p:nvSpPr>
        <p:spPr/>
        <p:txBody>
          <a:bodyPr/>
          <a:lstStyle/>
          <a:p>
            <a:r>
              <a:rPr lang="en-US" dirty="0"/>
              <a:t>The </a:t>
            </a:r>
            <a:r>
              <a:rPr lang="en-US" b="1" dirty="0"/>
              <a:t>most successful VCs not only earn higher returns than the top public market investors but that there seems to be more consistency in the VC business</a:t>
            </a:r>
            <a:r>
              <a:rPr lang="en-US" dirty="0"/>
              <a:t>, insofar as the best of the VCs are able to generate higher returns across longer time periods.</a:t>
            </a:r>
          </a:p>
          <a:p>
            <a:r>
              <a:rPr lang="en-US" dirty="0"/>
              <a:t>That would </a:t>
            </a:r>
            <a:r>
              <a:rPr lang="en-US" b="1" dirty="0"/>
              <a:t>suggest that venture capitalists bring more durable competitive advantages </a:t>
            </a:r>
            <a:r>
              <a:rPr lang="en-US" dirty="0"/>
              <a:t>to the investing game than public market investors.</a:t>
            </a:r>
          </a:p>
        </p:txBody>
      </p:sp>
    </p:spTree>
    <p:extLst>
      <p:ext uri="{BB962C8B-B14F-4D97-AF65-F5344CB8AC3E}">
        <p14:creationId xmlns:p14="http://schemas.microsoft.com/office/powerpoint/2010/main" val="240848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Perhaps using these </a:t>
            </a:r>
            <a:r>
              <a:rPr lang="en-US"/>
              <a:t>competitive advantages..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b="1" dirty="0"/>
              <a:t>They are better </a:t>
            </a:r>
            <a:r>
              <a:rPr lang="en-US" b="1" dirty="0" err="1"/>
              <a:t>pricers</a:t>
            </a:r>
            <a:r>
              <a:rPr lang="en-US" b="1" dirty="0"/>
              <a:t> (relatively): </a:t>
            </a:r>
            <a:r>
              <a:rPr lang="en-US" dirty="0"/>
              <a:t>While all of VC prices are undoubtedly wrong (because they are estimates), some of them are less wrong than others. You just have to be less wrong than everyone else and the chances of you doing that are greater in the VC pricing game.</a:t>
            </a:r>
          </a:p>
          <a:p>
            <a:pPr marL="457200" indent="-457200">
              <a:buFont typeface="+mj-lt"/>
              <a:buAutoNum type="arabicPeriod"/>
            </a:pPr>
            <a:r>
              <a:rPr lang="en-US" b="1" dirty="0"/>
              <a:t>They can influence the pricing game</a:t>
            </a:r>
            <a:r>
              <a:rPr lang="en-US" dirty="0"/>
              <a:t>: VCs can take a more active role in the companies that they invest in, from informally advising managers to more formal roles as board members, helping these companies decide what metrics to focus on, how to improve these metrics and how (and when) to cash in on them (from an IPO or a sale).</a:t>
            </a:r>
          </a:p>
          <a:p>
            <a:pPr marL="457200" indent="-457200">
              <a:buFont typeface="+mj-lt"/>
              <a:buAutoNum type="arabicPeriod"/>
            </a:pPr>
            <a:r>
              <a:rPr lang="en-US" b="1" dirty="0"/>
              <a:t>They have better timing</a:t>
            </a:r>
            <a:r>
              <a:rPr lang="en-US" dirty="0"/>
              <a:t>: To be successful, you not only have to time your entry into a business right but even more critically, time your exit from it. </a:t>
            </a:r>
          </a:p>
        </p:txBody>
      </p:sp>
    </p:spTree>
    <p:extLst>
      <p:ext uri="{BB962C8B-B14F-4D97-AF65-F5344CB8AC3E}">
        <p14:creationId xmlns:p14="http://schemas.microsoft.com/office/powerpoint/2010/main" val="3339590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606F49C2-5039-E34C-B673-C58AB1B26022}"/>
              </a:ext>
            </a:extLst>
          </p:cNvPr>
          <p:cNvSpPr>
            <a:spLocks noGrp="1" noChangeArrowheads="1"/>
          </p:cNvSpPr>
          <p:nvPr>
            <p:ph type="title"/>
          </p:nvPr>
        </p:nvSpPr>
        <p:spPr/>
        <p:txBody>
          <a:bodyPr/>
          <a:lstStyle/>
          <a:p>
            <a:r>
              <a:rPr lang="en-US" altLang="en-US"/>
              <a:t>Determinants of Success at Growth Investing</a:t>
            </a:r>
          </a:p>
        </p:txBody>
      </p:sp>
      <p:sp>
        <p:nvSpPr>
          <p:cNvPr id="44034" name="Rectangle 3">
            <a:extLst>
              <a:ext uri="{FF2B5EF4-FFF2-40B4-BE49-F238E27FC236}">
                <a16:creationId xmlns:a16="http://schemas.microsoft.com/office/drawing/2014/main" id="{B38485C2-499E-D548-9CD1-5786C960BC12}"/>
              </a:ext>
            </a:extLst>
          </p:cNvPr>
          <p:cNvSpPr>
            <a:spLocks noGrp="1" noChangeArrowheads="1"/>
          </p:cNvSpPr>
          <p:nvPr>
            <p:ph idx="1"/>
          </p:nvPr>
        </p:nvSpPr>
        <p:spPr/>
        <p:txBody>
          <a:bodyPr>
            <a:normAutofit fontScale="85000" lnSpcReduction="20000"/>
          </a:bodyPr>
          <a:lstStyle/>
          <a:p>
            <a:pPr marL="457200" indent="-457200">
              <a:buFont typeface="+mj-lt"/>
              <a:buAutoNum type="arabicPeriod"/>
            </a:pPr>
            <a:r>
              <a:rPr lang="en-US" altLang="en-US" b="1" dirty="0"/>
              <a:t>Pick your companies (and managers) well</a:t>
            </a:r>
            <a:r>
              <a:rPr lang="en-US" altLang="en-US" dirty="0"/>
              <a:t>: Good venture capitalists seem to have the capacity to find the combination of ideas and management that make success more likely.</a:t>
            </a:r>
          </a:p>
          <a:p>
            <a:pPr marL="457200" indent="-457200">
              <a:buFont typeface="+mj-lt"/>
              <a:buAutoNum type="arabicPeriod"/>
            </a:pPr>
            <a:r>
              <a:rPr lang="en-US" altLang="en-US" b="1" dirty="0"/>
              <a:t>Spread your bets</a:t>
            </a:r>
            <a:r>
              <a:rPr lang="en-US" altLang="en-US" dirty="0"/>
              <a:t>: The rate of failure is high among private equity investments, making it critical that you spread your bets. The earlier the stage of financing – seed money, for example – the more important it is that you diversify.</a:t>
            </a:r>
          </a:p>
          <a:p>
            <a:pPr marL="457200" indent="-457200">
              <a:buFont typeface="+mj-lt"/>
              <a:buAutoNum type="arabicPeriod"/>
            </a:pPr>
            <a:r>
              <a:rPr lang="en-US" altLang="en-US" b="1" dirty="0"/>
              <a:t>Support and supplement management</a:t>
            </a:r>
            <a:r>
              <a:rPr lang="en-US" altLang="en-US" dirty="0"/>
              <a:t>: Venture capitalists are also management consultants and strategic advisors to the firms that they invest in. If they do this job well, they can help the managers of these firms convert ideas into commercial success.</a:t>
            </a:r>
          </a:p>
          <a:p>
            <a:pPr marL="457200" indent="-457200">
              <a:buFont typeface="+mj-lt"/>
              <a:buAutoNum type="arabicPeriod"/>
            </a:pPr>
            <a:r>
              <a:rPr lang="en-US" altLang="en-US" b="1" dirty="0"/>
              <a:t>Protect your investment as the firm grows</a:t>
            </a:r>
            <a:r>
              <a:rPr lang="en-US" altLang="en-US" dirty="0"/>
              <a:t>: As the firm grows and attracts new investment, you as the venture capitalist will have to protect your share of the business from the demands of those who bring in fresh capital. </a:t>
            </a:r>
          </a:p>
          <a:p>
            <a:pPr marL="457200" indent="-457200">
              <a:buFont typeface="+mj-lt"/>
              <a:buAutoNum type="arabicPeriod"/>
            </a:pPr>
            <a:r>
              <a:rPr lang="en-US" altLang="en-US" b="1" dirty="0"/>
              <a:t>Know when to get out</a:t>
            </a:r>
            <a:r>
              <a:rPr lang="en-US" altLang="en-US" dirty="0"/>
              <a:t>: Having a good exit strategy seems to be as critical as having a good entrance strategy. Know how and when to get out of an investment is critical to protecting your returns.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1439</TotalTime>
  <Words>1649</Words>
  <Application>Microsoft Macintosh PowerPoint</Application>
  <PresentationFormat>On-screen Show (4:3)</PresentationFormat>
  <Paragraphs>126</Paragraphs>
  <Slides>16</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Calibri</vt:lpstr>
      <vt:lpstr>Rockwell</vt:lpstr>
      <vt:lpstr>Rockwell Condensed</vt:lpstr>
      <vt:lpstr>Rockwell Extra Bold</vt:lpstr>
      <vt:lpstr>Times</vt:lpstr>
      <vt:lpstr>Times New Roman</vt:lpstr>
      <vt:lpstr>Wingdings</vt:lpstr>
      <vt:lpstr>Slides2025</vt:lpstr>
      <vt:lpstr>Activist Growth Investing</vt:lpstr>
      <vt:lpstr>The faces of activist growth investing</vt:lpstr>
      <vt:lpstr>Investing in Private Equity: Forms</vt:lpstr>
      <vt:lpstr>The Process of Venture Capital Investing</vt:lpstr>
      <vt:lpstr>VC Pricing Approaches</vt:lpstr>
      <vt:lpstr>And a forward variant</vt:lpstr>
      <vt:lpstr>Post-deal Management</vt:lpstr>
      <vt:lpstr>The biggest risk in Venture Capital: Survival</vt:lpstr>
      <vt:lpstr>The VC’s way of dealing with survival risk…</vt:lpstr>
      <vt:lpstr>VC target rates of return</vt:lpstr>
      <vt:lpstr>Actual Returns- VCs and PE funds</vt:lpstr>
      <vt:lpstr>VC Returns, by Group</vt:lpstr>
      <vt:lpstr>With skewed returns…</vt:lpstr>
      <vt:lpstr>And elite VCs stay elite…</vt:lpstr>
      <vt:lpstr>Perhaps using these competitive advantages..</vt:lpstr>
      <vt:lpstr>Determinants of Success at Growth Investing</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Investing</dc:title>
  <dc:creator>Aswath Damodaran</dc:creator>
  <cp:lastModifiedBy>Aswath Damodaran</cp:lastModifiedBy>
  <cp:revision>43</cp:revision>
  <cp:lastPrinted>2025-12-11T19:00:24Z</cp:lastPrinted>
  <dcterms:created xsi:type="dcterms:W3CDTF">1998-07-20T08:27:05Z</dcterms:created>
  <dcterms:modified xsi:type="dcterms:W3CDTF">2025-12-11T19:00:28Z</dcterms:modified>
</cp:coreProperties>
</file>