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76" r:id="rId1"/>
  </p:sldMasterIdLst>
  <p:notesMasterIdLst>
    <p:notesMasterId r:id="rId16"/>
  </p:notesMasterIdLst>
  <p:sldIdLst>
    <p:sldId id="256" r:id="rId2"/>
    <p:sldId id="282" r:id="rId3"/>
    <p:sldId id="260" r:id="rId4"/>
    <p:sldId id="261" r:id="rId5"/>
    <p:sldId id="313" r:id="rId6"/>
    <p:sldId id="306" r:id="rId7"/>
    <p:sldId id="307" r:id="rId8"/>
    <p:sldId id="308" r:id="rId9"/>
    <p:sldId id="311" r:id="rId10"/>
    <p:sldId id="309" r:id="rId11"/>
    <p:sldId id="315" r:id="rId12"/>
    <p:sldId id="316" r:id="rId13"/>
    <p:sldId id="310" r:id="rId14"/>
    <p:sldId id="314"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3197"/>
  </p:normalViewPr>
  <p:slideViewPr>
    <p:cSldViewPr>
      <p:cViewPr varScale="1">
        <p:scale>
          <a:sx n="115" d="100"/>
          <a:sy n="115" d="100"/>
        </p:scale>
        <p:origin x="17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45EC2EDF-995C-DA4B-8CE2-7400C808FA0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79" name="Rectangle 3">
            <a:extLst>
              <a:ext uri="{FF2B5EF4-FFF2-40B4-BE49-F238E27FC236}">
                <a16:creationId xmlns:a16="http://schemas.microsoft.com/office/drawing/2014/main" id="{CFFF5617-7CCF-2A4B-A0D2-F69934196586}"/>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C339D77D-3F07-DB4B-B57A-37A4BB69594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a:extLst>
              <a:ext uri="{FF2B5EF4-FFF2-40B4-BE49-F238E27FC236}">
                <a16:creationId xmlns:a16="http://schemas.microsoft.com/office/drawing/2014/main" id="{C47F208A-4ED6-3245-98E5-0405D1D4D4C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a:extLst>
              <a:ext uri="{FF2B5EF4-FFF2-40B4-BE49-F238E27FC236}">
                <a16:creationId xmlns:a16="http://schemas.microsoft.com/office/drawing/2014/main" id="{08CE5746-8DA9-044E-B4DC-3D2A35E551FF}"/>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83" name="Rectangle 7">
            <a:extLst>
              <a:ext uri="{FF2B5EF4-FFF2-40B4-BE49-F238E27FC236}">
                <a16:creationId xmlns:a16="http://schemas.microsoft.com/office/drawing/2014/main" id="{1F1B3385-AF28-1545-8F7C-F11396063383}"/>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97104D08-D5DA-CC48-913C-262B8F01EE5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7104D08-D5DA-CC48-913C-262B8F01EE5A}" type="slidenum">
              <a:rPr lang="en-US" altLang="en-US" smtClean="0"/>
              <a:pPr>
                <a:defRPr/>
              </a:pPr>
              <a:t>6</a:t>
            </a:fld>
            <a:endParaRPr lang="en-US" altLang="en-US"/>
          </a:p>
        </p:txBody>
      </p:sp>
    </p:spTree>
    <p:extLst>
      <p:ext uri="{BB962C8B-B14F-4D97-AF65-F5344CB8AC3E}">
        <p14:creationId xmlns:p14="http://schemas.microsoft.com/office/powerpoint/2010/main" val="67745780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F04688D2-8207-7A4D-B8CF-0F8769DD4890}"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AD48A293-5D52-6148-B20C-52888CA0A2DD}" type="slidenum">
              <a:rPr lang="en-US" altLang="en-US" smtClean="0"/>
              <a:pPr>
                <a:defRPr/>
              </a:pPr>
              <a:t>‹#›</a:t>
            </a:fld>
            <a:endParaRPr lang="en-US" altLang="en-US"/>
          </a:p>
        </p:txBody>
      </p:sp>
    </p:spTree>
    <p:extLst>
      <p:ext uri="{BB962C8B-B14F-4D97-AF65-F5344CB8AC3E}">
        <p14:creationId xmlns:p14="http://schemas.microsoft.com/office/powerpoint/2010/main" val="351634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29604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C7FD353C-AC80-744B-96DA-8544E81C80D9}"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E1BFB9DC-CC28-AD48-AD43-4724935C9DC4}" type="slidenum">
              <a:rPr lang="en-US" altLang="en-US" smtClean="0"/>
              <a:pPr>
                <a:defRPr/>
              </a:pPr>
              <a:t>‹#›</a:t>
            </a:fld>
            <a:endParaRPr lang="en-US" altLang="en-US"/>
          </a:p>
        </p:txBody>
      </p:sp>
    </p:spTree>
    <p:extLst>
      <p:ext uri="{BB962C8B-B14F-4D97-AF65-F5344CB8AC3E}">
        <p14:creationId xmlns:p14="http://schemas.microsoft.com/office/powerpoint/2010/main" val="836185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CC00D99-4A39-0B4D-8C8E-0FEBA402094C}" type="datetime1">
              <a:rPr lang="en-US" altLang="en-US" smtClean="0"/>
              <a:pPr>
                <a:defRPr/>
              </a:pPr>
              <a:t>12/11/25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18D6437-76B2-6F41-9EEA-5F595F8CF43F}" type="slidenum">
              <a:rPr lang="en-US" altLang="en-US" smtClean="0"/>
              <a:pPr>
                <a:defRPr/>
              </a:pPr>
              <a:t>‹#›</a:t>
            </a:fld>
            <a:endParaRPr lang="en-US" altLang="en-US"/>
          </a:p>
        </p:txBody>
      </p:sp>
    </p:spTree>
    <p:extLst>
      <p:ext uri="{BB962C8B-B14F-4D97-AF65-F5344CB8AC3E}">
        <p14:creationId xmlns:p14="http://schemas.microsoft.com/office/powerpoint/2010/main" val="2682589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BACA98D2-02E3-CD49-866B-D85790998B5C}"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828717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FA8A144B-5DE0-5346-BD02-C9F265329956}" type="datetime1">
              <a:rPr lang="en-US" altLang="en-US" smtClean="0"/>
              <a:pPr>
                <a:defRPr/>
              </a:pPr>
              <a:t>12/11/25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EAED1A53-650C-8447-A9D9-C1BE0E9E1C73}"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401580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87E7746-4952-4845-91E6-7FA3346DE90F}" type="datetime1">
              <a:rPr lang="en-US" altLang="en-US" smtClean="0"/>
              <a:pPr>
                <a:defRPr/>
              </a:pPr>
              <a:t>12/11/25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229C22A-D499-5143-AF5E-62B6CD63B0D2}" type="slidenum">
              <a:rPr lang="en-US" altLang="en-US" smtClean="0"/>
              <a:pPr>
                <a:defRPr/>
              </a:pPr>
              <a:t>‹#›</a:t>
            </a:fld>
            <a:endParaRPr lang="en-US" altLang="en-US"/>
          </a:p>
        </p:txBody>
      </p:sp>
    </p:spTree>
    <p:extLst>
      <p:ext uri="{BB962C8B-B14F-4D97-AF65-F5344CB8AC3E}">
        <p14:creationId xmlns:p14="http://schemas.microsoft.com/office/powerpoint/2010/main" val="3367932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BACA98D2-02E3-CD49-866B-D85790998B5C}" type="datetime1">
              <a:rPr lang="en-US" altLang="en-US" smtClean="0"/>
              <a:pPr>
                <a:defRPr/>
              </a:pPr>
              <a:t>12/11/25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3791420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F08FF8B4-84FA-354A-94BA-1CEB6C3C0E23}" type="datetime1">
              <a:rPr lang="en-US" altLang="en-US" smtClean="0"/>
              <a:pPr>
                <a:defRPr/>
              </a:pPr>
              <a:t>12/11/25</a:t>
            </a:fld>
            <a:endParaRPr lang="en-US" altLang="en-US"/>
          </a:p>
        </p:txBody>
      </p:sp>
      <p:sp>
        <p:nvSpPr>
          <p:cNvPr id="10" name="Slide Number Placeholder 9"/>
          <p:cNvSpPr>
            <a:spLocks noGrp="1"/>
          </p:cNvSpPr>
          <p:nvPr>
            <p:ph type="sldNum" sz="quarter" idx="12"/>
          </p:nvPr>
        </p:nvSpPr>
        <p:spPr/>
        <p:txBody>
          <a:bodyPr/>
          <a:lstStyle/>
          <a:p>
            <a:pPr>
              <a:defRPr/>
            </a:pPr>
            <a:fld id="{696D975F-9979-AF47-965C-D1FE6935B1B6}" type="slidenum">
              <a:rPr lang="en-US" altLang="en-US" smtClean="0"/>
              <a:pPr>
                <a:defRPr/>
              </a:pPr>
              <a:t>‹#›</a:t>
            </a:fld>
            <a:endParaRPr lang="en-US" altLang="en-US"/>
          </a:p>
        </p:txBody>
      </p:sp>
    </p:spTree>
    <p:extLst>
      <p:ext uri="{BB962C8B-B14F-4D97-AF65-F5344CB8AC3E}">
        <p14:creationId xmlns:p14="http://schemas.microsoft.com/office/powerpoint/2010/main" val="3692415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F104A691-2CF4-824F-8F5E-A02DB4968758}"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1F1DD59-329E-8C4B-B3C9-319FDB694325}" type="slidenum">
              <a:rPr lang="en-US" altLang="en-US" smtClean="0"/>
              <a:pPr>
                <a:defRPr/>
              </a:pPr>
              <a:t>‹#›</a:t>
            </a:fld>
            <a:endParaRPr lang="en-US" altLang="en-US"/>
          </a:p>
        </p:txBody>
      </p:sp>
    </p:spTree>
    <p:extLst>
      <p:ext uri="{BB962C8B-B14F-4D97-AF65-F5344CB8AC3E}">
        <p14:creationId xmlns:p14="http://schemas.microsoft.com/office/powerpoint/2010/main" val="3995029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78ABCAF-1775-6C4A-A751-019782E95742}"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5521F80-EA75-774A-BB08-6A79FFCAA7E1}" type="slidenum">
              <a:rPr lang="en-US" altLang="en-US" smtClean="0"/>
              <a:pPr>
                <a:defRPr/>
              </a:pPr>
              <a:t>‹#›</a:t>
            </a:fld>
            <a:endParaRPr lang="en-US" altLang="en-US"/>
          </a:p>
        </p:txBody>
      </p:sp>
    </p:spTree>
    <p:extLst>
      <p:ext uri="{BB962C8B-B14F-4D97-AF65-F5344CB8AC3E}">
        <p14:creationId xmlns:p14="http://schemas.microsoft.com/office/powerpoint/2010/main" val="346081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0272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675229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BACA98D2-02E3-CD49-866B-D85790998B5C}" type="datetime1">
              <a:rPr lang="en-US" altLang="en-US" smtClean="0"/>
              <a:pPr>
                <a:defRPr/>
              </a:pPr>
              <a:t>12/11/25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299394422"/>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8DF093C1-9C90-164A-8FCB-7635E52F1EFB}"/>
              </a:ext>
            </a:extLst>
          </p:cNvPr>
          <p:cNvSpPr>
            <a:spLocks noGrp="1" noChangeArrowheads="1"/>
          </p:cNvSpPr>
          <p:nvPr>
            <p:ph type="ctrTitle"/>
          </p:nvPr>
        </p:nvSpPr>
        <p:spPr/>
        <p:txBody>
          <a:bodyPr/>
          <a:lstStyle/>
          <a:p>
            <a:r>
              <a:rPr lang="en-US" altLang="en-US"/>
              <a:t>Growth Investing: Against the tide of history</a:t>
            </a:r>
          </a:p>
        </p:txBody>
      </p:sp>
      <p:sp>
        <p:nvSpPr>
          <p:cNvPr id="3075" name="Rectangle 3">
            <a:extLst>
              <a:ext uri="{FF2B5EF4-FFF2-40B4-BE49-F238E27FC236}">
                <a16:creationId xmlns:a16="http://schemas.microsoft.com/office/drawing/2014/main" id="{EC297CF5-936B-2645-A549-8E4E0BB3DD38}"/>
              </a:ext>
            </a:extLst>
          </p:cNvPr>
          <p:cNvSpPr>
            <a:spLocks noGrp="1" noChangeArrowheads="1"/>
          </p:cNvSpPr>
          <p:nvPr>
            <p:ph type="subTitle" idx="1"/>
          </p:nvPr>
        </p:nvSpPr>
        <p:spPr/>
        <p:txBody>
          <a:bodyPr/>
          <a:lstStyle/>
          <a:p>
            <a:r>
              <a:rPr lang="en-US" dirty="0"/>
              <a:t>Against the odds!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064BCCF4-8AA5-8742-B75B-FB9CECB2CD01}"/>
              </a:ext>
            </a:extLst>
          </p:cNvPr>
          <p:cNvSpPr>
            <a:spLocks noGrp="1"/>
          </p:cNvSpPr>
          <p:nvPr>
            <p:ph type="title"/>
          </p:nvPr>
        </p:nvSpPr>
        <p:spPr/>
        <p:txBody>
          <a:bodyPr/>
          <a:lstStyle/>
          <a:p>
            <a:r>
              <a:rPr lang="en-US" altLang="en-US"/>
              <a:t>In passive investing, history has picked a winner…</a:t>
            </a:r>
          </a:p>
        </p:txBody>
      </p:sp>
      <p:sp>
        <p:nvSpPr>
          <p:cNvPr id="15" name="Content Placeholder 14">
            <a:extLst>
              <a:ext uri="{FF2B5EF4-FFF2-40B4-BE49-F238E27FC236}">
                <a16:creationId xmlns:a16="http://schemas.microsoft.com/office/drawing/2014/main" id="{1E3263C4-438F-6E24-8229-CB21CC3D67F6}"/>
              </a:ext>
            </a:extLst>
          </p:cNvPr>
          <p:cNvSpPr>
            <a:spLocks noGrp="1"/>
          </p:cNvSpPr>
          <p:nvPr>
            <p:ph idx="1"/>
          </p:nvPr>
        </p:nvSpPr>
        <p:spPr/>
        <p:txBody>
          <a:bodyPr/>
          <a:lstStyle/>
          <a:p>
            <a:endParaRPr lang="en-US"/>
          </a:p>
        </p:txBody>
      </p:sp>
      <p:pic>
        <p:nvPicPr>
          <p:cNvPr id="4" name="Content Placeholder 3">
            <a:extLst>
              <a:ext uri="{FF2B5EF4-FFF2-40B4-BE49-F238E27FC236}">
                <a16:creationId xmlns:a16="http://schemas.microsoft.com/office/drawing/2014/main" id="{3C4FFC34-6558-FAAB-632E-65FF43BA5406}"/>
              </a:ext>
            </a:extLst>
          </p:cNvPr>
          <p:cNvPicPr>
            <a:picLocks noChangeAspect="1"/>
          </p:cNvPicPr>
          <p:nvPr/>
        </p:nvPicPr>
        <p:blipFill>
          <a:blip r:embed="rId2"/>
          <a:stretch>
            <a:fillRect/>
          </a:stretch>
        </p:blipFill>
        <p:spPr>
          <a:xfrm>
            <a:off x="904548" y="1752600"/>
            <a:ext cx="7334903" cy="4419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DB91B2A7-86CD-014E-934E-53B0359A15F4}"/>
              </a:ext>
            </a:extLst>
          </p:cNvPr>
          <p:cNvSpPr>
            <a:spLocks noGrp="1" noChangeArrowheads="1"/>
          </p:cNvSpPr>
          <p:nvPr>
            <p:ph type="title"/>
          </p:nvPr>
        </p:nvSpPr>
        <p:spPr/>
        <p:txBody>
          <a:bodyPr rtlCol="0">
            <a:normAutofit/>
          </a:bodyPr>
          <a:lstStyle/>
          <a:p>
            <a:pPr fontAlgn="auto">
              <a:spcAft>
                <a:spcPts val="0"/>
              </a:spcAft>
              <a:defRPr/>
            </a:pPr>
            <a:r>
              <a:rPr lang="en-US">
                <a:ea typeface="+mj-ea"/>
                <a:cs typeface="+mj-cs"/>
              </a:rPr>
              <a:t>But there are periods when growth outperfoms value ..</a:t>
            </a:r>
          </a:p>
        </p:txBody>
      </p:sp>
      <p:pic>
        <p:nvPicPr>
          <p:cNvPr id="5" name="Content Placeholder 4">
            <a:extLst>
              <a:ext uri="{FF2B5EF4-FFF2-40B4-BE49-F238E27FC236}">
                <a16:creationId xmlns:a16="http://schemas.microsoft.com/office/drawing/2014/main" id="{0E27C996-8027-BCF5-83CB-5F3D889AC66C}"/>
              </a:ext>
            </a:extLst>
          </p:cNvPr>
          <p:cNvPicPr>
            <a:picLocks noGrp="1" noChangeAspect="1"/>
          </p:cNvPicPr>
          <p:nvPr>
            <p:ph idx="1"/>
          </p:nvPr>
        </p:nvPicPr>
        <p:blipFill>
          <a:blip r:embed="rId2"/>
          <a:stretch>
            <a:fillRect/>
          </a:stretch>
        </p:blipFill>
        <p:spPr>
          <a:xfrm>
            <a:off x="1076592" y="1953768"/>
            <a:ext cx="6990815" cy="4419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1B5CCF7-6169-9B40-8145-AE7739F8780A}"/>
              </a:ext>
            </a:extLst>
          </p:cNvPr>
          <p:cNvSpPr>
            <a:spLocks noGrp="1" noChangeArrowheads="1"/>
          </p:cNvSpPr>
          <p:nvPr>
            <p:ph type="title"/>
          </p:nvPr>
        </p:nvSpPr>
        <p:spPr/>
        <p:txBody>
          <a:bodyPr rtlCol="0">
            <a:normAutofit/>
          </a:bodyPr>
          <a:lstStyle/>
          <a:p>
            <a:pPr fontAlgn="auto">
              <a:spcAft>
                <a:spcPts val="0"/>
              </a:spcAft>
              <a:defRPr/>
            </a:pPr>
            <a:r>
              <a:rPr lang="en-US" dirty="0">
                <a:ea typeface="+mj-ea"/>
                <a:cs typeface="+mj-cs"/>
              </a:rPr>
              <a:t>Especially when the yield curve is flat or downward sloping..</a:t>
            </a:r>
          </a:p>
        </p:txBody>
      </p:sp>
      <p:pic>
        <p:nvPicPr>
          <p:cNvPr id="5" name="Content Placeholder 4" descr="A graph showing the value of a stock market&#10;&#10;Description automatically generated">
            <a:extLst>
              <a:ext uri="{FF2B5EF4-FFF2-40B4-BE49-F238E27FC236}">
                <a16:creationId xmlns:a16="http://schemas.microsoft.com/office/drawing/2014/main" id="{A8AF65C4-D31C-F1F6-CAD7-A25DC383584D}"/>
              </a:ext>
            </a:extLst>
          </p:cNvPr>
          <p:cNvPicPr>
            <a:picLocks noGrp="1" noChangeAspect="1"/>
          </p:cNvPicPr>
          <p:nvPr>
            <p:ph idx="1"/>
          </p:nvPr>
        </p:nvPicPr>
        <p:blipFill>
          <a:blip r:embed="rId2"/>
          <a:stretch>
            <a:fillRect/>
          </a:stretch>
        </p:blipFill>
        <p:spPr>
          <a:xfrm>
            <a:off x="1510656" y="1990939"/>
            <a:ext cx="6046487" cy="441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47692-8568-7846-98FE-B437A1E53A3F}"/>
              </a:ext>
            </a:extLst>
          </p:cNvPr>
          <p:cNvSpPr>
            <a:spLocks noGrp="1"/>
          </p:cNvSpPr>
          <p:nvPr>
            <p:ph type="title"/>
          </p:nvPr>
        </p:nvSpPr>
        <p:spPr/>
        <p:txBody>
          <a:bodyPr/>
          <a:lstStyle/>
          <a:p>
            <a:r>
              <a:rPr lang="en-US" dirty="0"/>
              <a:t>And may be waning..</a:t>
            </a:r>
          </a:p>
        </p:txBody>
      </p:sp>
      <p:graphicFrame>
        <p:nvGraphicFramePr>
          <p:cNvPr id="4" name="Content Placeholder 3">
            <a:extLst>
              <a:ext uri="{FF2B5EF4-FFF2-40B4-BE49-F238E27FC236}">
                <a16:creationId xmlns:a16="http://schemas.microsoft.com/office/drawing/2014/main" id="{471D3A27-437A-5247-8754-E8963B5F7146}"/>
              </a:ext>
            </a:extLst>
          </p:cNvPr>
          <p:cNvGraphicFramePr>
            <a:graphicFrameLocks noGrp="1"/>
          </p:cNvGraphicFramePr>
          <p:nvPr>
            <p:ph idx="1"/>
            <p:extLst>
              <p:ext uri="{D42A27DB-BD31-4B8C-83A1-F6EECF244321}">
                <p14:modId xmlns:p14="http://schemas.microsoft.com/office/powerpoint/2010/main" val="3560216857"/>
              </p:ext>
            </p:extLst>
          </p:nvPr>
        </p:nvGraphicFramePr>
        <p:xfrm>
          <a:off x="685800" y="1752600"/>
          <a:ext cx="7772400" cy="4207622"/>
        </p:xfrm>
        <a:graphic>
          <a:graphicData uri="http://schemas.openxmlformats.org/drawingml/2006/table">
            <a:tbl>
              <a:tblPr>
                <a:tableStyleId>{073A0DAA-6AF3-43AB-8588-CEC1D06C72B9}</a:tableStyleId>
              </a:tblPr>
              <a:tblGrid>
                <a:gridCol w="1943100">
                  <a:extLst>
                    <a:ext uri="{9D8B030D-6E8A-4147-A177-3AD203B41FA5}">
                      <a16:colId xmlns:a16="http://schemas.microsoft.com/office/drawing/2014/main" val="753777852"/>
                    </a:ext>
                  </a:extLst>
                </a:gridCol>
                <a:gridCol w="1943100">
                  <a:extLst>
                    <a:ext uri="{9D8B030D-6E8A-4147-A177-3AD203B41FA5}">
                      <a16:colId xmlns:a16="http://schemas.microsoft.com/office/drawing/2014/main" val="488061686"/>
                    </a:ext>
                  </a:extLst>
                </a:gridCol>
                <a:gridCol w="1943100">
                  <a:extLst>
                    <a:ext uri="{9D8B030D-6E8A-4147-A177-3AD203B41FA5}">
                      <a16:colId xmlns:a16="http://schemas.microsoft.com/office/drawing/2014/main" val="987764940"/>
                    </a:ext>
                  </a:extLst>
                </a:gridCol>
                <a:gridCol w="1943100">
                  <a:extLst>
                    <a:ext uri="{9D8B030D-6E8A-4147-A177-3AD203B41FA5}">
                      <a16:colId xmlns:a16="http://schemas.microsoft.com/office/drawing/2014/main" val="653352207"/>
                    </a:ext>
                  </a:extLst>
                </a:gridCol>
              </a:tblGrid>
              <a:tr h="326227">
                <a:tc>
                  <a:txBody>
                    <a:bodyPr/>
                    <a:lstStyle/>
                    <a:p>
                      <a:pPr algn="ctr" fontAlgn="b"/>
                      <a:r>
                        <a:rPr lang="en-US" sz="2000" u="none" strike="noStrike" dirty="0">
                          <a:effectLst/>
                        </a:rPr>
                        <a:t>PE Ratio</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1952-2018</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1969-2018</a:t>
                      </a:r>
                      <a:endParaRPr lang="en-US" sz="2000" b="0" i="1"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1999-2018</a:t>
                      </a:r>
                      <a:endParaRPr lang="en-US" sz="2000" b="0" i="1"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59557396"/>
                  </a:ext>
                </a:extLst>
              </a:tr>
              <a:tr h="326227">
                <a:tc>
                  <a:txBody>
                    <a:bodyPr/>
                    <a:lstStyle/>
                    <a:p>
                      <a:pPr algn="ctr" fontAlgn="b"/>
                      <a:r>
                        <a:rPr lang="en-US" sz="2000" u="none" strike="noStrike" dirty="0">
                          <a:effectLst/>
                        </a:rPr>
                        <a:t>Lowest PE</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17.96%</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15.08%</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11.66%</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70811689"/>
                  </a:ext>
                </a:extLst>
              </a:tr>
              <a:tr h="326227">
                <a:tc>
                  <a:txBody>
                    <a:bodyPr/>
                    <a:lstStyle/>
                    <a:p>
                      <a:pPr algn="ctr" fontAlgn="b"/>
                      <a:r>
                        <a:rPr lang="en-US" sz="2000" u="none" strike="noStrike" dirty="0">
                          <a:effectLst/>
                        </a:rPr>
                        <a:t>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17.21%</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14.30%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10.91%</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28705216"/>
                  </a:ext>
                </a:extLst>
              </a:tr>
              <a:tr h="326227">
                <a:tc>
                  <a:txBody>
                    <a:bodyPr/>
                    <a:lstStyle/>
                    <a:p>
                      <a:pPr algn="ctr" fontAlgn="b"/>
                      <a:r>
                        <a:rPr lang="en-US" sz="2000" u="none" strike="noStrike" dirty="0">
                          <a:effectLst/>
                        </a:rPr>
                        <a:t>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16.05%</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13.90%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10.36%</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70780777"/>
                  </a:ext>
                </a:extLst>
              </a:tr>
              <a:tr h="326227">
                <a:tc>
                  <a:txBody>
                    <a:bodyPr/>
                    <a:lstStyle/>
                    <a:p>
                      <a:pPr algn="ctr" fontAlgn="b"/>
                      <a:r>
                        <a:rPr lang="en-US" sz="2000" u="none" strike="noStrike" dirty="0">
                          <a:effectLst/>
                        </a:rPr>
                        <a:t>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14.73%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13.85%</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8.98%</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08746894"/>
                  </a:ext>
                </a:extLst>
              </a:tr>
              <a:tr h="326227">
                <a:tc>
                  <a:txBody>
                    <a:bodyPr/>
                    <a:lstStyle/>
                    <a:p>
                      <a:pPr algn="ctr" fontAlgn="b"/>
                      <a:r>
                        <a:rPr lang="en-US" sz="2000" u="none" strike="noStrike">
                          <a:effectLst/>
                        </a:rPr>
                        <a:t>5</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13.99%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12.25%</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7.82%</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14192888"/>
                  </a:ext>
                </a:extLst>
              </a:tr>
              <a:tr h="326227">
                <a:tc>
                  <a:txBody>
                    <a:bodyPr/>
                    <a:lstStyle/>
                    <a:p>
                      <a:pPr algn="ctr" fontAlgn="b"/>
                      <a:r>
                        <a:rPr lang="en-US" sz="2000" u="none" strike="noStrike" dirty="0">
                          <a:effectLst/>
                        </a:rPr>
                        <a:t>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12.27%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11.57%</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8.34%</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00833964"/>
                  </a:ext>
                </a:extLst>
              </a:tr>
              <a:tr h="326227">
                <a:tc>
                  <a:txBody>
                    <a:bodyPr/>
                    <a:lstStyle/>
                    <a:p>
                      <a:pPr algn="ctr" fontAlgn="b"/>
                      <a:r>
                        <a:rPr lang="en-US" sz="2000" u="none" strike="noStrike">
                          <a:effectLst/>
                        </a:rPr>
                        <a:t>7</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11.70%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11.34%</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7.35%</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84151341"/>
                  </a:ext>
                </a:extLst>
              </a:tr>
              <a:tr h="326227">
                <a:tc>
                  <a:txBody>
                    <a:bodyPr/>
                    <a:lstStyle/>
                    <a:p>
                      <a:pPr algn="ctr" fontAlgn="b"/>
                      <a:r>
                        <a:rPr lang="en-US" sz="2000" u="none" strike="noStrike">
                          <a:effectLst/>
                        </a:rPr>
                        <a:t>8</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12.03%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12.04%</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9.02%</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76410522"/>
                  </a:ext>
                </a:extLst>
              </a:tr>
              <a:tr h="326227">
                <a:tc>
                  <a:txBody>
                    <a:bodyPr/>
                    <a:lstStyle/>
                    <a:p>
                      <a:pPr algn="ctr" fontAlgn="b"/>
                      <a:r>
                        <a:rPr lang="en-US" sz="2000" u="none" strike="noStrike">
                          <a:effectLst/>
                        </a:rPr>
                        <a:t>9</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10.23%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10.21%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7.44%</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56744479"/>
                  </a:ext>
                </a:extLst>
              </a:tr>
              <a:tr h="326227">
                <a:tc>
                  <a:txBody>
                    <a:bodyPr/>
                    <a:lstStyle/>
                    <a:p>
                      <a:pPr algn="ctr" fontAlgn="b"/>
                      <a:r>
                        <a:rPr lang="en-US" sz="2000" u="none" strike="noStrike">
                          <a:effectLst/>
                        </a:rPr>
                        <a:t>Highest PE</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11.82%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10.98%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a:effectLst/>
                        </a:rPr>
                        <a:t>9.98%</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46844938"/>
                  </a:ext>
                </a:extLst>
              </a:tr>
              <a:tr h="602500">
                <a:tc>
                  <a:txBody>
                    <a:bodyPr/>
                    <a:lstStyle/>
                    <a:p>
                      <a:pPr algn="ctr" fontAlgn="b"/>
                      <a:r>
                        <a:rPr lang="en-US" sz="2000" u="none" strike="noStrike" dirty="0">
                          <a:solidFill>
                            <a:srgbClr val="FF0000"/>
                          </a:solidFill>
                          <a:effectLst/>
                        </a:rPr>
                        <a:t>Lowest vs Highest</a:t>
                      </a:r>
                      <a:endParaRPr lang="en-US" sz="20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solidFill>
                            <a:srgbClr val="FF0000"/>
                          </a:solidFill>
                          <a:effectLst/>
                        </a:rPr>
                        <a:t>6.14%</a:t>
                      </a:r>
                      <a:endParaRPr lang="en-US" sz="20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solidFill>
                            <a:srgbClr val="FF0000"/>
                          </a:solidFill>
                          <a:effectLst/>
                        </a:rPr>
                        <a:t>4.10%</a:t>
                      </a:r>
                      <a:endParaRPr lang="en-US" sz="20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solidFill>
                            <a:srgbClr val="FF0000"/>
                          </a:solidFill>
                          <a:effectLst/>
                        </a:rPr>
                        <a:t>1.68%</a:t>
                      </a:r>
                      <a:endParaRPr lang="en-US" sz="2000" b="0"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53162797"/>
                  </a:ext>
                </a:extLst>
              </a:tr>
            </a:tbl>
          </a:graphicData>
        </a:graphic>
      </p:graphicFrame>
    </p:spTree>
    <p:extLst>
      <p:ext uri="{BB962C8B-B14F-4D97-AF65-F5344CB8AC3E}">
        <p14:creationId xmlns:p14="http://schemas.microsoft.com/office/powerpoint/2010/main" val="2620506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81B30-B2E4-F142-8D3B-1229E2C14E31}"/>
              </a:ext>
            </a:extLst>
          </p:cNvPr>
          <p:cNvSpPr>
            <a:spLocks noGrp="1"/>
          </p:cNvSpPr>
          <p:nvPr>
            <p:ph type="title"/>
          </p:nvPr>
        </p:nvSpPr>
        <p:spPr/>
        <p:txBody>
          <a:bodyPr/>
          <a:lstStyle/>
          <a:p>
            <a:r>
              <a:rPr lang="en-US" altLang="en-US" dirty="0"/>
              <a:t>Active growth investing seems to beat active value investing…</a:t>
            </a:r>
          </a:p>
        </p:txBody>
      </p:sp>
      <p:sp>
        <p:nvSpPr>
          <p:cNvPr id="5122" name="Content Placeholder 2">
            <a:extLst>
              <a:ext uri="{FF2B5EF4-FFF2-40B4-BE49-F238E27FC236}">
                <a16:creationId xmlns:a16="http://schemas.microsoft.com/office/drawing/2014/main" id="{20B62C50-B999-3942-85CB-B04275155408}"/>
              </a:ext>
            </a:extLst>
          </p:cNvPr>
          <p:cNvSpPr>
            <a:spLocks noGrp="1"/>
          </p:cNvSpPr>
          <p:nvPr>
            <p:ph idx="1"/>
          </p:nvPr>
        </p:nvSpPr>
        <p:spPr/>
        <p:txBody>
          <a:bodyPr/>
          <a:lstStyle/>
          <a:p>
            <a:r>
              <a:rPr lang="en-US" altLang="en-US" dirty="0"/>
              <a:t>When measured against their respective indices, </a:t>
            </a:r>
            <a:r>
              <a:rPr lang="en-US" altLang="en-US" b="1" dirty="0"/>
              <a:t>active growth investors seem to beat growth indices</a:t>
            </a:r>
            <a:r>
              <a:rPr lang="en-US" altLang="en-US" dirty="0"/>
              <a:t> more often than active value investors beat value indices. </a:t>
            </a:r>
          </a:p>
          <a:p>
            <a:r>
              <a:rPr lang="en-US" altLang="en-US" dirty="0"/>
              <a:t>In his paper on mutual funds in 1995, </a:t>
            </a:r>
            <a:r>
              <a:rPr lang="en-US" altLang="en-US" dirty="0" err="1"/>
              <a:t>Malkiel</a:t>
            </a:r>
            <a:r>
              <a:rPr lang="en-US" altLang="en-US" dirty="0"/>
              <a:t> provides evidence on this phenomenon. He notes that between 1981 and 1995, </a:t>
            </a:r>
            <a:r>
              <a:rPr lang="en-US" altLang="en-US" b="1" dirty="0"/>
              <a:t>the average actively managed value fund outperformed the average actively managed growth fund by only 16 basis points a year, while the value index outperformed a growth index by 47 basis points a year</a:t>
            </a:r>
            <a:r>
              <a:rPr lang="en-US" altLang="en-US" dirty="0"/>
              <a:t>. </a:t>
            </a:r>
          </a:p>
          <a:p>
            <a:r>
              <a:rPr lang="en-US" altLang="en-US" dirty="0"/>
              <a:t>He attributes the 31 basis point difference to the </a:t>
            </a:r>
            <a:r>
              <a:rPr lang="en-US" altLang="en-US" b="1" dirty="0"/>
              <a:t>contribution of active growth managers, relative to value managers</a:t>
            </a:r>
            <a:r>
              <a:rPr lang="en-US" altLang="en-US"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a:extLst>
              <a:ext uri="{FF2B5EF4-FFF2-40B4-BE49-F238E27FC236}">
                <a16:creationId xmlns:a16="http://schemas.microsoft.com/office/drawing/2014/main" id="{FFFD8A51-A980-8645-B1A0-55ABE968CDCB}"/>
              </a:ext>
            </a:extLst>
          </p:cNvPr>
          <p:cNvSpPr>
            <a:spLocks noGrp="1"/>
          </p:cNvSpPr>
          <p:nvPr>
            <p:ph type="title"/>
          </p:nvPr>
        </p:nvSpPr>
        <p:spPr/>
        <p:txBody>
          <a:bodyPr/>
          <a:lstStyle/>
          <a:p>
            <a:r>
              <a:rPr lang="en-US" altLang="en-US"/>
              <a:t>Reconciling the contradiction…</a:t>
            </a:r>
          </a:p>
        </p:txBody>
      </p:sp>
      <p:sp>
        <p:nvSpPr>
          <p:cNvPr id="3" name="Content Placeholder 2">
            <a:extLst>
              <a:ext uri="{FF2B5EF4-FFF2-40B4-BE49-F238E27FC236}">
                <a16:creationId xmlns:a16="http://schemas.microsoft.com/office/drawing/2014/main" id="{D759175E-AF01-C340-A657-47F61C64CE50}"/>
              </a:ext>
            </a:extLst>
          </p:cNvPr>
          <p:cNvSpPr>
            <a:spLocks noGrp="1"/>
          </p:cNvSpPr>
          <p:nvPr>
            <p:ph idx="1"/>
          </p:nvPr>
        </p:nvSpPr>
        <p:spPr/>
        <p:txBody>
          <a:bodyPr/>
          <a:lstStyle/>
          <a:p>
            <a:r>
              <a:rPr lang="en-US" b="1" dirty="0"/>
              <a:t>Selection bias</a:t>
            </a:r>
            <a:r>
              <a:rPr lang="en-US" dirty="0"/>
              <a:t>: The companies that are scrutinized by growth investors, for the most part, tend to be smaller and less followed than companies followed by value investors. Hence, there is a greater chance of finding mispricing.</a:t>
            </a:r>
          </a:p>
          <a:p>
            <a:r>
              <a:rPr lang="en-US" b="1" dirty="0"/>
              <a:t>Valuation difficulty</a:t>
            </a:r>
            <a:r>
              <a:rPr lang="en-US" dirty="0"/>
              <a:t>: Value companies are generally easier to value than growth companies. Thus, an investor who can bring valuation skills to the table can take more away from that table, with growth stocks than with value stocks.</a:t>
            </a:r>
          </a:p>
          <a:p>
            <a:r>
              <a:rPr lang="en-US" b="1" dirty="0"/>
              <a:t>Sector/Company specific knowledge</a:t>
            </a:r>
            <a:r>
              <a:rPr lang="en-US" dirty="0"/>
              <a:t>: High growth firms are often in nascent sectors, where having a knowledge of the sector (biotechnology, social media etc.) can provide an advantage to investors.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C161D577-8410-BF48-9C4D-00F981B63F98}"/>
              </a:ext>
            </a:extLst>
          </p:cNvPr>
          <p:cNvSpPr>
            <a:spLocks noGrp="1"/>
          </p:cNvSpPr>
          <p:nvPr>
            <p:ph type="title"/>
          </p:nvPr>
        </p:nvSpPr>
        <p:spPr/>
        <p:txBody>
          <a:bodyPr/>
          <a:lstStyle/>
          <a:p>
            <a:r>
              <a:rPr lang="en-US" altLang="en-US"/>
              <a:t>The pitfalls in growth investing</a:t>
            </a:r>
          </a:p>
        </p:txBody>
      </p:sp>
      <p:sp>
        <p:nvSpPr>
          <p:cNvPr id="7170" name="Content Placeholder 2">
            <a:extLst>
              <a:ext uri="{FF2B5EF4-FFF2-40B4-BE49-F238E27FC236}">
                <a16:creationId xmlns:a16="http://schemas.microsoft.com/office/drawing/2014/main" id="{D0A912C3-018D-554C-B350-934BC6A43999}"/>
              </a:ext>
            </a:extLst>
          </p:cNvPr>
          <p:cNvSpPr>
            <a:spLocks noGrp="1"/>
          </p:cNvSpPr>
          <p:nvPr>
            <p:ph idx="1"/>
          </p:nvPr>
        </p:nvSpPr>
        <p:spPr/>
        <p:txBody>
          <a:bodyPr/>
          <a:lstStyle/>
          <a:p>
            <a:r>
              <a:rPr lang="en-US" altLang="en-US" b="1" dirty="0"/>
              <a:t>The Scaling factor</a:t>
            </a:r>
            <a:r>
              <a:rPr lang="en-US" altLang="en-US" dirty="0"/>
              <a:t>: As companies grow, they get bigger, but as they get bigger, it gets more difficult to keep growing. If you underestimate scaling problems, you will have trouble with your growth investments.</a:t>
            </a:r>
          </a:p>
          <a:p>
            <a:r>
              <a:rPr lang="en-US" altLang="en-US" b="1" dirty="0"/>
              <a:t>Paying too much for growth</a:t>
            </a:r>
            <a:r>
              <a:rPr lang="en-US" altLang="en-US" dirty="0"/>
              <a:t>: Growth, by itself, can be good, bad or neutral for value. It depends on how much the company pays (in investments) to get that growth.</a:t>
            </a:r>
          </a:p>
          <a:p>
            <a:r>
              <a:rPr lang="en-US" altLang="en-US" b="1" dirty="0"/>
              <a:t>Playing the momentum game</a:t>
            </a:r>
            <a:r>
              <a:rPr lang="en-US" altLang="en-US" dirty="0"/>
              <a:t>: Since most investors in growth stocks have given upon on trying the value those stocks, because of the uncertainty inherent in them, the momentum game is likely to dominate how these stocks get priced. That, in turn, may cause the pricing gap to increase over time, rather than decrease.</a:t>
            </a:r>
          </a:p>
          <a:p>
            <a:endParaRPr lang="en-US" altLang="en-US" dirty="0"/>
          </a:p>
          <a:p>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a:extLst>
              <a:ext uri="{FF2B5EF4-FFF2-40B4-BE49-F238E27FC236}">
                <a16:creationId xmlns:a16="http://schemas.microsoft.com/office/drawing/2014/main" id="{39B662B9-E8C5-6E44-B0E0-F4071DD288BE}"/>
              </a:ext>
            </a:extLst>
          </p:cNvPr>
          <p:cNvSpPr>
            <a:spLocks noGrp="1"/>
          </p:cNvSpPr>
          <p:nvPr>
            <p:ph type="title"/>
          </p:nvPr>
        </p:nvSpPr>
        <p:spPr/>
        <p:txBody>
          <a:bodyPr/>
          <a:lstStyle/>
          <a:p>
            <a:r>
              <a:rPr lang="en-US" altLang="en-US" dirty="0"/>
              <a:t>1. Scaling up is hard to do…</a:t>
            </a:r>
          </a:p>
        </p:txBody>
      </p:sp>
      <p:pic>
        <p:nvPicPr>
          <p:cNvPr id="8194" name="Content Placeholder 3">
            <a:extLst>
              <a:ext uri="{FF2B5EF4-FFF2-40B4-BE49-F238E27FC236}">
                <a16:creationId xmlns:a16="http://schemas.microsoft.com/office/drawing/2014/main" id="{95FBA833-EF96-9B4A-AA57-028055596FE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148145" y="1752600"/>
            <a:ext cx="4847709" cy="44196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0054B6F3-EF0E-434C-BB85-482C926C741F}"/>
              </a:ext>
            </a:extLst>
          </p:cNvPr>
          <p:cNvSpPr>
            <a:spLocks noGrp="1"/>
          </p:cNvSpPr>
          <p:nvPr>
            <p:ph type="title"/>
          </p:nvPr>
        </p:nvSpPr>
        <p:spPr/>
        <p:txBody>
          <a:bodyPr/>
          <a:lstStyle/>
          <a:p>
            <a:r>
              <a:rPr lang="en-US" altLang="en-US" dirty="0"/>
              <a:t>2. The value of growth</a:t>
            </a:r>
          </a:p>
        </p:txBody>
      </p:sp>
      <p:sp>
        <p:nvSpPr>
          <p:cNvPr id="9218" name="Content Placeholder 2">
            <a:extLst>
              <a:ext uri="{FF2B5EF4-FFF2-40B4-BE49-F238E27FC236}">
                <a16:creationId xmlns:a16="http://schemas.microsoft.com/office/drawing/2014/main" id="{BFA993E7-05A1-414B-B38B-3ACFBBAB5FD2}"/>
              </a:ext>
            </a:extLst>
          </p:cNvPr>
          <p:cNvSpPr>
            <a:spLocks noGrp="1"/>
          </p:cNvSpPr>
          <p:nvPr>
            <p:ph idx="1"/>
          </p:nvPr>
        </p:nvSpPr>
        <p:spPr/>
        <p:txBody>
          <a:bodyPr/>
          <a:lstStyle/>
          <a:p>
            <a:r>
              <a:rPr lang="en-US" altLang="en-US" b="1" dirty="0"/>
              <a:t>To generate growth, firms have to reinvest money </a:t>
            </a:r>
            <a:r>
              <a:rPr lang="en-US" altLang="en-US" dirty="0"/>
              <a:t>(in capital expenditures, R&amp;D, acquisitions and working capital). That reinvestment reduces the cash flows.</a:t>
            </a:r>
          </a:p>
          <a:p>
            <a:r>
              <a:rPr lang="en-US" altLang="en-US" dirty="0"/>
              <a:t>The </a:t>
            </a:r>
            <a:r>
              <a:rPr lang="en-US" altLang="en-US" b="1" dirty="0"/>
              <a:t>effect of growth then becomes a net effect, which weighs off the benefits of having higher earnings in the future (from the growth) against lower cash flows today</a:t>
            </a:r>
            <a:r>
              <a:rPr lang="en-US" altLang="en-US" dirty="0"/>
              <a:t>.</a:t>
            </a:r>
          </a:p>
          <a:p>
            <a:r>
              <a:rPr lang="en-US" altLang="en-US" dirty="0"/>
              <a:t>As a shorthand, </a:t>
            </a:r>
            <a:r>
              <a:rPr lang="en-US" altLang="en-US" b="1" dirty="0"/>
              <a:t>the value of growth can be written as a function of the “excess returns” the firm earns on its new investments, </a:t>
            </a:r>
            <a:r>
              <a:rPr lang="en-US" altLang="en-US" dirty="0"/>
              <a:t>with excess returns being the difference between the return on the investment (ROE or ROIC) and the cost of the financing (cost of equity or capital).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3852E-7D9D-72A5-5FB8-0BFDFEBB8FDC}"/>
              </a:ext>
            </a:extLst>
          </p:cNvPr>
          <p:cNvSpPr>
            <a:spLocks noGrp="1"/>
          </p:cNvSpPr>
          <p:nvPr>
            <p:ph type="title"/>
          </p:nvPr>
        </p:nvSpPr>
        <p:spPr/>
        <p:txBody>
          <a:bodyPr/>
          <a:lstStyle/>
          <a:p>
            <a:r>
              <a:rPr lang="en-US" dirty="0"/>
              <a:t>Is Growth good?</a:t>
            </a:r>
          </a:p>
        </p:txBody>
      </p:sp>
      <p:pic>
        <p:nvPicPr>
          <p:cNvPr id="4" name="Content Placeholder 3" descr="A table of numbers and percentages&#10;&#10;Description automatically generated">
            <a:extLst>
              <a:ext uri="{FF2B5EF4-FFF2-40B4-BE49-F238E27FC236}">
                <a16:creationId xmlns:a16="http://schemas.microsoft.com/office/drawing/2014/main" id="{B66C1C3F-5064-77F7-C04E-CBF52C49D958}"/>
              </a:ext>
            </a:extLst>
          </p:cNvPr>
          <p:cNvPicPr>
            <a:picLocks noGrp="1" noChangeAspect="1"/>
          </p:cNvPicPr>
          <p:nvPr>
            <p:ph idx="1"/>
          </p:nvPr>
        </p:nvPicPr>
        <p:blipFill>
          <a:blip r:embed="rId2"/>
          <a:stretch>
            <a:fillRect/>
          </a:stretch>
        </p:blipFill>
        <p:spPr>
          <a:xfrm>
            <a:off x="685800" y="2069300"/>
            <a:ext cx="7772400" cy="3786200"/>
          </a:xfrm>
          <a:prstGeom prst="rect">
            <a:avLst/>
          </a:prstGeom>
        </p:spPr>
      </p:pic>
    </p:spTree>
    <p:extLst>
      <p:ext uri="{BB962C8B-B14F-4D97-AF65-F5344CB8AC3E}">
        <p14:creationId xmlns:p14="http://schemas.microsoft.com/office/powerpoint/2010/main" val="518182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99E6-2AF7-78E1-C1F0-7A8754C3E89D}"/>
              </a:ext>
            </a:extLst>
          </p:cNvPr>
          <p:cNvSpPr>
            <a:spLocks noGrp="1"/>
          </p:cNvSpPr>
          <p:nvPr>
            <p:ph type="title"/>
          </p:nvPr>
        </p:nvSpPr>
        <p:spPr/>
        <p:txBody>
          <a:bodyPr/>
          <a:lstStyle/>
          <a:p>
            <a:r>
              <a:rPr lang="en-US" dirty="0"/>
              <a:t>And is it sustainable?</a:t>
            </a:r>
          </a:p>
        </p:txBody>
      </p:sp>
      <p:graphicFrame>
        <p:nvGraphicFramePr>
          <p:cNvPr id="4" name="Content Placeholder 3">
            <a:extLst>
              <a:ext uri="{FF2B5EF4-FFF2-40B4-BE49-F238E27FC236}">
                <a16:creationId xmlns:a16="http://schemas.microsoft.com/office/drawing/2014/main" id="{26EACB37-173C-AEDB-50FD-AF94E26DFE3C}"/>
              </a:ext>
            </a:extLst>
          </p:cNvPr>
          <p:cNvGraphicFramePr>
            <a:graphicFrameLocks noGrp="1"/>
          </p:cNvGraphicFramePr>
          <p:nvPr>
            <p:ph idx="1"/>
          </p:nvPr>
        </p:nvGraphicFramePr>
        <p:xfrm>
          <a:off x="641195" y="2057400"/>
          <a:ext cx="7817003" cy="3428999"/>
        </p:xfrm>
        <a:graphic>
          <a:graphicData uri="http://schemas.openxmlformats.org/drawingml/2006/table">
            <a:tbl>
              <a:tblPr firstRow="1" firstCol="1" bandRow="1">
                <a:tableStyleId>{073A0DAA-6AF3-43AB-8588-CEC1D06C72B9}</a:tableStyleId>
              </a:tblPr>
              <a:tblGrid>
                <a:gridCol w="872416">
                  <a:extLst>
                    <a:ext uri="{9D8B030D-6E8A-4147-A177-3AD203B41FA5}">
                      <a16:colId xmlns:a16="http://schemas.microsoft.com/office/drawing/2014/main" val="1006203019"/>
                    </a:ext>
                  </a:extLst>
                </a:gridCol>
                <a:gridCol w="1028319">
                  <a:extLst>
                    <a:ext uri="{9D8B030D-6E8A-4147-A177-3AD203B41FA5}">
                      <a16:colId xmlns:a16="http://schemas.microsoft.com/office/drawing/2014/main" val="1875226835"/>
                    </a:ext>
                  </a:extLst>
                </a:gridCol>
                <a:gridCol w="1188262">
                  <a:extLst>
                    <a:ext uri="{9D8B030D-6E8A-4147-A177-3AD203B41FA5}">
                      <a16:colId xmlns:a16="http://schemas.microsoft.com/office/drawing/2014/main" val="3468465894"/>
                    </a:ext>
                  </a:extLst>
                </a:gridCol>
                <a:gridCol w="1188262">
                  <a:extLst>
                    <a:ext uri="{9D8B030D-6E8A-4147-A177-3AD203B41FA5}">
                      <a16:colId xmlns:a16="http://schemas.microsoft.com/office/drawing/2014/main" val="3070831231"/>
                    </a:ext>
                  </a:extLst>
                </a:gridCol>
                <a:gridCol w="1210880">
                  <a:extLst>
                    <a:ext uri="{9D8B030D-6E8A-4147-A177-3AD203B41FA5}">
                      <a16:colId xmlns:a16="http://schemas.microsoft.com/office/drawing/2014/main" val="3790351141"/>
                    </a:ext>
                  </a:extLst>
                </a:gridCol>
                <a:gridCol w="1210880">
                  <a:extLst>
                    <a:ext uri="{9D8B030D-6E8A-4147-A177-3AD203B41FA5}">
                      <a16:colId xmlns:a16="http://schemas.microsoft.com/office/drawing/2014/main" val="1240749350"/>
                    </a:ext>
                  </a:extLst>
                </a:gridCol>
                <a:gridCol w="1117984">
                  <a:extLst>
                    <a:ext uri="{9D8B030D-6E8A-4147-A177-3AD203B41FA5}">
                      <a16:colId xmlns:a16="http://schemas.microsoft.com/office/drawing/2014/main" val="3566158256"/>
                    </a:ext>
                  </a:extLst>
                </a:gridCol>
              </a:tblGrid>
              <a:tr h="385907">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gridSpan="5">
                  <a:txBody>
                    <a:bodyPr/>
                    <a:lstStyle/>
                    <a:p>
                      <a:pPr marL="0" marR="0" indent="0" algn="ctr">
                        <a:spcBef>
                          <a:spcPts val="0"/>
                        </a:spcBef>
                        <a:spcAft>
                          <a:spcPts val="0"/>
                        </a:spcAft>
                      </a:pPr>
                      <a:r>
                        <a:rPr lang="en-US" sz="1400">
                          <a:effectLst/>
                        </a:rPr>
                        <a:t>Type of competitive advantage (moat)</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98715156"/>
                  </a:ext>
                </a:extLst>
              </a:tr>
              <a:tr h="908511">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Brand Name</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Switching Costs</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Network Benefits</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Cost Advantages</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Legal Protection</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773571312"/>
                  </a:ext>
                </a:extLst>
              </a:tr>
              <a:tr h="414298">
                <a:tc rowSpan="3">
                  <a:txBody>
                    <a:bodyPr/>
                    <a:lstStyle/>
                    <a:p>
                      <a:pPr marL="0" marR="0" indent="0" algn="ctr">
                        <a:spcBef>
                          <a:spcPts val="0"/>
                        </a:spcBef>
                        <a:spcAft>
                          <a:spcPts val="0"/>
                        </a:spcAft>
                      </a:pPr>
                      <a:r>
                        <a:rPr lang="en-US" sz="1400">
                          <a:effectLst/>
                        </a:rPr>
                        <a:t>Moat Width</a:t>
                      </a:r>
                      <a:endParaRPr lang="en-US" sz="1400">
                        <a:effectLst/>
                        <a:latin typeface="Times New Roman" panose="02020603050405020304" pitchFamily="18" charset="0"/>
                        <a:ea typeface="Times New Roman" panose="02020603050405020304" pitchFamily="18" charset="0"/>
                      </a:endParaRPr>
                    </a:p>
                  </a:txBody>
                  <a:tcPr marL="68580" marR="68580" marT="0" marB="0" vert="vert270" anchor="ctr"/>
                </a:tc>
                <a:tc>
                  <a:txBody>
                    <a:bodyPr/>
                    <a:lstStyle/>
                    <a:p>
                      <a:pPr marL="0" marR="0" indent="0" algn="l">
                        <a:spcBef>
                          <a:spcPts val="0"/>
                        </a:spcBef>
                        <a:spcAft>
                          <a:spcPts val="0"/>
                        </a:spcAft>
                      </a:pPr>
                      <a:r>
                        <a:rPr lang="en-US" sz="1400">
                          <a:effectLst/>
                        </a:rPr>
                        <a:t>Wide</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Top brand</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dirty="0">
                          <a:effectLst/>
                        </a:rPr>
                        <a:t>Infinite</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Global</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Permanent</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Full</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659221224"/>
                  </a:ext>
                </a:extLst>
              </a:tr>
              <a:tr h="605674">
                <a:tc vMerge="1">
                  <a:txBody>
                    <a:bodyPr/>
                    <a:lstStyle/>
                    <a:p>
                      <a:endParaRPr lang="en-US"/>
                    </a:p>
                  </a:txBody>
                  <a:tcPr/>
                </a:tc>
                <a:tc>
                  <a:txBody>
                    <a:bodyPr/>
                    <a:lstStyle/>
                    <a:p>
                      <a:pPr marL="0" marR="0" indent="0" algn="l">
                        <a:spcBef>
                          <a:spcPts val="0"/>
                        </a:spcBef>
                        <a:spcAft>
                          <a:spcPts val="0"/>
                        </a:spcAft>
                      </a:pPr>
                      <a:r>
                        <a:rPr lang="en-US" sz="1400">
                          <a:effectLst/>
                        </a:rPr>
                        <a:t>Narrow</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Name brand</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High</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Local</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Temporary</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Partial</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046617460"/>
                  </a:ext>
                </a:extLst>
              </a:tr>
              <a:tr h="357516">
                <a:tc vMerge="1">
                  <a:txBody>
                    <a:bodyPr/>
                    <a:lstStyle/>
                    <a:p>
                      <a:endParaRPr lang="en-US"/>
                    </a:p>
                  </a:txBody>
                  <a:tcPr/>
                </a:tc>
                <a:tc>
                  <a:txBody>
                    <a:bodyPr/>
                    <a:lstStyle/>
                    <a:p>
                      <a:pPr marL="0" marR="0" indent="0" algn="l">
                        <a:spcBef>
                          <a:spcPts val="0"/>
                        </a:spcBef>
                        <a:spcAft>
                          <a:spcPts val="0"/>
                        </a:spcAft>
                      </a:pPr>
                      <a:r>
                        <a:rPr lang="en-US" sz="1400">
                          <a:effectLst/>
                        </a:rPr>
                        <a:t>No Moat</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Generic</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None</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None</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None</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None</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854144145"/>
                  </a:ext>
                </a:extLst>
              </a:tr>
              <a:tr h="757093">
                <a:tc gridSpan="2">
                  <a:txBody>
                    <a:bodyPr/>
                    <a:lstStyle/>
                    <a:p>
                      <a:pPr marL="0" marR="0" indent="0" algn="l">
                        <a:spcBef>
                          <a:spcPts val="0"/>
                        </a:spcBef>
                        <a:spcAft>
                          <a:spcPts val="0"/>
                        </a:spcAft>
                      </a:pPr>
                      <a:r>
                        <a:rPr lang="en-US" sz="1400">
                          <a:effectLst/>
                        </a:rPr>
                        <a:t>Place in story</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indent="0" algn="ctr">
                        <a:spcBef>
                          <a:spcPts val="0"/>
                        </a:spcBef>
                        <a:spcAft>
                          <a:spcPts val="0"/>
                        </a:spcAft>
                      </a:pPr>
                      <a:r>
                        <a:rPr lang="en-US" sz="1400">
                          <a:effectLst/>
                        </a:rPr>
                        <a:t>Margins</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400">
                          <a:effectLst/>
                        </a:rPr>
                        <a:t>Customer Retention</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400">
                          <a:effectLst/>
                        </a:rPr>
                        <a:t>Market Share</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400">
                          <a:effectLst/>
                        </a:rPr>
                        <a:t>Profit margins</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400" dirty="0">
                          <a:effectLst/>
                        </a:rPr>
                        <a:t>Pricing Power</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147638564"/>
                  </a:ext>
                </a:extLst>
              </a:tr>
            </a:tbl>
          </a:graphicData>
        </a:graphic>
      </p:graphicFrame>
    </p:spTree>
    <p:extLst>
      <p:ext uri="{BB962C8B-B14F-4D97-AF65-F5344CB8AC3E}">
        <p14:creationId xmlns:p14="http://schemas.microsoft.com/office/powerpoint/2010/main" val="3732288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D83FC049-1BD1-FE42-BB77-20F6A2BBEFA6}"/>
              </a:ext>
            </a:extLst>
          </p:cNvPr>
          <p:cNvSpPr>
            <a:spLocks noGrp="1"/>
          </p:cNvSpPr>
          <p:nvPr>
            <p:ph type="title"/>
          </p:nvPr>
        </p:nvSpPr>
        <p:spPr/>
        <p:txBody>
          <a:bodyPr/>
          <a:lstStyle/>
          <a:p>
            <a:r>
              <a:rPr lang="en-US" altLang="en-US" dirty="0"/>
              <a:t>3. The Pricing Game</a:t>
            </a:r>
          </a:p>
        </p:txBody>
      </p:sp>
      <p:sp>
        <p:nvSpPr>
          <p:cNvPr id="2" name="Content Placeholder 1">
            <a:extLst>
              <a:ext uri="{FF2B5EF4-FFF2-40B4-BE49-F238E27FC236}">
                <a16:creationId xmlns:a16="http://schemas.microsoft.com/office/drawing/2014/main" id="{28CF5013-6E54-A642-BD8E-3B647BE094FC}"/>
              </a:ext>
            </a:extLst>
          </p:cNvPr>
          <p:cNvSpPr>
            <a:spLocks noGrp="1"/>
          </p:cNvSpPr>
          <p:nvPr>
            <p:ph idx="1"/>
          </p:nvPr>
        </p:nvSpPr>
        <p:spPr/>
        <p:txBody>
          <a:bodyPr/>
          <a:lstStyle/>
          <a:p>
            <a:r>
              <a:rPr lang="en-US" b="1" dirty="0"/>
              <a:t>A momentum game?</a:t>
            </a:r>
            <a:r>
              <a:rPr lang="en-US" dirty="0"/>
              <a:t> It is often easier to make money on growth stocks playing the momentum game than trying to value growth and get it at a bargain.</a:t>
            </a:r>
          </a:p>
          <a:p>
            <a:r>
              <a:rPr lang="en-US" b="1" dirty="0"/>
              <a:t>Delusional thinking</a:t>
            </a:r>
            <a:r>
              <a:rPr lang="en-US" dirty="0"/>
              <a:t>? While there is nothing wrong with playing the momentum game, there are many growth investors who delude themselves into believing that they are valuing growth companies.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43F0-F2CE-8B42-9EF7-9B6FF86D699E}"/>
              </a:ext>
            </a:extLst>
          </p:cNvPr>
          <p:cNvSpPr>
            <a:spLocks noGrp="1"/>
          </p:cNvSpPr>
          <p:nvPr>
            <p:ph type="title"/>
          </p:nvPr>
        </p:nvSpPr>
        <p:spPr/>
        <p:txBody>
          <a:bodyPr/>
          <a:lstStyle/>
          <a:p>
            <a:r>
              <a:rPr lang="en-US" dirty="0"/>
              <a:t>The Bottom Line</a:t>
            </a:r>
          </a:p>
        </p:txBody>
      </p:sp>
      <p:sp>
        <p:nvSpPr>
          <p:cNvPr id="3" name="Content Placeholder 2">
            <a:extLst>
              <a:ext uri="{FF2B5EF4-FFF2-40B4-BE49-F238E27FC236}">
                <a16:creationId xmlns:a16="http://schemas.microsoft.com/office/drawing/2014/main" id="{204E38FB-C308-8749-AB29-14FD6EE6DC76}"/>
              </a:ext>
            </a:extLst>
          </p:cNvPr>
          <p:cNvSpPr>
            <a:spLocks noGrp="1"/>
          </p:cNvSpPr>
          <p:nvPr>
            <p:ph idx="1"/>
          </p:nvPr>
        </p:nvSpPr>
        <p:spPr/>
        <p:txBody>
          <a:bodyPr/>
          <a:lstStyle/>
          <a:p>
            <a:r>
              <a:rPr lang="en-US" b="1" dirty="0"/>
              <a:t>A stigma? </a:t>
            </a:r>
            <a:r>
              <a:rPr lang="en-US" dirty="0"/>
              <a:t>Fewer investors seem to want to call themselves growth investors than value investors and part of the reason seems to be the perception that growth investors not only don’t care about value, but that they are more speculators than investors.</a:t>
            </a:r>
          </a:p>
          <a:p>
            <a:r>
              <a:rPr lang="en-US" b="1" dirty="0"/>
              <a:t>Not true: </a:t>
            </a:r>
            <a:r>
              <a:rPr lang="en-US" dirty="0"/>
              <a:t>Good growth investors care just as much about value as good value investors do, but believe that their advantages in assessing value are greater with growth assets than assets in place.</a:t>
            </a:r>
          </a:p>
          <a:p>
            <a:r>
              <a:rPr lang="en-US" b="1" dirty="0"/>
              <a:t>Better odds:</a:t>
            </a:r>
            <a:r>
              <a:rPr lang="en-US" dirty="0"/>
              <a:t> To the extent that you will be able to generate excess returns only because you bring something different/unique to the table, the odds of doing so are greater with growth stocks, where uncertainty abounds, data is limited and estimation challenges are greater.</a:t>
            </a:r>
          </a:p>
        </p:txBody>
      </p:sp>
    </p:spTree>
    <p:extLst>
      <p:ext uri="{BB962C8B-B14F-4D97-AF65-F5344CB8AC3E}">
        <p14:creationId xmlns:p14="http://schemas.microsoft.com/office/powerpoint/2010/main" val="6778024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1501</TotalTime>
  <Words>916</Words>
  <Application>Microsoft Macintosh PowerPoint</Application>
  <PresentationFormat>On-screen Show (4:3)</PresentationFormat>
  <Paragraphs>112</Paragraphs>
  <Slides>14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Calibri</vt:lpstr>
      <vt:lpstr>Rockwell</vt:lpstr>
      <vt:lpstr>Rockwell Condensed</vt:lpstr>
      <vt:lpstr>Rockwell Extra Bold</vt:lpstr>
      <vt:lpstr>Times</vt:lpstr>
      <vt:lpstr>Times New Roman</vt:lpstr>
      <vt:lpstr>Wingdings</vt:lpstr>
      <vt:lpstr>Slides2025</vt:lpstr>
      <vt:lpstr>Growth Investing: Against the tide of history</vt:lpstr>
      <vt:lpstr>In passive investing, history has picked a winner…</vt:lpstr>
      <vt:lpstr>But there are periods when growth outperfoms value ..</vt:lpstr>
      <vt:lpstr>Especially when the yield curve is flat or downward sloping..</vt:lpstr>
      <vt:lpstr>And may be waning..</vt:lpstr>
      <vt:lpstr>Active growth investing seems to beat active value investing…</vt:lpstr>
      <vt:lpstr>Reconciling the contradiction…</vt:lpstr>
      <vt:lpstr>The pitfalls in growth investing</vt:lpstr>
      <vt:lpstr>1. Scaling up is hard to do…</vt:lpstr>
      <vt:lpstr>2. The value of growth</vt:lpstr>
      <vt:lpstr>Is Growth good?</vt:lpstr>
      <vt:lpstr>And is it sustainable?</vt:lpstr>
      <vt:lpstr>3. The Pricing Game</vt:lpstr>
      <vt:lpstr>The Bottom Line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Investing</dc:title>
  <dc:creator>Aswath Damodaran</dc:creator>
  <cp:lastModifiedBy>Aswath Damodaran</cp:lastModifiedBy>
  <cp:revision>47</cp:revision>
  <cp:lastPrinted>2025-12-11T19:20:55Z</cp:lastPrinted>
  <dcterms:created xsi:type="dcterms:W3CDTF">1998-07-20T08:27:05Z</dcterms:created>
  <dcterms:modified xsi:type="dcterms:W3CDTF">2025-12-11T19:20:59Z</dcterms:modified>
</cp:coreProperties>
</file>