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6" r:id="rId1"/>
  </p:sldMasterIdLst>
  <p:notesMasterIdLst>
    <p:notesMasterId r:id="rId12"/>
  </p:notesMasterIdLst>
  <p:sldIdLst>
    <p:sldId id="256" r:id="rId2"/>
    <p:sldId id="313" r:id="rId3"/>
    <p:sldId id="314" r:id="rId4"/>
    <p:sldId id="315" r:id="rId5"/>
    <p:sldId id="316" r:id="rId6"/>
    <p:sldId id="317" r:id="rId7"/>
    <p:sldId id="318" r:id="rId8"/>
    <p:sldId id="319" r:id="rId9"/>
    <p:sldId id="320" r:id="rId10"/>
    <p:sldId id="32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061"/>
  </p:normalViewPr>
  <p:slideViewPr>
    <p:cSldViewPr>
      <p:cViewPr varScale="1">
        <p:scale>
          <a:sx n="114" d="100"/>
          <a:sy n="114"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D4DEFE90-D4BE-4942-808E-8B447E9F14B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0669F5D6-141C-3743-B7FF-4A596AD42FD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EB1C3A20-3BBA-C040-92D9-4786116DB2C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2755ED09-11CA-F94E-A20A-74FC7068CB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7237FB35-8001-764B-88DD-3226B6AF0B8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4A0A8189-E10E-3548-BE76-FBC1303DB3B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2C238CD6-B101-6644-995A-7740CE42DB5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C238CD6-B101-6644-995A-7740CE42DB5B}" type="slidenum">
              <a:rPr lang="en-US" altLang="en-US" smtClean="0"/>
              <a:pPr>
                <a:defRPr/>
              </a:pPr>
              <a:t>8</a:t>
            </a:fld>
            <a:endParaRPr lang="en-US" altLang="en-US"/>
          </a:p>
        </p:txBody>
      </p:sp>
    </p:spTree>
    <p:extLst>
      <p:ext uri="{BB962C8B-B14F-4D97-AF65-F5344CB8AC3E}">
        <p14:creationId xmlns:p14="http://schemas.microsoft.com/office/powerpoint/2010/main" val="321687520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57DFAB5-1EA1-2F43-8E43-630755E98199}"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49A5D1F7-6765-3943-82E8-77CD3AA15F8E}" type="slidenum">
              <a:rPr lang="en-US" altLang="en-US" smtClean="0"/>
              <a:pPr>
                <a:defRPr/>
              </a:pPr>
              <a:t>‹#›</a:t>
            </a:fld>
            <a:endParaRPr lang="en-US" altLang="en-US"/>
          </a:p>
        </p:txBody>
      </p:sp>
    </p:spTree>
    <p:extLst>
      <p:ext uri="{BB962C8B-B14F-4D97-AF65-F5344CB8AC3E}">
        <p14:creationId xmlns:p14="http://schemas.microsoft.com/office/powerpoint/2010/main" val="3687238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48324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15EE3E8D-B99B-8A4A-BC0C-F3A9B8807915}"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591D5D1-76FF-1646-AF89-8623B7A06551}" type="slidenum">
              <a:rPr lang="en-US" altLang="en-US" smtClean="0"/>
              <a:pPr>
                <a:defRPr/>
              </a:pPr>
              <a:t>‹#›</a:t>
            </a:fld>
            <a:endParaRPr lang="en-US" altLang="en-US"/>
          </a:p>
        </p:txBody>
      </p:sp>
    </p:spTree>
    <p:extLst>
      <p:ext uri="{BB962C8B-B14F-4D97-AF65-F5344CB8AC3E}">
        <p14:creationId xmlns:p14="http://schemas.microsoft.com/office/powerpoint/2010/main" val="600683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111B400-1A12-EB4C-BE40-5B6A81ABE146}" type="datetime1">
              <a:rPr lang="en-US" altLang="en-US" smtClean="0"/>
              <a:pPr>
                <a:defRPr/>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B52A340-3C05-7A48-8F39-858D4E1CF8D7}" type="slidenum">
              <a:rPr lang="en-US" altLang="en-US" smtClean="0"/>
              <a:pPr>
                <a:defRPr/>
              </a:pPr>
              <a:t>‹#›</a:t>
            </a:fld>
            <a:endParaRPr lang="en-US" altLang="en-US"/>
          </a:p>
        </p:txBody>
      </p:sp>
    </p:spTree>
    <p:extLst>
      <p:ext uri="{BB962C8B-B14F-4D97-AF65-F5344CB8AC3E}">
        <p14:creationId xmlns:p14="http://schemas.microsoft.com/office/powerpoint/2010/main" val="1421989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4399FF4-621E-8044-B90A-81B74A7F2048}"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538075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C2504955-1085-5A4B-BFD8-23717F1290B7}" type="datetime1">
              <a:rPr lang="en-US" altLang="en-US" smtClean="0"/>
              <a:pPr>
                <a:defRPr/>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39A23A21-09EA-FD48-9C55-FB43A5B25DBB}"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486440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00DBCA8-ECA0-744E-AFE0-DB8FD473F5D5}" type="datetime1">
              <a:rPr lang="en-US" altLang="en-US" smtClean="0"/>
              <a:pPr>
                <a:defRPr/>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2DE048D-B9E1-784F-855E-A9075540FCE0}" type="slidenum">
              <a:rPr lang="en-US" altLang="en-US" smtClean="0"/>
              <a:pPr>
                <a:defRPr/>
              </a:pPr>
              <a:t>‹#›</a:t>
            </a:fld>
            <a:endParaRPr lang="en-US" altLang="en-US"/>
          </a:p>
        </p:txBody>
      </p:sp>
    </p:spTree>
    <p:extLst>
      <p:ext uri="{BB962C8B-B14F-4D97-AF65-F5344CB8AC3E}">
        <p14:creationId xmlns:p14="http://schemas.microsoft.com/office/powerpoint/2010/main" val="915172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A4399FF4-621E-8044-B90A-81B74A7F2048}" type="datetime1">
              <a:rPr lang="en-US" altLang="en-US" smtClean="0"/>
              <a:pPr>
                <a:defRPr/>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1807790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F32D87CB-ADFF-1A48-A938-1AF7275A5FF6}" type="datetime1">
              <a:rPr lang="en-US" altLang="en-US" smtClean="0"/>
              <a:pPr>
                <a:defRPr/>
              </a:pPr>
              <a:t>12/11/25</a:t>
            </a:fld>
            <a:endParaRPr lang="en-US" altLang="en-US"/>
          </a:p>
        </p:txBody>
      </p:sp>
      <p:sp>
        <p:nvSpPr>
          <p:cNvPr id="10" name="Slide Number Placeholder 9"/>
          <p:cNvSpPr>
            <a:spLocks noGrp="1"/>
          </p:cNvSpPr>
          <p:nvPr>
            <p:ph type="sldNum" sz="quarter" idx="12"/>
          </p:nvPr>
        </p:nvSpPr>
        <p:spPr/>
        <p:txBody>
          <a:bodyPr/>
          <a:lstStyle/>
          <a:p>
            <a:pPr>
              <a:defRPr/>
            </a:pPr>
            <a:fld id="{FAE3A1AB-17CA-9342-858D-7FA15CF71815}" type="slidenum">
              <a:rPr lang="en-US" altLang="en-US" smtClean="0"/>
              <a:pPr>
                <a:defRPr/>
              </a:pPr>
              <a:t>‹#›</a:t>
            </a:fld>
            <a:endParaRPr lang="en-US" altLang="en-US"/>
          </a:p>
        </p:txBody>
      </p:sp>
    </p:spTree>
    <p:extLst>
      <p:ext uri="{BB962C8B-B14F-4D97-AF65-F5344CB8AC3E}">
        <p14:creationId xmlns:p14="http://schemas.microsoft.com/office/powerpoint/2010/main" val="2407996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90DE228-24C8-214E-9883-597D40F816A1}"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6EF1099-6906-554B-BDAF-77197537D347}" type="slidenum">
              <a:rPr lang="en-US" altLang="en-US" smtClean="0"/>
              <a:pPr>
                <a:defRPr/>
              </a:pPr>
              <a:t>‹#›</a:t>
            </a:fld>
            <a:endParaRPr lang="en-US" altLang="en-US"/>
          </a:p>
        </p:txBody>
      </p:sp>
    </p:spTree>
    <p:extLst>
      <p:ext uri="{BB962C8B-B14F-4D97-AF65-F5344CB8AC3E}">
        <p14:creationId xmlns:p14="http://schemas.microsoft.com/office/powerpoint/2010/main" val="4201282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3323D08-0B8D-AC41-BA37-FE6147C1BB30}"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4EE0A8B-8A68-834E-94C4-C266E83A46B0}" type="slidenum">
              <a:rPr lang="en-US" altLang="en-US" smtClean="0"/>
              <a:pPr>
                <a:defRPr/>
              </a:pPr>
              <a:t>‹#›</a:t>
            </a:fld>
            <a:endParaRPr lang="en-US" altLang="en-US"/>
          </a:p>
        </p:txBody>
      </p:sp>
    </p:spTree>
    <p:extLst>
      <p:ext uri="{BB962C8B-B14F-4D97-AF65-F5344CB8AC3E}">
        <p14:creationId xmlns:p14="http://schemas.microsoft.com/office/powerpoint/2010/main" val="2643875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577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576779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A4399FF4-621E-8044-B90A-81B74A7F2048}" type="datetime1">
              <a:rPr lang="en-US" altLang="en-US" smtClean="0"/>
              <a:pPr>
                <a:defRPr/>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95320145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1BD3164F-656F-AC47-A0CD-85EBCA778786}"/>
              </a:ext>
            </a:extLst>
          </p:cNvPr>
          <p:cNvSpPr>
            <a:spLocks noGrp="1" noChangeArrowheads="1"/>
          </p:cNvSpPr>
          <p:nvPr>
            <p:ph type="ctrTitle"/>
          </p:nvPr>
        </p:nvSpPr>
        <p:spPr/>
        <p:txBody>
          <a:bodyPr/>
          <a:lstStyle/>
          <a:p>
            <a:r>
              <a:rPr lang="en-US" altLang="en-US"/>
              <a:t>Trade on the news?</a:t>
            </a:r>
            <a:br>
              <a:rPr lang="en-US" altLang="en-US"/>
            </a:br>
            <a:r>
              <a:rPr lang="en-US" altLang="en-US"/>
              <a:t>Information Trading</a:t>
            </a:r>
          </a:p>
        </p:txBody>
      </p:sp>
      <p:sp>
        <p:nvSpPr>
          <p:cNvPr id="3075" name="Rectangle 3">
            <a:extLst>
              <a:ext uri="{FF2B5EF4-FFF2-40B4-BE49-F238E27FC236}">
                <a16:creationId xmlns:a16="http://schemas.microsoft.com/office/drawing/2014/main" id="{EA7640CE-2BE8-A449-9257-0EC42351AB0A}"/>
              </a:ext>
            </a:extLst>
          </p:cNvPr>
          <p:cNvSpPr>
            <a:spLocks noGrp="1" noChangeArrowheads="1"/>
          </p:cNvSpPr>
          <p:nvPr>
            <p:ph type="subTitle" idx="1"/>
          </p:nvPr>
        </p:nvSpPr>
        <p:spPr/>
        <p:txBody>
          <a:bodyPr/>
          <a:lstStyle/>
          <a:p>
            <a:r>
              <a:rPr lang="en-US" dirty="0"/>
              <a:t>Buy on the rumor? Sell on the news?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72ECDB96-ACA7-F74C-91DB-55A46811AFD9}"/>
              </a:ext>
            </a:extLst>
          </p:cNvPr>
          <p:cNvSpPr>
            <a:spLocks noGrp="1"/>
          </p:cNvSpPr>
          <p:nvPr>
            <p:ph type="title"/>
          </p:nvPr>
        </p:nvSpPr>
        <p:spPr/>
        <p:txBody>
          <a:bodyPr/>
          <a:lstStyle/>
          <a:p>
            <a:r>
              <a:rPr lang="en-US" altLang="en-US" dirty="0"/>
              <a:t>Information and Price/value</a:t>
            </a:r>
          </a:p>
        </p:txBody>
      </p:sp>
      <p:sp>
        <p:nvSpPr>
          <p:cNvPr id="78851" name="Rectangle 3">
            <a:extLst>
              <a:ext uri="{FF2B5EF4-FFF2-40B4-BE49-F238E27FC236}">
                <a16:creationId xmlns:a16="http://schemas.microsoft.com/office/drawing/2014/main" id="{6A498CAD-6B24-8D40-9469-0BD4A898F029}"/>
              </a:ext>
            </a:extLst>
          </p:cNvPr>
          <p:cNvSpPr>
            <a:spLocks noGrp="1" noChangeArrowheads="1"/>
          </p:cNvSpPr>
          <p:nvPr>
            <p:ph idx="1"/>
          </p:nvPr>
        </p:nvSpPr>
        <p:spPr/>
        <p:txBody>
          <a:bodyPr/>
          <a:lstStyle/>
          <a:p>
            <a:r>
              <a:rPr lang="en-US" dirty="0"/>
              <a:t>Investors </a:t>
            </a:r>
            <a:r>
              <a:rPr lang="en-US" b="1" dirty="0"/>
              <a:t>attempt to assess the price/value of an asset based upon the information that they have about that asset at that point in time</a:t>
            </a:r>
            <a:r>
              <a:rPr lang="en-US" dirty="0"/>
              <a:t>.</a:t>
            </a:r>
          </a:p>
          <a:p>
            <a:r>
              <a:rPr lang="en-US" dirty="0"/>
              <a:t>At the same time, </a:t>
            </a:r>
            <a:r>
              <a:rPr lang="en-US" b="1" dirty="0"/>
              <a:t>different investors will arrive at different assessments of value for the same asset</a:t>
            </a:r>
          </a:p>
          <a:p>
            <a:pPr lvl="1"/>
            <a:r>
              <a:rPr lang="en-US" dirty="0"/>
              <a:t>Because the </a:t>
            </a:r>
            <a:r>
              <a:rPr lang="en-US" b="1" dirty="0"/>
              <a:t>information they have is different</a:t>
            </a:r>
          </a:p>
          <a:p>
            <a:pPr lvl="1"/>
            <a:r>
              <a:rPr lang="en-US" dirty="0"/>
              <a:t>Because they have </a:t>
            </a:r>
            <a:r>
              <a:rPr lang="en-US" b="1" dirty="0"/>
              <a:t>different ways of processing the same information</a:t>
            </a:r>
          </a:p>
          <a:p>
            <a:r>
              <a:rPr lang="en-US" dirty="0"/>
              <a:t>The price is determined by </a:t>
            </a:r>
            <a:r>
              <a:rPr lang="en-US" b="1" dirty="0"/>
              <a:t>demand and supply</a:t>
            </a:r>
            <a:r>
              <a:rPr 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1C54A89-3F70-7046-A2C5-8D6F2C51956D}"/>
              </a:ext>
            </a:extLst>
          </p:cNvPr>
          <p:cNvSpPr>
            <a:spLocks noGrp="1" noChangeArrowheads="1"/>
          </p:cNvSpPr>
          <p:nvPr>
            <p:ph type="title"/>
          </p:nvPr>
        </p:nvSpPr>
        <p:spPr/>
        <p:txBody>
          <a:bodyPr/>
          <a:lstStyle/>
          <a:p>
            <a:r>
              <a:rPr lang="en-US"/>
              <a:t>Information and Prices in an Efficient Market</a:t>
            </a:r>
          </a:p>
        </p:txBody>
      </p:sp>
      <p:pic>
        <p:nvPicPr>
          <p:cNvPr id="4098" name="Picture 5">
            <a:extLst>
              <a:ext uri="{FF2B5EF4-FFF2-40B4-BE49-F238E27FC236}">
                <a16:creationId xmlns:a16="http://schemas.microsoft.com/office/drawing/2014/main" id="{06AF6A25-BB53-7C4F-A0BE-C1BD6D4D222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2089150"/>
            <a:ext cx="7772400" cy="37465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9A31A3A0-E230-3043-879B-FBC22885DCE5}"/>
              </a:ext>
            </a:extLst>
          </p:cNvPr>
          <p:cNvSpPr>
            <a:spLocks noGrp="1"/>
          </p:cNvSpPr>
          <p:nvPr>
            <p:ph type="title"/>
          </p:nvPr>
        </p:nvSpPr>
        <p:spPr/>
        <p:txBody>
          <a:bodyPr/>
          <a:lstStyle/>
          <a:p>
            <a:r>
              <a:rPr lang="en-US" altLang="en-US"/>
              <a:t>A Slow Learning Market…</a:t>
            </a:r>
          </a:p>
        </p:txBody>
      </p:sp>
      <p:graphicFrame>
        <p:nvGraphicFramePr>
          <p:cNvPr id="5122" name="Object 3">
            <a:extLst>
              <a:ext uri="{FF2B5EF4-FFF2-40B4-BE49-F238E27FC236}">
                <a16:creationId xmlns:a16="http://schemas.microsoft.com/office/drawing/2014/main" id="{B9519C1E-7CFD-8E46-8802-5E7A1E7F0FD4}"/>
              </a:ext>
            </a:extLst>
          </p:cNvPr>
          <p:cNvGraphicFramePr>
            <a:graphicFrameLocks noGrp="1" noChangeAspect="1"/>
          </p:cNvGraphicFramePr>
          <p:nvPr>
            <p:ph idx="1"/>
          </p:nvPr>
        </p:nvGraphicFramePr>
        <p:xfrm>
          <a:off x="1828800" y="2641600"/>
          <a:ext cx="5486400" cy="2641600"/>
        </p:xfrm>
        <a:graphic>
          <a:graphicData uri="http://schemas.openxmlformats.org/presentationml/2006/ole">
            <mc:AlternateContent xmlns:mc="http://schemas.openxmlformats.org/markup-compatibility/2006">
              <mc:Choice xmlns:v="urn:schemas-microsoft-com:vml" Requires="v">
                <p:oleObj name="Document" r:id="rId2" imgW="5486400" imgH="2641600" progId="Word.Document.8">
                  <p:embed/>
                </p:oleObj>
              </mc:Choice>
              <mc:Fallback>
                <p:oleObj name="Document" r:id="rId2" imgW="5486400" imgH="2641600" progId="Word.Documen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641600"/>
                        <a:ext cx="54864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397EC0B6-6C14-1644-909D-9BE4A5A9A0E4}"/>
              </a:ext>
            </a:extLst>
          </p:cNvPr>
          <p:cNvSpPr>
            <a:spLocks noGrp="1"/>
          </p:cNvSpPr>
          <p:nvPr>
            <p:ph type="title"/>
          </p:nvPr>
        </p:nvSpPr>
        <p:spPr/>
        <p:txBody>
          <a:bodyPr/>
          <a:lstStyle/>
          <a:p>
            <a:r>
              <a:rPr lang="en-US" altLang="en-US"/>
              <a:t>An Overreacting Market</a:t>
            </a:r>
          </a:p>
        </p:txBody>
      </p:sp>
      <p:pic>
        <p:nvPicPr>
          <p:cNvPr id="6146" name="Picture 7">
            <a:extLst>
              <a:ext uri="{FF2B5EF4-FFF2-40B4-BE49-F238E27FC236}">
                <a16:creationId xmlns:a16="http://schemas.microsoft.com/office/drawing/2014/main" id="{8D51AB81-4A11-9140-B820-9B2FAA020BA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977900" y="1860550"/>
            <a:ext cx="7188200" cy="42037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9A5BDD87-BFEA-124D-8870-014CF25E8FB6}"/>
              </a:ext>
            </a:extLst>
          </p:cNvPr>
          <p:cNvSpPr>
            <a:spLocks noGrp="1"/>
          </p:cNvSpPr>
          <p:nvPr>
            <p:ph type="title"/>
          </p:nvPr>
        </p:nvSpPr>
        <p:spPr/>
        <p:txBody>
          <a:bodyPr/>
          <a:lstStyle/>
          <a:p>
            <a:r>
              <a:rPr lang="en-US" altLang="en-US"/>
              <a:t>Strategies for information trading</a:t>
            </a:r>
          </a:p>
        </p:txBody>
      </p:sp>
      <p:sp>
        <p:nvSpPr>
          <p:cNvPr id="3" name="Content Placeholder 2">
            <a:extLst>
              <a:ext uri="{FF2B5EF4-FFF2-40B4-BE49-F238E27FC236}">
                <a16:creationId xmlns:a16="http://schemas.microsoft.com/office/drawing/2014/main" id="{42AAAFBC-C5F8-1942-87DA-ADC14A5F7361}"/>
              </a:ext>
            </a:extLst>
          </p:cNvPr>
          <p:cNvSpPr>
            <a:spLocks noGrp="1"/>
          </p:cNvSpPr>
          <p:nvPr>
            <p:ph idx="1"/>
          </p:nvPr>
        </p:nvSpPr>
        <p:spPr/>
        <p:txBody>
          <a:bodyPr/>
          <a:lstStyle/>
          <a:p>
            <a:r>
              <a:rPr lang="en-US" b="1" dirty="0"/>
              <a:t>Trade ahead of the news: </a:t>
            </a:r>
            <a:r>
              <a:rPr lang="en-US" dirty="0"/>
              <a:t>To the extent that you can foresee or anticipate news announcements about the company, you can trade ahead of the news (buying before expected good news and selling before expected bad news).</a:t>
            </a:r>
          </a:p>
          <a:p>
            <a:r>
              <a:rPr lang="en-US" b="1" dirty="0"/>
              <a:t>Trade on the news</a:t>
            </a:r>
            <a:r>
              <a:rPr lang="en-US" dirty="0"/>
              <a:t>: If you believe that news creates volatility, you can try to trade on that volatility (with options) on the news. Whether you buy or sell volatility will depend upon you whether you believe that the volatility  change is temporary or permanent.</a:t>
            </a:r>
          </a:p>
          <a:p>
            <a:r>
              <a:rPr lang="en-US" b="1" dirty="0"/>
              <a:t>Trade after the news</a:t>
            </a:r>
            <a:r>
              <a:rPr lang="en-US" dirty="0"/>
              <a:t>: If you believe that markets are either slow learning or overreacting, you will trade after the news.</a:t>
            </a:r>
          </a:p>
          <a:p>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6B61E5EE-9D87-7943-B38F-C5164A8246E6}"/>
              </a:ext>
            </a:extLst>
          </p:cNvPr>
          <p:cNvSpPr>
            <a:spLocks noGrp="1"/>
          </p:cNvSpPr>
          <p:nvPr>
            <p:ph type="title"/>
          </p:nvPr>
        </p:nvSpPr>
        <p:spPr/>
        <p:txBody>
          <a:bodyPr/>
          <a:lstStyle/>
          <a:p>
            <a:r>
              <a:rPr lang="en-US" altLang="en-US"/>
              <a:t>I. Ahead of the news</a:t>
            </a:r>
          </a:p>
        </p:txBody>
      </p:sp>
      <p:sp>
        <p:nvSpPr>
          <p:cNvPr id="8194" name="Content Placeholder 2">
            <a:extLst>
              <a:ext uri="{FF2B5EF4-FFF2-40B4-BE49-F238E27FC236}">
                <a16:creationId xmlns:a16="http://schemas.microsoft.com/office/drawing/2014/main" id="{63171F42-09BA-C34F-9EB8-63E0255F5D8C}"/>
              </a:ext>
            </a:extLst>
          </p:cNvPr>
          <p:cNvSpPr>
            <a:spLocks noGrp="1"/>
          </p:cNvSpPr>
          <p:nvPr>
            <p:ph idx="1"/>
          </p:nvPr>
        </p:nvSpPr>
        <p:spPr/>
        <p:txBody>
          <a:bodyPr/>
          <a:lstStyle/>
          <a:p>
            <a:r>
              <a:rPr lang="en-US" altLang="en-US" dirty="0"/>
              <a:t>News source</a:t>
            </a:r>
          </a:p>
          <a:p>
            <a:pPr lvl="1"/>
            <a:r>
              <a:rPr lang="en-US" altLang="en-US" b="1" dirty="0"/>
              <a:t>Insider or private information</a:t>
            </a:r>
            <a:r>
              <a:rPr lang="en-US" altLang="en-US" dirty="0"/>
              <a:t>: You may have received advance notice of the news story. That would put you on the wrong side of the law in the US but may be allowed in other markets.</a:t>
            </a:r>
          </a:p>
          <a:p>
            <a:pPr lvl="1"/>
            <a:r>
              <a:rPr lang="en-US" altLang="en-US" b="1" dirty="0"/>
              <a:t>Rumor mills</a:t>
            </a:r>
            <a:r>
              <a:rPr lang="en-US" altLang="en-US" dirty="0"/>
              <a:t>: Markets are filled with rumors about companies, but you may have a more reliable rumor source.</a:t>
            </a:r>
          </a:p>
          <a:p>
            <a:pPr lvl="1"/>
            <a:r>
              <a:rPr lang="en-US" altLang="en-US" b="1" dirty="0"/>
              <a:t>Research</a:t>
            </a:r>
            <a:r>
              <a:rPr lang="en-US" altLang="en-US" dirty="0"/>
              <a:t>: It is possible that research can give you at least an indication of upcoming news.</a:t>
            </a:r>
          </a:p>
          <a:p>
            <a:r>
              <a:rPr lang="en-US" altLang="en-US" dirty="0"/>
              <a:t>Reliability</a:t>
            </a:r>
          </a:p>
          <a:p>
            <a:pPr lvl="1"/>
            <a:r>
              <a:rPr lang="en-US" altLang="en-US" dirty="0"/>
              <a:t>Depending on where you get the information, the information can </a:t>
            </a:r>
            <a:r>
              <a:rPr lang="en-US" altLang="en-US" b="1" dirty="0"/>
              <a:t>range from “guaranteed” to “very speculative</a:t>
            </a:r>
            <a:r>
              <a:rPr lang="en-US" altLang="en-US" dirty="0"/>
              <a:t>”</a:t>
            </a:r>
          </a:p>
          <a:p>
            <a:pPr lvl="1"/>
            <a:r>
              <a:rPr lang="en-US" altLang="en-US" dirty="0"/>
              <a:t>Your </a:t>
            </a:r>
            <a:r>
              <a:rPr lang="en-US" altLang="en-US" b="1" dirty="0"/>
              <a:t>investment strategy will vary depending upon the reliability </a:t>
            </a:r>
            <a:r>
              <a:rPr lang="en-US" altLang="en-US" dirty="0"/>
              <a:t>(affecting how much you invest… and how diversified you choose to 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1BCAA51E-9478-244B-92D1-4228AA58C20C}"/>
              </a:ext>
            </a:extLst>
          </p:cNvPr>
          <p:cNvSpPr>
            <a:spLocks noGrp="1"/>
          </p:cNvSpPr>
          <p:nvPr>
            <p:ph type="title"/>
          </p:nvPr>
        </p:nvSpPr>
        <p:spPr/>
        <p:txBody>
          <a:bodyPr/>
          <a:lstStyle/>
          <a:p>
            <a:r>
              <a:rPr lang="en-US" altLang="en-US"/>
              <a:t>II. On the news</a:t>
            </a:r>
          </a:p>
        </p:txBody>
      </p:sp>
      <p:sp>
        <p:nvSpPr>
          <p:cNvPr id="9218" name="Content Placeholder 2">
            <a:extLst>
              <a:ext uri="{FF2B5EF4-FFF2-40B4-BE49-F238E27FC236}">
                <a16:creationId xmlns:a16="http://schemas.microsoft.com/office/drawing/2014/main" id="{02B0E9A2-59E4-7449-9DD8-A5A8A67C6FFF}"/>
              </a:ext>
            </a:extLst>
          </p:cNvPr>
          <p:cNvSpPr>
            <a:spLocks noGrp="1"/>
          </p:cNvSpPr>
          <p:nvPr>
            <p:ph idx="1"/>
          </p:nvPr>
        </p:nvSpPr>
        <p:spPr/>
        <p:txBody>
          <a:bodyPr/>
          <a:lstStyle/>
          <a:p>
            <a:r>
              <a:rPr lang="en-US" altLang="en-US" b="1" dirty="0"/>
              <a:t>Trade on “price” reaction</a:t>
            </a:r>
            <a:r>
              <a:rPr lang="en-US" altLang="en-US" dirty="0"/>
              <a:t>: If you believe that </a:t>
            </a:r>
            <a:r>
              <a:rPr lang="en-US" altLang="en-US" b="1" dirty="0"/>
              <a:t>markets are mistaken in their assessment of the effects of information </a:t>
            </a:r>
            <a:r>
              <a:rPr lang="en-US" altLang="en-US" dirty="0"/>
              <a:t>on value, you can trade on the news, buying if you think that markets have not reacted enough or selling if you think that markets have overreacted.</a:t>
            </a:r>
          </a:p>
          <a:p>
            <a:r>
              <a:rPr lang="en-US" altLang="en-US" b="1" dirty="0"/>
              <a:t>Trade on volatility</a:t>
            </a:r>
            <a:r>
              <a:rPr lang="en-US" altLang="en-US" dirty="0"/>
              <a:t>: Big news stories cause turmoil in markets and even if the price reaction is right (in terms of change in price), </a:t>
            </a:r>
            <a:r>
              <a:rPr lang="en-US" altLang="en-US" b="1" dirty="0"/>
              <a:t>the volatility effects may not be</a:t>
            </a:r>
            <a:r>
              <a:rPr lang="en-US" altLang="en-US" dirty="0"/>
              <a:t>. </a:t>
            </a:r>
          </a:p>
          <a:p>
            <a:pPr lvl="1"/>
            <a:r>
              <a:rPr lang="en-US" altLang="en-US" dirty="0"/>
              <a:t>Thus, just as the price can go up too much or too little, </a:t>
            </a:r>
            <a:r>
              <a:rPr lang="en-US" altLang="en-US" b="1" dirty="0"/>
              <a:t>the volatility shift after a news story can be too high or too low</a:t>
            </a:r>
            <a:r>
              <a:rPr lang="en-US" altLang="en-US" dirty="0"/>
              <a:t>. </a:t>
            </a:r>
          </a:p>
          <a:p>
            <a:pPr lvl="1"/>
            <a:r>
              <a:rPr lang="en-US" altLang="en-US" dirty="0"/>
              <a:t>If you are able to trade volatility, using options, you can take advantage of the volatility mistake, </a:t>
            </a:r>
            <a:r>
              <a:rPr lang="en-US" altLang="en-US" b="1" dirty="0"/>
              <a:t>buying if the shift in volatility is too low and selling if it is too high</a:t>
            </a:r>
            <a:r>
              <a:rPr lang="en-US" altLang="en-US"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E29E5E7F-C659-894B-84BA-251E104C23D9}"/>
              </a:ext>
            </a:extLst>
          </p:cNvPr>
          <p:cNvSpPr>
            <a:spLocks noGrp="1"/>
          </p:cNvSpPr>
          <p:nvPr>
            <p:ph type="title"/>
          </p:nvPr>
        </p:nvSpPr>
        <p:spPr/>
        <p:txBody>
          <a:bodyPr/>
          <a:lstStyle/>
          <a:p>
            <a:r>
              <a:rPr lang="en-US" altLang="en-US"/>
              <a:t>III. After the news</a:t>
            </a:r>
          </a:p>
        </p:txBody>
      </p:sp>
      <p:sp>
        <p:nvSpPr>
          <p:cNvPr id="3" name="Content Placeholder 2">
            <a:extLst>
              <a:ext uri="{FF2B5EF4-FFF2-40B4-BE49-F238E27FC236}">
                <a16:creationId xmlns:a16="http://schemas.microsoft.com/office/drawing/2014/main" id="{60D0797E-7F8A-2C40-A3FA-78B10C38876E}"/>
              </a:ext>
            </a:extLst>
          </p:cNvPr>
          <p:cNvSpPr>
            <a:spLocks noGrp="1"/>
          </p:cNvSpPr>
          <p:nvPr>
            <p:ph idx="1"/>
          </p:nvPr>
        </p:nvSpPr>
        <p:spPr/>
        <p:txBody>
          <a:bodyPr/>
          <a:lstStyle/>
          <a:p>
            <a:r>
              <a:rPr lang="en-US" b="1" dirty="0"/>
              <a:t>Slow learning markets</a:t>
            </a:r>
            <a:r>
              <a:rPr lang="en-US" dirty="0"/>
              <a:t>: If you believe that markets are slow learning, you will buy (sell) after good (bad) news, expecting the price to continue to drift up (down) after the news announcement.</a:t>
            </a:r>
          </a:p>
          <a:p>
            <a:r>
              <a:rPr lang="en-US" b="1" dirty="0"/>
              <a:t>Overreacting markets</a:t>
            </a:r>
            <a:r>
              <a:rPr lang="en-US" dirty="0"/>
              <a:t>: If you believe that markets overreact, you will buy (sell) after bad (good) news, expecting the price to continue to drift up (down) after the news announcement.</a:t>
            </a:r>
          </a:p>
          <a:p>
            <a:r>
              <a:rPr lang="en-US" dirty="0"/>
              <a:t>In both cases, it is </a:t>
            </a:r>
            <a:r>
              <a:rPr lang="en-US" b="1" dirty="0"/>
              <a:t>critical that you also get the timing right</a:t>
            </a:r>
            <a:r>
              <a:rPr lang="en-US" dirty="0"/>
              <a:t>, getting out as the drift ends (or reverses).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220588D2-25F5-BC4D-8EEA-66C8F3E796AE}"/>
              </a:ext>
            </a:extLst>
          </p:cNvPr>
          <p:cNvSpPr>
            <a:spLocks noGrp="1"/>
          </p:cNvSpPr>
          <p:nvPr>
            <p:ph type="title"/>
          </p:nvPr>
        </p:nvSpPr>
        <p:spPr/>
        <p:txBody>
          <a:bodyPr/>
          <a:lstStyle/>
          <a:p>
            <a:r>
              <a:rPr lang="en-US" altLang="en-US"/>
              <a:t>The timing choice &amp; its costs</a:t>
            </a:r>
          </a:p>
        </p:txBody>
      </p:sp>
      <p:sp>
        <p:nvSpPr>
          <p:cNvPr id="11266" name="Content Placeholder 2">
            <a:extLst>
              <a:ext uri="{FF2B5EF4-FFF2-40B4-BE49-F238E27FC236}">
                <a16:creationId xmlns:a16="http://schemas.microsoft.com/office/drawing/2014/main" id="{F0C93637-0245-6E4B-AB00-BFD267FC8F4D}"/>
              </a:ext>
            </a:extLst>
          </p:cNvPr>
          <p:cNvSpPr>
            <a:spLocks noGrp="1"/>
          </p:cNvSpPr>
          <p:nvPr>
            <p:ph idx="1"/>
          </p:nvPr>
        </p:nvSpPr>
        <p:spPr/>
        <p:txBody>
          <a:bodyPr/>
          <a:lstStyle/>
          <a:p>
            <a:r>
              <a:rPr lang="en-US" altLang="en-US" dirty="0"/>
              <a:t>With any information-based trading strategy, </a:t>
            </a:r>
            <a:r>
              <a:rPr lang="en-US" altLang="en-US" b="1" dirty="0"/>
              <a:t>you do have to make judgments about timing</a:t>
            </a:r>
            <a:r>
              <a:rPr lang="en-US" altLang="en-US" dirty="0"/>
              <a:t>:</a:t>
            </a:r>
          </a:p>
          <a:p>
            <a:pPr lvl="1"/>
            <a:r>
              <a:rPr lang="en-US" altLang="en-US" b="1" dirty="0"/>
              <a:t>When you will trade</a:t>
            </a:r>
          </a:p>
          <a:p>
            <a:pPr lvl="1"/>
            <a:r>
              <a:rPr lang="en-US" altLang="en-US" b="1" dirty="0"/>
              <a:t>How quickly </a:t>
            </a:r>
            <a:r>
              <a:rPr lang="en-US" altLang="en-US" dirty="0"/>
              <a:t>you execute</a:t>
            </a:r>
          </a:p>
          <a:p>
            <a:pPr lvl="1"/>
            <a:r>
              <a:rPr lang="en-US" altLang="en-US" b="1" dirty="0"/>
              <a:t>How long you will hold </a:t>
            </a:r>
            <a:r>
              <a:rPr lang="en-US" altLang="en-US" dirty="0"/>
              <a:t>the investment.</a:t>
            </a:r>
          </a:p>
          <a:p>
            <a:r>
              <a:rPr lang="en-US" altLang="en-US" dirty="0"/>
              <a:t>As a follow up, you also have to think about </a:t>
            </a:r>
            <a:r>
              <a:rPr lang="en-US" altLang="en-US" b="1" dirty="0"/>
              <a:t>the transaction mechanisms you will need in place and the resulting costs</a:t>
            </a:r>
            <a:r>
              <a:rPr lang="en-US" altLang="en-US" dirty="0"/>
              <a:t>.</a:t>
            </a:r>
          </a:p>
          <a:p>
            <a:r>
              <a:rPr lang="en-US" altLang="en-US" dirty="0"/>
              <a:t>In doing all of this, especially in markets where there are restrictions on insider information, </a:t>
            </a:r>
            <a:r>
              <a:rPr lang="en-US" altLang="en-US" b="1" dirty="0"/>
              <a:t>you have to make sure that you are operating on the right side of the law</a:t>
            </a:r>
            <a:r>
              <a:rPr lang="en-US" altLang="en-US"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1252</TotalTime>
  <Words>725</Words>
  <Application>Microsoft Macintosh PowerPoint</Application>
  <PresentationFormat>On-screen Show (4:3)</PresentationFormat>
  <Paragraphs>40</Paragraphs>
  <Slides>10</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Calibri</vt:lpstr>
      <vt:lpstr>Rockwell</vt:lpstr>
      <vt:lpstr>Rockwell Condensed</vt:lpstr>
      <vt:lpstr>Rockwell Extra Bold</vt:lpstr>
      <vt:lpstr>Times</vt:lpstr>
      <vt:lpstr>Wingdings</vt:lpstr>
      <vt:lpstr>Slides2025</vt:lpstr>
      <vt:lpstr>Document</vt:lpstr>
      <vt:lpstr>Trade on the news? Information Trading</vt:lpstr>
      <vt:lpstr>Information and Price/value</vt:lpstr>
      <vt:lpstr>Information and Prices in an Efficient Market</vt:lpstr>
      <vt:lpstr>A Slow Learning Market…</vt:lpstr>
      <vt:lpstr>An Overreacting Market</vt:lpstr>
      <vt:lpstr>Strategies for information trading</vt:lpstr>
      <vt:lpstr>I. Ahead of the news</vt:lpstr>
      <vt:lpstr>II. On the news</vt:lpstr>
      <vt:lpstr>III. After the news</vt:lpstr>
      <vt:lpstr>The timing choice &amp; its costs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75</cp:revision>
  <cp:lastPrinted>2025-12-11T19:38:30Z</cp:lastPrinted>
  <dcterms:created xsi:type="dcterms:W3CDTF">1998-07-22T17:34:10Z</dcterms:created>
  <dcterms:modified xsi:type="dcterms:W3CDTF">2025-12-11T19:38:34Z</dcterms:modified>
</cp:coreProperties>
</file>