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75" r:id="rId1"/>
  </p:sldMasterIdLst>
  <p:notesMasterIdLst>
    <p:notesMasterId r:id="rId11"/>
  </p:notesMasterIdLst>
  <p:sldIdLst>
    <p:sldId id="256" r:id="rId2"/>
    <p:sldId id="317" r:id="rId3"/>
    <p:sldId id="318" r:id="rId4"/>
    <p:sldId id="319" r:id="rId5"/>
    <p:sldId id="360" r:id="rId6"/>
    <p:sldId id="320" r:id="rId7"/>
    <p:sldId id="322" r:id="rId8"/>
    <p:sldId id="321" r:id="rId9"/>
    <p:sldId id="36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3129"/>
  </p:normalViewPr>
  <p:slideViewPr>
    <p:cSldViewPr>
      <p:cViewPr varScale="1">
        <p:scale>
          <a:sx n="114" d="100"/>
          <a:sy n="114"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857AD91-10F3-D145-A7D2-B0C74E9551CB}"/>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015E2E6E-A1A2-0544-83B5-CF38C89E0E29}"/>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A72A1B85-6E77-6949-AEB8-958DBB8C17BA}"/>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92C67768-A55A-D94D-8440-58BFD9B717BA}"/>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B7DB7BC2-E78C-2047-AEFA-AE7FFB0850F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C66BDAA6-C150-3540-A2BB-57BB8F35E9A6}"/>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3A10AF27-7DEA-2642-BBC2-06D2D668382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22815E2B-CDCA-C440-A794-569B094C77E9}"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730027E-212C-B940-AAAC-9FD371C3666D}" type="slidenum">
              <a:rPr lang="en-US" altLang="en-US" smtClean="0"/>
              <a:pPr>
                <a:defRPr/>
              </a:pPr>
              <a:t>‹#›</a:t>
            </a:fld>
            <a:endParaRPr lang="en-US" altLang="en-US"/>
          </a:p>
        </p:txBody>
      </p:sp>
    </p:spTree>
    <p:extLst>
      <p:ext uri="{BB962C8B-B14F-4D97-AF65-F5344CB8AC3E}">
        <p14:creationId xmlns:p14="http://schemas.microsoft.com/office/powerpoint/2010/main" val="2176154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4168381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7F1D926F-E827-3141-9110-68EFC8BFF886}"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F040A4A-2F73-0848-B2B8-8EB5CBA85190}" type="slidenum">
              <a:rPr lang="en-US" altLang="en-US" smtClean="0"/>
              <a:pPr>
                <a:defRPr/>
              </a:pPr>
              <a:t>‹#›</a:t>
            </a:fld>
            <a:endParaRPr lang="en-US" altLang="en-US"/>
          </a:p>
        </p:txBody>
      </p:sp>
    </p:spTree>
    <p:extLst>
      <p:ext uri="{BB962C8B-B14F-4D97-AF65-F5344CB8AC3E}">
        <p14:creationId xmlns:p14="http://schemas.microsoft.com/office/powerpoint/2010/main" val="3582862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2BA4F42A-B7D4-F342-A900-C75953115B16}" type="datetime1">
              <a:rPr lang="en-US" altLang="en-US" smtClean="0"/>
              <a:pPr>
                <a:defRPr/>
              </a:pPr>
              <a:t>12/11/25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C290DC4-654A-DD41-9636-A266D4439391}" type="slidenum">
              <a:rPr lang="en-US" altLang="en-US" smtClean="0"/>
              <a:pPr>
                <a:defRPr/>
              </a:pPr>
              <a:t>‹#›</a:t>
            </a:fld>
            <a:endParaRPr lang="en-US" altLang="en-US"/>
          </a:p>
        </p:txBody>
      </p:sp>
    </p:spTree>
    <p:extLst>
      <p:ext uri="{BB962C8B-B14F-4D97-AF65-F5344CB8AC3E}">
        <p14:creationId xmlns:p14="http://schemas.microsoft.com/office/powerpoint/2010/main" val="1657621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B13344AA-0932-D247-83D9-6B197F0FBFA9}"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688814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25E68AB3-B5AA-D44B-BC2C-7D1B2F37DB16}" type="datetime1">
              <a:rPr lang="en-US" altLang="en-US" smtClean="0"/>
              <a:pPr>
                <a:defRPr/>
              </a:pPr>
              <a:t>12/11/25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54BFAA0C-3140-8240-93D8-E8E928363428}"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242349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C4B3895-5C45-4049-9FF5-9AA985598F40}" type="datetime1">
              <a:rPr lang="en-US" altLang="en-US" smtClean="0"/>
              <a:pPr>
                <a:defRPr/>
              </a:pPr>
              <a:t>12/11/25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3E249F8-840B-4448-A128-F3D27FB21FB8}" type="slidenum">
              <a:rPr lang="en-US" altLang="en-US" smtClean="0"/>
              <a:pPr>
                <a:defRPr/>
              </a:pPr>
              <a:t>‹#›</a:t>
            </a:fld>
            <a:endParaRPr lang="en-US" altLang="en-US"/>
          </a:p>
        </p:txBody>
      </p:sp>
    </p:spTree>
    <p:extLst>
      <p:ext uri="{BB962C8B-B14F-4D97-AF65-F5344CB8AC3E}">
        <p14:creationId xmlns:p14="http://schemas.microsoft.com/office/powerpoint/2010/main" val="2079334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B13344AA-0932-D247-83D9-6B197F0FBFA9}" type="datetime1">
              <a:rPr lang="en-US" altLang="en-US" smtClean="0"/>
              <a:pPr>
                <a:defRPr/>
              </a:pPr>
              <a:t>12/11/25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2915397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D05F6723-432C-0747-868B-1FA88BA884A8}" type="datetime1">
              <a:rPr lang="en-US" altLang="en-US" smtClean="0"/>
              <a:pPr>
                <a:defRPr/>
              </a:pPr>
              <a:t>12/11/25</a:t>
            </a:fld>
            <a:endParaRPr lang="en-US" altLang="en-US"/>
          </a:p>
        </p:txBody>
      </p:sp>
      <p:sp>
        <p:nvSpPr>
          <p:cNvPr id="10" name="Slide Number Placeholder 9"/>
          <p:cNvSpPr>
            <a:spLocks noGrp="1"/>
          </p:cNvSpPr>
          <p:nvPr>
            <p:ph type="sldNum" sz="quarter" idx="12"/>
          </p:nvPr>
        </p:nvSpPr>
        <p:spPr/>
        <p:txBody>
          <a:bodyPr/>
          <a:lstStyle/>
          <a:p>
            <a:pPr>
              <a:defRPr/>
            </a:pPr>
            <a:fld id="{E9239E04-0840-B142-9A92-798076A68BB6}" type="slidenum">
              <a:rPr lang="en-US" altLang="en-US" smtClean="0"/>
              <a:pPr>
                <a:defRPr/>
              </a:pPr>
              <a:t>‹#›</a:t>
            </a:fld>
            <a:endParaRPr lang="en-US" altLang="en-US"/>
          </a:p>
        </p:txBody>
      </p:sp>
    </p:spTree>
    <p:extLst>
      <p:ext uri="{BB962C8B-B14F-4D97-AF65-F5344CB8AC3E}">
        <p14:creationId xmlns:p14="http://schemas.microsoft.com/office/powerpoint/2010/main" val="1342312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9B18CCB9-B6B7-4642-99AC-B1D1B4D19AFB}"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084F98C-7821-E044-B960-DE8EF4EBA0DD}" type="slidenum">
              <a:rPr lang="en-US" altLang="en-US" smtClean="0"/>
              <a:pPr>
                <a:defRPr/>
              </a:pPr>
              <a:t>‹#›</a:t>
            </a:fld>
            <a:endParaRPr lang="en-US" altLang="en-US"/>
          </a:p>
        </p:txBody>
      </p:sp>
    </p:spTree>
    <p:extLst>
      <p:ext uri="{BB962C8B-B14F-4D97-AF65-F5344CB8AC3E}">
        <p14:creationId xmlns:p14="http://schemas.microsoft.com/office/powerpoint/2010/main" val="317316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080D5EC-7FAD-5046-9EFA-CF6FEC1B59CF}"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B9944F3-6120-9F4F-BB37-01950192658A}" type="slidenum">
              <a:rPr lang="en-US" altLang="en-US" smtClean="0"/>
              <a:pPr>
                <a:defRPr/>
              </a:pPr>
              <a:t>‹#›</a:t>
            </a:fld>
            <a:endParaRPr lang="en-US" altLang="en-US"/>
          </a:p>
        </p:txBody>
      </p:sp>
    </p:spTree>
    <p:extLst>
      <p:ext uri="{BB962C8B-B14F-4D97-AF65-F5344CB8AC3E}">
        <p14:creationId xmlns:p14="http://schemas.microsoft.com/office/powerpoint/2010/main" val="677225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4504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98615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B13344AA-0932-D247-83D9-6B197F0FBFA9}" type="datetime1">
              <a:rPr lang="en-US" altLang="en-US" smtClean="0"/>
              <a:pPr>
                <a:defRPr/>
              </a:pPr>
              <a:t>12/11/25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358239490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07D8B57E-7A1F-A040-8663-7A92380CF4D9}"/>
              </a:ext>
            </a:extLst>
          </p:cNvPr>
          <p:cNvSpPr>
            <a:spLocks noGrp="1" noChangeArrowheads="1"/>
          </p:cNvSpPr>
          <p:nvPr>
            <p:ph type="ctrTitle"/>
          </p:nvPr>
        </p:nvSpPr>
        <p:spPr/>
        <p:txBody>
          <a:bodyPr/>
          <a:lstStyle/>
          <a:p>
            <a:r>
              <a:rPr lang="en-US" altLang="en-US"/>
              <a:t>Information Trading: Following the “insiders”</a:t>
            </a:r>
          </a:p>
        </p:txBody>
      </p:sp>
      <p:sp>
        <p:nvSpPr>
          <p:cNvPr id="3075" name="Rectangle 3">
            <a:extLst>
              <a:ext uri="{FF2B5EF4-FFF2-40B4-BE49-F238E27FC236}">
                <a16:creationId xmlns:a16="http://schemas.microsoft.com/office/drawing/2014/main" id="{9DD05055-20CF-9346-A2A2-B2981CA2AF62}"/>
              </a:ext>
            </a:extLst>
          </p:cNvPr>
          <p:cNvSpPr>
            <a:spLocks noGrp="1" noChangeArrowheads="1"/>
          </p:cNvSpPr>
          <p:nvPr>
            <p:ph type="subTitle" idx="1"/>
          </p:nvPr>
        </p:nvSpPr>
        <p:spPr/>
        <p:txBody>
          <a:bodyPr/>
          <a:lstStyle/>
          <a:p>
            <a:r>
              <a:rPr lang="en-US" dirty="0"/>
              <a:t>They must know more than we do…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EC00EF02-5843-EA4D-83EB-A7140624C48B}"/>
              </a:ext>
            </a:extLst>
          </p:cNvPr>
          <p:cNvSpPr>
            <a:spLocks noGrp="1"/>
          </p:cNvSpPr>
          <p:nvPr>
            <p:ph type="title"/>
          </p:nvPr>
        </p:nvSpPr>
        <p:spPr/>
        <p:txBody>
          <a:bodyPr/>
          <a:lstStyle/>
          <a:p>
            <a:r>
              <a:rPr lang="en-US" altLang="en-US"/>
              <a:t>The Insider Advantage</a:t>
            </a:r>
          </a:p>
        </p:txBody>
      </p:sp>
      <p:sp>
        <p:nvSpPr>
          <p:cNvPr id="3074" name="Rectangle 3">
            <a:extLst>
              <a:ext uri="{FF2B5EF4-FFF2-40B4-BE49-F238E27FC236}">
                <a16:creationId xmlns:a16="http://schemas.microsoft.com/office/drawing/2014/main" id="{6FF4F56B-B031-4247-875F-0FA96FA10F51}"/>
              </a:ext>
            </a:extLst>
          </p:cNvPr>
          <p:cNvSpPr>
            <a:spLocks noGrp="1"/>
          </p:cNvSpPr>
          <p:nvPr>
            <p:ph idx="1"/>
          </p:nvPr>
        </p:nvSpPr>
        <p:spPr/>
        <p:txBody>
          <a:bodyPr/>
          <a:lstStyle/>
          <a:p>
            <a:r>
              <a:rPr lang="en-US" altLang="en-US" b="1" dirty="0"/>
              <a:t>Insiders are managers, directors or major stockholders in firms</a:t>
            </a:r>
            <a:r>
              <a:rPr lang="en-US" altLang="en-US" dirty="0"/>
              <a:t>. While they are constrained from trading ahead of information releases, </a:t>
            </a:r>
            <a:r>
              <a:rPr lang="en-US" altLang="en-US" b="1" dirty="0"/>
              <a:t>they can still legally buy or sell stock in their companies</a:t>
            </a:r>
            <a:r>
              <a:rPr lang="en-US" altLang="en-US" dirty="0"/>
              <a:t>.</a:t>
            </a:r>
          </a:p>
          <a:p>
            <a:r>
              <a:rPr lang="en-US" altLang="en-US" b="1" dirty="0"/>
              <a:t>Analysts operate at the nexus of private and public information</a:t>
            </a:r>
            <a:r>
              <a:rPr lang="en-US" altLang="en-US" dirty="0"/>
              <a:t>. To the extent that they “know” something about the company that the rest of us do not, their recommendations should convey information to the market.</a:t>
            </a:r>
          </a:p>
          <a:p>
            <a:r>
              <a:rPr lang="en-US" altLang="en-US" dirty="0"/>
              <a:t>One way to examine whether private information can be used to earn excess returns is </a:t>
            </a:r>
            <a:r>
              <a:rPr lang="en-US" altLang="en-US" b="1" dirty="0"/>
              <a:t>to look at whether insiders and analysts earn excess returns</a:t>
            </a:r>
            <a:r>
              <a:rPr lang="en-US" altLang="en-US"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8C7CDA7F-859D-E34E-8B91-DA04705918E1}"/>
              </a:ext>
            </a:extLst>
          </p:cNvPr>
          <p:cNvSpPr>
            <a:spLocks noGrp="1" noChangeArrowheads="1"/>
          </p:cNvSpPr>
          <p:nvPr>
            <p:ph type="title"/>
          </p:nvPr>
        </p:nvSpPr>
        <p:spPr/>
        <p:txBody>
          <a:bodyPr/>
          <a:lstStyle/>
          <a:p>
            <a:r>
              <a:rPr lang="en-US"/>
              <a:t>Insider Trading as a Leading Indicator of Stock prices..</a:t>
            </a:r>
          </a:p>
        </p:txBody>
      </p:sp>
      <p:pic>
        <p:nvPicPr>
          <p:cNvPr id="4098" name="Picture 4">
            <a:extLst>
              <a:ext uri="{FF2B5EF4-FFF2-40B4-BE49-F238E27FC236}">
                <a16:creationId xmlns:a16="http://schemas.microsoft.com/office/drawing/2014/main" id="{9178E9AF-1A7B-5440-BC17-9C22DA77ECC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846645"/>
            <a:ext cx="7543800" cy="4363744"/>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7618EF59-1A98-644B-908F-43CF9B4F0803}"/>
              </a:ext>
            </a:extLst>
          </p:cNvPr>
          <p:cNvSpPr>
            <a:spLocks noGrp="1"/>
          </p:cNvSpPr>
          <p:nvPr>
            <p:ph type="title"/>
          </p:nvPr>
        </p:nvSpPr>
        <p:spPr/>
        <p:txBody>
          <a:bodyPr/>
          <a:lstStyle/>
          <a:p>
            <a:r>
              <a:rPr lang="en-US" altLang="en-US"/>
              <a:t>More on insider trading…</a:t>
            </a:r>
          </a:p>
        </p:txBody>
      </p:sp>
      <p:sp>
        <p:nvSpPr>
          <p:cNvPr id="5122" name="Rectangle 3">
            <a:extLst>
              <a:ext uri="{FF2B5EF4-FFF2-40B4-BE49-F238E27FC236}">
                <a16:creationId xmlns:a16="http://schemas.microsoft.com/office/drawing/2014/main" id="{25726BA0-6AA0-524A-967E-33F680DCCA2E}"/>
              </a:ext>
            </a:extLst>
          </p:cNvPr>
          <p:cNvSpPr>
            <a:spLocks noGrp="1"/>
          </p:cNvSpPr>
          <p:nvPr>
            <p:ph idx="1"/>
          </p:nvPr>
        </p:nvSpPr>
        <p:spPr/>
        <p:txBody>
          <a:bodyPr>
            <a:normAutofit lnSpcReduction="10000"/>
          </a:bodyPr>
          <a:lstStyle/>
          <a:p>
            <a:r>
              <a:rPr lang="en-US" altLang="en-US" b="1" dirty="0"/>
              <a:t>Noisy signal? </a:t>
            </a:r>
            <a:r>
              <a:rPr lang="en-US" altLang="en-US" dirty="0"/>
              <a:t>Studies since support this finding, but it is worth noting that insider buying is a noisy signal – about 4 in 10 </a:t>
            </a:r>
            <a:r>
              <a:rPr lang="en-US" altLang="en-US" b="1" dirty="0"/>
              <a:t>stocks where insiders are buying turn out to be poor investments, and even on average, the excess returns earned are not very large</a:t>
            </a:r>
            <a:r>
              <a:rPr lang="en-US" altLang="en-US" dirty="0"/>
              <a:t>. </a:t>
            </a:r>
          </a:p>
          <a:p>
            <a:r>
              <a:rPr lang="en-US" altLang="en-US" b="1" dirty="0"/>
              <a:t>Insider selling is a stronger signal than buying</a:t>
            </a:r>
            <a:r>
              <a:rPr lang="en-US" altLang="en-US" dirty="0"/>
              <a:t>: In a study in 1998, </a:t>
            </a:r>
            <a:r>
              <a:rPr lang="en-US" altLang="en-US" dirty="0" err="1"/>
              <a:t>Lakonishok</a:t>
            </a:r>
            <a:r>
              <a:rPr lang="en-US" altLang="en-US" dirty="0"/>
              <a:t> and Lee  take a closer look at the price movements around insider trading. They find that </a:t>
            </a:r>
            <a:r>
              <a:rPr lang="en-US" altLang="en-US" b="1" dirty="0"/>
              <a:t>firms with substantial insider selling have stock returns of 14.4% over the subsequent 12 months, which is significantly lower than the 22.2% earned by firms with insider buying</a:t>
            </a:r>
            <a:r>
              <a:rPr lang="en-US" altLang="en-US" dirty="0"/>
              <a:t>. </a:t>
            </a:r>
          </a:p>
          <a:p>
            <a:r>
              <a:rPr lang="en-US" altLang="en-US" b="1" dirty="0"/>
              <a:t>Stronger at smaller firms</a:t>
            </a:r>
            <a:r>
              <a:rPr lang="en-US" altLang="en-US" dirty="0"/>
              <a:t>: However, they find that the link between insider trading and subsequent returns is greatest for small companies and that there is almost no relationship at larger firms.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a:extLst>
              <a:ext uri="{FF2B5EF4-FFF2-40B4-BE49-F238E27FC236}">
                <a16:creationId xmlns:a16="http://schemas.microsoft.com/office/drawing/2014/main" id="{66B9C605-F5A8-674F-81FE-51D22AEB3B2F}"/>
              </a:ext>
            </a:extLst>
          </p:cNvPr>
          <p:cNvSpPr>
            <a:spLocks noGrp="1"/>
          </p:cNvSpPr>
          <p:nvPr>
            <p:ph type="title"/>
          </p:nvPr>
        </p:nvSpPr>
        <p:spPr/>
        <p:txBody>
          <a:bodyPr/>
          <a:lstStyle/>
          <a:p>
            <a:r>
              <a:rPr lang="en-US" altLang="en-US"/>
              <a:t>Insider trading - updated</a:t>
            </a:r>
          </a:p>
        </p:txBody>
      </p:sp>
      <p:sp>
        <p:nvSpPr>
          <p:cNvPr id="3" name="Content Placeholder 2">
            <a:extLst>
              <a:ext uri="{FF2B5EF4-FFF2-40B4-BE49-F238E27FC236}">
                <a16:creationId xmlns:a16="http://schemas.microsoft.com/office/drawing/2014/main" id="{CFD21881-EBE9-8B41-9FEA-B522EEABE602}"/>
              </a:ext>
            </a:extLst>
          </p:cNvPr>
          <p:cNvSpPr>
            <a:spLocks noGrp="1"/>
          </p:cNvSpPr>
          <p:nvPr>
            <p:ph idx="1"/>
          </p:nvPr>
        </p:nvSpPr>
        <p:spPr/>
        <p:txBody>
          <a:bodyPr>
            <a:normAutofit fontScale="92500" lnSpcReduction="10000"/>
          </a:bodyPr>
          <a:lstStyle/>
          <a:p>
            <a:r>
              <a:rPr lang="en-US" altLang="en-US" b="1" dirty="0"/>
              <a:t>Insider trading laws tightened</a:t>
            </a:r>
            <a:r>
              <a:rPr lang="en-US" altLang="en-US" dirty="0"/>
              <a:t>: The first is that the SEC has become more expansive in its definition of what constitutes insider information (to include any material non-public information, rather than just information releases from the firm) and more aggressive in its enforcement of insider trading laws. </a:t>
            </a:r>
          </a:p>
          <a:p>
            <a:r>
              <a:rPr lang="en-US" altLang="en-US" b="1" dirty="0"/>
              <a:t>Companies are more restricted in what they can share</a:t>
            </a:r>
            <a:r>
              <a:rPr lang="en-US" altLang="en-US" dirty="0"/>
              <a:t>: The second is that companies, perhaps in response to the SEC’s hard line on insider trading, have adopted more stringent policies restricting insiders from trading on information. </a:t>
            </a:r>
          </a:p>
          <a:p>
            <a:r>
              <a:rPr lang="en-US" altLang="en-US" b="1" dirty="0"/>
              <a:t>Price effect of insider trading has decreased</a:t>
            </a:r>
            <a:r>
              <a:rPr lang="en-US" altLang="en-US" dirty="0"/>
              <a:t>: Perhaps as a consequence, the price effect of insider trading has decreased over time and one study finds that the price effect of (legal) insider trading has almost disappeared since 2002, with the adoption of Regulation Fair Disclosure (FD), which restricted selective information disclosure by companies to a few investors or analysts, and Sarbanes-Oxley, which increased scrutiny of insider trading.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EF374BD4-920C-7941-A28A-1DAE37F029DD}"/>
              </a:ext>
            </a:extLst>
          </p:cNvPr>
          <p:cNvSpPr>
            <a:spLocks noGrp="1" noChangeArrowheads="1"/>
          </p:cNvSpPr>
          <p:nvPr>
            <p:ph type="title"/>
          </p:nvPr>
        </p:nvSpPr>
        <p:spPr/>
        <p:txBody>
          <a:bodyPr/>
          <a:lstStyle/>
          <a:p>
            <a:r>
              <a:rPr lang="en-US"/>
              <a:t>Can you follow insiders and make money?</a:t>
            </a:r>
          </a:p>
        </p:txBody>
      </p:sp>
      <p:pic>
        <p:nvPicPr>
          <p:cNvPr id="7170" name="Picture 5">
            <a:extLst>
              <a:ext uri="{FF2B5EF4-FFF2-40B4-BE49-F238E27FC236}">
                <a16:creationId xmlns:a16="http://schemas.microsoft.com/office/drawing/2014/main" id="{277FBDD7-E727-B44B-A03F-7A46DA72A74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216150" y="1860550"/>
            <a:ext cx="4711700" cy="4203700"/>
          </a:xfrm>
        </p:spPr>
      </p:pic>
      <p:sp>
        <p:nvSpPr>
          <p:cNvPr id="7171" name="Rectangle 6">
            <a:extLst>
              <a:ext uri="{FF2B5EF4-FFF2-40B4-BE49-F238E27FC236}">
                <a16:creationId xmlns:a16="http://schemas.microsoft.com/office/drawing/2014/main" id="{F3D33B8D-7A0D-C241-82CC-87A484DB9D19}"/>
              </a:ext>
            </a:extLst>
          </p:cNvPr>
          <p:cNvSpPr>
            <a:spLocks noChangeArrowheads="1"/>
          </p:cNvSpPr>
          <p:nvPr/>
        </p:nvSpPr>
        <p:spPr bwMode="auto">
          <a:xfrm>
            <a:off x="9293225" y="55753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921D2B11-57B7-5C41-AEB2-02A5DBAC60E2}"/>
              </a:ext>
            </a:extLst>
          </p:cNvPr>
          <p:cNvSpPr>
            <a:spLocks noGrp="1" noChangeArrowheads="1"/>
          </p:cNvSpPr>
          <p:nvPr>
            <p:ph type="title"/>
          </p:nvPr>
        </p:nvSpPr>
        <p:spPr/>
        <p:txBody>
          <a:bodyPr/>
          <a:lstStyle/>
          <a:p>
            <a:r>
              <a:rPr lang="en-US"/>
              <a:t>Are some insiders more inside than others?</a:t>
            </a:r>
          </a:p>
        </p:txBody>
      </p:sp>
      <p:sp>
        <p:nvSpPr>
          <p:cNvPr id="8194" name="Rectangle 3">
            <a:extLst>
              <a:ext uri="{FF2B5EF4-FFF2-40B4-BE49-F238E27FC236}">
                <a16:creationId xmlns:a16="http://schemas.microsoft.com/office/drawing/2014/main" id="{845ACC00-64C3-2143-B7BD-548477C89E34}"/>
              </a:ext>
            </a:extLst>
          </p:cNvPr>
          <p:cNvSpPr>
            <a:spLocks noGrp="1"/>
          </p:cNvSpPr>
          <p:nvPr>
            <p:ph idx="1"/>
          </p:nvPr>
        </p:nvSpPr>
        <p:spPr/>
        <p:txBody>
          <a:bodyPr>
            <a:normAutofit fontScale="92500" lnSpcReduction="20000"/>
          </a:bodyPr>
          <a:lstStyle/>
          <a:p>
            <a:r>
              <a:rPr lang="en-US" altLang="en-US" b="1" dirty="0"/>
              <a:t>Not all insiders have equal access to information</a:t>
            </a:r>
            <a:r>
              <a:rPr lang="en-US" altLang="en-US" dirty="0"/>
              <a:t>. Top managers and members of the board should be privy to much more important information and thus their trades should be more revealing. A study by Bettis, </a:t>
            </a:r>
            <a:r>
              <a:rPr lang="en-US" altLang="en-US" dirty="0" err="1"/>
              <a:t>Vickrey</a:t>
            </a:r>
            <a:r>
              <a:rPr lang="en-US" altLang="en-US" dirty="0"/>
              <a:t> and Vickery finds that investors who focus only on </a:t>
            </a:r>
            <a:r>
              <a:rPr lang="en-US" altLang="en-US" b="1" dirty="0"/>
              <a:t>large trades made by top executives</a:t>
            </a:r>
            <a:r>
              <a:rPr lang="en-US" altLang="en-US" dirty="0"/>
              <a:t>, rather than total insider trading may, in fact, be able to earn excess returns.</a:t>
            </a:r>
          </a:p>
          <a:p>
            <a:r>
              <a:rPr lang="en-US" altLang="en-US" b="1" dirty="0"/>
              <a:t>As investment alternatives to trading on common stock have multiplied, insiders have also become more sophisticated about using these alternatives</a:t>
            </a:r>
            <a:r>
              <a:rPr lang="en-US" altLang="en-US" dirty="0"/>
              <a:t>. As an outside investor, you may be able to add more value by </a:t>
            </a:r>
            <a:r>
              <a:rPr lang="en-US" altLang="en-US" b="1" dirty="0"/>
              <a:t>tracking these alternative investments</a:t>
            </a:r>
            <a:r>
              <a:rPr lang="en-US" altLang="en-US" dirty="0"/>
              <a:t>. </a:t>
            </a:r>
          </a:p>
          <a:p>
            <a:r>
              <a:rPr lang="en-US" altLang="en-US" b="1" dirty="0"/>
              <a:t>Knowledge about insider trading is more useful in some companies than in others. </a:t>
            </a:r>
            <a:r>
              <a:rPr lang="en-US" altLang="en-US" dirty="0"/>
              <a:t>Insider buying or selling is likely to contain less information (and thus be less useful to investors) in </a:t>
            </a:r>
            <a:r>
              <a:rPr lang="en-US" altLang="en-US" b="1" dirty="0"/>
              <a:t>companies where information is plentiful </a:t>
            </a:r>
            <a:r>
              <a:rPr lang="en-US" altLang="en-US" dirty="0"/>
              <a:t>(both because of disclosure by the company and analysts following the company) and easy to assess.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C1BF5BD5-0890-9D48-98C8-FF69283CCA38}"/>
              </a:ext>
            </a:extLst>
          </p:cNvPr>
          <p:cNvSpPr>
            <a:spLocks noGrp="1" noChangeArrowheads="1"/>
          </p:cNvSpPr>
          <p:nvPr>
            <p:ph type="title"/>
          </p:nvPr>
        </p:nvSpPr>
        <p:spPr/>
        <p:txBody>
          <a:bodyPr/>
          <a:lstStyle/>
          <a:p>
            <a:r>
              <a:rPr lang="en-US"/>
              <a:t>Illegal Insider Trading: Is it profitable? </a:t>
            </a:r>
          </a:p>
        </p:txBody>
      </p:sp>
      <p:sp>
        <p:nvSpPr>
          <p:cNvPr id="9218" name="Rectangle 3">
            <a:extLst>
              <a:ext uri="{FF2B5EF4-FFF2-40B4-BE49-F238E27FC236}">
                <a16:creationId xmlns:a16="http://schemas.microsoft.com/office/drawing/2014/main" id="{2B04E4D4-4BF3-B14E-BC2A-F2C2C9ABD303}"/>
              </a:ext>
            </a:extLst>
          </p:cNvPr>
          <p:cNvSpPr>
            <a:spLocks noGrp="1"/>
          </p:cNvSpPr>
          <p:nvPr>
            <p:ph idx="1"/>
          </p:nvPr>
        </p:nvSpPr>
        <p:spPr/>
        <p:txBody>
          <a:bodyPr>
            <a:normAutofit fontScale="92500" lnSpcReduction="20000"/>
          </a:bodyPr>
          <a:lstStyle/>
          <a:p>
            <a:r>
              <a:rPr lang="en-US" altLang="en-US" b="1" dirty="0"/>
              <a:t>It is pervasive</a:t>
            </a:r>
            <a:r>
              <a:rPr lang="en-US" altLang="en-US" dirty="0"/>
              <a:t>: Almost all major news announcements made by firms are preceded by a price run-up (if it is good news) or a price drop (if it is bad news). While this may indicate a very prescient market, it is much more likely that someone with access to the privileged information. In fact, the other indicator of insider trading is the surge in trading volume in both the stock itself and derivatives prior to big news announcements.</a:t>
            </a:r>
          </a:p>
          <a:p>
            <a:r>
              <a:rPr lang="en-US" altLang="en-US" b="1" dirty="0"/>
              <a:t>Illegal insiders make money</a:t>
            </a:r>
            <a:r>
              <a:rPr lang="en-US" altLang="en-US" dirty="0"/>
              <a:t>: When insiders are caught trading illegally, they almost invariably have made a killing on their investment. Clearly, some insiders made significant returns off their privileged positions. </a:t>
            </a:r>
          </a:p>
          <a:p>
            <a:r>
              <a:rPr lang="en-US" altLang="en-US" b="1" dirty="0"/>
              <a:t>Timing is key</a:t>
            </a:r>
            <a:r>
              <a:rPr lang="en-US" altLang="en-US" dirty="0"/>
              <a:t>: In addition to having access to information, insiders are often in a position to time the release of relevant information to financial markets. One study find that insiders sell stock between 3 and 9 quarters before their firms report a break in consecutive earnings increases. They also find, for instance, that insider selling increases at growth firms prior to periods of declining earnings.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BB2C-B09F-FD40-8DCD-6707D02C9831}"/>
              </a:ext>
            </a:extLst>
          </p:cNvPr>
          <p:cNvSpPr>
            <a:spLocks noGrp="1"/>
          </p:cNvSpPr>
          <p:nvPr>
            <p:ph type="title"/>
          </p:nvPr>
        </p:nvSpPr>
        <p:spPr/>
        <p:txBody>
          <a:bodyPr/>
          <a:lstStyle/>
          <a:p>
            <a:r>
              <a:rPr lang="en-US" dirty="0"/>
              <a:t>What if insider information is legal?</a:t>
            </a:r>
          </a:p>
        </p:txBody>
      </p:sp>
      <p:sp>
        <p:nvSpPr>
          <p:cNvPr id="3" name="Content Placeholder 2">
            <a:extLst>
              <a:ext uri="{FF2B5EF4-FFF2-40B4-BE49-F238E27FC236}">
                <a16:creationId xmlns:a16="http://schemas.microsoft.com/office/drawing/2014/main" id="{A372CBAC-3956-5042-BF89-90EC9A84F5F0}"/>
              </a:ext>
            </a:extLst>
          </p:cNvPr>
          <p:cNvSpPr>
            <a:spLocks noGrp="1"/>
          </p:cNvSpPr>
          <p:nvPr>
            <p:ph idx="1"/>
          </p:nvPr>
        </p:nvSpPr>
        <p:spPr/>
        <p:txBody>
          <a:bodyPr/>
          <a:lstStyle/>
          <a:p>
            <a:r>
              <a:rPr lang="en-US" dirty="0"/>
              <a:t>There are </a:t>
            </a:r>
            <a:r>
              <a:rPr lang="en-US" b="1" dirty="0"/>
              <a:t>some markets where managers and insiders are allowed to legally disclose information to a subset of outside investors </a:t>
            </a:r>
            <a:r>
              <a:rPr lang="en-US" dirty="0"/>
              <a:t>(analysts, big institutions). </a:t>
            </a:r>
          </a:p>
          <a:p>
            <a:r>
              <a:rPr lang="en-US" dirty="0"/>
              <a:t>In those markets</a:t>
            </a:r>
            <a:r>
              <a:rPr lang="en-US" b="1" dirty="0"/>
              <a:t>, the investors who have access to insider information have an advantage over other investors who do not</a:t>
            </a:r>
            <a:r>
              <a:rPr lang="en-US" dirty="0"/>
              <a:t>.</a:t>
            </a:r>
          </a:p>
          <a:p>
            <a:r>
              <a:rPr lang="en-US" dirty="0"/>
              <a:t>That should give </a:t>
            </a:r>
            <a:r>
              <a:rPr lang="en-US" b="1" dirty="0"/>
              <a:t>them an advantage and excess returns</a:t>
            </a:r>
            <a:r>
              <a:rPr lang="en-US" dirty="0"/>
              <a:t>, but there are two potential catches:</a:t>
            </a:r>
          </a:p>
          <a:p>
            <a:pPr lvl="1"/>
            <a:r>
              <a:rPr lang="en-US" dirty="0"/>
              <a:t>The </a:t>
            </a:r>
            <a:r>
              <a:rPr lang="en-US" b="1" dirty="0"/>
              <a:t>perception that the market is not fair will drive out the investors </a:t>
            </a:r>
            <a:r>
              <a:rPr lang="en-US" dirty="0"/>
              <a:t>who do not access private information, causing liquidity to dry up.</a:t>
            </a:r>
          </a:p>
          <a:p>
            <a:pPr lvl="1"/>
            <a:r>
              <a:rPr lang="en-US" dirty="0"/>
              <a:t>In this illiquid market, the </a:t>
            </a:r>
            <a:r>
              <a:rPr lang="en-US" b="1" dirty="0"/>
              <a:t>very act of trading by those with access to insider information may drive out excess returns.</a:t>
            </a:r>
          </a:p>
        </p:txBody>
      </p:sp>
    </p:spTree>
    <p:extLst>
      <p:ext uri="{BB962C8B-B14F-4D97-AF65-F5344CB8AC3E}">
        <p14:creationId xmlns:p14="http://schemas.microsoft.com/office/powerpoint/2010/main" val="19124998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1231</TotalTime>
  <Words>968</Words>
  <Application>Microsoft Macintosh PowerPoint</Application>
  <PresentationFormat>On-screen Show (4:3)</PresentationFormat>
  <Paragraphs>30</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Calibri</vt:lpstr>
      <vt:lpstr>Rockwell</vt:lpstr>
      <vt:lpstr>Rockwell Condensed</vt:lpstr>
      <vt:lpstr>Rockwell Extra Bold</vt:lpstr>
      <vt:lpstr>Times</vt:lpstr>
      <vt:lpstr>Wingdings</vt:lpstr>
      <vt:lpstr>Slides2025</vt:lpstr>
      <vt:lpstr>Information Trading: Following the “insiders”</vt:lpstr>
      <vt:lpstr>The Insider Advantage</vt:lpstr>
      <vt:lpstr>Insider Trading as a Leading Indicator of Stock prices..</vt:lpstr>
      <vt:lpstr>More on insider trading…</vt:lpstr>
      <vt:lpstr>Insider trading - updated</vt:lpstr>
      <vt:lpstr>Can you follow insiders and make money?</vt:lpstr>
      <vt:lpstr>Are some insiders more inside than others?</vt:lpstr>
      <vt:lpstr>Illegal Insider Trading: Is it profitable? </vt:lpstr>
      <vt:lpstr>What if insider information is legal?</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74</cp:revision>
  <cp:lastPrinted>1998-08-25T17:04:55Z</cp:lastPrinted>
  <dcterms:created xsi:type="dcterms:W3CDTF">1998-07-22T17:34:10Z</dcterms:created>
  <dcterms:modified xsi:type="dcterms:W3CDTF">2025-12-11T19:47:36Z</dcterms:modified>
</cp:coreProperties>
</file>