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75" r:id="rId1"/>
  </p:sldMasterIdLst>
  <p:notesMasterIdLst>
    <p:notesMasterId r:id="rId18"/>
  </p:notesMasterIdLst>
  <p:sldIdLst>
    <p:sldId id="256" r:id="rId2"/>
    <p:sldId id="324" r:id="rId3"/>
    <p:sldId id="325" r:id="rId4"/>
    <p:sldId id="326" r:id="rId5"/>
    <p:sldId id="327" r:id="rId6"/>
    <p:sldId id="328" r:id="rId7"/>
    <p:sldId id="329" r:id="rId8"/>
    <p:sldId id="330" r:id="rId9"/>
    <p:sldId id="332" r:id="rId10"/>
    <p:sldId id="333" r:id="rId11"/>
    <p:sldId id="334" r:id="rId12"/>
    <p:sldId id="361" r:id="rId13"/>
    <p:sldId id="337" r:id="rId14"/>
    <p:sldId id="338" r:id="rId15"/>
    <p:sldId id="340" r:id="rId16"/>
    <p:sldId id="36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93197"/>
  </p:normalViewPr>
  <p:slideViewPr>
    <p:cSldViewPr>
      <p:cViewPr varScale="1">
        <p:scale>
          <a:sx n="115" d="100"/>
          <a:sy n="115" d="100"/>
        </p:scale>
        <p:origin x="164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F4C61966-33C2-9643-B945-A4880B2AACF2}"/>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87" name="Rectangle 3">
            <a:extLst>
              <a:ext uri="{FF2B5EF4-FFF2-40B4-BE49-F238E27FC236}">
                <a16:creationId xmlns:a16="http://schemas.microsoft.com/office/drawing/2014/main" id="{3EE366B1-9530-E346-A83E-25F524EE05F2}"/>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B450AB50-2684-AC44-A5A0-4B3288D83BC6}"/>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9" name="Rectangle 5">
            <a:extLst>
              <a:ext uri="{FF2B5EF4-FFF2-40B4-BE49-F238E27FC236}">
                <a16:creationId xmlns:a16="http://schemas.microsoft.com/office/drawing/2014/main" id="{64032FF1-C351-AC42-B3A9-5402B5AF452C}"/>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a:extLst>
              <a:ext uri="{FF2B5EF4-FFF2-40B4-BE49-F238E27FC236}">
                <a16:creationId xmlns:a16="http://schemas.microsoft.com/office/drawing/2014/main" id="{DECC265D-C8F5-F94D-93B8-E1E960A8B367}"/>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91" name="Rectangle 7">
            <a:extLst>
              <a:ext uri="{FF2B5EF4-FFF2-40B4-BE49-F238E27FC236}">
                <a16:creationId xmlns:a16="http://schemas.microsoft.com/office/drawing/2014/main" id="{1A6D603A-F7CD-DB45-A611-643B9D93D7CB}"/>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51B8E086-B074-254C-9CF6-944B89004AB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1B8E086-B074-254C-9CF6-944B89004ABE}" type="slidenum">
              <a:rPr lang="en-US" altLang="en-US" smtClean="0"/>
              <a:pPr>
                <a:defRPr/>
              </a:pPr>
              <a:t>1</a:t>
            </a:fld>
            <a:endParaRPr lang="en-US" altLang="en-US"/>
          </a:p>
        </p:txBody>
      </p:sp>
    </p:spTree>
    <p:extLst>
      <p:ext uri="{BB962C8B-B14F-4D97-AF65-F5344CB8AC3E}">
        <p14:creationId xmlns:p14="http://schemas.microsoft.com/office/powerpoint/2010/main" val="3777367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1B8E086-B074-254C-9CF6-944B89004ABE}" type="slidenum">
              <a:rPr lang="en-US" altLang="en-US" smtClean="0"/>
              <a:pPr>
                <a:defRPr/>
              </a:pPr>
              <a:t>9</a:t>
            </a:fld>
            <a:endParaRPr lang="en-US" altLang="en-US"/>
          </a:p>
        </p:txBody>
      </p:sp>
    </p:spTree>
    <p:extLst>
      <p:ext uri="{BB962C8B-B14F-4D97-AF65-F5344CB8AC3E}">
        <p14:creationId xmlns:p14="http://schemas.microsoft.com/office/powerpoint/2010/main" val="4160229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1B8E086-B074-254C-9CF6-944B89004ABE}" type="slidenum">
              <a:rPr lang="en-US" altLang="en-US" smtClean="0"/>
              <a:pPr>
                <a:defRPr/>
              </a:pPr>
              <a:t>15</a:t>
            </a:fld>
            <a:endParaRPr lang="en-US" altLang="en-US"/>
          </a:p>
        </p:txBody>
      </p:sp>
    </p:spTree>
    <p:extLst>
      <p:ext uri="{BB962C8B-B14F-4D97-AF65-F5344CB8AC3E}">
        <p14:creationId xmlns:p14="http://schemas.microsoft.com/office/powerpoint/2010/main" val="71964034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7037CD70-8A4F-0348-A07E-7AEFB2D936AD}" type="datetime1">
              <a:rPr lang="en-US" altLang="en-US" smtClean="0"/>
              <a:pPr>
                <a:defRPr/>
              </a:pPr>
              <a:t>12/12/25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D6CD9E78-615E-154D-A11F-5F8B57D69DFD}" type="slidenum">
              <a:rPr lang="en-US" altLang="en-US" smtClean="0"/>
              <a:pPr>
                <a:defRPr/>
              </a:pPr>
              <a:t>‹#›</a:t>
            </a:fld>
            <a:endParaRPr lang="en-US" altLang="en-US"/>
          </a:p>
        </p:txBody>
      </p:sp>
    </p:spTree>
    <p:extLst>
      <p:ext uri="{BB962C8B-B14F-4D97-AF65-F5344CB8AC3E}">
        <p14:creationId xmlns:p14="http://schemas.microsoft.com/office/powerpoint/2010/main" val="2074704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4020120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991B16CB-05A7-B84A-A8F4-FCDAA4CD5CD6}" type="datetime1">
              <a:rPr lang="en-US" altLang="en-US" smtClean="0"/>
              <a:pPr>
                <a:defRPr/>
              </a:pPr>
              <a:t>12/12/25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FDF3CA19-05CD-3245-9C7A-F759A410ED2E}" type="slidenum">
              <a:rPr lang="en-US" altLang="en-US" smtClean="0"/>
              <a:pPr>
                <a:defRPr/>
              </a:pPr>
              <a:t>‹#›</a:t>
            </a:fld>
            <a:endParaRPr lang="en-US" altLang="en-US"/>
          </a:p>
        </p:txBody>
      </p:sp>
    </p:spTree>
    <p:extLst>
      <p:ext uri="{BB962C8B-B14F-4D97-AF65-F5344CB8AC3E}">
        <p14:creationId xmlns:p14="http://schemas.microsoft.com/office/powerpoint/2010/main" val="2830389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877ED77D-B166-B341-965E-E859F400C553}" type="datetime1">
              <a:rPr lang="en-US" altLang="en-US" smtClean="0"/>
              <a:pPr>
                <a:defRPr/>
              </a:pPr>
              <a:t>12/12/25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A1C8E01-AE97-284E-A27D-59A459709388}" type="slidenum">
              <a:rPr lang="en-US" altLang="en-US" smtClean="0"/>
              <a:pPr>
                <a:defRPr/>
              </a:pPr>
              <a:t>‹#›</a:t>
            </a:fld>
            <a:endParaRPr lang="en-US" altLang="en-US"/>
          </a:p>
        </p:txBody>
      </p:sp>
    </p:spTree>
    <p:extLst>
      <p:ext uri="{BB962C8B-B14F-4D97-AF65-F5344CB8AC3E}">
        <p14:creationId xmlns:p14="http://schemas.microsoft.com/office/powerpoint/2010/main" val="1009147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7F5AC60D-0743-C54A-8646-7D909B9575E8}" type="datetime1">
              <a:rPr lang="en-US" altLang="en-US" smtClean="0"/>
              <a:pPr>
                <a:defRPr/>
              </a:pPr>
              <a:t>12/12/25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056884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922692F3-E94B-534A-BB19-887416CEEC74}" type="datetime1">
              <a:rPr lang="en-US" altLang="en-US" smtClean="0"/>
              <a:pPr>
                <a:defRPr/>
              </a:pPr>
              <a:t>12/12/25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2BE87532-FE0F-D242-8528-ED5C320856A4}"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1177348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1652AC22-F7A3-524E-8F1F-50CF92ACCE2A}" type="datetime1">
              <a:rPr lang="en-US" altLang="en-US" smtClean="0"/>
              <a:pPr>
                <a:defRPr/>
              </a:pPr>
              <a:t>12/12/25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16100936-D57F-C74F-AE65-2DEEDD92F3A9}" type="slidenum">
              <a:rPr lang="en-US" altLang="en-US" smtClean="0"/>
              <a:pPr>
                <a:defRPr/>
              </a:pPr>
              <a:t>‹#›</a:t>
            </a:fld>
            <a:endParaRPr lang="en-US" altLang="en-US"/>
          </a:p>
        </p:txBody>
      </p:sp>
    </p:spTree>
    <p:extLst>
      <p:ext uri="{BB962C8B-B14F-4D97-AF65-F5344CB8AC3E}">
        <p14:creationId xmlns:p14="http://schemas.microsoft.com/office/powerpoint/2010/main" val="1902948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7F5AC60D-0743-C54A-8646-7D909B9575E8}" type="datetime1">
              <a:rPr lang="en-US" altLang="en-US" smtClean="0"/>
              <a:pPr>
                <a:defRPr/>
              </a:pPr>
              <a:t>12/12/25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791843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B7C8375D-2CB1-034D-85D0-2D24F35B971B}" type="datetime1">
              <a:rPr lang="en-US" altLang="en-US" smtClean="0"/>
              <a:pPr>
                <a:defRPr/>
              </a:pPr>
              <a:t>12/12/25</a:t>
            </a:fld>
            <a:endParaRPr lang="en-US" altLang="en-US"/>
          </a:p>
        </p:txBody>
      </p:sp>
      <p:sp>
        <p:nvSpPr>
          <p:cNvPr id="10" name="Slide Number Placeholder 9"/>
          <p:cNvSpPr>
            <a:spLocks noGrp="1"/>
          </p:cNvSpPr>
          <p:nvPr>
            <p:ph type="sldNum" sz="quarter" idx="12"/>
          </p:nvPr>
        </p:nvSpPr>
        <p:spPr/>
        <p:txBody>
          <a:bodyPr/>
          <a:lstStyle/>
          <a:p>
            <a:pPr>
              <a:defRPr/>
            </a:pPr>
            <a:fld id="{2E605B89-8AC7-AE47-9BA5-D909EEAB8FD6}" type="slidenum">
              <a:rPr lang="en-US" altLang="en-US" smtClean="0"/>
              <a:pPr>
                <a:defRPr/>
              </a:pPr>
              <a:t>‹#›</a:t>
            </a:fld>
            <a:endParaRPr lang="en-US" altLang="en-US"/>
          </a:p>
        </p:txBody>
      </p:sp>
    </p:spTree>
    <p:extLst>
      <p:ext uri="{BB962C8B-B14F-4D97-AF65-F5344CB8AC3E}">
        <p14:creationId xmlns:p14="http://schemas.microsoft.com/office/powerpoint/2010/main" val="442782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E8DF59D1-BD70-1543-8FE3-5E029F0C0CC0}" type="datetime1">
              <a:rPr lang="en-US" altLang="en-US" smtClean="0"/>
              <a:pPr>
                <a:defRPr/>
              </a:pPr>
              <a:t>12/12/25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C295D2D9-753B-DF44-B5B7-2E79EFD7C272}" type="slidenum">
              <a:rPr lang="en-US" altLang="en-US" smtClean="0"/>
              <a:pPr>
                <a:defRPr/>
              </a:pPr>
              <a:t>‹#›</a:t>
            </a:fld>
            <a:endParaRPr lang="en-US" altLang="en-US"/>
          </a:p>
        </p:txBody>
      </p:sp>
    </p:spTree>
    <p:extLst>
      <p:ext uri="{BB962C8B-B14F-4D97-AF65-F5344CB8AC3E}">
        <p14:creationId xmlns:p14="http://schemas.microsoft.com/office/powerpoint/2010/main" val="3513214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C020703C-EF9E-6548-B1C6-0FC4E4329341}" type="datetime1">
              <a:rPr lang="en-US" altLang="en-US" smtClean="0"/>
              <a:pPr>
                <a:defRPr/>
              </a:pPr>
              <a:t>12/12/25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097C7C3B-0779-4946-96B2-628087D0062F}" type="slidenum">
              <a:rPr lang="en-US" altLang="en-US" smtClean="0"/>
              <a:pPr>
                <a:defRPr/>
              </a:pPr>
              <a:t>‹#›</a:t>
            </a:fld>
            <a:endParaRPr lang="en-US" altLang="en-US"/>
          </a:p>
        </p:txBody>
      </p:sp>
    </p:spTree>
    <p:extLst>
      <p:ext uri="{BB962C8B-B14F-4D97-AF65-F5344CB8AC3E}">
        <p14:creationId xmlns:p14="http://schemas.microsoft.com/office/powerpoint/2010/main" val="26806886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50759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4132330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7F5AC60D-0743-C54A-8646-7D909B9575E8}" type="datetime1">
              <a:rPr lang="en-US" altLang="en-US" smtClean="0"/>
              <a:pPr>
                <a:defRPr/>
              </a:pPr>
              <a:t>12/12/25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201711365"/>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854B2C69-5867-2144-9F66-CFF80B7E0EB2}"/>
              </a:ext>
            </a:extLst>
          </p:cNvPr>
          <p:cNvSpPr>
            <a:spLocks noGrp="1" noChangeArrowheads="1"/>
          </p:cNvSpPr>
          <p:nvPr>
            <p:ph type="ctrTitle"/>
          </p:nvPr>
        </p:nvSpPr>
        <p:spPr/>
        <p:txBody>
          <a:bodyPr/>
          <a:lstStyle/>
          <a:p>
            <a:r>
              <a:rPr lang="en-US" altLang="en-US"/>
              <a:t>Information Trading: Following the analysts</a:t>
            </a:r>
          </a:p>
        </p:txBody>
      </p:sp>
      <p:sp>
        <p:nvSpPr>
          <p:cNvPr id="3075" name="Rectangle 3">
            <a:extLst>
              <a:ext uri="{FF2B5EF4-FFF2-40B4-BE49-F238E27FC236}">
                <a16:creationId xmlns:a16="http://schemas.microsoft.com/office/drawing/2014/main" id="{7C4ED705-4EA3-CF48-BEE2-C9F63FF88AD3}"/>
              </a:ext>
            </a:extLst>
          </p:cNvPr>
          <p:cNvSpPr>
            <a:spLocks noGrp="1" noChangeArrowheads="1"/>
          </p:cNvSpPr>
          <p:nvPr>
            <p:ph type="subTitle" idx="1"/>
          </p:nvPr>
        </p:nvSpPr>
        <p:spPr/>
        <p:txBody>
          <a:bodyPr/>
          <a:lstStyle/>
          <a:p>
            <a:r>
              <a:rPr lang="en-US"/>
              <a:t>Buy, Sell or Hold?</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id="{F3DED725-818A-F442-A36A-CEBF8C208436}"/>
              </a:ext>
            </a:extLst>
          </p:cNvPr>
          <p:cNvSpPr>
            <a:spLocks noGrp="1"/>
          </p:cNvSpPr>
          <p:nvPr>
            <p:ph type="title"/>
          </p:nvPr>
        </p:nvSpPr>
        <p:spPr/>
        <p:txBody>
          <a:bodyPr/>
          <a:lstStyle/>
          <a:p>
            <a:r>
              <a:rPr lang="en-US" altLang="en-US" dirty="0"/>
              <a:t>Analysts: The case for information advantages</a:t>
            </a:r>
          </a:p>
        </p:txBody>
      </p:sp>
      <p:sp>
        <p:nvSpPr>
          <p:cNvPr id="3074" name="Rectangle 3">
            <a:extLst>
              <a:ext uri="{FF2B5EF4-FFF2-40B4-BE49-F238E27FC236}">
                <a16:creationId xmlns:a16="http://schemas.microsoft.com/office/drawing/2014/main" id="{C1ACAAEE-58BF-0549-A4CF-9B058FB61BD1}"/>
              </a:ext>
            </a:extLst>
          </p:cNvPr>
          <p:cNvSpPr>
            <a:spLocks noGrp="1"/>
          </p:cNvSpPr>
          <p:nvPr>
            <p:ph idx="1"/>
          </p:nvPr>
        </p:nvSpPr>
        <p:spPr/>
        <p:txBody>
          <a:bodyPr/>
          <a:lstStyle/>
          <a:p>
            <a:r>
              <a:rPr lang="en-US" altLang="en-US" dirty="0"/>
              <a:t>Analysts have </a:t>
            </a:r>
            <a:r>
              <a:rPr lang="en-US" altLang="en-US" b="1" dirty="0"/>
              <a:t>access to public information and to the managers of the firm </a:t>
            </a:r>
            <a:r>
              <a:rPr lang="en-US" altLang="en-US" dirty="0"/>
              <a:t>(and thus perhaps to private information).</a:t>
            </a:r>
          </a:p>
          <a:p>
            <a:r>
              <a:rPr lang="en-US" altLang="en-US" dirty="0"/>
              <a:t>Analysts are “</a:t>
            </a:r>
            <a:r>
              <a:rPr lang="en-US" altLang="en-US" b="1" dirty="0"/>
              <a:t>sector” specialists who can use their knowledge </a:t>
            </a:r>
            <a:r>
              <a:rPr lang="en-US" altLang="en-US" dirty="0"/>
              <a:t>to better assess value for individual companies.</a:t>
            </a:r>
          </a:p>
          <a:p>
            <a:r>
              <a:rPr lang="en-US" altLang="en-US" dirty="0"/>
              <a:t>Analysts have the data access and the analytical tools to make better </a:t>
            </a:r>
            <a:r>
              <a:rPr lang="en-US" altLang="en-US" b="1" dirty="0"/>
              <a:t>earnings forecasts for firms (</a:t>
            </a:r>
            <a:r>
              <a:rPr lang="en-US" altLang="en-US" dirty="0"/>
              <a:t>and revise them) than the rest of us.</a:t>
            </a:r>
          </a:p>
          <a:p>
            <a:r>
              <a:rPr lang="en-US" altLang="en-US" dirty="0"/>
              <a:t>Analysts </a:t>
            </a:r>
            <a:r>
              <a:rPr lang="en-US" altLang="en-US" b="1" dirty="0"/>
              <a:t>make buy and sell recommendations </a:t>
            </a:r>
            <a:r>
              <a:rPr lang="en-US" altLang="en-US" dirty="0"/>
              <a:t>to their clients, and to the extent that clients follow through, their actions can have an effect on stock prices (up on buy, down on sell).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id="{1609FA6F-06B5-3A42-9B2F-6DB4173D9A4E}"/>
              </a:ext>
            </a:extLst>
          </p:cNvPr>
          <p:cNvSpPr>
            <a:spLocks noGrp="1"/>
          </p:cNvSpPr>
          <p:nvPr>
            <p:ph type="title"/>
          </p:nvPr>
        </p:nvSpPr>
        <p:spPr/>
        <p:txBody>
          <a:bodyPr/>
          <a:lstStyle/>
          <a:p>
            <a:r>
              <a:rPr lang="en-US" altLang="en-US"/>
              <a:t>Who do analysts follow?</a:t>
            </a:r>
          </a:p>
        </p:txBody>
      </p:sp>
      <p:pic>
        <p:nvPicPr>
          <p:cNvPr id="5" name="Content Placeholder 4">
            <a:extLst>
              <a:ext uri="{FF2B5EF4-FFF2-40B4-BE49-F238E27FC236}">
                <a16:creationId xmlns:a16="http://schemas.microsoft.com/office/drawing/2014/main" id="{4B78F850-8875-1E92-F266-4D6BC00547B0}"/>
              </a:ext>
            </a:extLst>
          </p:cNvPr>
          <p:cNvPicPr>
            <a:picLocks noGrp="1" noChangeAspect="1"/>
          </p:cNvPicPr>
          <p:nvPr>
            <p:ph idx="1"/>
          </p:nvPr>
        </p:nvPicPr>
        <p:blipFill>
          <a:blip r:embed="rId2"/>
          <a:stretch>
            <a:fillRect/>
          </a:stretch>
        </p:blipFill>
        <p:spPr>
          <a:xfrm>
            <a:off x="1522251" y="1752600"/>
            <a:ext cx="6099498" cy="44196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2197D3CC-40CF-5244-861C-5247E930D04C}"/>
              </a:ext>
            </a:extLst>
          </p:cNvPr>
          <p:cNvSpPr>
            <a:spLocks noGrp="1"/>
          </p:cNvSpPr>
          <p:nvPr>
            <p:ph type="title"/>
          </p:nvPr>
        </p:nvSpPr>
        <p:spPr/>
        <p:txBody>
          <a:bodyPr/>
          <a:lstStyle/>
          <a:p>
            <a:r>
              <a:rPr lang="en-US" altLang="en-US"/>
              <a:t>Determinants of analyst following…</a:t>
            </a:r>
          </a:p>
        </p:txBody>
      </p:sp>
      <p:sp>
        <p:nvSpPr>
          <p:cNvPr id="92163" name="Rectangle 3">
            <a:extLst>
              <a:ext uri="{FF2B5EF4-FFF2-40B4-BE49-F238E27FC236}">
                <a16:creationId xmlns:a16="http://schemas.microsoft.com/office/drawing/2014/main" id="{22D6513B-7262-8B4E-A5E4-E0DC428FC771}"/>
              </a:ext>
            </a:extLst>
          </p:cNvPr>
          <p:cNvSpPr>
            <a:spLocks noGrp="1" noChangeArrowheads="1"/>
          </p:cNvSpPr>
          <p:nvPr>
            <p:ph idx="1"/>
          </p:nvPr>
        </p:nvSpPr>
        <p:spPr/>
        <p:txBody>
          <a:bodyPr/>
          <a:lstStyle/>
          <a:p>
            <a:r>
              <a:rPr lang="en-US" altLang="en-US" b="1" dirty="0"/>
              <a:t>Market Capitalization</a:t>
            </a:r>
            <a:r>
              <a:rPr lang="en-US" altLang="en-US" dirty="0"/>
              <a:t>: The larger the market capitalization of a firm, the more likely it is to be followed by analysts. </a:t>
            </a:r>
          </a:p>
          <a:p>
            <a:r>
              <a:rPr lang="en-US" altLang="en-US" b="1" dirty="0"/>
              <a:t>Institutional Holding</a:t>
            </a:r>
            <a:r>
              <a:rPr lang="en-US" altLang="en-US" dirty="0"/>
              <a:t>: The greater the percent of a firm</a:t>
            </a:r>
            <a:r>
              <a:rPr lang="ja-JP" altLang="en-US"/>
              <a:t>’</a:t>
            </a:r>
            <a:r>
              <a:rPr lang="en-US" altLang="ja-JP" dirty="0"/>
              <a:t>s stock that is held by institutions, the more likely it is to be followed by analysts. The open question, though, is whether analysts follow institutions or whether institutions follow analysts. Given that institutional investors are the biggest clients of equity research analysts, the causality probably runs both ways.</a:t>
            </a:r>
          </a:p>
          <a:p>
            <a:r>
              <a:rPr lang="en-US" altLang="en-US" b="1" dirty="0"/>
              <a:t>Trading Volume</a:t>
            </a:r>
            <a:r>
              <a:rPr lang="en-US" altLang="en-US" dirty="0"/>
              <a:t>: Analysts are more likely to follow liquid stocks. Here again, though, it is worth noting that the presence of analysts and buy (or sell) recommendations on a stock may play a role in increasing trading volume.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6DF29B24-9945-4B40-BDC1-F7C08D94232D}"/>
              </a:ext>
            </a:extLst>
          </p:cNvPr>
          <p:cNvSpPr>
            <a:spLocks noGrp="1"/>
          </p:cNvSpPr>
          <p:nvPr>
            <p:ph type="title"/>
          </p:nvPr>
        </p:nvSpPr>
        <p:spPr/>
        <p:txBody>
          <a:bodyPr/>
          <a:lstStyle/>
          <a:p>
            <a:r>
              <a:rPr lang="en-US" altLang="en-US"/>
              <a:t>I. Earnings Forecasts</a:t>
            </a:r>
          </a:p>
        </p:txBody>
      </p:sp>
      <p:sp>
        <p:nvSpPr>
          <p:cNvPr id="93187" name="Rectangle 3">
            <a:extLst>
              <a:ext uri="{FF2B5EF4-FFF2-40B4-BE49-F238E27FC236}">
                <a16:creationId xmlns:a16="http://schemas.microsoft.com/office/drawing/2014/main" id="{BAE6A4DB-F04D-0248-A4F6-624021CF5264}"/>
              </a:ext>
            </a:extLst>
          </p:cNvPr>
          <p:cNvSpPr>
            <a:spLocks noGrp="1" noChangeArrowheads="1"/>
          </p:cNvSpPr>
          <p:nvPr>
            <p:ph idx="1"/>
          </p:nvPr>
        </p:nvSpPr>
        <p:spPr/>
        <p:txBody>
          <a:bodyPr/>
          <a:lstStyle/>
          <a:p>
            <a:r>
              <a:rPr lang="en-US" dirty="0"/>
              <a:t>Analysts </a:t>
            </a:r>
            <a:r>
              <a:rPr lang="en-US" b="1" dirty="0"/>
              <a:t>spend a considerable amount of time estimating the earnings per share </a:t>
            </a:r>
            <a:r>
              <a:rPr lang="en-US" dirty="0"/>
              <a:t>that companies will report in the next quarter. They also provide forecasts of earnings further out - up to 5 years.</a:t>
            </a:r>
          </a:p>
          <a:p>
            <a:r>
              <a:rPr lang="en-US" dirty="0"/>
              <a:t>Analysts also </a:t>
            </a:r>
            <a:r>
              <a:rPr lang="en-US" b="1" dirty="0"/>
              <a:t>constantly update these forecasts as new information comes out</a:t>
            </a:r>
            <a:r>
              <a:rPr lang="en-US" dirty="0"/>
              <a:t>. To the extent that there is information in these revisions, stock prices should react.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72B3040D-B61F-D540-A0DD-6327C804CC35}"/>
              </a:ext>
            </a:extLst>
          </p:cNvPr>
          <p:cNvSpPr>
            <a:spLocks noGrp="1"/>
          </p:cNvSpPr>
          <p:nvPr>
            <p:ph type="title"/>
          </p:nvPr>
        </p:nvSpPr>
        <p:spPr/>
        <p:txBody>
          <a:bodyPr/>
          <a:lstStyle/>
          <a:p>
            <a:r>
              <a:rPr lang="en-US" altLang="en-US"/>
              <a:t>Information in Earnings Forecasts</a:t>
            </a:r>
          </a:p>
        </p:txBody>
      </p:sp>
      <p:sp>
        <p:nvSpPr>
          <p:cNvPr id="94211" name="Rectangle 3">
            <a:extLst>
              <a:ext uri="{FF2B5EF4-FFF2-40B4-BE49-F238E27FC236}">
                <a16:creationId xmlns:a16="http://schemas.microsoft.com/office/drawing/2014/main" id="{8D91F09C-E1DB-F145-9516-537F0F91C38D}"/>
              </a:ext>
            </a:extLst>
          </p:cNvPr>
          <p:cNvSpPr>
            <a:spLocks noGrp="1" noChangeArrowheads="1"/>
          </p:cNvSpPr>
          <p:nvPr>
            <p:ph idx="1"/>
          </p:nvPr>
        </p:nvSpPr>
        <p:spPr/>
        <p:txBody>
          <a:bodyPr>
            <a:normAutofit fontScale="85000" lnSpcReduction="20000"/>
          </a:bodyPr>
          <a:lstStyle/>
          <a:p>
            <a:r>
              <a:rPr lang="en-US" b="1" dirty="0"/>
              <a:t>Firm-specific information </a:t>
            </a:r>
            <a:r>
              <a:rPr lang="en-US" dirty="0"/>
              <a:t>that has been made public since the last earnings report: Analysts can use information that has come out about the firm since the last earnings report, to make predictions about future growth. </a:t>
            </a:r>
          </a:p>
          <a:p>
            <a:r>
              <a:rPr lang="en-US" b="1" dirty="0"/>
              <a:t>Macro-economic information </a:t>
            </a:r>
            <a:r>
              <a:rPr lang="en-US" dirty="0"/>
              <a:t>that may impact future growth : Analysts can update their projections of future growth as new information comes out about the overall economy and about changes in fiscal and monetary policy. </a:t>
            </a:r>
          </a:p>
          <a:p>
            <a:r>
              <a:rPr lang="en-US" b="1" dirty="0"/>
              <a:t>Information revealed by competitors on future prospects</a:t>
            </a:r>
            <a:r>
              <a:rPr lang="en-US" dirty="0"/>
              <a:t>: Analysts can also condition their growth estimates for a firm on information revealed by competitors on pricing policy and future growth. </a:t>
            </a:r>
          </a:p>
          <a:p>
            <a:r>
              <a:rPr lang="en-US" b="1" dirty="0"/>
              <a:t>Private information about the firm</a:t>
            </a:r>
            <a:r>
              <a:rPr lang="en-US" dirty="0"/>
              <a:t>: Analysts sometimes have access to private information about the firms they follow which may be relevant in forecasting future growth. </a:t>
            </a:r>
          </a:p>
          <a:p>
            <a:r>
              <a:rPr lang="en-US" b="1" dirty="0"/>
              <a:t>Public information other than earnings</a:t>
            </a:r>
            <a:r>
              <a:rPr lang="en-US" dirty="0"/>
              <a:t>: It has been shown, for instance, that other financial variables such as earnings retention, profit margins and asset turnover are useful in predicting future growth. Analysts can incorporate information from these variables into their forecasts.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a:extLst>
              <a:ext uri="{FF2B5EF4-FFF2-40B4-BE49-F238E27FC236}">
                <a16:creationId xmlns:a16="http://schemas.microsoft.com/office/drawing/2014/main" id="{8F9A6060-3A2B-7A44-A2A9-8E5BB8DDF75A}"/>
              </a:ext>
            </a:extLst>
          </p:cNvPr>
          <p:cNvSpPr>
            <a:spLocks noGrp="1"/>
          </p:cNvSpPr>
          <p:nvPr>
            <p:ph type="title"/>
          </p:nvPr>
        </p:nvSpPr>
        <p:spPr/>
        <p:txBody>
          <a:bodyPr/>
          <a:lstStyle/>
          <a:p>
            <a:r>
              <a:rPr lang="en-US" altLang="en-US"/>
              <a:t>The Quality of Earnings Forecasts</a:t>
            </a:r>
          </a:p>
        </p:txBody>
      </p:sp>
      <p:sp>
        <p:nvSpPr>
          <p:cNvPr id="8194" name="Rectangle 3">
            <a:extLst>
              <a:ext uri="{FF2B5EF4-FFF2-40B4-BE49-F238E27FC236}">
                <a16:creationId xmlns:a16="http://schemas.microsoft.com/office/drawing/2014/main" id="{B0083734-5E69-434C-B093-AB1361CA5F4D}"/>
              </a:ext>
            </a:extLst>
          </p:cNvPr>
          <p:cNvSpPr>
            <a:spLocks noGrp="1"/>
          </p:cNvSpPr>
          <p:nvPr>
            <p:ph idx="1"/>
          </p:nvPr>
        </p:nvSpPr>
        <p:spPr/>
        <p:txBody>
          <a:bodyPr>
            <a:normAutofit fontScale="92500" lnSpcReduction="10000"/>
          </a:bodyPr>
          <a:lstStyle/>
          <a:p>
            <a:r>
              <a:rPr lang="en-US" altLang="en-US" b="1" dirty="0"/>
              <a:t>Better than using historical earnings</a:t>
            </a:r>
            <a:r>
              <a:rPr lang="en-US" altLang="en-US" dirty="0"/>
              <a:t>: The general consensus from studies that have looked at short-term forecasts (one quarter ahead to four quarters ahead) of earnings is that analysts provide better forecasts of earnings than models that depend purely upon historical data. </a:t>
            </a:r>
          </a:p>
          <a:p>
            <a:r>
              <a:rPr lang="en-US" altLang="en-US" b="1" dirty="0"/>
              <a:t>But not by much and only selectively</a:t>
            </a:r>
            <a:r>
              <a:rPr lang="en-US" altLang="en-US" dirty="0"/>
              <a:t>: A study in 1978 measured the squared forecast errors by month of the year and computed the ratio of analyst forecast error to the forecast error from time-series models of earnings. It found that the time series models actually outperform analyst forecasts from April until August, but underperform them from September through January. </a:t>
            </a:r>
          </a:p>
          <a:p>
            <a:r>
              <a:rPr lang="en-US" altLang="en-US" b="1" dirty="0"/>
              <a:t>And for the near term</a:t>
            </a:r>
            <a:r>
              <a:rPr lang="en-US" altLang="en-US" dirty="0"/>
              <a:t>: The other study by O'Brien (1988) found that analyst forecasts outperform the time series model for one-quarter ahead and two-quarter ahead forecasts, do as well as the time series model for three-quarter ahead forecasts and do worse than the time series model for four-quarter ahead forecasts.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9D31CBFF-7BC1-104C-A175-B88197B22800}"/>
              </a:ext>
            </a:extLst>
          </p:cNvPr>
          <p:cNvSpPr>
            <a:spLocks noGrp="1" noChangeArrowheads="1"/>
          </p:cNvSpPr>
          <p:nvPr>
            <p:ph type="title"/>
          </p:nvPr>
        </p:nvSpPr>
        <p:spPr/>
        <p:txBody>
          <a:bodyPr/>
          <a:lstStyle/>
          <a:p>
            <a:r>
              <a:rPr lang="en-US" altLang="en-US"/>
              <a:t>Analyst Errors seem to be related to macroeconomic conditions…</a:t>
            </a:r>
          </a:p>
        </p:txBody>
      </p:sp>
      <p:pic>
        <p:nvPicPr>
          <p:cNvPr id="9218" name="Picture 5">
            <a:extLst>
              <a:ext uri="{FF2B5EF4-FFF2-40B4-BE49-F238E27FC236}">
                <a16:creationId xmlns:a16="http://schemas.microsoft.com/office/drawing/2014/main" id="{32DA560B-BB2F-D24D-898C-1738EA31B6B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381000" y="1964919"/>
            <a:ext cx="7396820" cy="4419600"/>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BAE3DA3B-E638-CE4B-B0D4-0985FB30829C}"/>
              </a:ext>
            </a:extLst>
          </p:cNvPr>
          <p:cNvSpPr>
            <a:spLocks noGrp="1"/>
          </p:cNvSpPr>
          <p:nvPr>
            <p:ph type="title"/>
          </p:nvPr>
        </p:nvSpPr>
        <p:spPr/>
        <p:txBody>
          <a:bodyPr/>
          <a:lstStyle/>
          <a:p>
            <a:r>
              <a:rPr lang="en-US" altLang="en-US"/>
              <a:t>How about long term forecasts?</a:t>
            </a:r>
          </a:p>
        </p:txBody>
      </p:sp>
      <p:sp>
        <p:nvSpPr>
          <p:cNvPr id="10242" name="Rectangle 3">
            <a:extLst>
              <a:ext uri="{FF2B5EF4-FFF2-40B4-BE49-F238E27FC236}">
                <a16:creationId xmlns:a16="http://schemas.microsoft.com/office/drawing/2014/main" id="{57505491-E853-BF42-93C5-382AF63D75BC}"/>
              </a:ext>
            </a:extLst>
          </p:cNvPr>
          <p:cNvSpPr>
            <a:spLocks noGrp="1"/>
          </p:cNvSpPr>
          <p:nvPr>
            <p:ph idx="1"/>
          </p:nvPr>
        </p:nvSpPr>
        <p:spPr/>
        <p:txBody>
          <a:bodyPr/>
          <a:lstStyle/>
          <a:p>
            <a:r>
              <a:rPr lang="en-US" altLang="en-US" dirty="0"/>
              <a:t>There is </a:t>
            </a:r>
            <a:r>
              <a:rPr lang="en-US" altLang="en-US" b="1" dirty="0"/>
              <a:t>little evidence to suggest that analysts provide superior forecasts of earnings </a:t>
            </a:r>
            <a:r>
              <a:rPr lang="en-US" altLang="en-US" dirty="0"/>
              <a:t>when the forecasts are over three or five years. </a:t>
            </a:r>
          </a:p>
          <a:p>
            <a:pPr lvl="1"/>
            <a:r>
              <a:rPr lang="en-US" altLang="en-US" dirty="0"/>
              <a:t>An early study by Cragg and </a:t>
            </a:r>
            <a:r>
              <a:rPr lang="en-US" altLang="en-US" dirty="0" err="1"/>
              <a:t>Malkiel</a:t>
            </a:r>
            <a:r>
              <a:rPr lang="en-US" altLang="en-US" dirty="0"/>
              <a:t> compared long-term forecasts by five investment management firms in 1962 and 1963 with actual growth over the following three years </a:t>
            </a:r>
            <a:r>
              <a:rPr lang="en-US" altLang="en-US" b="1" dirty="0"/>
              <a:t>to conclude that analysts were poor long-term forecasters</a:t>
            </a:r>
            <a:r>
              <a:rPr lang="en-US" altLang="en-US" dirty="0"/>
              <a:t>.  </a:t>
            </a:r>
          </a:p>
          <a:p>
            <a:pPr lvl="1"/>
            <a:r>
              <a:rPr lang="en-US" altLang="en-US" dirty="0"/>
              <a:t>This view was contested in 1988 by Vander </a:t>
            </a:r>
            <a:r>
              <a:rPr lang="en-US" altLang="en-US" dirty="0" err="1"/>
              <a:t>Weide</a:t>
            </a:r>
            <a:r>
              <a:rPr lang="en-US" altLang="en-US" dirty="0"/>
              <a:t> and Carleton who found that the </a:t>
            </a:r>
            <a:r>
              <a:rPr lang="en-US" altLang="en-US" b="1" dirty="0"/>
              <a:t>consensus prediction of five-year growth in the I/B/E/S was superior</a:t>
            </a:r>
            <a:r>
              <a:rPr lang="en-US" altLang="en-US" dirty="0"/>
              <a:t> to historically oriented growth measures in predicting future growth. </a:t>
            </a:r>
          </a:p>
          <a:p>
            <a:r>
              <a:rPr lang="en-US" altLang="en-US" dirty="0"/>
              <a:t>It is </a:t>
            </a:r>
            <a:r>
              <a:rPr lang="en-US" altLang="en-US" b="1" dirty="0"/>
              <a:t>telling that many analysts don’t even try </a:t>
            </a:r>
            <a:r>
              <a:rPr lang="en-US" altLang="en-US" dirty="0"/>
              <a:t>to make long term forecasts of earnings.</a:t>
            </a:r>
          </a:p>
          <a:p>
            <a:endParaRPr lang="en-US"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565C1067-2855-FA48-BF5B-BB6B31E8D96F}"/>
              </a:ext>
            </a:extLst>
          </p:cNvPr>
          <p:cNvSpPr>
            <a:spLocks noGrp="1"/>
          </p:cNvSpPr>
          <p:nvPr>
            <p:ph type="title"/>
          </p:nvPr>
        </p:nvSpPr>
        <p:spPr/>
        <p:txBody>
          <a:bodyPr/>
          <a:lstStyle/>
          <a:p>
            <a:r>
              <a:rPr lang="en-US" altLang="en-US"/>
              <a:t>Market Reaction to Earnings Revisions…</a:t>
            </a:r>
          </a:p>
        </p:txBody>
      </p:sp>
      <p:sp>
        <p:nvSpPr>
          <p:cNvPr id="11266" name="Rectangle 3">
            <a:extLst>
              <a:ext uri="{FF2B5EF4-FFF2-40B4-BE49-F238E27FC236}">
                <a16:creationId xmlns:a16="http://schemas.microsoft.com/office/drawing/2014/main" id="{5F68006D-5172-4B48-88D4-D4BBC3289118}"/>
              </a:ext>
            </a:extLst>
          </p:cNvPr>
          <p:cNvSpPr>
            <a:spLocks noGrp="1"/>
          </p:cNvSpPr>
          <p:nvPr>
            <p:ph idx="1"/>
          </p:nvPr>
        </p:nvSpPr>
        <p:spPr/>
        <p:txBody>
          <a:bodyPr>
            <a:normAutofit fontScale="92500" lnSpcReduction="10000"/>
          </a:bodyPr>
          <a:lstStyle/>
          <a:p>
            <a:r>
              <a:rPr lang="en-US" altLang="en-US" b="1" dirty="0"/>
              <a:t>Earnings revisions and stock returns</a:t>
            </a:r>
            <a:r>
              <a:rPr lang="en-US" altLang="en-US" dirty="0"/>
              <a:t>: In one of the earliest studies of this phenomenon, </a:t>
            </a:r>
            <a:r>
              <a:rPr lang="en-US" altLang="en-US" dirty="0" err="1"/>
              <a:t>Givoly</a:t>
            </a:r>
            <a:r>
              <a:rPr lang="en-US" altLang="en-US" dirty="0"/>
              <a:t> and </a:t>
            </a:r>
            <a:r>
              <a:rPr lang="en-US" altLang="en-US" dirty="0" err="1"/>
              <a:t>Lakonishok</a:t>
            </a:r>
            <a:r>
              <a:rPr lang="en-US" altLang="en-US" dirty="0"/>
              <a:t> created portfolios of 49 stocks in three sectors, based upon earnings revisions, and </a:t>
            </a:r>
            <a:r>
              <a:rPr lang="en-US" altLang="en-US" b="1" dirty="0"/>
              <a:t>reported earning an excess return on 4.7% over the following four months on the stocks with the most positive revisions</a:t>
            </a:r>
            <a:r>
              <a:rPr lang="en-US" altLang="en-US" dirty="0"/>
              <a:t>.</a:t>
            </a:r>
          </a:p>
          <a:p>
            <a:r>
              <a:rPr lang="en-US" altLang="en-US" b="1" dirty="0"/>
              <a:t>Extreme revisions</a:t>
            </a:r>
            <a:r>
              <a:rPr lang="en-US" altLang="en-US" dirty="0"/>
              <a:t>: Hawkins, in 1983, reported that a portfolio of stocks with the 20 largest </a:t>
            </a:r>
            <a:r>
              <a:rPr lang="en-US" altLang="en-US" b="1" dirty="0"/>
              <a:t>upward revisions in earnings on the I/B/E/S database would have earned an annualized return of 14% </a:t>
            </a:r>
            <a:r>
              <a:rPr lang="en-US" altLang="en-US" dirty="0"/>
              <a:t>as opposed to the index return of only 7%. </a:t>
            </a:r>
          </a:p>
          <a:p>
            <a:r>
              <a:rPr lang="en-US" altLang="en-US" b="1" dirty="0"/>
              <a:t>Near term vs Long term</a:t>
            </a:r>
            <a:r>
              <a:rPr lang="en-US" altLang="en-US" dirty="0"/>
              <a:t>: In another study, Cooper, Day and Lewis report that much of the excess returns is </a:t>
            </a:r>
            <a:r>
              <a:rPr lang="en-US" altLang="en-US" b="1" dirty="0"/>
              <a:t>concentrated in the weeks around the revision –1.27% in the week before the forecast revision, and 1.12% in the week afte</a:t>
            </a:r>
            <a:r>
              <a:rPr lang="en-US" altLang="en-US" dirty="0"/>
              <a:t>r, and that analysts that they </a:t>
            </a:r>
            <a:r>
              <a:rPr lang="en-US" altLang="en-US" b="1" dirty="0"/>
              <a:t>categorize as leaders (based upon timeliness, impact and accuracy) have a much greater impact </a:t>
            </a:r>
            <a:r>
              <a:rPr lang="en-US" altLang="en-US" dirty="0"/>
              <a:t>on both trading volume and prices.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id="{BCE076B6-F1AD-8E47-B24B-9C59B253F488}"/>
              </a:ext>
            </a:extLst>
          </p:cNvPr>
          <p:cNvSpPr>
            <a:spLocks noGrp="1"/>
          </p:cNvSpPr>
          <p:nvPr>
            <p:ph type="title"/>
          </p:nvPr>
        </p:nvSpPr>
        <p:spPr/>
        <p:txBody>
          <a:bodyPr/>
          <a:lstStyle/>
          <a:p>
            <a:r>
              <a:rPr lang="en-US" altLang="en-US"/>
              <a:t>Potential Pitfalls and possible use…</a:t>
            </a:r>
          </a:p>
        </p:txBody>
      </p:sp>
      <p:sp>
        <p:nvSpPr>
          <p:cNvPr id="23554" name="Rectangle 3">
            <a:extLst>
              <a:ext uri="{FF2B5EF4-FFF2-40B4-BE49-F238E27FC236}">
                <a16:creationId xmlns:a16="http://schemas.microsoft.com/office/drawing/2014/main" id="{17031691-F50C-D547-8B13-BA826235FD1D}"/>
              </a:ext>
            </a:extLst>
          </p:cNvPr>
          <p:cNvSpPr>
            <a:spLocks noGrp="1" noChangeArrowheads="1"/>
          </p:cNvSpPr>
          <p:nvPr>
            <p:ph idx="1"/>
          </p:nvPr>
        </p:nvSpPr>
        <p:spPr/>
        <p:txBody>
          <a:bodyPr>
            <a:normAutofit fontScale="92500" lnSpcReduction="20000"/>
          </a:bodyPr>
          <a:lstStyle/>
          <a:p>
            <a:r>
              <a:rPr lang="en-US" altLang="en-US" b="1" dirty="0"/>
              <a:t>Weakest links</a:t>
            </a:r>
            <a:r>
              <a:rPr lang="en-US" altLang="en-US" dirty="0"/>
              <a:t>: The limitation of an earnings momentum strategy is its dependence on two of the weakest links in financial markets –</a:t>
            </a:r>
            <a:r>
              <a:rPr lang="en-US" altLang="en-US" b="1" dirty="0"/>
              <a:t>earnings reports that come from firms </a:t>
            </a:r>
            <a:r>
              <a:rPr lang="en-US" altLang="en-US" dirty="0"/>
              <a:t>(where accounting games skew earnings)and </a:t>
            </a:r>
            <a:r>
              <a:rPr lang="en-US" altLang="en-US" b="1" dirty="0"/>
              <a:t>analyst forecasts of these earnings </a:t>
            </a:r>
            <a:r>
              <a:rPr lang="en-US" altLang="en-US" dirty="0"/>
              <a:t>(which are often biased).</a:t>
            </a:r>
          </a:p>
          <a:p>
            <a:r>
              <a:rPr lang="en-US" altLang="en-US" b="1" dirty="0"/>
              <a:t>Client trading</a:t>
            </a:r>
            <a:r>
              <a:rPr lang="en-US" altLang="en-US" dirty="0"/>
              <a:t>: To the extent that analysts </a:t>
            </a:r>
            <a:r>
              <a:rPr lang="en-US" altLang="en-US" b="1" dirty="0"/>
              <a:t>influence trades made by their clients</a:t>
            </a:r>
            <a:r>
              <a:rPr lang="en-US" altLang="en-US" dirty="0"/>
              <a:t>, they are likely to affect prices when they revise earnings. The </a:t>
            </a:r>
            <a:r>
              <a:rPr lang="en-US" altLang="en-US" b="1" dirty="0"/>
              <a:t>more influential they are</a:t>
            </a:r>
            <a:r>
              <a:rPr lang="en-US" altLang="en-US" dirty="0"/>
              <a:t>, the greater the effect they will have on prices, but the question is whether the effect is lasting. </a:t>
            </a:r>
          </a:p>
          <a:p>
            <a:r>
              <a:rPr lang="en-US" altLang="en-US" b="1" dirty="0"/>
              <a:t>Short term</a:t>
            </a:r>
            <a:r>
              <a:rPr lang="en-US" altLang="en-US" dirty="0"/>
              <a:t>: It is a </a:t>
            </a:r>
            <a:r>
              <a:rPr lang="en-US" altLang="en-US" b="1" dirty="0"/>
              <a:t>short-term strategy </a:t>
            </a:r>
            <a:r>
              <a:rPr lang="en-US" altLang="en-US" dirty="0"/>
              <a:t>that yields </a:t>
            </a:r>
            <a:r>
              <a:rPr lang="en-US" altLang="en-US" b="1" dirty="0"/>
              <a:t>fairly small excess returns </a:t>
            </a:r>
            <a:r>
              <a:rPr lang="en-US" altLang="en-US" dirty="0"/>
              <a:t>over investment horizons ranging from a few weeks to a few months. </a:t>
            </a:r>
          </a:p>
          <a:p>
            <a:r>
              <a:rPr lang="en-US" altLang="en-US" b="1" dirty="0"/>
              <a:t>Key analysts</a:t>
            </a:r>
            <a:r>
              <a:rPr lang="en-US" altLang="en-US" dirty="0"/>
              <a:t>: One way you may be able to earn higher returns from this strategy is to </a:t>
            </a:r>
            <a:r>
              <a:rPr lang="en-US" altLang="en-US" b="1" dirty="0"/>
              <a:t>identify key analysts and build an investment strategy around forecast revisions made by them,</a:t>
            </a:r>
            <a:r>
              <a:rPr lang="en-US" altLang="en-US" dirty="0"/>
              <a:t> rather than looking at consensus estimates made by all analysts.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a:extLst>
              <a:ext uri="{FF2B5EF4-FFF2-40B4-BE49-F238E27FC236}">
                <a16:creationId xmlns:a16="http://schemas.microsoft.com/office/drawing/2014/main" id="{085A1CDD-E763-804F-AEAA-AC22960DC47B}"/>
              </a:ext>
            </a:extLst>
          </p:cNvPr>
          <p:cNvSpPr>
            <a:spLocks noGrp="1"/>
          </p:cNvSpPr>
          <p:nvPr>
            <p:ph type="title"/>
          </p:nvPr>
        </p:nvSpPr>
        <p:spPr/>
        <p:txBody>
          <a:bodyPr/>
          <a:lstStyle/>
          <a:p>
            <a:r>
              <a:rPr lang="en-US" altLang="en-US"/>
              <a:t>II. Recommendations: Some background</a:t>
            </a:r>
          </a:p>
        </p:txBody>
      </p:sp>
      <p:pic>
        <p:nvPicPr>
          <p:cNvPr id="6" name="Content Placeholder 5">
            <a:extLst>
              <a:ext uri="{FF2B5EF4-FFF2-40B4-BE49-F238E27FC236}">
                <a16:creationId xmlns:a16="http://schemas.microsoft.com/office/drawing/2014/main" id="{CE32A756-4CF8-6354-B398-96655B4C6487}"/>
              </a:ext>
            </a:extLst>
          </p:cNvPr>
          <p:cNvPicPr>
            <a:picLocks noGrp="1" noChangeAspect="1"/>
          </p:cNvPicPr>
          <p:nvPr>
            <p:ph idx="1"/>
          </p:nvPr>
        </p:nvPicPr>
        <p:blipFill>
          <a:blip r:embed="rId2"/>
          <a:stretch>
            <a:fillRect/>
          </a:stretch>
        </p:blipFill>
        <p:spPr>
          <a:xfrm>
            <a:off x="1504950" y="1828800"/>
            <a:ext cx="6057900" cy="43561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17B8633A-6694-4C49-92D7-DBFB77FED754}"/>
              </a:ext>
            </a:extLst>
          </p:cNvPr>
          <p:cNvSpPr>
            <a:spLocks noGrp="1"/>
          </p:cNvSpPr>
          <p:nvPr>
            <p:ph type="title"/>
          </p:nvPr>
        </p:nvSpPr>
        <p:spPr/>
        <p:txBody>
          <a:bodyPr/>
          <a:lstStyle/>
          <a:p>
            <a:r>
              <a:rPr lang="en-US" altLang="en-US"/>
              <a:t>Market Reaction…</a:t>
            </a:r>
          </a:p>
        </p:txBody>
      </p:sp>
      <p:pic>
        <p:nvPicPr>
          <p:cNvPr id="14338" name="Picture 4">
            <a:extLst>
              <a:ext uri="{FF2B5EF4-FFF2-40B4-BE49-F238E27FC236}">
                <a16:creationId xmlns:a16="http://schemas.microsoft.com/office/drawing/2014/main" id="{4C115BA0-DC1A-CF49-BDA0-1D54CB9712C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790700" y="2393950"/>
            <a:ext cx="5562600" cy="3136900"/>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632FBED0-145F-9E44-A10E-C8A18B3BAB37}"/>
              </a:ext>
            </a:extLst>
          </p:cNvPr>
          <p:cNvSpPr>
            <a:spLocks noGrp="1"/>
          </p:cNvSpPr>
          <p:nvPr>
            <p:ph type="title"/>
          </p:nvPr>
        </p:nvSpPr>
        <p:spPr/>
        <p:txBody>
          <a:bodyPr/>
          <a:lstStyle/>
          <a:p>
            <a:r>
              <a:rPr lang="en-US" altLang="en-US"/>
              <a:t>Tempered by fears of bias…</a:t>
            </a:r>
          </a:p>
        </p:txBody>
      </p:sp>
      <p:pic>
        <p:nvPicPr>
          <p:cNvPr id="15362" name="Picture 5">
            <a:extLst>
              <a:ext uri="{FF2B5EF4-FFF2-40B4-BE49-F238E27FC236}">
                <a16:creationId xmlns:a16="http://schemas.microsoft.com/office/drawing/2014/main" id="{6BDC44C9-B146-7941-A7A1-D6A8CCD57DD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934985" y="1752600"/>
            <a:ext cx="5274029" cy="4419600"/>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3F0F1B85-7886-9B4A-B33A-E7703627E17B}"/>
              </a:ext>
            </a:extLst>
          </p:cNvPr>
          <p:cNvSpPr>
            <a:spLocks noGrp="1"/>
          </p:cNvSpPr>
          <p:nvPr>
            <p:ph type="title"/>
          </p:nvPr>
        </p:nvSpPr>
        <p:spPr/>
        <p:txBody>
          <a:bodyPr/>
          <a:lstStyle/>
          <a:p>
            <a:r>
              <a:rPr lang="en-US" altLang="en-US"/>
              <a:t>Using Analyst Recommendations…</a:t>
            </a:r>
          </a:p>
        </p:txBody>
      </p:sp>
      <p:sp>
        <p:nvSpPr>
          <p:cNvPr id="27650" name="Rectangle 3">
            <a:extLst>
              <a:ext uri="{FF2B5EF4-FFF2-40B4-BE49-F238E27FC236}">
                <a16:creationId xmlns:a16="http://schemas.microsoft.com/office/drawing/2014/main" id="{71B714C9-4777-5E4C-93E4-967F52FE7CAA}"/>
              </a:ext>
            </a:extLst>
          </p:cNvPr>
          <p:cNvSpPr>
            <a:spLocks noGrp="1" noChangeArrowheads="1"/>
          </p:cNvSpPr>
          <p:nvPr>
            <p:ph idx="1"/>
          </p:nvPr>
        </p:nvSpPr>
        <p:spPr/>
        <p:txBody>
          <a:bodyPr>
            <a:normAutofit fontScale="92500" lnSpcReduction="10000"/>
          </a:bodyPr>
          <a:lstStyle/>
          <a:p>
            <a:r>
              <a:rPr lang="en-US" dirty="0"/>
              <a:t>Can you make money off analyst recommendations? </a:t>
            </a:r>
          </a:p>
          <a:p>
            <a:pPr lvl="1"/>
            <a:r>
              <a:rPr lang="en-US" b="1" dirty="0"/>
              <a:t>Stock prices should go up on recommendations</a:t>
            </a:r>
            <a:r>
              <a:rPr lang="en-US" dirty="0"/>
              <a:t>, even if there is no new information in them, because there is a self-fulfilling prophecy.</a:t>
            </a:r>
          </a:p>
          <a:p>
            <a:pPr lvl="1"/>
            <a:r>
              <a:rPr lang="en-US" dirty="0"/>
              <a:t>If this is the only reason for the stock price reaction, though, </a:t>
            </a:r>
            <a:r>
              <a:rPr lang="en-US" b="1" dirty="0"/>
              <a:t>the returns are not only likely to be small but could very quickly dissipate</a:t>
            </a:r>
            <a:r>
              <a:rPr lang="en-US" dirty="0"/>
              <a:t>.</a:t>
            </a:r>
          </a:p>
          <a:p>
            <a:r>
              <a:rPr lang="en-US" dirty="0"/>
              <a:t>A four-step process to getting the most out of analysts: </a:t>
            </a:r>
          </a:p>
          <a:p>
            <a:pPr lvl="1"/>
            <a:r>
              <a:rPr lang="en-US" b="1" dirty="0"/>
              <a:t>Identify the analysts who are not only the most influential but also have the most content</a:t>
            </a:r>
            <a:r>
              <a:rPr lang="en-US" dirty="0"/>
              <a:t> (private information).  Recommendations backed up by numbers and a solid story have more heft to them.</a:t>
            </a:r>
          </a:p>
          <a:p>
            <a:pPr lvl="1"/>
            <a:r>
              <a:rPr lang="en-US" b="1" dirty="0"/>
              <a:t>Screen out analysts where the potential conflicts of interest </a:t>
            </a:r>
            <a:r>
              <a:rPr lang="en-US" dirty="0"/>
              <a:t>are too large for the recommendations to be unbiased. </a:t>
            </a:r>
          </a:p>
          <a:p>
            <a:pPr lvl="1"/>
            <a:r>
              <a:rPr lang="en-US" dirty="0"/>
              <a:t>You should </a:t>
            </a:r>
            <a:r>
              <a:rPr lang="en-US" b="1" dirty="0"/>
              <a:t>invest based upon the recommendations</a:t>
            </a:r>
            <a:r>
              <a:rPr lang="en-US" dirty="0"/>
              <a:t>, preferably at the time the recommendations are made. </a:t>
            </a:r>
          </a:p>
          <a:p>
            <a:pPr lvl="1"/>
            <a:r>
              <a:rPr lang="en-US" dirty="0"/>
              <a:t>Assuming that you still attach credence to the views of the recommending analysts, you should </a:t>
            </a:r>
            <a:r>
              <a:rPr lang="en-US" b="1" dirty="0"/>
              <a:t>watch analysts for signals that they have changed or are changing their minds</a:t>
            </a:r>
            <a:r>
              <a:rPr lang="en-US" dirty="0"/>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FA4A9-13EB-DB45-8391-D6D49DE3C4A8}"/>
              </a:ext>
            </a:extLst>
          </p:cNvPr>
          <p:cNvSpPr>
            <a:spLocks noGrp="1"/>
          </p:cNvSpPr>
          <p:nvPr>
            <p:ph type="title"/>
          </p:nvPr>
        </p:nvSpPr>
        <p:spPr/>
        <p:txBody>
          <a:bodyPr/>
          <a:lstStyle/>
          <a:p>
            <a:r>
              <a:rPr lang="en-US" dirty="0"/>
              <a:t>A flatter investment world?</a:t>
            </a:r>
          </a:p>
        </p:txBody>
      </p:sp>
      <p:sp>
        <p:nvSpPr>
          <p:cNvPr id="3" name="Content Placeholder 2">
            <a:extLst>
              <a:ext uri="{FF2B5EF4-FFF2-40B4-BE49-F238E27FC236}">
                <a16:creationId xmlns:a16="http://schemas.microsoft.com/office/drawing/2014/main" id="{5F1D4ECE-0C87-5345-85DA-4A5D5A1C0AE1}"/>
              </a:ext>
            </a:extLst>
          </p:cNvPr>
          <p:cNvSpPr>
            <a:spLocks noGrp="1"/>
          </p:cNvSpPr>
          <p:nvPr>
            <p:ph idx="1"/>
          </p:nvPr>
        </p:nvSpPr>
        <p:spPr/>
        <p:txBody>
          <a:bodyPr>
            <a:normAutofit fontScale="92500" lnSpcReduction="10000"/>
          </a:bodyPr>
          <a:lstStyle/>
          <a:p>
            <a:r>
              <a:rPr lang="en-US" b="1" dirty="0"/>
              <a:t>Analyst advantages have shrunk</a:t>
            </a:r>
            <a:r>
              <a:rPr lang="en-US" dirty="0"/>
              <a:t>: The advantages that analysts have over other investors has shrunk if not disappeared for many reasons:</a:t>
            </a:r>
          </a:p>
          <a:p>
            <a:pPr lvl="1"/>
            <a:r>
              <a:rPr lang="en-US" dirty="0"/>
              <a:t>The </a:t>
            </a:r>
            <a:r>
              <a:rPr lang="en-US" b="1" dirty="0"/>
              <a:t>rules on insider information has become much more stringent around the world</a:t>
            </a:r>
            <a:r>
              <a:rPr lang="en-US" dirty="0"/>
              <a:t>, and especially so in Europe and the US, making it almost impossible for companies to pass on tangible information just to analysts.</a:t>
            </a:r>
          </a:p>
          <a:p>
            <a:pPr lvl="1"/>
            <a:r>
              <a:rPr lang="en-US" b="1" dirty="0"/>
              <a:t>Access to data (company filings, management discussions, even analyst reports) has been democratized</a:t>
            </a:r>
            <a:r>
              <a:rPr lang="en-US" dirty="0"/>
              <a:t>.</a:t>
            </a:r>
          </a:p>
          <a:p>
            <a:pPr lvl="1"/>
            <a:r>
              <a:rPr lang="en-US" b="1" dirty="0"/>
              <a:t>Powerful tools are no longer so expensive </a:t>
            </a:r>
            <a:r>
              <a:rPr lang="en-US" dirty="0"/>
              <a:t>that only the large institutions can afford them.</a:t>
            </a:r>
          </a:p>
          <a:p>
            <a:r>
              <a:rPr lang="en-US" b="1" dirty="0"/>
              <a:t>Analysts play the pricing game</a:t>
            </a:r>
            <a:r>
              <a:rPr lang="en-US" dirty="0"/>
              <a:t>: Analysts are judged based upon how their recommendations play out in the short term, not the long term. Hence, their interests lie less in value and more in price.</a:t>
            </a:r>
          </a:p>
          <a:p>
            <a:r>
              <a:rPr lang="en-US" b="1" dirty="0"/>
              <a:t>A different strategy?</a:t>
            </a:r>
            <a:r>
              <a:rPr lang="en-US" dirty="0"/>
              <a:t> The fact that the game has evened out and that analysts play the pricing game may allow investors to play off analyst-driven mispricing to make money.</a:t>
            </a:r>
          </a:p>
        </p:txBody>
      </p:sp>
    </p:spTree>
    <p:extLst>
      <p:ext uri="{BB962C8B-B14F-4D97-AF65-F5344CB8AC3E}">
        <p14:creationId xmlns:p14="http://schemas.microsoft.com/office/powerpoint/2010/main" val="3138335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1248</TotalTime>
  <Words>1549</Words>
  <Application>Microsoft Macintosh PowerPoint</Application>
  <PresentationFormat>On-screen Show (4:3)</PresentationFormat>
  <Paragraphs>62</Paragraphs>
  <Slides>16</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Calibri</vt:lpstr>
      <vt:lpstr>Rockwell</vt:lpstr>
      <vt:lpstr>Rockwell Condensed</vt:lpstr>
      <vt:lpstr>Rockwell Extra Bold</vt:lpstr>
      <vt:lpstr>Times</vt:lpstr>
      <vt:lpstr>Wingdings</vt:lpstr>
      <vt:lpstr>Slides2025</vt:lpstr>
      <vt:lpstr>Information Trading: Following the analysts</vt:lpstr>
      <vt:lpstr>Analysts: The case for information advantages</vt:lpstr>
      <vt:lpstr>Who do analysts follow?</vt:lpstr>
      <vt:lpstr>Determinants of analyst following…</vt:lpstr>
      <vt:lpstr>I. Earnings Forecasts</vt:lpstr>
      <vt:lpstr>Information in Earnings Forecasts</vt:lpstr>
      <vt:lpstr>The Quality of Earnings Forecasts</vt:lpstr>
      <vt:lpstr>Analyst Errors seem to be related to macroeconomic conditions…</vt:lpstr>
      <vt:lpstr>How about long term forecasts?</vt:lpstr>
      <vt:lpstr>Market Reaction to Earnings Revisions…</vt:lpstr>
      <vt:lpstr>Potential Pitfalls and possible use…</vt:lpstr>
      <vt:lpstr>II. Recommendations: Some background</vt:lpstr>
      <vt:lpstr>Market Reaction…</vt:lpstr>
      <vt:lpstr>Tempered by fears of bias…</vt:lpstr>
      <vt:lpstr>Using Analyst Recommendations…</vt:lpstr>
      <vt:lpstr>A flatter investment world?</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76</cp:revision>
  <cp:lastPrinted>1998-08-25T17:04:55Z</cp:lastPrinted>
  <dcterms:created xsi:type="dcterms:W3CDTF">1998-07-22T17:34:10Z</dcterms:created>
  <dcterms:modified xsi:type="dcterms:W3CDTF">2025-12-12T16:30:03Z</dcterms:modified>
</cp:coreProperties>
</file>