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75" r:id="rId1"/>
  </p:sldMasterIdLst>
  <p:notesMasterIdLst>
    <p:notesMasterId r:id="rId12"/>
  </p:notesMasterIdLst>
  <p:sldIdLst>
    <p:sldId id="256" r:id="rId2"/>
    <p:sldId id="341" r:id="rId3"/>
    <p:sldId id="342" r:id="rId4"/>
    <p:sldId id="343" r:id="rId5"/>
    <p:sldId id="362" r:id="rId6"/>
    <p:sldId id="345" r:id="rId7"/>
    <p:sldId id="346" r:id="rId8"/>
    <p:sldId id="347" r:id="rId9"/>
    <p:sldId id="363" r:id="rId10"/>
    <p:sldId id="348"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3129"/>
  </p:normalViewPr>
  <p:slideViewPr>
    <p:cSldViewPr>
      <p:cViewPr varScale="1">
        <p:scale>
          <a:sx n="114" d="100"/>
          <a:sy n="114" d="100"/>
        </p:scale>
        <p:origin x="16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7B0C7A2B-986A-E441-B146-E7C9B651CBF6}"/>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87" name="Rectangle 3">
            <a:extLst>
              <a:ext uri="{FF2B5EF4-FFF2-40B4-BE49-F238E27FC236}">
                <a16:creationId xmlns:a16="http://schemas.microsoft.com/office/drawing/2014/main" id="{BBAE04F4-E2CE-4445-BD84-F5D4F9909DC2}"/>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EE586934-7E73-1548-BAF1-A480141ED1D7}"/>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5">
            <a:extLst>
              <a:ext uri="{FF2B5EF4-FFF2-40B4-BE49-F238E27FC236}">
                <a16:creationId xmlns:a16="http://schemas.microsoft.com/office/drawing/2014/main" id="{78AFB9C6-3592-4746-840B-64FB38BC6818}"/>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a:extLst>
              <a:ext uri="{FF2B5EF4-FFF2-40B4-BE49-F238E27FC236}">
                <a16:creationId xmlns:a16="http://schemas.microsoft.com/office/drawing/2014/main" id="{7B045648-0817-4041-87D1-2CF8122E7879}"/>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41991" name="Rectangle 7">
            <a:extLst>
              <a:ext uri="{FF2B5EF4-FFF2-40B4-BE49-F238E27FC236}">
                <a16:creationId xmlns:a16="http://schemas.microsoft.com/office/drawing/2014/main" id="{E796F66C-4BA2-6B41-B1E2-24613C75DBFF}"/>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E09BC239-0C2D-1046-AA2A-EF58DC32862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09BC239-0C2D-1046-AA2A-EF58DC328621}" type="slidenum">
              <a:rPr lang="en-US" altLang="en-US" smtClean="0"/>
              <a:pPr>
                <a:defRPr/>
              </a:pPr>
              <a:t>1</a:t>
            </a:fld>
            <a:endParaRPr lang="en-US" altLang="en-US"/>
          </a:p>
        </p:txBody>
      </p:sp>
    </p:spTree>
    <p:extLst>
      <p:ext uri="{BB962C8B-B14F-4D97-AF65-F5344CB8AC3E}">
        <p14:creationId xmlns:p14="http://schemas.microsoft.com/office/powerpoint/2010/main" val="2183980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09BC239-0C2D-1046-AA2A-EF58DC328621}" type="slidenum">
              <a:rPr lang="en-US" altLang="en-US" smtClean="0"/>
              <a:pPr>
                <a:defRPr/>
              </a:pPr>
              <a:t>2</a:t>
            </a:fld>
            <a:endParaRPr lang="en-US" altLang="en-US"/>
          </a:p>
        </p:txBody>
      </p:sp>
    </p:spTree>
    <p:extLst>
      <p:ext uri="{BB962C8B-B14F-4D97-AF65-F5344CB8AC3E}">
        <p14:creationId xmlns:p14="http://schemas.microsoft.com/office/powerpoint/2010/main" val="3913965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09BC239-0C2D-1046-AA2A-EF58DC328621}" type="slidenum">
              <a:rPr lang="en-US" altLang="en-US" smtClean="0"/>
              <a:pPr>
                <a:defRPr/>
              </a:pPr>
              <a:t>3</a:t>
            </a:fld>
            <a:endParaRPr lang="en-US" altLang="en-US"/>
          </a:p>
        </p:txBody>
      </p:sp>
    </p:spTree>
    <p:extLst>
      <p:ext uri="{BB962C8B-B14F-4D97-AF65-F5344CB8AC3E}">
        <p14:creationId xmlns:p14="http://schemas.microsoft.com/office/powerpoint/2010/main" val="1234827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09BC239-0C2D-1046-AA2A-EF58DC328621}" type="slidenum">
              <a:rPr lang="en-US" altLang="en-US" smtClean="0"/>
              <a:pPr>
                <a:defRPr/>
              </a:pPr>
              <a:t>4</a:t>
            </a:fld>
            <a:endParaRPr lang="en-US" altLang="en-US"/>
          </a:p>
        </p:txBody>
      </p:sp>
    </p:spTree>
    <p:extLst>
      <p:ext uri="{BB962C8B-B14F-4D97-AF65-F5344CB8AC3E}">
        <p14:creationId xmlns:p14="http://schemas.microsoft.com/office/powerpoint/2010/main" val="2295699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09BC239-0C2D-1046-AA2A-EF58DC328621}" type="slidenum">
              <a:rPr lang="en-US" altLang="en-US" smtClean="0"/>
              <a:pPr>
                <a:defRPr/>
              </a:pPr>
              <a:t>8</a:t>
            </a:fld>
            <a:endParaRPr lang="en-US" altLang="en-US"/>
          </a:p>
        </p:txBody>
      </p:sp>
    </p:spTree>
    <p:extLst>
      <p:ext uri="{BB962C8B-B14F-4D97-AF65-F5344CB8AC3E}">
        <p14:creationId xmlns:p14="http://schemas.microsoft.com/office/powerpoint/2010/main" val="2237781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09BC239-0C2D-1046-AA2A-EF58DC328621}" type="slidenum">
              <a:rPr lang="en-US" altLang="en-US" smtClean="0"/>
              <a:pPr>
                <a:defRPr/>
              </a:pPr>
              <a:t>9</a:t>
            </a:fld>
            <a:endParaRPr lang="en-US" altLang="en-US"/>
          </a:p>
        </p:txBody>
      </p:sp>
    </p:spTree>
    <p:extLst>
      <p:ext uri="{BB962C8B-B14F-4D97-AF65-F5344CB8AC3E}">
        <p14:creationId xmlns:p14="http://schemas.microsoft.com/office/powerpoint/2010/main" val="1094604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09BC239-0C2D-1046-AA2A-EF58DC328621}" type="slidenum">
              <a:rPr lang="en-US" altLang="en-US" smtClean="0"/>
              <a:pPr>
                <a:defRPr/>
              </a:pPr>
              <a:t>10</a:t>
            </a:fld>
            <a:endParaRPr lang="en-US" altLang="en-US"/>
          </a:p>
        </p:txBody>
      </p:sp>
    </p:spTree>
    <p:extLst>
      <p:ext uri="{BB962C8B-B14F-4D97-AF65-F5344CB8AC3E}">
        <p14:creationId xmlns:p14="http://schemas.microsoft.com/office/powerpoint/2010/main" val="165701495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C0767AE6-496D-A147-827A-3396B36D1358}" type="datetime1">
              <a:rPr lang="en-US" altLang="en-US" smtClean="0"/>
              <a:pPr>
                <a:defRPr/>
              </a:pPr>
              <a:t>12/12/25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DD17AF58-55FA-9E44-A783-DDE46C452478}" type="slidenum">
              <a:rPr lang="en-US" altLang="en-US" smtClean="0"/>
              <a:pPr>
                <a:defRPr/>
              </a:pPr>
              <a:t>‹#›</a:t>
            </a:fld>
            <a:endParaRPr lang="en-US" altLang="en-US"/>
          </a:p>
        </p:txBody>
      </p:sp>
    </p:spTree>
    <p:extLst>
      <p:ext uri="{BB962C8B-B14F-4D97-AF65-F5344CB8AC3E}">
        <p14:creationId xmlns:p14="http://schemas.microsoft.com/office/powerpoint/2010/main" val="557545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448636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5DB8D82D-4229-0E45-A50B-89416A8EF06A}" type="datetime1">
              <a:rPr lang="en-US" altLang="en-US" smtClean="0"/>
              <a:pPr>
                <a:defRPr/>
              </a:pPr>
              <a:t>12/12/25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D748FDDE-E4AD-284F-BE0B-C41DC77C37DD}" type="slidenum">
              <a:rPr lang="en-US" altLang="en-US" smtClean="0"/>
              <a:pPr>
                <a:defRPr/>
              </a:pPr>
              <a:t>‹#›</a:t>
            </a:fld>
            <a:endParaRPr lang="en-US" altLang="en-US"/>
          </a:p>
        </p:txBody>
      </p:sp>
    </p:spTree>
    <p:extLst>
      <p:ext uri="{BB962C8B-B14F-4D97-AF65-F5344CB8AC3E}">
        <p14:creationId xmlns:p14="http://schemas.microsoft.com/office/powerpoint/2010/main" val="1665467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C8353F76-FFE3-2442-A0C0-F04894AAA8CF}" type="datetime1">
              <a:rPr lang="en-US" altLang="en-US" smtClean="0"/>
              <a:pPr>
                <a:defRPr/>
              </a:pPr>
              <a:t>12/12/25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0B872CE-920C-FA48-A5A3-023441FFBAA0}" type="slidenum">
              <a:rPr lang="en-US" altLang="en-US" smtClean="0"/>
              <a:pPr>
                <a:defRPr/>
              </a:pPr>
              <a:t>‹#›</a:t>
            </a:fld>
            <a:endParaRPr lang="en-US" altLang="en-US"/>
          </a:p>
        </p:txBody>
      </p:sp>
    </p:spTree>
    <p:extLst>
      <p:ext uri="{BB962C8B-B14F-4D97-AF65-F5344CB8AC3E}">
        <p14:creationId xmlns:p14="http://schemas.microsoft.com/office/powerpoint/2010/main" val="130744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9CF93940-E17F-184E-B874-3E57F09A0252}"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80479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D0771F2A-E472-7F4F-BA1A-6979C142FE95}" type="datetime1">
              <a:rPr lang="en-US" altLang="en-US" smtClean="0"/>
              <a:pPr>
                <a:defRPr/>
              </a:pPr>
              <a:t>12/12/25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B4A5EC04-BF08-1046-89EE-1A1AD116081B}"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2773581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E924BE8E-0571-B945-AD8E-1086FE9E5961}" type="datetime1">
              <a:rPr lang="en-US" altLang="en-US" smtClean="0"/>
              <a:pPr>
                <a:defRPr/>
              </a:pPr>
              <a:t>12/12/25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F074AC9-244D-334D-BB60-2CEBB164FA13}" type="slidenum">
              <a:rPr lang="en-US" altLang="en-US" smtClean="0"/>
              <a:pPr>
                <a:defRPr/>
              </a:pPr>
              <a:t>‹#›</a:t>
            </a:fld>
            <a:endParaRPr lang="en-US" altLang="en-US"/>
          </a:p>
        </p:txBody>
      </p:sp>
    </p:spTree>
    <p:extLst>
      <p:ext uri="{BB962C8B-B14F-4D97-AF65-F5344CB8AC3E}">
        <p14:creationId xmlns:p14="http://schemas.microsoft.com/office/powerpoint/2010/main" val="1187442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9CF93940-E17F-184E-B874-3E57F09A0252}" type="datetime1">
              <a:rPr lang="en-US" altLang="en-US" smtClean="0"/>
              <a:pPr>
                <a:defRPr/>
              </a:pPr>
              <a:t>12/12/25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3646872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8E0D3297-67BB-C541-A655-833162765459}" type="datetime1">
              <a:rPr lang="en-US" altLang="en-US" smtClean="0"/>
              <a:pPr>
                <a:defRPr/>
              </a:pPr>
              <a:t>12/12/25</a:t>
            </a:fld>
            <a:endParaRPr lang="en-US" altLang="en-US"/>
          </a:p>
        </p:txBody>
      </p:sp>
      <p:sp>
        <p:nvSpPr>
          <p:cNvPr id="10" name="Slide Number Placeholder 9"/>
          <p:cNvSpPr>
            <a:spLocks noGrp="1"/>
          </p:cNvSpPr>
          <p:nvPr>
            <p:ph type="sldNum" sz="quarter" idx="12"/>
          </p:nvPr>
        </p:nvSpPr>
        <p:spPr/>
        <p:txBody>
          <a:bodyPr/>
          <a:lstStyle/>
          <a:p>
            <a:pPr>
              <a:defRPr/>
            </a:pPr>
            <a:fld id="{A4A41CA6-8C14-2C49-AF22-CBCD634E1F1A}" type="slidenum">
              <a:rPr lang="en-US" altLang="en-US" smtClean="0"/>
              <a:pPr>
                <a:defRPr/>
              </a:pPr>
              <a:t>‹#›</a:t>
            </a:fld>
            <a:endParaRPr lang="en-US" altLang="en-US"/>
          </a:p>
        </p:txBody>
      </p:sp>
    </p:spTree>
    <p:extLst>
      <p:ext uri="{BB962C8B-B14F-4D97-AF65-F5344CB8AC3E}">
        <p14:creationId xmlns:p14="http://schemas.microsoft.com/office/powerpoint/2010/main" val="3841487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14BCC33C-754A-D24E-A4B3-3561BE888DC4}"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7E4DF8D6-E62B-2145-B613-E984CC7625FA}" type="slidenum">
              <a:rPr lang="en-US" altLang="en-US" smtClean="0"/>
              <a:pPr>
                <a:defRPr/>
              </a:pPr>
              <a:t>‹#›</a:t>
            </a:fld>
            <a:endParaRPr lang="en-US" altLang="en-US"/>
          </a:p>
        </p:txBody>
      </p:sp>
    </p:spTree>
    <p:extLst>
      <p:ext uri="{BB962C8B-B14F-4D97-AF65-F5344CB8AC3E}">
        <p14:creationId xmlns:p14="http://schemas.microsoft.com/office/powerpoint/2010/main" val="154253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6C1343A0-CA45-EC4D-A582-F1BA76098FD6}" type="datetime1">
              <a:rPr lang="en-US" altLang="en-US" smtClean="0"/>
              <a:pPr>
                <a:defRPr/>
              </a:pPr>
              <a:t>12/12/25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F0469B38-9A31-B143-A538-D85EA3C2751F}" type="slidenum">
              <a:rPr lang="en-US" altLang="en-US" smtClean="0"/>
              <a:pPr>
                <a:defRPr/>
              </a:pPr>
              <a:t>‹#›</a:t>
            </a:fld>
            <a:endParaRPr lang="en-US" altLang="en-US"/>
          </a:p>
        </p:txBody>
      </p:sp>
    </p:spTree>
    <p:extLst>
      <p:ext uri="{BB962C8B-B14F-4D97-AF65-F5344CB8AC3E}">
        <p14:creationId xmlns:p14="http://schemas.microsoft.com/office/powerpoint/2010/main" val="1120418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258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3920702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9CF93940-E17F-184E-B874-3E57F09A0252}" type="datetime1">
              <a:rPr lang="en-US" altLang="en-US" smtClean="0"/>
              <a:pPr>
                <a:defRPr/>
              </a:pPr>
              <a:t>12/12/25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1724397630"/>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5A0F270C-9132-584C-A81F-2EE5B3C31535}"/>
              </a:ext>
            </a:extLst>
          </p:cNvPr>
          <p:cNvSpPr>
            <a:spLocks noGrp="1" noChangeArrowheads="1"/>
          </p:cNvSpPr>
          <p:nvPr>
            <p:ph type="ctrTitle"/>
          </p:nvPr>
        </p:nvSpPr>
        <p:spPr/>
        <p:txBody>
          <a:bodyPr/>
          <a:lstStyle/>
          <a:p>
            <a:r>
              <a:rPr lang="en-US" altLang="en-US"/>
              <a:t>Information Trading: Public Information – Earnings Reports</a:t>
            </a:r>
          </a:p>
        </p:txBody>
      </p:sp>
      <p:sp>
        <p:nvSpPr>
          <p:cNvPr id="3075" name="Rectangle 3">
            <a:extLst>
              <a:ext uri="{FF2B5EF4-FFF2-40B4-BE49-F238E27FC236}">
                <a16:creationId xmlns:a16="http://schemas.microsoft.com/office/drawing/2014/main" id="{9F4BC5E6-9E81-9E43-82CA-8CB8EC0B5938}"/>
              </a:ext>
            </a:extLst>
          </p:cNvPr>
          <p:cNvSpPr>
            <a:spLocks noGrp="1" noChangeArrowheads="1"/>
          </p:cNvSpPr>
          <p:nvPr>
            <p:ph type="subTitle" idx="1"/>
          </p:nvPr>
        </p:nvSpPr>
        <p:spPr/>
        <p:txBody>
          <a:bodyPr/>
          <a:lstStyle/>
          <a:p>
            <a:r>
              <a:rPr lang="en-US" dirty="0"/>
              <a:t>A game </a:t>
            </a:r>
            <a:r>
              <a:rPr lang="en-US"/>
              <a:t>of expectations!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a:extLst>
              <a:ext uri="{FF2B5EF4-FFF2-40B4-BE49-F238E27FC236}">
                <a16:creationId xmlns:a16="http://schemas.microsoft.com/office/drawing/2014/main" id="{CFA56222-95C9-EC41-98E8-85FD7F28F81F}"/>
              </a:ext>
            </a:extLst>
          </p:cNvPr>
          <p:cNvSpPr>
            <a:spLocks noGrp="1"/>
          </p:cNvSpPr>
          <p:nvPr>
            <p:ph type="title"/>
          </p:nvPr>
        </p:nvSpPr>
        <p:spPr/>
        <p:txBody>
          <a:bodyPr/>
          <a:lstStyle/>
          <a:p>
            <a:r>
              <a:rPr lang="en-US" altLang="en-US"/>
              <a:t>Trading on Public Information</a:t>
            </a:r>
          </a:p>
        </p:txBody>
      </p:sp>
      <p:sp>
        <p:nvSpPr>
          <p:cNvPr id="3074" name="Rectangle 3">
            <a:extLst>
              <a:ext uri="{FF2B5EF4-FFF2-40B4-BE49-F238E27FC236}">
                <a16:creationId xmlns:a16="http://schemas.microsoft.com/office/drawing/2014/main" id="{DC8AF10D-6C63-494D-A968-792E4D9052AC}"/>
              </a:ext>
            </a:extLst>
          </p:cNvPr>
          <p:cNvSpPr>
            <a:spLocks noGrp="1"/>
          </p:cNvSpPr>
          <p:nvPr>
            <p:ph idx="1"/>
          </p:nvPr>
        </p:nvSpPr>
        <p:spPr/>
        <p:txBody>
          <a:bodyPr/>
          <a:lstStyle/>
          <a:p>
            <a:r>
              <a:rPr lang="en-US" altLang="en-US" dirty="0"/>
              <a:t>There is substantial information that comes out about stocks publicly. </a:t>
            </a:r>
          </a:p>
          <a:p>
            <a:pPr lvl="1"/>
            <a:r>
              <a:rPr lang="en-US" altLang="en-US" b="1" dirty="0"/>
              <a:t>Some of the information comes from  the firm </a:t>
            </a:r>
            <a:r>
              <a:rPr lang="en-US" altLang="en-US" dirty="0"/>
              <a:t>- earnings and dividend announcements, acquisitions and other news - and </a:t>
            </a:r>
            <a:r>
              <a:rPr lang="en-US" altLang="en-US" b="1" dirty="0"/>
              <a:t>some comes from competitors</a:t>
            </a:r>
            <a:r>
              <a:rPr lang="en-US" altLang="en-US" dirty="0"/>
              <a:t>.</a:t>
            </a:r>
          </a:p>
          <a:p>
            <a:pPr lvl="1"/>
            <a:r>
              <a:rPr lang="en-US" altLang="en-US" dirty="0"/>
              <a:t>Prices generally react to this information.</a:t>
            </a:r>
          </a:p>
          <a:p>
            <a:r>
              <a:rPr lang="en-US" altLang="en-US" dirty="0"/>
              <a:t>Access to this information </a:t>
            </a:r>
            <a:r>
              <a:rPr lang="en-US" altLang="en-US" b="1" dirty="0"/>
              <a:t>has widened, and information has become more timely</a:t>
            </a:r>
            <a:r>
              <a:rPr lang="en-US" altLang="en-US" dirty="0"/>
              <a:t>, removing an advantage that institutional investors and professional traders used to have, leveling the playing field.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4D96DB2A-4715-1A4B-943C-78075293E8C5}"/>
              </a:ext>
            </a:extLst>
          </p:cNvPr>
          <p:cNvSpPr>
            <a:spLocks noGrp="1"/>
          </p:cNvSpPr>
          <p:nvPr>
            <p:ph type="title"/>
          </p:nvPr>
        </p:nvSpPr>
        <p:spPr/>
        <p:txBody>
          <a:bodyPr/>
          <a:lstStyle/>
          <a:p>
            <a:r>
              <a:rPr lang="en-US" altLang="en-US"/>
              <a:t>Earnings Announcements</a:t>
            </a:r>
          </a:p>
        </p:txBody>
      </p:sp>
      <p:sp>
        <p:nvSpPr>
          <p:cNvPr id="4098" name="Rectangle 3">
            <a:extLst>
              <a:ext uri="{FF2B5EF4-FFF2-40B4-BE49-F238E27FC236}">
                <a16:creationId xmlns:a16="http://schemas.microsoft.com/office/drawing/2014/main" id="{B11CA093-16F6-5946-8D4F-AA78F2C1D840}"/>
              </a:ext>
            </a:extLst>
          </p:cNvPr>
          <p:cNvSpPr>
            <a:spLocks noGrp="1"/>
          </p:cNvSpPr>
          <p:nvPr>
            <p:ph idx="1"/>
          </p:nvPr>
        </p:nvSpPr>
        <p:spPr/>
        <p:txBody>
          <a:bodyPr/>
          <a:lstStyle/>
          <a:p>
            <a:r>
              <a:rPr lang="en-US" altLang="en-US" dirty="0"/>
              <a:t>Every quarter (in the U.S) and less frequently elsewhere, </a:t>
            </a:r>
            <a:r>
              <a:rPr lang="en-US" altLang="en-US" b="1" dirty="0"/>
              <a:t>firms report their earnings</a:t>
            </a:r>
            <a:r>
              <a:rPr lang="en-US" altLang="en-US" dirty="0"/>
              <a:t> for the most recent period.</a:t>
            </a:r>
          </a:p>
          <a:p>
            <a:r>
              <a:rPr lang="en-US" altLang="en-US" dirty="0"/>
              <a:t>When </a:t>
            </a:r>
            <a:r>
              <a:rPr lang="en-US" altLang="en-US" b="1" dirty="0"/>
              <a:t>firms make earnings announcements, they convey information to financial markets about their current and future prospects</a:t>
            </a:r>
            <a:r>
              <a:rPr lang="en-US" altLang="en-US" dirty="0"/>
              <a:t>. The magnitude of the information, and the size of the market reaction, should depend upon how much the earnings report exceeds or falls short of investor expectations.</a:t>
            </a:r>
          </a:p>
          <a:p>
            <a:r>
              <a:rPr lang="en-US" altLang="en-US" b="1" dirty="0"/>
              <a:t>In an efficient market, there should be an instantaneous reaction to the earnings report</a:t>
            </a:r>
            <a:r>
              <a:rPr lang="en-US" altLang="en-US" dirty="0"/>
              <a:t>, if it contains </a:t>
            </a:r>
            <a:r>
              <a:rPr lang="en-US" altLang="en-US" b="1" dirty="0"/>
              <a:t>surprising information, and prices should increase following positive surprises and down following negative surprises, </a:t>
            </a:r>
            <a:r>
              <a:rPr lang="en-US" altLang="en-US" dirty="0"/>
              <a:t>with surprises measured </a:t>
            </a:r>
            <a:r>
              <a:rPr lang="en-US" altLang="en-US" b="1" dirty="0"/>
              <a:t>relative to expectations</a:t>
            </a:r>
            <a:r>
              <a:rPr lang="en-US" altLang="en-US" dirty="0"/>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8971472B-5A35-3544-8559-BD0A25805958}"/>
              </a:ext>
            </a:extLst>
          </p:cNvPr>
          <p:cNvSpPr>
            <a:spLocks noGrp="1"/>
          </p:cNvSpPr>
          <p:nvPr>
            <p:ph type="title"/>
          </p:nvPr>
        </p:nvSpPr>
        <p:spPr/>
        <p:txBody>
          <a:bodyPr/>
          <a:lstStyle/>
          <a:p>
            <a:r>
              <a:rPr lang="en-US" altLang="en-US"/>
              <a:t>Market Reaction to Earnings Reports</a:t>
            </a:r>
          </a:p>
        </p:txBody>
      </p:sp>
      <p:pic>
        <p:nvPicPr>
          <p:cNvPr id="5122" name="Content Placeholder 2">
            <a:extLst>
              <a:ext uri="{FF2B5EF4-FFF2-40B4-BE49-F238E27FC236}">
                <a16:creationId xmlns:a16="http://schemas.microsoft.com/office/drawing/2014/main" id="{46ADB42A-21A1-954D-B3C6-1B5AECE2602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828800" y="2095500"/>
            <a:ext cx="5486400" cy="3733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a:extLst>
              <a:ext uri="{FF2B5EF4-FFF2-40B4-BE49-F238E27FC236}">
                <a16:creationId xmlns:a16="http://schemas.microsoft.com/office/drawing/2014/main" id="{F6E19476-387E-2546-9178-76FC79FF9ED3}"/>
              </a:ext>
            </a:extLst>
          </p:cNvPr>
          <p:cNvSpPr>
            <a:spLocks noGrp="1"/>
          </p:cNvSpPr>
          <p:nvPr>
            <p:ph type="title"/>
          </p:nvPr>
        </p:nvSpPr>
        <p:spPr/>
        <p:txBody>
          <a:bodyPr/>
          <a:lstStyle/>
          <a:p>
            <a:r>
              <a:rPr lang="en-US" altLang="en-US"/>
              <a:t>The post-announcement drift?</a:t>
            </a:r>
          </a:p>
        </p:txBody>
      </p:sp>
      <p:pic>
        <p:nvPicPr>
          <p:cNvPr id="6146" name="Content Placeholder 3">
            <a:extLst>
              <a:ext uri="{FF2B5EF4-FFF2-40B4-BE49-F238E27FC236}">
                <a16:creationId xmlns:a16="http://schemas.microsoft.com/office/drawing/2014/main" id="{2BBAE935-A7BD-524E-99B5-848421079BA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828800" y="2095500"/>
            <a:ext cx="5486400" cy="3733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69032A19-5DB7-DF4E-BD9B-108345F1306D}"/>
              </a:ext>
            </a:extLst>
          </p:cNvPr>
          <p:cNvSpPr>
            <a:spLocks noGrp="1"/>
          </p:cNvSpPr>
          <p:nvPr>
            <p:ph type="title"/>
          </p:nvPr>
        </p:nvSpPr>
        <p:spPr/>
        <p:txBody>
          <a:bodyPr/>
          <a:lstStyle/>
          <a:p>
            <a:r>
              <a:rPr lang="en-US" altLang="en-US"/>
              <a:t>The Consequence of Delays…</a:t>
            </a:r>
          </a:p>
        </p:txBody>
      </p:sp>
      <p:pic>
        <p:nvPicPr>
          <p:cNvPr id="7170" name="Content Placeholder 2">
            <a:extLst>
              <a:ext uri="{FF2B5EF4-FFF2-40B4-BE49-F238E27FC236}">
                <a16:creationId xmlns:a16="http://schemas.microsoft.com/office/drawing/2014/main" id="{799EBCED-C176-3948-888F-B0E29FB455B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828800" y="1917700"/>
            <a:ext cx="5486400" cy="40894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a:extLst>
              <a:ext uri="{FF2B5EF4-FFF2-40B4-BE49-F238E27FC236}">
                <a16:creationId xmlns:a16="http://schemas.microsoft.com/office/drawing/2014/main" id="{E8A44CC6-0FAE-D94A-B9A5-17A7B47BBA65}"/>
              </a:ext>
            </a:extLst>
          </p:cNvPr>
          <p:cNvSpPr>
            <a:spLocks noGrp="1"/>
          </p:cNvSpPr>
          <p:nvPr>
            <p:ph type="title"/>
          </p:nvPr>
        </p:nvSpPr>
        <p:spPr/>
        <p:txBody>
          <a:bodyPr/>
          <a:lstStyle/>
          <a:p>
            <a:r>
              <a:rPr lang="en-US" altLang="en-US"/>
              <a:t>The Intraday reaction..</a:t>
            </a:r>
          </a:p>
        </p:txBody>
      </p:sp>
      <p:pic>
        <p:nvPicPr>
          <p:cNvPr id="8194" name="Content Placeholder 2">
            <a:extLst>
              <a:ext uri="{FF2B5EF4-FFF2-40B4-BE49-F238E27FC236}">
                <a16:creationId xmlns:a16="http://schemas.microsoft.com/office/drawing/2014/main" id="{A1A0B7E3-0135-2E49-8973-863F0BB2CE8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828800" y="2095500"/>
            <a:ext cx="5486400" cy="37338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F72C0146-35E6-3946-8A52-A97D080D46A7}"/>
              </a:ext>
            </a:extLst>
          </p:cNvPr>
          <p:cNvSpPr>
            <a:spLocks noGrp="1"/>
          </p:cNvSpPr>
          <p:nvPr>
            <p:ph type="title"/>
          </p:nvPr>
        </p:nvSpPr>
        <p:spPr/>
        <p:txBody>
          <a:bodyPr/>
          <a:lstStyle/>
          <a:p>
            <a:r>
              <a:rPr lang="en-US" altLang="en-US"/>
              <a:t>And earnings quality matters…</a:t>
            </a:r>
          </a:p>
        </p:txBody>
      </p:sp>
      <p:sp>
        <p:nvSpPr>
          <p:cNvPr id="9218" name="Rectangle 3">
            <a:extLst>
              <a:ext uri="{FF2B5EF4-FFF2-40B4-BE49-F238E27FC236}">
                <a16:creationId xmlns:a16="http://schemas.microsoft.com/office/drawing/2014/main" id="{4A348A9F-F8DD-AB47-983C-D8EE74CA4B4B}"/>
              </a:ext>
            </a:extLst>
          </p:cNvPr>
          <p:cNvSpPr>
            <a:spLocks noGrp="1"/>
          </p:cNvSpPr>
          <p:nvPr>
            <p:ph idx="1"/>
          </p:nvPr>
        </p:nvSpPr>
        <p:spPr/>
        <p:txBody>
          <a:bodyPr/>
          <a:lstStyle/>
          <a:p>
            <a:r>
              <a:rPr lang="en-US" altLang="en-US" b="1" dirty="0"/>
              <a:t>Quality varies across firms</a:t>
            </a:r>
            <a:r>
              <a:rPr lang="en-US" altLang="en-US" dirty="0"/>
              <a:t>: As firms play the earnings game, the quality of earnings has also diverged across companies. A firm that beats earnings estimates because it has more efficient operating should be viewed more favorably than one that beats estimates because it changed the way it valued inventory. </a:t>
            </a:r>
          </a:p>
          <a:p>
            <a:r>
              <a:rPr lang="en-US" altLang="en-US" b="1" dirty="0"/>
              <a:t>Accrual versus cash earnings</a:t>
            </a:r>
            <a:r>
              <a:rPr lang="en-US" altLang="en-US" dirty="0"/>
              <a:t>: Firm that reported high accruals – i.e. the difference between accounting earnings and cash flows and firms that report that high earnings without a matching increase in cashflow have poorer quality earnings see declining earnings and negative stock returns in subsequent years.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1DCD7-ACDD-DDEC-83BF-DCCA93D76022}"/>
              </a:ext>
            </a:extLst>
          </p:cNvPr>
          <p:cNvSpPr>
            <a:spLocks noGrp="1"/>
          </p:cNvSpPr>
          <p:nvPr>
            <p:ph type="title"/>
          </p:nvPr>
        </p:nvSpPr>
        <p:spPr/>
        <p:txBody>
          <a:bodyPr/>
          <a:lstStyle/>
          <a:p>
            <a:r>
              <a:rPr lang="en-US" dirty="0"/>
              <a:t>The guidance game</a:t>
            </a:r>
          </a:p>
        </p:txBody>
      </p:sp>
      <p:sp>
        <p:nvSpPr>
          <p:cNvPr id="3" name="Content Placeholder 2">
            <a:extLst>
              <a:ext uri="{FF2B5EF4-FFF2-40B4-BE49-F238E27FC236}">
                <a16:creationId xmlns:a16="http://schemas.microsoft.com/office/drawing/2014/main" id="{1A9EBABC-D5FB-EA25-DFB6-61872360CA3F}"/>
              </a:ext>
            </a:extLst>
          </p:cNvPr>
          <p:cNvSpPr>
            <a:spLocks noGrp="1"/>
          </p:cNvSpPr>
          <p:nvPr>
            <p:ph idx="1"/>
          </p:nvPr>
        </p:nvSpPr>
        <p:spPr/>
        <p:txBody>
          <a:bodyPr/>
          <a:lstStyle/>
          <a:p>
            <a:r>
              <a:rPr lang="en-US" dirty="0"/>
              <a:t>In the last two decades, companies have come under pressure to </a:t>
            </a:r>
            <a:r>
              <a:rPr lang="en-US" b="1" dirty="0"/>
              <a:t>release guidance about future earnings</a:t>
            </a:r>
            <a:r>
              <a:rPr lang="en-US" dirty="0"/>
              <a:t>, at the time that they release current earnings.</a:t>
            </a:r>
          </a:p>
          <a:p>
            <a:r>
              <a:rPr lang="en-US" dirty="0"/>
              <a:t>The guidance includes information about revenues and future earnings that is also </a:t>
            </a:r>
            <a:r>
              <a:rPr lang="en-US" b="1" dirty="0"/>
              <a:t>measured against expectations</a:t>
            </a:r>
            <a:r>
              <a:rPr lang="en-US" dirty="0"/>
              <a:t>, and unexpectedly positive or negative guidance can affect prices.</a:t>
            </a:r>
          </a:p>
          <a:p>
            <a:r>
              <a:rPr lang="en-US" dirty="0"/>
              <a:t>The process is also open to gaming, where companies use </a:t>
            </a:r>
            <a:r>
              <a:rPr lang="en-US" b="1" dirty="0"/>
              <a:t>guidance to manage expectations</a:t>
            </a:r>
            <a:r>
              <a:rPr lang="en-US" dirty="0"/>
              <a:t>, and thus are sometimes inclined to provide more pessimistic guidance than warranted.</a:t>
            </a:r>
          </a:p>
        </p:txBody>
      </p:sp>
    </p:spTree>
    <p:extLst>
      <p:ext uri="{BB962C8B-B14F-4D97-AF65-F5344CB8AC3E}">
        <p14:creationId xmlns:p14="http://schemas.microsoft.com/office/powerpoint/2010/main" val="1029889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21D1D8EE-F0C1-4244-82EC-6E2859B544CF}"/>
              </a:ext>
            </a:extLst>
          </p:cNvPr>
          <p:cNvSpPr>
            <a:spLocks noGrp="1"/>
          </p:cNvSpPr>
          <p:nvPr>
            <p:ph type="title"/>
          </p:nvPr>
        </p:nvSpPr>
        <p:spPr/>
        <p:txBody>
          <a:bodyPr/>
          <a:lstStyle/>
          <a:p>
            <a:r>
              <a:rPr lang="en-US" altLang="en-US"/>
              <a:t>Can you make money of earnings announcements?</a:t>
            </a:r>
          </a:p>
        </p:txBody>
      </p:sp>
      <p:sp>
        <p:nvSpPr>
          <p:cNvPr id="36866" name="Rectangle 3">
            <a:extLst>
              <a:ext uri="{FF2B5EF4-FFF2-40B4-BE49-F238E27FC236}">
                <a16:creationId xmlns:a16="http://schemas.microsoft.com/office/drawing/2014/main" id="{CCF3756F-2E56-0641-9DAB-5BA3D0FA0177}"/>
              </a:ext>
            </a:extLst>
          </p:cNvPr>
          <p:cNvSpPr>
            <a:spLocks noGrp="1" noChangeArrowheads="1"/>
          </p:cNvSpPr>
          <p:nvPr>
            <p:ph idx="1"/>
          </p:nvPr>
        </p:nvSpPr>
        <p:spPr/>
        <p:txBody>
          <a:bodyPr>
            <a:normAutofit fontScale="92500" lnSpcReduction="10000"/>
          </a:bodyPr>
          <a:lstStyle/>
          <a:p>
            <a:r>
              <a:rPr lang="en-US" altLang="en-US" b="1" dirty="0"/>
              <a:t>Play the drift</a:t>
            </a:r>
            <a:r>
              <a:rPr lang="en-US" altLang="en-US" dirty="0"/>
              <a:t>: One strategy is to buy stocks that report large positive earnings surprises, hoping to benefit from the drift. The evidence indicates that across all stocks, the potential for excess returns from buying after earnings announcements is very small.</a:t>
            </a:r>
          </a:p>
          <a:p>
            <a:r>
              <a:rPr lang="en-US" altLang="en-US" b="1" dirty="0"/>
              <a:t>But be selective</a:t>
            </a:r>
            <a:r>
              <a:rPr lang="en-US" altLang="en-US" dirty="0"/>
              <a:t>: You can concentrate only on earnings announcements made by smaller, less liquid companies where the drift is more pronounced. In addition, you can try to direct your money towards companies with higher quality earnings surprises by avoiding firms with large accruals.</a:t>
            </a:r>
          </a:p>
          <a:p>
            <a:r>
              <a:rPr lang="en-US" altLang="en-US" b="1" dirty="0"/>
              <a:t>And see if you can get ahead of the game</a:t>
            </a:r>
            <a:r>
              <a:rPr lang="en-US" altLang="en-US" dirty="0"/>
              <a:t>: Your biggest payoff is in investing in companies before large earnings surprises. You may be able to use a combination of quantitative techniques (time series models that forecast next quarter</a:t>
            </a:r>
            <a:r>
              <a:rPr lang="ja-JP" altLang="en-US"/>
              <a:t>’</a:t>
            </a:r>
            <a:r>
              <a:rPr lang="en-US" altLang="ja-JP" dirty="0"/>
              <a:t>s earnings based upon historical earnings) and trading volume (insiders do create blips in the volume) to try to detect these firms. Even if you are right only 55% of the time, you should be able to post high excess returns. </a:t>
            </a:r>
            <a:endParaRPr lang="en-US" alt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1260</TotalTime>
  <Words>623</Words>
  <Application>Microsoft Macintosh PowerPoint</Application>
  <PresentationFormat>On-screen Show (4:3)</PresentationFormat>
  <Paragraphs>33</Paragraphs>
  <Slides>10</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Calibri</vt:lpstr>
      <vt:lpstr>Rockwell</vt:lpstr>
      <vt:lpstr>Rockwell Condensed</vt:lpstr>
      <vt:lpstr>Rockwell Extra Bold</vt:lpstr>
      <vt:lpstr>Times</vt:lpstr>
      <vt:lpstr>Wingdings</vt:lpstr>
      <vt:lpstr>Slides2025</vt:lpstr>
      <vt:lpstr>Information Trading: Public Information – Earnings Reports</vt:lpstr>
      <vt:lpstr>Trading on Public Information</vt:lpstr>
      <vt:lpstr>Earnings Announcements</vt:lpstr>
      <vt:lpstr>Market Reaction to Earnings Reports</vt:lpstr>
      <vt:lpstr>The post-announcement drift?</vt:lpstr>
      <vt:lpstr>The Consequence of Delays…</vt:lpstr>
      <vt:lpstr>The Intraday reaction..</vt:lpstr>
      <vt:lpstr>And earnings quality matters…</vt:lpstr>
      <vt:lpstr>The guidance game</vt:lpstr>
      <vt:lpstr>Can you make money of earnings announcements?</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76</cp:revision>
  <cp:lastPrinted>1998-08-25T17:04:55Z</cp:lastPrinted>
  <dcterms:created xsi:type="dcterms:W3CDTF">1998-07-22T17:34:10Z</dcterms:created>
  <dcterms:modified xsi:type="dcterms:W3CDTF">2025-12-12T17:00:37Z</dcterms:modified>
</cp:coreProperties>
</file>