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75" r:id="rId1"/>
  </p:sldMasterIdLst>
  <p:notesMasterIdLst>
    <p:notesMasterId r:id="rId15"/>
  </p:notesMasterIdLst>
  <p:sldIdLst>
    <p:sldId id="256" r:id="rId2"/>
    <p:sldId id="363" r:id="rId3"/>
    <p:sldId id="351" r:id="rId4"/>
    <p:sldId id="352" r:id="rId5"/>
    <p:sldId id="353" r:id="rId6"/>
    <p:sldId id="354" r:id="rId7"/>
    <p:sldId id="339" r:id="rId8"/>
    <p:sldId id="355" r:id="rId9"/>
    <p:sldId id="356" r:id="rId10"/>
    <p:sldId id="357" r:id="rId11"/>
    <p:sldId id="358" r:id="rId12"/>
    <p:sldId id="364" r:id="rId13"/>
    <p:sldId id="35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3197"/>
  </p:normalViewPr>
  <p:slideViewPr>
    <p:cSldViewPr>
      <p:cViewPr varScale="1">
        <p:scale>
          <a:sx n="115" d="100"/>
          <a:sy n="115" d="100"/>
        </p:scale>
        <p:origin x="164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A6B44992-1888-304F-8F71-4E905B421D0E}"/>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a16="http://schemas.microsoft.com/office/drawing/2014/main" id="{52CAAB64-B8ED-704C-8327-62C5FF9148EA}"/>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2FE2629D-5F55-DB4C-B0E9-43C30A61F463}"/>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9" name="Rectangle 5">
            <a:extLst>
              <a:ext uri="{FF2B5EF4-FFF2-40B4-BE49-F238E27FC236}">
                <a16:creationId xmlns:a16="http://schemas.microsoft.com/office/drawing/2014/main" id="{7BFA177B-A036-B64F-8749-AE4B4AF1213F}"/>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a16="http://schemas.microsoft.com/office/drawing/2014/main" id="{D2F4695F-0DF4-D740-9164-D6C9C8691536}"/>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a16="http://schemas.microsoft.com/office/drawing/2014/main" id="{BA34862E-54D5-2241-A3EE-EBD45FC30F30}"/>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F2DDC729-0AC2-8341-BE92-017E2EC6318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2DDC729-0AC2-8341-BE92-017E2EC63183}" type="slidenum">
              <a:rPr lang="en-US" altLang="en-US" smtClean="0"/>
              <a:pPr>
                <a:defRPr/>
              </a:pPr>
              <a:t>8</a:t>
            </a:fld>
            <a:endParaRPr lang="en-US" altLang="en-US"/>
          </a:p>
        </p:txBody>
      </p:sp>
    </p:spTree>
    <p:extLst>
      <p:ext uri="{BB962C8B-B14F-4D97-AF65-F5344CB8AC3E}">
        <p14:creationId xmlns:p14="http://schemas.microsoft.com/office/powerpoint/2010/main" val="2753795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2DDC729-0AC2-8341-BE92-017E2EC63183}" type="slidenum">
              <a:rPr lang="en-US" altLang="en-US" smtClean="0"/>
              <a:pPr>
                <a:defRPr/>
              </a:pPr>
              <a:t>13</a:t>
            </a:fld>
            <a:endParaRPr lang="en-US" altLang="en-US"/>
          </a:p>
        </p:txBody>
      </p:sp>
    </p:spTree>
    <p:extLst>
      <p:ext uri="{BB962C8B-B14F-4D97-AF65-F5344CB8AC3E}">
        <p14:creationId xmlns:p14="http://schemas.microsoft.com/office/powerpoint/2010/main" val="38458322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779F153A-3042-524C-A45B-203DEDED9B61}" type="datetime1">
              <a:rPr lang="en-US" altLang="en-US" smtClean="0"/>
              <a:pPr>
                <a:defRPr/>
              </a:pPr>
              <a:t>12/12/25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1B8D4DC9-120B-3D4D-BAA5-B107DB321D90}" type="slidenum">
              <a:rPr lang="en-US" altLang="en-US" smtClean="0"/>
              <a:pPr>
                <a:defRPr/>
              </a:pPr>
              <a:t>‹#›</a:t>
            </a:fld>
            <a:endParaRPr lang="en-US" altLang="en-US"/>
          </a:p>
        </p:txBody>
      </p:sp>
    </p:spTree>
    <p:extLst>
      <p:ext uri="{BB962C8B-B14F-4D97-AF65-F5344CB8AC3E}">
        <p14:creationId xmlns:p14="http://schemas.microsoft.com/office/powerpoint/2010/main" val="4182962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1377076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66C8DD2C-50DF-9944-8EF9-522A7582A409}" type="datetime1">
              <a:rPr lang="en-US" altLang="en-US" smtClean="0"/>
              <a:pPr>
                <a:defRPr/>
              </a:pPr>
              <a:t>12/12/25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36DDF73E-C99D-0746-8620-12C046B96479}" type="slidenum">
              <a:rPr lang="en-US" altLang="en-US" smtClean="0"/>
              <a:pPr>
                <a:defRPr/>
              </a:pPr>
              <a:t>‹#›</a:t>
            </a:fld>
            <a:endParaRPr lang="en-US" altLang="en-US"/>
          </a:p>
        </p:txBody>
      </p:sp>
    </p:spTree>
    <p:extLst>
      <p:ext uri="{BB962C8B-B14F-4D97-AF65-F5344CB8AC3E}">
        <p14:creationId xmlns:p14="http://schemas.microsoft.com/office/powerpoint/2010/main" val="1274461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F4B1CB58-ECA9-AC4F-8E71-4A96455D1C32}" type="datetime1">
              <a:rPr lang="en-US" altLang="en-US" smtClean="0"/>
              <a:pPr>
                <a:defRPr/>
              </a:pPr>
              <a:t>12/12/25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DD7919F-E094-184D-B62B-3D65542FC0C2}" type="slidenum">
              <a:rPr lang="en-US" altLang="en-US" smtClean="0"/>
              <a:pPr>
                <a:defRPr/>
              </a:pPr>
              <a:t>‹#›</a:t>
            </a:fld>
            <a:endParaRPr lang="en-US" altLang="en-US"/>
          </a:p>
        </p:txBody>
      </p:sp>
    </p:spTree>
    <p:extLst>
      <p:ext uri="{BB962C8B-B14F-4D97-AF65-F5344CB8AC3E}">
        <p14:creationId xmlns:p14="http://schemas.microsoft.com/office/powerpoint/2010/main" val="2169633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C94AC941-1929-2248-9E71-647CD7899B89}" type="datetime1">
              <a:rPr lang="en-US" altLang="en-US" smtClean="0"/>
              <a:pPr>
                <a:defRPr/>
              </a:pPr>
              <a:t>12/12/25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289252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820522C0-9C45-8B47-957E-03057B18248D}" type="datetime1">
              <a:rPr lang="en-US" altLang="en-US" smtClean="0"/>
              <a:pPr>
                <a:defRPr/>
              </a:pPr>
              <a:t>12/12/25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7FB3A2D9-8634-014E-9275-AFA5FF4FF65E}"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318730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4E8565DE-65DD-A940-99F4-18D9A0DD3085}" type="datetime1">
              <a:rPr lang="en-US" altLang="en-US" smtClean="0"/>
              <a:pPr>
                <a:defRPr/>
              </a:pPr>
              <a:t>12/12/25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77F986C7-1EAC-874B-9790-8035A809583A}" type="slidenum">
              <a:rPr lang="en-US" altLang="en-US" smtClean="0"/>
              <a:pPr>
                <a:defRPr/>
              </a:pPr>
              <a:t>‹#›</a:t>
            </a:fld>
            <a:endParaRPr lang="en-US" altLang="en-US"/>
          </a:p>
        </p:txBody>
      </p:sp>
    </p:spTree>
    <p:extLst>
      <p:ext uri="{BB962C8B-B14F-4D97-AF65-F5344CB8AC3E}">
        <p14:creationId xmlns:p14="http://schemas.microsoft.com/office/powerpoint/2010/main" val="3653181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C94AC941-1929-2248-9E71-647CD7899B89}" type="datetime1">
              <a:rPr lang="en-US" altLang="en-US" smtClean="0"/>
              <a:pPr>
                <a:defRPr/>
              </a:pPr>
              <a:t>12/12/25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1482668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5DAC3855-407D-3143-82F6-861EA3C670B7}" type="datetime1">
              <a:rPr lang="en-US" altLang="en-US" smtClean="0"/>
              <a:pPr>
                <a:defRPr/>
              </a:pPr>
              <a:t>12/12/25</a:t>
            </a:fld>
            <a:endParaRPr lang="en-US" altLang="en-US"/>
          </a:p>
        </p:txBody>
      </p:sp>
      <p:sp>
        <p:nvSpPr>
          <p:cNvPr id="10" name="Slide Number Placeholder 9"/>
          <p:cNvSpPr>
            <a:spLocks noGrp="1"/>
          </p:cNvSpPr>
          <p:nvPr>
            <p:ph type="sldNum" sz="quarter" idx="12"/>
          </p:nvPr>
        </p:nvSpPr>
        <p:spPr/>
        <p:txBody>
          <a:bodyPr/>
          <a:lstStyle/>
          <a:p>
            <a:pPr>
              <a:defRPr/>
            </a:pPr>
            <a:fld id="{54714762-F82C-8443-A77D-0481DA1C5A5A}" type="slidenum">
              <a:rPr lang="en-US" altLang="en-US" smtClean="0"/>
              <a:pPr>
                <a:defRPr/>
              </a:pPr>
              <a:t>‹#›</a:t>
            </a:fld>
            <a:endParaRPr lang="en-US" altLang="en-US"/>
          </a:p>
        </p:txBody>
      </p:sp>
    </p:spTree>
    <p:extLst>
      <p:ext uri="{BB962C8B-B14F-4D97-AF65-F5344CB8AC3E}">
        <p14:creationId xmlns:p14="http://schemas.microsoft.com/office/powerpoint/2010/main" val="518501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543FBCC-6FD4-764D-AFB2-4694D96DE437}" type="datetime1">
              <a:rPr lang="en-US" altLang="en-US" smtClean="0"/>
              <a:pPr>
                <a:defRPr/>
              </a:pPr>
              <a:t>12/12/25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C69CB956-655D-0E4B-9A2E-18949FBDE1AF}" type="slidenum">
              <a:rPr lang="en-US" altLang="en-US" smtClean="0"/>
              <a:pPr>
                <a:defRPr/>
              </a:pPr>
              <a:t>‹#›</a:t>
            </a:fld>
            <a:endParaRPr lang="en-US" altLang="en-US"/>
          </a:p>
        </p:txBody>
      </p:sp>
    </p:spTree>
    <p:extLst>
      <p:ext uri="{BB962C8B-B14F-4D97-AF65-F5344CB8AC3E}">
        <p14:creationId xmlns:p14="http://schemas.microsoft.com/office/powerpoint/2010/main" val="3399401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C4137ADD-1D6E-BB4B-A66A-A3B396137F7A}" type="datetime1">
              <a:rPr lang="en-US" altLang="en-US" smtClean="0"/>
              <a:pPr>
                <a:defRPr/>
              </a:pPr>
              <a:t>12/12/25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371FE732-87BA-A242-A777-EB19E2AC29BF}" type="slidenum">
              <a:rPr lang="en-US" altLang="en-US" smtClean="0"/>
              <a:pPr>
                <a:defRPr/>
              </a:pPr>
              <a:t>‹#›</a:t>
            </a:fld>
            <a:endParaRPr lang="en-US" altLang="en-US"/>
          </a:p>
        </p:txBody>
      </p:sp>
    </p:spTree>
    <p:extLst>
      <p:ext uri="{BB962C8B-B14F-4D97-AF65-F5344CB8AC3E}">
        <p14:creationId xmlns:p14="http://schemas.microsoft.com/office/powerpoint/2010/main" val="28062435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701515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319393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C94AC941-1929-2248-9E71-647CD7899B89}" type="datetime1">
              <a:rPr lang="en-US" altLang="en-US" smtClean="0"/>
              <a:pPr>
                <a:defRPr/>
              </a:pPr>
              <a:t>12/12/25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925387730"/>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9E4F1DFB-D327-FE4D-BA9A-9B4CD67083D5}"/>
              </a:ext>
            </a:extLst>
          </p:cNvPr>
          <p:cNvSpPr>
            <a:spLocks noGrp="1" noChangeArrowheads="1"/>
          </p:cNvSpPr>
          <p:nvPr>
            <p:ph type="ctrTitle"/>
          </p:nvPr>
        </p:nvSpPr>
        <p:spPr/>
        <p:txBody>
          <a:bodyPr/>
          <a:lstStyle/>
          <a:p>
            <a:r>
              <a:rPr lang="en-US" altLang="en-US" dirty="0"/>
              <a:t>Information Trading: Public Information – Other than Earnings</a:t>
            </a:r>
          </a:p>
        </p:txBody>
      </p:sp>
      <p:sp>
        <p:nvSpPr>
          <p:cNvPr id="3075" name="Rectangle 3">
            <a:extLst>
              <a:ext uri="{FF2B5EF4-FFF2-40B4-BE49-F238E27FC236}">
                <a16:creationId xmlns:a16="http://schemas.microsoft.com/office/drawing/2014/main" id="{75C2E7C4-E3F6-9A46-B2C9-CBF827482965}"/>
              </a:ext>
            </a:extLst>
          </p:cNvPr>
          <p:cNvSpPr>
            <a:spLocks noGrp="1" noChangeArrowheads="1"/>
          </p:cNvSpPr>
          <p:nvPr>
            <p:ph type="subTitle" idx="1"/>
          </p:nvPr>
        </p:nvSpPr>
        <p:spPr/>
        <p:txBody>
          <a:bodyPr/>
          <a:lstStyle/>
          <a:p>
            <a:r>
              <a:rPr lang="en-US" dirty="0"/>
              <a:t>Breaking news!!!!!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itle 1">
            <a:extLst>
              <a:ext uri="{FF2B5EF4-FFF2-40B4-BE49-F238E27FC236}">
                <a16:creationId xmlns:a16="http://schemas.microsoft.com/office/drawing/2014/main" id="{3BB4272C-B103-4E4D-ACD2-2DAF498AA53D}"/>
              </a:ext>
            </a:extLst>
          </p:cNvPr>
          <p:cNvSpPr>
            <a:spLocks noGrp="1"/>
          </p:cNvSpPr>
          <p:nvPr>
            <p:ph type="title"/>
          </p:nvPr>
        </p:nvSpPr>
        <p:spPr/>
        <p:txBody>
          <a:bodyPr/>
          <a:lstStyle/>
          <a:p>
            <a:r>
              <a:rPr lang="en-US" altLang="en-US"/>
              <a:t>I. Acquisitions</a:t>
            </a:r>
          </a:p>
        </p:txBody>
      </p:sp>
      <p:pic>
        <p:nvPicPr>
          <p:cNvPr id="3074" name="Content Placeholder 3">
            <a:extLst>
              <a:ext uri="{FF2B5EF4-FFF2-40B4-BE49-F238E27FC236}">
                <a16:creationId xmlns:a16="http://schemas.microsoft.com/office/drawing/2014/main" id="{92FAFFC9-AF9E-8D43-B5C6-D67E9770642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624468" y="1981200"/>
            <a:ext cx="7833732" cy="4460875"/>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42BE1057-0517-9B4C-9A66-DDD6FD3A181F}"/>
              </a:ext>
            </a:extLst>
          </p:cNvPr>
          <p:cNvSpPr>
            <a:spLocks noGrp="1"/>
          </p:cNvSpPr>
          <p:nvPr>
            <p:ph type="title"/>
          </p:nvPr>
        </p:nvSpPr>
        <p:spPr/>
        <p:txBody>
          <a:bodyPr/>
          <a:lstStyle/>
          <a:p>
            <a:r>
              <a:rPr lang="en-US" altLang="en-US"/>
              <a:t>Across different types of acquisitions…</a:t>
            </a:r>
          </a:p>
        </p:txBody>
      </p:sp>
      <p:pic>
        <p:nvPicPr>
          <p:cNvPr id="4098" name="Content Placeholder 4">
            <a:extLst>
              <a:ext uri="{FF2B5EF4-FFF2-40B4-BE49-F238E27FC236}">
                <a16:creationId xmlns:a16="http://schemas.microsoft.com/office/drawing/2014/main" id="{1C976BA5-9C62-5745-97AD-9B6F9CBB5A3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340108" y="1752600"/>
            <a:ext cx="6463783" cy="44196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FDC509C9-4D48-3E4A-955A-78FF823A6B7B}"/>
              </a:ext>
            </a:extLst>
          </p:cNvPr>
          <p:cNvSpPr>
            <a:spLocks noGrp="1"/>
          </p:cNvSpPr>
          <p:nvPr>
            <p:ph type="title"/>
          </p:nvPr>
        </p:nvSpPr>
        <p:spPr/>
        <p:txBody>
          <a:bodyPr/>
          <a:lstStyle/>
          <a:p>
            <a:r>
              <a:rPr lang="en-US" altLang="en-US"/>
              <a:t>The Effect on Acquirers..</a:t>
            </a:r>
          </a:p>
        </p:txBody>
      </p:sp>
      <p:sp>
        <p:nvSpPr>
          <p:cNvPr id="5122" name="Rectangle 3">
            <a:extLst>
              <a:ext uri="{FF2B5EF4-FFF2-40B4-BE49-F238E27FC236}">
                <a16:creationId xmlns:a16="http://schemas.microsoft.com/office/drawing/2014/main" id="{56833FDF-11EC-FC40-906F-21AC7E6C5B8F}"/>
              </a:ext>
            </a:extLst>
          </p:cNvPr>
          <p:cNvSpPr>
            <a:spLocks noGrp="1"/>
          </p:cNvSpPr>
          <p:nvPr>
            <p:ph idx="1"/>
          </p:nvPr>
        </p:nvSpPr>
        <p:spPr/>
        <p:txBody>
          <a:bodyPr/>
          <a:lstStyle/>
          <a:p>
            <a:r>
              <a:rPr lang="en-US" altLang="en-US" b="1" dirty="0"/>
              <a:t>Mixed evidence on stock price effect</a:t>
            </a:r>
            <a:r>
              <a:rPr lang="en-US" altLang="en-US" dirty="0"/>
              <a:t>: Jensen and </a:t>
            </a:r>
            <a:r>
              <a:rPr lang="en-US" altLang="en-US" dirty="0" err="1"/>
              <a:t>Ruback</a:t>
            </a:r>
            <a:r>
              <a:rPr lang="en-US" altLang="en-US" dirty="0"/>
              <a:t> </a:t>
            </a:r>
            <a:r>
              <a:rPr lang="en-US" altLang="en-US" b="1" dirty="0"/>
              <a:t>report excess returns of 4% for bidding firm stockholders </a:t>
            </a:r>
            <a:r>
              <a:rPr lang="en-US" altLang="en-US" dirty="0"/>
              <a:t>around tender offers and no excess returns around mergers. Jarrell, </a:t>
            </a:r>
            <a:r>
              <a:rPr lang="en-US" altLang="en-US" dirty="0" err="1"/>
              <a:t>Brickley</a:t>
            </a:r>
            <a:r>
              <a:rPr lang="en-US" altLang="en-US" dirty="0"/>
              <a:t> and Netter, in their examination of tender offers from 1962 to 1985, note a </a:t>
            </a:r>
            <a:r>
              <a:rPr lang="en-US" altLang="en-US" b="1" dirty="0"/>
              <a:t>decline in excess returns </a:t>
            </a:r>
            <a:r>
              <a:rPr lang="en-US" altLang="en-US" dirty="0"/>
              <a:t>to bidding firm stockholders from 4.4% in the 1960s to 2% in the 1970s to -1% in the 1980s. </a:t>
            </a:r>
          </a:p>
          <a:p>
            <a:r>
              <a:rPr lang="en-US" altLang="en-US" b="1" dirty="0"/>
              <a:t>Price drops for about half of all acquirers</a:t>
            </a:r>
            <a:r>
              <a:rPr lang="en-US" altLang="en-US" dirty="0"/>
              <a:t>: Other studies indicate that approximately </a:t>
            </a:r>
            <a:r>
              <a:rPr lang="en-US" altLang="en-US" b="1" dirty="0"/>
              <a:t>half of all bidding firms earn negative excess returns </a:t>
            </a:r>
            <a:r>
              <a:rPr lang="en-US" altLang="en-US" dirty="0"/>
              <a:t>around the announcement of takeovers, suggesting that shareholders are skeptical about the perceived value of the takeover in a significant number of cases.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F08EA9FE-2C92-004A-A8A8-2DA311C1433A}"/>
              </a:ext>
            </a:extLst>
          </p:cNvPr>
          <p:cNvSpPr>
            <a:spLocks noGrp="1"/>
          </p:cNvSpPr>
          <p:nvPr>
            <p:ph type="title"/>
          </p:nvPr>
        </p:nvSpPr>
        <p:spPr/>
        <p:txBody>
          <a:bodyPr/>
          <a:lstStyle/>
          <a:p>
            <a:r>
              <a:rPr lang="en-US" altLang="en-US"/>
              <a:t>After the acquisition… Operating Evidence</a:t>
            </a:r>
          </a:p>
        </p:txBody>
      </p:sp>
      <p:sp>
        <p:nvSpPr>
          <p:cNvPr id="6146" name="Rectangle 3">
            <a:extLst>
              <a:ext uri="{FF2B5EF4-FFF2-40B4-BE49-F238E27FC236}">
                <a16:creationId xmlns:a16="http://schemas.microsoft.com/office/drawing/2014/main" id="{2DD0F3B0-F6BC-CC40-8E59-E9ECE85B4134}"/>
              </a:ext>
            </a:extLst>
          </p:cNvPr>
          <p:cNvSpPr>
            <a:spLocks noGrp="1"/>
          </p:cNvSpPr>
          <p:nvPr>
            <p:ph idx="1"/>
          </p:nvPr>
        </p:nvSpPr>
        <p:spPr/>
        <p:txBody>
          <a:bodyPr>
            <a:normAutofit fontScale="92500"/>
          </a:bodyPr>
          <a:lstStyle/>
          <a:p>
            <a:r>
              <a:rPr lang="en-US" altLang="en-US" b="1" dirty="0"/>
              <a:t>Most acquisitions don’t pass basic financial tests</a:t>
            </a:r>
            <a:r>
              <a:rPr lang="en-US" altLang="en-US" dirty="0"/>
              <a:t>: McKinsey and Co. examined 58 acquisition programs between 1972 and 1983 for evidence on two questions: (1) Did the return on the amount invested in the acquisitions exceed the cost of capital? (2) Did the acquisitions help the parent companies outperform the competition? They concluded that 28 of the 58 programs failed both tests, and six failed at least one test. </a:t>
            </a:r>
          </a:p>
          <a:p>
            <a:r>
              <a:rPr lang="en-US" altLang="en-US" b="1" dirty="0"/>
              <a:t>And earn negative excess returns</a:t>
            </a:r>
            <a:r>
              <a:rPr lang="en-US" altLang="en-US" dirty="0"/>
              <a:t>: In a follow-up study of 115 mergers in the U.K. and the U.S. in the 1990s, McKinsey concluded that 60% of the transactions earned returns on capital less than the cost of capital, and that only 23% earned excess returns. </a:t>
            </a:r>
          </a:p>
          <a:p>
            <a:r>
              <a:rPr lang="en-US" altLang="en-US" b="1" dirty="0"/>
              <a:t>While delivering little or no synergy</a:t>
            </a:r>
            <a:r>
              <a:rPr lang="en-US" altLang="en-US" dirty="0"/>
              <a:t>: In 1999, KPMG examined 700 of the most expensive deals between 1996 and 1998 and concluded that only 17% created value for the combined firm, 30% were value neutral and 53% destroyed value.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026">
            <a:extLst>
              <a:ext uri="{FF2B5EF4-FFF2-40B4-BE49-F238E27FC236}">
                <a16:creationId xmlns:a16="http://schemas.microsoft.com/office/drawing/2014/main" id="{A9C87659-F2ED-D54F-B68E-389AA69AC4E9}"/>
              </a:ext>
            </a:extLst>
          </p:cNvPr>
          <p:cNvSpPr>
            <a:spLocks noGrp="1"/>
          </p:cNvSpPr>
          <p:nvPr>
            <p:ph type="title"/>
          </p:nvPr>
        </p:nvSpPr>
        <p:spPr/>
        <p:txBody>
          <a:bodyPr/>
          <a:lstStyle/>
          <a:p>
            <a:r>
              <a:rPr lang="en-US" altLang="en-US"/>
              <a:t>After the acquisition… Divestitures</a:t>
            </a:r>
          </a:p>
        </p:txBody>
      </p:sp>
      <p:sp>
        <p:nvSpPr>
          <p:cNvPr id="7170" name="Rectangle 1027">
            <a:extLst>
              <a:ext uri="{FF2B5EF4-FFF2-40B4-BE49-F238E27FC236}">
                <a16:creationId xmlns:a16="http://schemas.microsoft.com/office/drawing/2014/main" id="{C562F0E3-7BC6-5D43-99D3-F7A5C840DF78}"/>
              </a:ext>
            </a:extLst>
          </p:cNvPr>
          <p:cNvSpPr>
            <a:spLocks noGrp="1"/>
          </p:cNvSpPr>
          <p:nvPr>
            <p:ph idx="1"/>
          </p:nvPr>
        </p:nvSpPr>
        <p:spPr/>
        <p:txBody>
          <a:bodyPr/>
          <a:lstStyle/>
          <a:p>
            <a:r>
              <a:rPr lang="en-US" altLang="en-US" b="1" dirty="0"/>
              <a:t>Many get reversed</a:t>
            </a:r>
            <a:r>
              <a:rPr lang="en-US" altLang="en-US" dirty="0"/>
              <a:t>: The most damaging piece of evidence on the outcome of acquisitions is the </a:t>
            </a:r>
            <a:r>
              <a:rPr lang="en-US" altLang="en-US" b="1" dirty="0"/>
              <a:t>large number of acquisitions that are reversed within fairly short time periods</a:t>
            </a:r>
            <a:r>
              <a:rPr lang="en-US" altLang="en-US" dirty="0"/>
              <a:t>. Mitchell and Lehn note that 20.2% of the acquisitions made between 1982 and 1986 were divested by 1988. In a study published in1992, Kaplan and </a:t>
            </a:r>
            <a:r>
              <a:rPr lang="en-US" altLang="en-US" dirty="0" err="1"/>
              <a:t>Weisbach</a:t>
            </a:r>
            <a:r>
              <a:rPr lang="en-US" altLang="en-US" dirty="0"/>
              <a:t> found that 44% of the mergers they studied were reversed, largely because the acquirer paid too much or because the operations of the two firms did not mesh. </a:t>
            </a:r>
          </a:p>
          <a:p>
            <a:r>
              <a:rPr lang="en-US" altLang="en-US" b="1" dirty="0"/>
              <a:t>Especially over longer time periods</a:t>
            </a:r>
            <a:r>
              <a:rPr lang="en-US" altLang="en-US" dirty="0"/>
              <a:t>: Studies that have tracked acquisitions for longer time periods (ten years or more) have found the </a:t>
            </a:r>
            <a:r>
              <a:rPr lang="en-US" altLang="en-US" b="1" dirty="0"/>
              <a:t>divestiture rate of acquisitions rises to almost 50%,</a:t>
            </a:r>
            <a:r>
              <a:rPr lang="en-US" altLang="en-US" dirty="0"/>
              <a:t> suggesting that few firms enjoy the promised benefits from acquisitions do not occur. In another study,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a:extLst>
              <a:ext uri="{FF2B5EF4-FFF2-40B4-BE49-F238E27FC236}">
                <a16:creationId xmlns:a16="http://schemas.microsoft.com/office/drawing/2014/main" id="{4313E9CA-3A78-3149-901E-0F3BD1064811}"/>
              </a:ext>
            </a:extLst>
          </p:cNvPr>
          <p:cNvSpPr>
            <a:spLocks noGrp="1"/>
          </p:cNvSpPr>
          <p:nvPr>
            <p:ph type="title"/>
          </p:nvPr>
        </p:nvSpPr>
        <p:spPr/>
        <p:txBody>
          <a:bodyPr/>
          <a:lstStyle/>
          <a:p>
            <a:r>
              <a:rPr lang="en-US" altLang="en-US"/>
              <a:t>Takeover based investment strategies</a:t>
            </a:r>
          </a:p>
        </p:txBody>
      </p:sp>
      <p:sp>
        <p:nvSpPr>
          <p:cNvPr id="8194" name="Rectangle 3">
            <a:extLst>
              <a:ext uri="{FF2B5EF4-FFF2-40B4-BE49-F238E27FC236}">
                <a16:creationId xmlns:a16="http://schemas.microsoft.com/office/drawing/2014/main" id="{5CF1096B-2180-5E49-8F6D-53CFFE9495CE}"/>
              </a:ext>
            </a:extLst>
          </p:cNvPr>
          <p:cNvSpPr>
            <a:spLocks noGrp="1"/>
          </p:cNvSpPr>
          <p:nvPr>
            <p:ph idx="1"/>
          </p:nvPr>
        </p:nvSpPr>
        <p:spPr/>
        <p:txBody>
          <a:bodyPr>
            <a:normAutofit lnSpcReduction="10000"/>
          </a:bodyPr>
          <a:lstStyle/>
          <a:p>
            <a:r>
              <a:rPr lang="en-US" altLang="en-US" b="1" dirty="0"/>
              <a:t>Invest in target firm prior to acquisition announcement</a:t>
            </a:r>
            <a:r>
              <a:rPr lang="en-US" altLang="en-US" dirty="0"/>
              <a:t>: The first and most lucrative, if you can pull it off, is to find a way (legally) to invest in a target firm before the acquisition is announced. </a:t>
            </a:r>
          </a:p>
          <a:p>
            <a:r>
              <a:rPr lang="en-US" altLang="en-US" b="1" dirty="0"/>
              <a:t>Invest in either target or acquiring firm or both after acquisition is announced but before it is completed</a:t>
            </a:r>
            <a:r>
              <a:rPr lang="en-US" altLang="en-US" dirty="0"/>
              <a:t>: The second is to wait until after the takeover is announced and then try to take advantage of the price drift between the announcement date and the day the deal is consummated. This is often called risk arbitrage. </a:t>
            </a:r>
          </a:p>
          <a:p>
            <a:r>
              <a:rPr lang="en-US" altLang="en-US" b="1" dirty="0"/>
              <a:t>Invest in “good” mergers and sell short on “bad” ones</a:t>
            </a:r>
            <a:r>
              <a:rPr lang="en-US" altLang="en-US" dirty="0"/>
              <a:t>: The third is also a post-announcement strategy, but it is a long-term strategy where you invest in firms that you believe have the pieces in place to deliver the promised synergy or value creation.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a:extLst>
              <a:ext uri="{FF2B5EF4-FFF2-40B4-BE49-F238E27FC236}">
                <a16:creationId xmlns:a16="http://schemas.microsoft.com/office/drawing/2014/main" id="{819BDE19-4694-3A49-9C79-AB3A9AB8841F}"/>
              </a:ext>
            </a:extLst>
          </p:cNvPr>
          <p:cNvSpPr>
            <a:spLocks noGrp="1"/>
          </p:cNvSpPr>
          <p:nvPr>
            <p:ph type="title"/>
          </p:nvPr>
        </p:nvSpPr>
        <p:spPr/>
        <p:txBody>
          <a:bodyPr/>
          <a:lstStyle/>
          <a:p>
            <a:r>
              <a:rPr lang="en-US" altLang="en-US"/>
              <a:t>Preannouncement Trading</a:t>
            </a:r>
          </a:p>
        </p:txBody>
      </p:sp>
      <p:sp>
        <p:nvSpPr>
          <p:cNvPr id="9218" name="Rectangle 3">
            <a:extLst>
              <a:ext uri="{FF2B5EF4-FFF2-40B4-BE49-F238E27FC236}">
                <a16:creationId xmlns:a16="http://schemas.microsoft.com/office/drawing/2014/main" id="{AFE28D54-FECF-1249-8865-4C06FE4F5E6F}"/>
              </a:ext>
            </a:extLst>
          </p:cNvPr>
          <p:cNvSpPr>
            <a:spLocks noGrp="1"/>
          </p:cNvSpPr>
          <p:nvPr>
            <p:ph idx="1"/>
          </p:nvPr>
        </p:nvSpPr>
        <p:spPr/>
        <p:txBody>
          <a:bodyPr>
            <a:normAutofit fontScale="92500" lnSpcReduction="20000"/>
          </a:bodyPr>
          <a:lstStyle/>
          <a:p>
            <a:r>
              <a:rPr lang="en-US" altLang="en-US" dirty="0"/>
              <a:t>Research indicates that the </a:t>
            </a:r>
            <a:r>
              <a:rPr lang="en-US" altLang="en-US" b="1" dirty="0"/>
              <a:t>typical target firm </a:t>
            </a:r>
            <a:r>
              <a:rPr lang="en-US" altLang="en-US" dirty="0"/>
              <a:t>in a hostile takeover has the following characteristics:</a:t>
            </a:r>
          </a:p>
          <a:p>
            <a:pPr lvl="1"/>
            <a:r>
              <a:rPr lang="en-US" altLang="en-US" dirty="0"/>
              <a:t> It </a:t>
            </a:r>
            <a:r>
              <a:rPr lang="en-US" altLang="en-US" b="1" dirty="0"/>
              <a:t>has under performed other stocks in its industry and the overall market</a:t>
            </a:r>
            <a:r>
              <a:rPr lang="en-US" altLang="en-US" dirty="0"/>
              <a:t>, in terms of returns to its stockholders in the years preceding the takeover.</a:t>
            </a:r>
          </a:p>
          <a:p>
            <a:pPr lvl="1"/>
            <a:r>
              <a:rPr lang="en-US" altLang="en-US" dirty="0"/>
              <a:t>It </a:t>
            </a:r>
            <a:r>
              <a:rPr lang="en-US" altLang="en-US" b="1" dirty="0"/>
              <a:t>has been less profitable than firms in its industr</a:t>
            </a:r>
            <a:r>
              <a:rPr lang="en-US" altLang="en-US" dirty="0"/>
              <a:t>y in the years preceding the takeover.</a:t>
            </a:r>
          </a:p>
          <a:p>
            <a:pPr lvl="1"/>
            <a:r>
              <a:rPr lang="en-US" altLang="en-US" dirty="0"/>
              <a:t>It </a:t>
            </a:r>
            <a:r>
              <a:rPr lang="en-US" altLang="en-US" b="1" dirty="0"/>
              <a:t>has a much lower stock holding by insiders </a:t>
            </a:r>
            <a:r>
              <a:rPr lang="en-US" altLang="en-US" dirty="0"/>
              <a:t>than do firms in its peer groups.</a:t>
            </a:r>
          </a:p>
          <a:p>
            <a:pPr lvl="1"/>
            <a:r>
              <a:rPr lang="en-US" altLang="en-US" dirty="0"/>
              <a:t>It </a:t>
            </a:r>
            <a:r>
              <a:rPr lang="en-US" altLang="en-US" b="1" dirty="0"/>
              <a:t>has a low price to book ratio</a:t>
            </a:r>
            <a:r>
              <a:rPr lang="en-US" altLang="en-US" dirty="0"/>
              <a:t> &amp; a low ratio of value to replacement cost.</a:t>
            </a:r>
          </a:p>
          <a:p>
            <a:r>
              <a:rPr lang="en-US" altLang="en-US" dirty="0"/>
              <a:t>There are two ways in which </a:t>
            </a:r>
            <a:r>
              <a:rPr lang="en-US" altLang="en-US" b="1" dirty="0"/>
              <a:t>we can use the findings of these studies to identify potential target firms</a:t>
            </a:r>
            <a:r>
              <a:rPr lang="en-US" altLang="en-US" dirty="0"/>
              <a:t>. </a:t>
            </a:r>
          </a:p>
          <a:p>
            <a:pPr lvl="1"/>
            <a:r>
              <a:rPr lang="en-US" altLang="en-US" dirty="0"/>
              <a:t>Develop a </a:t>
            </a:r>
            <a:r>
              <a:rPr lang="en-US" altLang="en-US" b="1" dirty="0"/>
              <a:t>set of screens </a:t>
            </a:r>
            <a:r>
              <a:rPr lang="en-US" altLang="en-US" dirty="0"/>
              <a:t>that incorporate the variables mentioned above. </a:t>
            </a:r>
          </a:p>
          <a:p>
            <a:pPr lvl="1"/>
            <a:r>
              <a:rPr lang="en-US" altLang="en-US" dirty="0"/>
              <a:t>The second and slightly more sophisticated variant is to </a:t>
            </a:r>
            <a:r>
              <a:rPr lang="en-US" altLang="en-US" b="1" dirty="0"/>
              <a:t>estimate the probability of being taken over </a:t>
            </a:r>
            <a:r>
              <a:rPr lang="en-US" altLang="en-US" dirty="0"/>
              <a:t>for every firm in the market using statistical techniques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CF3710C8-165A-5A4F-A35C-2C6B17146D2E}"/>
              </a:ext>
            </a:extLst>
          </p:cNvPr>
          <p:cNvSpPr>
            <a:spLocks noGrp="1"/>
          </p:cNvSpPr>
          <p:nvPr>
            <p:ph type="title"/>
          </p:nvPr>
        </p:nvSpPr>
        <p:spPr/>
        <p:txBody>
          <a:bodyPr/>
          <a:lstStyle/>
          <a:p>
            <a:r>
              <a:rPr lang="en-US" altLang="en-US"/>
              <a:t>Post-Announcement Trading</a:t>
            </a:r>
          </a:p>
        </p:txBody>
      </p:sp>
      <p:sp>
        <p:nvSpPr>
          <p:cNvPr id="10242" name="Rectangle 3">
            <a:extLst>
              <a:ext uri="{FF2B5EF4-FFF2-40B4-BE49-F238E27FC236}">
                <a16:creationId xmlns:a16="http://schemas.microsoft.com/office/drawing/2014/main" id="{395E3A19-7FFA-4C4A-A850-6D7D1A2494A7}"/>
              </a:ext>
            </a:extLst>
          </p:cNvPr>
          <p:cNvSpPr>
            <a:spLocks noGrp="1"/>
          </p:cNvSpPr>
          <p:nvPr>
            <p:ph idx="1"/>
          </p:nvPr>
        </p:nvSpPr>
        <p:spPr/>
        <p:txBody>
          <a:bodyPr/>
          <a:lstStyle/>
          <a:p>
            <a:r>
              <a:rPr lang="en-US" altLang="en-US" dirty="0"/>
              <a:t>In this strategy, </a:t>
            </a:r>
            <a:r>
              <a:rPr lang="en-US" altLang="en-US" b="1" dirty="0"/>
              <a:t>you buy companies after acquisitions or mergers are completed because you believe that they will be able to deliver what they promise at the time of the merger</a:t>
            </a:r>
            <a:r>
              <a:rPr lang="en-US" altLang="en-US" dirty="0"/>
              <a:t> – higher earnings growth and synergy. </a:t>
            </a:r>
          </a:p>
          <a:p>
            <a:r>
              <a:rPr lang="en-US" altLang="en-US" dirty="0"/>
              <a:t>The likelihood of success seems to be greater</a:t>
            </a:r>
          </a:p>
          <a:p>
            <a:pPr lvl="1"/>
            <a:r>
              <a:rPr lang="en-US" altLang="en-US" dirty="0"/>
              <a:t>In </a:t>
            </a:r>
            <a:r>
              <a:rPr lang="en-US" altLang="en-US" b="1" dirty="0"/>
              <a:t>hostile acquisitions</a:t>
            </a:r>
            <a:r>
              <a:rPr lang="en-US" altLang="en-US" dirty="0"/>
              <a:t>, where the management is replaced.</a:t>
            </a:r>
          </a:p>
          <a:p>
            <a:pPr lvl="1"/>
            <a:r>
              <a:rPr lang="en-US" altLang="en-US" dirty="0"/>
              <a:t>In </a:t>
            </a:r>
            <a:r>
              <a:rPr lang="en-US" altLang="en-US" b="1" dirty="0"/>
              <a:t>mergers of like businesses </a:t>
            </a:r>
            <a:r>
              <a:rPr lang="en-US" altLang="en-US" dirty="0"/>
              <a:t>than in conglomerate mergers</a:t>
            </a:r>
          </a:p>
          <a:p>
            <a:pPr lvl="1"/>
            <a:r>
              <a:rPr lang="en-US" altLang="en-US" dirty="0"/>
              <a:t>In </a:t>
            </a:r>
            <a:r>
              <a:rPr lang="en-US" altLang="en-US" b="1" dirty="0"/>
              <a:t>cost-saving mergers</a:t>
            </a:r>
            <a:r>
              <a:rPr lang="en-US" altLang="en-US" dirty="0"/>
              <a:t> than in growth-oriented mergers</a:t>
            </a:r>
          </a:p>
          <a:p>
            <a:pPr lvl="1"/>
            <a:r>
              <a:rPr lang="en-US" altLang="en-US" dirty="0"/>
              <a:t>In </a:t>
            </a:r>
            <a:r>
              <a:rPr lang="en-US" altLang="en-US" b="1" dirty="0"/>
              <a:t>mergers where plans for synergy are made </a:t>
            </a:r>
            <a:r>
              <a:rPr lang="en-US" altLang="en-US" dirty="0"/>
              <a:t>before the merger</a:t>
            </a:r>
          </a:p>
          <a:p>
            <a:pPr lvl="1"/>
            <a:r>
              <a:rPr lang="en-US" altLang="en-US" dirty="0"/>
              <a:t>In acquisitions of </a:t>
            </a:r>
            <a:r>
              <a:rPr lang="en-US" altLang="en-US" b="1" dirty="0"/>
              <a:t>small, privately owned businesses</a:t>
            </a:r>
            <a:r>
              <a:rPr lang="en-US" altLang="en-US" dirty="0"/>
              <a:t> by larger companies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6DEE8758-4A9A-8749-8B5A-B965D64257E6}"/>
              </a:ext>
            </a:extLst>
          </p:cNvPr>
          <p:cNvSpPr>
            <a:spLocks noGrp="1"/>
          </p:cNvSpPr>
          <p:nvPr>
            <p:ph type="title"/>
          </p:nvPr>
        </p:nvSpPr>
        <p:spPr/>
        <p:txBody>
          <a:bodyPr/>
          <a:lstStyle/>
          <a:p>
            <a:r>
              <a:rPr lang="en-US" altLang="en-US"/>
              <a:t>II. Stock Splits</a:t>
            </a:r>
          </a:p>
        </p:txBody>
      </p:sp>
      <p:pic>
        <p:nvPicPr>
          <p:cNvPr id="11266" name="Picture 5">
            <a:extLst>
              <a:ext uri="{FF2B5EF4-FFF2-40B4-BE49-F238E27FC236}">
                <a16:creationId xmlns:a16="http://schemas.microsoft.com/office/drawing/2014/main" id="{B49BDF07-4EC4-F449-AC9C-60D964D4FF0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2095500" y="1860550"/>
            <a:ext cx="4953000" cy="42037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D39AF7CF-E013-414A-88E4-BDF7D9692BB4}"/>
              </a:ext>
            </a:extLst>
          </p:cNvPr>
          <p:cNvSpPr>
            <a:spLocks noGrp="1"/>
          </p:cNvSpPr>
          <p:nvPr>
            <p:ph type="title"/>
          </p:nvPr>
        </p:nvSpPr>
        <p:spPr/>
        <p:txBody>
          <a:bodyPr/>
          <a:lstStyle/>
          <a:p>
            <a:r>
              <a:rPr lang="en-US" altLang="en-US"/>
              <a:t>III. Dividend Changes</a:t>
            </a:r>
          </a:p>
        </p:txBody>
      </p:sp>
      <p:pic>
        <p:nvPicPr>
          <p:cNvPr id="12290" name="Picture 5">
            <a:extLst>
              <a:ext uri="{FF2B5EF4-FFF2-40B4-BE49-F238E27FC236}">
                <a16:creationId xmlns:a16="http://schemas.microsoft.com/office/drawing/2014/main" id="{36CA0A29-55E9-5A47-A582-C1BDEF98A30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261495" y="1752600"/>
            <a:ext cx="6621010" cy="44196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a:extLst>
              <a:ext uri="{FF2B5EF4-FFF2-40B4-BE49-F238E27FC236}">
                <a16:creationId xmlns:a16="http://schemas.microsoft.com/office/drawing/2014/main" id="{E4456D1A-04AB-A24A-AA16-455C8E5411A9}"/>
              </a:ext>
            </a:extLst>
          </p:cNvPr>
          <p:cNvSpPr>
            <a:spLocks noGrp="1"/>
          </p:cNvSpPr>
          <p:nvPr>
            <p:ph type="title"/>
          </p:nvPr>
        </p:nvSpPr>
        <p:spPr/>
        <p:txBody>
          <a:bodyPr/>
          <a:lstStyle/>
          <a:p>
            <a:r>
              <a:rPr lang="en-US" altLang="en-US"/>
              <a:t>Have dividends become less informative?</a:t>
            </a:r>
          </a:p>
        </p:txBody>
      </p:sp>
      <p:pic>
        <p:nvPicPr>
          <p:cNvPr id="13314" name="Content Placeholder 3">
            <a:extLst>
              <a:ext uri="{FF2B5EF4-FFF2-40B4-BE49-F238E27FC236}">
                <a16:creationId xmlns:a16="http://schemas.microsoft.com/office/drawing/2014/main" id="{B9FF740A-FCF5-834F-8B67-26ED6BEA06C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828800" y="2095500"/>
            <a:ext cx="5486400" cy="37338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026">
            <a:extLst>
              <a:ext uri="{FF2B5EF4-FFF2-40B4-BE49-F238E27FC236}">
                <a16:creationId xmlns:a16="http://schemas.microsoft.com/office/drawing/2014/main" id="{DC976A3E-4460-4248-ABF3-CC68C0749B97}"/>
              </a:ext>
            </a:extLst>
          </p:cNvPr>
          <p:cNvSpPr>
            <a:spLocks noGrp="1"/>
          </p:cNvSpPr>
          <p:nvPr>
            <p:ph type="title"/>
          </p:nvPr>
        </p:nvSpPr>
        <p:spPr/>
        <p:txBody>
          <a:bodyPr/>
          <a:lstStyle/>
          <a:p>
            <a:r>
              <a:rPr lang="en-US" altLang="en-US"/>
              <a:t>Determinants of Success</a:t>
            </a:r>
          </a:p>
        </p:txBody>
      </p:sp>
      <p:sp>
        <p:nvSpPr>
          <p:cNvPr id="14338" name="Rectangle 1027">
            <a:extLst>
              <a:ext uri="{FF2B5EF4-FFF2-40B4-BE49-F238E27FC236}">
                <a16:creationId xmlns:a16="http://schemas.microsoft.com/office/drawing/2014/main" id="{C6A770A2-F9FF-6548-8D79-F40E1E50B933}"/>
              </a:ext>
            </a:extLst>
          </p:cNvPr>
          <p:cNvSpPr>
            <a:spLocks noGrp="1"/>
          </p:cNvSpPr>
          <p:nvPr>
            <p:ph idx="1"/>
          </p:nvPr>
        </p:nvSpPr>
        <p:spPr/>
        <p:txBody>
          <a:bodyPr>
            <a:normAutofit fontScale="92500" lnSpcReduction="20000"/>
          </a:bodyPr>
          <a:lstStyle/>
          <a:p>
            <a:r>
              <a:rPr lang="en-US" altLang="en-US" b="1" dirty="0"/>
              <a:t>Identify the information </a:t>
            </a:r>
            <a:r>
              <a:rPr lang="en-US" altLang="en-US" dirty="0"/>
              <a:t>around which your strategy will be built: Since you have to trade on the announcement, it is critical that you determine in advance the information that will trigger a trade. </a:t>
            </a:r>
          </a:p>
          <a:p>
            <a:r>
              <a:rPr lang="en-US" altLang="en-US" b="1" dirty="0"/>
              <a:t>Invest in an information system </a:t>
            </a:r>
            <a:r>
              <a:rPr lang="en-US" altLang="en-US" dirty="0"/>
              <a:t>that will deliver the information to you instantaneously: Many individual investors receive information with a time lag – 15 to 20 minutes after it reaches the trading floor and institutional investors. </a:t>
            </a:r>
          </a:p>
          <a:p>
            <a:r>
              <a:rPr lang="en-US" altLang="en-US" b="1" dirty="0"/>
              <a:t>Execute quickly</a:t>
            </a:r>
            <a:r>
              <a:rPr lang="en-US" altLang="en-US" dirty="0"/>
              <a:t>: Getting an earnings report or an acquisition announcement in real time is of little use if it takes you 20 minutes to trade. Immediate execution of trades is essential to succeeding with this strategy.</a:t>
            </a:r>
          </a:p>
          <a:p>
            <a:r>
              <a:rPr lang="en-US" altLang="en-US" b="1" dirty="0"/>
              <a:t>Keep a tight lid on transactions costs</a:t>
            </a:r>
            <a:r>
              <a:rPr lang="en-US" altLang="en-US" dirty="0"/>
              <a:t>:  Speedy execution of trades usually goes with higher transactions costs, but these transactions costs can very easily wipe out any potential you may see for excess returns).</a:t>
            </a:r>
          </a:p>
          <a:p>
            <a:r>
              <a:rPr lang="en-US" altLang="en-US" b="1" dirty="0"/>
              <a:t>Know when to sel</a:t>
            </a:r>
            <a:r>
              <a:rPr lang="en-US" altLang="en-US" dirty="0"/>
              <a:t>l: Almost as critical as knowing when to buy is knowing when to sell, since the price effects of news releases may begin to fade or even reverse after a while.</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1297</TotalTime>
  <Words>1100</Words>
  <Application>Microsoft Macintosh PowerPoint</Application>
  <PresentationFormat>On-screen Show (4:3)</PresentationFormat>
  <Paragraphs>46</Paragraphs>
  <Slides>13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Calibri</vt:lpstr>
      <vt:lpstr>Rockwell</vt:lpstr>
      <vt:lpstr>Rockwell Condensed</vt:lpstr>
      <vt:lpstr>Rockwell Extra Bold</vt:lpstr>
      <vt:lpstr>Times</vt:lpstr>
      <vt:lpstr>Wingdings</vt:lpstr>
      <vt:lpstr>Slides2025</vt:lpstr>
      <vt:lpstr>Information Trading: Public Information – Other than Earnings</vt:lpstr>
      <vt:lpstr>I. Acquisitions</vt:lpstr>
      <vt:lpstr>Across different types of acquisitions…</vt:lpstr>
      <vt:lpstr>The Effect on Acquirers..</vt:lpstr>
      <vt:lpstr>After the acquisition… Operating Evidence</vt:lpstr>
      <vt:lpstr>After the acquisition… Divestitures</vt:lpstr>
      <vt:lpstr>Takeover based investment strategies</vt:lpstr>
      <vt:lpstr>Preannouncement Trading</vt:lpstr>
      <vt:lpstr>Post-Announcement Trading</vt:lpstr>
      <vt:lpstr>II. Stock Splits</vt:lpstr>
      <vt:lpstr>III. Dividend Changes</vt:lpstr>
      <vt:lpstr>Have dividends become less informative?</vt:lpstr>
      <vt:lpstr>Determinants of Success</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74</cp:revision>
  <cp:lastPrinted>2025-12-12T17:41:20Z</cp:lastPrinted>
  <dcterms:created xsi:type="dcterms:W3CDTF">1998-07-22T17:34:10Z</dcterms:created>
  <dcterms:modified xsi:type="dcterms:W3CDTF">2025-12-12T17:41:26Z</dcterms:modified>
</cp:coreProperties>
</file>