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75" r:id="rId1"/>
  </p:sldMasterIdLst>
  <p:notesMasterIdLst>
    <p:notesMasterId r:id="rId21"/>
  </p:notesMasterIdLst>
  <p:sldIdLst>
    <p:sldId id="256" r:id="rId2"/>
    <p:sldId id="346" r:id="rId3"/>
    <p:sldId id="313" r:id="rId4"/>
    <p:sldId id="314" r:id="rId5"/>
    <p:sldId id="315" r:id="rId6"/>
    <p:sldId id="316" r:id="rId7"/>
    <p:sldId id="320" r:id="rId8"/>
    <p:sldId id="347" r:id="rId9"/>
    <p:sldId id="324" r:id="rId10"/>
    <p:sldId id="326" r:id="rId11"/>
    <p:sldId id="331" r:id="rId12"/>
    <p:sldId id="332" r:id="rId13"/>
    <p:sldId id="333" r:id="rId14"/>
    <p:sldId id="334" r:id="rId15"/>
    <p:sldId id="340" r:id="rId16"/>
    <p:sldId id="343" r:id="rId17"/>
    <p:sldId id="341" r:id="rId18"/>
    <p:sldId id="344" r:id="rId19"/>
    <p:sldId id="34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061"/>
  </p:normalViewPr>
  <p:slideViewPr>
    <p:cSldViewPr>
      <p:cViewPr varScale="1">
        <p:scale>
          <a:sx n="114" d="100"/>
          <a:sy n="114"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1890A3FF-43F0-F749-8215-6E9EA807A9A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EBFDD362-8631-D34E-9957-F2227F4AB909}"/>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3A2C49B8-2F46-1846-ABF7-39785B35930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B3DF822F-5995-ED44-A838-8070F097F5A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78F5D42C-2735-164C-8DA1-27E47A6CB623}"/>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3B5DCD1F-34BF-CD4A-841B-C8AD06EC24FE}"/>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1CBCE554-78D9-A346-9FF8-F74053AEFB3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CBCE554-78D9-A346-9FF8-F74053AEFB36}" type="slidenum">
              <a:rPr lang="en-US" altLang="en-US" smtClean="0"/>
              <a:pPr>
                <a:defRPr/>
              </a:pPr>
              <a:t>1</a:t>
            </a:fld>
            <a:endParaRPr lang="en-US" altLang="en-US"/>
          </a:p>
        </p:txBody>
      </p:sp>
    </p:spTree>
    <p:extLst>
      <p:ext uri="{BB962C8B-B14F-4D97-AF65-F5344CB8AC3E}">
        <p14:creationId xmlns:p14="http://schemas.microsoft.com/office/powerpoint/2010/main" val="4291384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CBCE554-78D9-A346-9FF8-F74053AEFB36}" type="slidenum">
              <a:rPr lang="en-US" altLang="en-US" smtClean="0"/>
              <a:pPr>
                <a:defRPr/>
              </a:pPr>
              <a:t>7</a:t>
            </a:fld>
            <a:endParaRPr lang="en-US" altLang="en-US"/>
          </a:p>
        </p:txBody>
      </p:sp>
    </p:spTree>
    <p:extLst>
      <p:ext uri="{BB962C8B-B14F-4D97-AF65-F5344CB8AC3E}">
        <p14:creationId xmlns:p14="http://schemas.microsoft.com/office/powerpoint/2010/main" val="771040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CBCE554-78D9-A346-9FF8-F74053AEFB36}" type="slidenum">
              <a:rPr lang="en-US" altLang="en-US" smtClean="0"/>
              <a:pPr>
                <a:defRPr/>
              </a:pPr>
              <a:t>9</a:t>
            </a:fld>
            <a:endParaRPr lang="en-US" altLang="en-US"/>
          </a:p>
        </p:txBody>
      </p:sp>
    </p:spTree>
    <p:extLst>
      <p:ext uri="{BB962C8B-B14F-4D97-AF65-F5344CB8AC3E}">
        <p14:creationId xmlns:p14="http://schemas.microsoft.com/office/powerpoint/2010/main" val="1639289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t>
            </a:r>
          </a:p>
        </p:txBody>
      </p:sp>
      <p:sp>
        <p:nvSpPr>
          <p:cNvPr id="4" name="Slide Number Placeholder 3"/>
          <p:cNvSpPr>
            <a:spLocks noGrp="1"/>
          </p:cNvSpPr>
          <p:nvPr>
            <p:ph type="sldNum" sz="quarter" idx="5"/>
          </p:nvPr>
        </p:nvSpPr>
        <p:spPr/>
        <p:txBody>
          <a:bodyPr/>
          <a:lstStyle/>
          <a:p>
            <a:pPr>
              <a:defRPr/>
            </a:pPr>
            <a:fld id="{1CBCE554-78D9-A346-9FF8-F74053AEFB36}" type="slidenum">
              <a:rPr lang="en-US" altLang="en-US" smtClean="0"/>
              <a:pPr>
                <a:defRPr/>
              </a:pPr>
              <a:t>10</a:t>
            </a:fld>
            <a:endParaRPr lang="en-US" altLang="en-US"/>
          </a:p>
        </p:txBody>
      </p:sp>
    </p:spTree>
    <p:extLst>
      <p:ext uri="{BB962C8B-B14F-4D97-AF65-F5344CB8AC3E}">
        <p14:creationId xmlns:p14="http://schemas.microsoft.com/office/powerpoint/2010/main" val="4081242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CBCE554-78D9-A346-9FF8-F74053AEFB36}" type="slidenum">
              <a:rPr lang="en-US" altLang="en-US" smtClean="0"/>
              <a:pPr>
                <a:defRPr/>
              </a:pPr>
              <a:t>15</a:t>
            </a:fld>
            <a:endParaRPr lang="en-US" altLang="en-US"/>
          </a:p>
        </p:txBody>
      </p:sp>
    </p:spTree>
    <p:extLst>
      <p:ext uri="{BB962C8B-B14F-4D97-AF65-F5344CB8AC3E}">
        <p14:creationId xmlns:p14="http://schemas.microsoft.com/office/powerpoint/2010/main" val="3793797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CBCE554-78D9-A346-9FF8-F74053AEFB36}" type="slidenum">
              <a:rPr lang="en-US" altLang="en-US" smtClean="0"/>
              <a:pPr>
                <a:defRPr/>
              </a:pPr>
              <a:t>17</a:t>
            </a:fld>
            <a:endParaRPr lang="en-US" altLang="en-US"/>
          </a:p>
        </p:txBody>
      </p:sp>
    </p:spTree>
    <p:extLst>
      <p:ext uri="{BB962C8B-B14F-4D97-AF65-F5344CB8AC3E}">
        <p14:creationId xmlns:p14="http://schemas.microsoft.com/office/powerpoint/2010/main" val="135575843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4A1F9D10-84AB-C141-8F21-1D14A86F68EE}"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98E183B5-87CA-FE41-BE78-48A953DF0A00}" type="slidenum">
              <a:rPr lang="en-US" altLang="en-US" smtClean="0"/>
              <a:pPr>
                <a:defRPr/>
              </a:pPr>
              <a:t>‹#›</a:t>
            </a:fld>
            <a:endParaRPr lang="en-US" altLang="en-US"/>
          </a:p>
        </p:txBody>
      </p:sp>
    </p:spTree>
    <p:extLst>
      <p:ext uri="{BB962C8B-B14F-4D97-AF65-F5344CB8AC3E}">
        <p14:creationId xmlns:p14="http://schemas.microsoft.com/office/powerpoint/2010/main" val="3316818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534704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B1B8C306-DE5B-AA45-BED4-F67423F388FA}"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369BD596-E662-1941-B186-3EB21F0EB966}" type="slidenum">
              <a:rPr lang="en-US" altLang="en-US" smtClean="0"/>
              <a:pPr>
                <a:defRPr/>
              </a:pPr>
              <a:t>‹#›</a:t>
            </a:fld>
            <a:endParaRPr lang="en-US" altLang="en-US"/>
          </a:p>
        </p:txBody>
      </p:sp>
    </p:spTree>
    <p:extLst>
      <p:ext uri="{BB962C8B-B14F-4D97-AF65-F5344CB8AC3E}">
        <p14:creationId xmlns:p14="http://schemas.microsoft.com/office/powerpoint/2010/main" val="530215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D605B56B-BE36-CF40-9A80-50592AD37659}" type="datetime1">
              <a:rPr lang="en-US" altLang="en-US" smtClean="0"/>
              <a:pPr>
                <a:defRPr/>
              </a:pPr>
              <a:t>12/12/25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79B5DD-F5DE-5747-8FB5-787CA3DD4A4D}" type="slidenum">
              <a:rPr lang="en-US" altLang="en-US" smtClean="0"/>
              <a:pPr>
                <a:defRPr/>
              </a:pPr>
              <a:t>‹#›</a:t>
            </a:fld>
            <a:endParaRPr lang="en-US" altLang="en-US"/>
          </a:p>
        </p:txBody>
      </p:sp>
    </p:spTree>
    <p:extLst>
      <p:ext uri="{BB962C8B-B14F-4D97-AF65-F5344CB8AC3E}">
        <p14:creationId xmlns:p14="http://schemas.microsoft.com/office/powerpoint/2010/main" val="1327954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1B325830-8092-A941-B223-02D1382571AC}"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028208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B6E74269-58DC-E949-8117-5013DED2B936}" type="datetime1">
              <a:rPr lang="en-US" altLang="en-US" smtClean="0"/>
              <a:pPr>
                <a:defRPr/>
              </a:pPr>
              <a:t>12/12/25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A95013D4-CE2F-0B4F-8184-FA5A6859C2A6}"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385918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F389730-0866-2542-8CA2-B35F5BBDDE94}" type="datetime1">
              <a:rPr lang="en-US" altLang="en-US" smtClean="0"/>
              <a:pPr>
                <a:defRPr/>
              </a:pPr>
              <a:t>12/12/25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DD193552-B5EB-7D4A-82D4-42D47990BD9E}" type="slidenum">
              <a:rPr lang="en-US" altLang="en-US" smtClean="0"/>
              <a:pPr>
                <a:defRPr/>
              </a:pPr>
              <a:t>‹#›</a:t>
            </a:fld>
            <a:endParaRPr lang="en-US" altLang="en-US"/>
          </a:p>
        </p:txBody>
      </p:sp>
    </p:spTree>
    <p:extLst>
      <p:ext uri="{BB962C8B-B14F-4D97-AF65-F5344CB8AC3E}">
        <p14:creationId xmlns:p14="http://schemas.microsoft.com/office/powerpoint/2010/main" val="4137925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1B325830-8092-A941-B223-02D1382571AC}" type="datetime1">
              <a:rPr lang="en-US" altLang="en-US" smtClean="0"/>
              <a:pPr>
                <a:defRPr/>
              </a:pPr>
              <a:t>12/12/25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3626491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B97F626D-9CF0-7245-886C-4FF0CC5208BA}" type="datetime1">
              <a:rPr lang="en-US" altLang="en-US" smtClean="0"/>
              <a:pPr>
                <a:defRPr/>
              </a:pPr>
              <a:t>12/12/25</a:t>
            </a:fld>
            <a:endParaRPr lang="en-US" altLang="en-US"/>
          </a:p>
        </p:txBody>
      </p:sp>
      <p:sp>
        <p:nvSpPr>
          <p:cNvPr id="10" name="Slide Number Placeholder 9"/>
          <p:cNvSpPr>
            <a:spLocks noGrp="1"/>
          </p:cNvSpPr>
          <p:nvPr>
            <p:ph type="sldNum" sz="quarter" idx="12"/>
          </p:nvPr>
        </p:nvSpPr>
        <p:spPr/>
        <p:txBody>
          <a:bodyPr/>
          <a:lstStyle/>
          <a:p>
            <a:pPr>
              <a:defRPr/>
            </a:pPr>
            <a:fld id="{4E8AC080-B6D0-1E47-ACB7-73CB39D3E5AD}" type="slidenum">
              <a:rPr lang="en-US" altLang="en-US" smtClean="0"/>
              <a:pPr>
                <a:defRPr/>
              </a:pPr>
              <a:t>‹#›</a:t>
            </a:fld>
            <a:endParaRPr lang="en-US" altLang="en-US"/>
          </a:p>
        </p:txBody>
      </p:sp>
    </p:spTree>
    <p:extLst>
      <p:ext uri="{BB962C8B-B14F-4D97-AF65-F5344CB8AC3E}">
        <p14:creationId xmlns:p14="http://schemas.microsoft.com/office/powerpoint/2010/main" val="913111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CC3FA028-7333-7540-9390-168A7EDE01D9}"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CD4AEA9-189F-0349-9B5C-07F9E792D723}" type="slidenum">
              <a:rPr lang="en-US" altLang="en-US" smtClean="0"/>
              <a:pPr>
                <a:defRPr/>
              </a:pPr>
              <a:t>‹#›</a:t>
            </a:fld>
            <a:endParaRPr lang="en-US" altLang="en-US"/>
          </a:p>
        </p:txBody>
      </p:sp>
    </p:spTree>
    <p:extLst>
      <p:ext uri="{BB962C8B-B14F-4D97-AF65-F5344CB8AC3E}">
        <p14:creationId xmlns:p14="http://schemas.microsoft.com/office/powerpoint/2010/main" val="3935025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2322296B-A8E7-5A45-90E0-DC6582C7B8CF}"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5C41FBB9-7DAC-1E49-AAED-6E2B6A7BE60A}" type="slidenum">
              <a:rPr lang="en-US" altLang="en-US" smtClean="0"/>
              <a:pPr>
                <a:defRPr/>
              </a:pPr>
              <a:t>‹#›</a:t>
            </a:fld>
            <a:endParaRPr lang="en-US" altLang="en-US"/>
          </a:p>
        </p:txBody>
      </p:sp>
    </p:spTree>
    <p:extLst>
      <p:ext uri="{BB962C8B-B14F-4D97-AF65-F5344CB8AC3E}">
        <p14:creationId xmlns:p14="http://schemas.microsoft.com/office/powerpoint/2010/main" val="1103679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6317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751516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1B325830-8092-A941-B223-02D1382571AC}" type="datetime1">
              <a:rPr lang="en-US" altLang="en-US" smtClean="0"/>
              <a:pPr>
                <a:defRPr/>
              </a:pPr>
              <a:t>12/12/25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2472250938"/>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E254C928-0F05-A440-8CF2-45B7AC002888}"/>
              </a:ext>
            </a:extLst>
          </p:cNvPr>
          <p:cNvSpPr>
            <a:spLocks noGrp="1" noChangeArrowheads="1"/>
          </p:cNvSpPr>
          <p:nvPr>
            <p:ph type="ctrTitle"/>
          </p:nvPr>
        </p:nvSpPr>
        <p:spPr/>
        <p:txBody>
          <a:bodyPr/>
          <a:lstStyle/>
          <a:p>
            <a:r>
              <a:rPr lang="en-US" altLang="en-US"/>
              <a:t>Too good to be true?</a:t>
            </a:r>
            <a:br>
              <a:rPr lang="en-US" altLang="en-US"/>
            </a:br>
            <a:r>
              <a:rPr lang="en-US" altLang="en-US"/>
              <a:t>The Dream of Pure Arbitrage</a:t>
            </a:r>
          </a:p>
        </p:txBody>
      </p:sp>
      <p:sp>
        <p:nvSpPr>
          <p:cNvPr id="2050" name="Rectangle 3">
            <a:extLst>
              <a:ext uri="{FF2B5EF4-FFF2-40B4-BE49-F238E27FC236}">
                <a16:creationId xmlns:a16="http://schemas.microsoft.com/office/drawing/2014/main" id="{231501B0-B3AA-A34E-A2FF-C75E99F2E8BE}"/>
              </a:ext>
            </a:extLst>
          </p:cNvPr>
          <p:cNvSpPr>
            <a:spLocks noGrp="1"/>
          </p:cNvSpPr>
          <p:nvPr>
            <p:ph type="subTitle" idx="1"/>
          </p:nvPr>
        </p:nvSpPr>
        <p:spPr/>
        <p:txBody>
          <a:bodyPr/>
          <a:lstStyle/>
          <a:p>
            <a:r>
              <a:rPr lang="en-US" altLang="en-US" dirty="0"/>
              <a:t>Money machines?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6E408-7D38-6464-51A5-AB66947B3AD7}"/>
              </a:ext>
            </a:extLst>
          </p:cNvPr>
          <p:cNvSpPr>
            <a:spLocks noGrp="1"/>
          </p:cNvSpPr>
          <p:nvPr>
            <p:ph type="title"/>
          </p:nvPr>
        </p:nvSpPr>
        <p:spPr/>
        <p:txBody>
          <a:bodyPr/>
          <a:lstStyle/>
          <a:p>
            <a:r>
              <a:rPr lang="en-US" dirty="0"/>
              <a:t>The Essence of arbitrage</a:t>
            </a:r>
          </a:p>
        </p:txBody>
      </p:sp>
      <p:pic>
        <p:nvPicPr>
          <p:cNvPr id="4" name="Content Placeholder 3" descr="A diagram of a graph&#10;&#10;Description automatically generated with medium confidence">
            <a:extLst>
              <a:ext uri="{FF2B5EF4-FFF2-40B4-BE49-F238E27FC236}">
                <a16:creationId xmlns:a16="http://schemas.microsoft.com/office/drawing/2014/main" id="{3A42EF0D-FD66-AF46-4FA4-470E09745C49}"/>
              </a:ext>
            </a:extLst>
          </p:cNvPr>
          <p:cNvPicPr>
            <a:picLocks noGrp="1" noChangeAspect="1"/>
          </p:cNvPicPr>
          <p:nvPr>
            <p:ph idx="1"/>
          </p:nvPr>
        </p:nvPicPr>
        <p:blipFill>
          <a:blip r:embed="rId2"/>
          <a:stretch>
            <a:fillRect/>
          </a:stretch>
        </p:blipFill>
        <p:spPr>
          <a:xfrm>
            <a:off x="685800" y="2803267"/>
            <a:ext cx="7772400" cy="2318265"/>
          </a:xfrm>
          <a:prstGeom prst="rect">
            <a:avLst/>
          </a:prstGeom>
        </p:spPr>
      </p:pic>
    </p:spTree>
    <p:extLst>
      <p:ext uri="{BB962C8B-B14F-4D97-AF65-F5344CB8AC3E}">
        <p14:creationId xmlns:p14="http://schemas.microsoft.com/office/powerpoint/2010/main" val="3196749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71FF2B57-6826-194E-8415-37FBEF462BED}"/>
              </a:ext>
            </a:extLst>
          </p:cNvPr>
          <p:cNvSpPr>
            <a:spLocks noGrp="1"/>
          </p:cNvSpPr>
          <p:nvPr>
            <p:ph type="title"/>
          </p:nvPr>
        </p:nvSpPr>
        <p:spPr/>
        <p:txBody>
          <a:bodyPr/>
          <a:lstStyle/>
          <a:p>
            <a:r>
              <a:rPr lang="en-US" altLang="en-US" dirty="0"/>
              <a:t>Variants of Arbitrage</a:t>
            </a:r>
          </a:p>
        </p:txBody>
      </p:sp>
      <p:sp>
        <p:nvSpPr>
          <p:cNvPr id="78851" name="Rectangle 3">
            <a:extLst>
              <a:ext uri="{FF2B5EF4-FFF2-40B4-BE49-F238E27FC236}">
                <a16:creationId xmlns:a16="http://schemas.microsoft.com/office/drawing/2014/main" id="{305A4CC7-F14E-3B4B-8938-CE5661BAC0B5}"/>
              </a:ext>
            </a:extLst>
          </p:cNvPr>
          <p:cNvSpPr>
            <a:spLocks noGrp="1" noChangeArrowheads="1"/>
          </p:cNvSpPr>
          <p:nvPr>
            <p:ph idx="1"/>
          </p:nvPr>
        </p:nvSpPr>
        <p:spPr/>
        <p:txBody>
          <a:bodyPr/>
          <a:lstStyle/>
          <a:p>
            <a:r>
              <a:rPr lang="en-US" dirty="0"/>
              <a:t>In pure arbitrage, you invest no money, take no risk and walk away with sure profits.</a:t>
            </a:r>
          </a:p>
          <a:p>
            <a:r>
              <a:rPr lang="en-US" dirty="0"/>
              <a:t>You can categorize arbitrage in the real world into three groups:</a:t>
            </a:r>
          </a:p>
          <a:p>
            <a:pPr lvl="1"/>
            <a:r>
              <a:rPr lang="en-US" b="1" dirty="0"/>
              <a:t>Pure arbitrage</a:t>
            </a:r>
            <a:r>
              <a:rPr lang="en-US" dirty="0"/>
              <a:t>, where, in fact, you risk nothing and earn more than the riskless rate. </a:t>
            </a:r>
          </a:p>
          <a:p>
            <a:pPr lvl="1"/>
            <a:r>
              <a:rPr lang="en-US" b="1" dirty="0"/>
              <a:t>Near arbitrage</a:t>
            </a:r>
            <a:r>
              <a:rPr lang="en-US" dirty="0"/>
              <a:t>, where you have assets that have identical or almost identical  cash flows, trading at different prices, but there is no guarantee that the prices will converge and there exist significant constraints on the investors forcing convergence. </a:t>
            </a:r>
          </a:p>
          <a:p>
            <a:pPr lvl="1"/>
            <a:r>
              <a:rPr lang="en-US" b="1" dirty="0"/>
              <a:t>Speculative arbitrage</a:t>
            </a:r>
            <a:r>
              <a:rPr lang="en-US" dirty="0"/>
              <a:t>, which may not really be arbitrage in the first place. Here, investors take advantage of what they see as mispriced and similar (though not identical) assets, buying the cheaper one and selling the more expensive one.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69FFA14A-54D7-0D4A-BCA0-46AD93931A86}"/>
              </a:ext>
            </a:extLst>
          </p:cNvPr>
          <p:cNvSpPr>
            <a:spLocks noGrp="1"/>
          </p:cNvSpPr>
          <p:nvPr>
            <p:ph type="title"/>
          </p:nvPr>
        </p:nvSpPr>
        <p:spPr/>
        <p:txBody>
          <a:bodyPr/>
          <a:lstStyle/>
          <a:p>
            <a:r>
              <a:rPr lang="en-US" altLang="en-US"/>
              <a:t>Pure Arbitrage</a:t>
            </a:r>
          </a:p>
        </p:txBody>
      </p:sp>
      <p:sp>
        <p:nvSpPr>
          <p:cNvPr id="4098" name="Rectangle 3">
            <a:extLst>
              <a:ext uri="{FF2B5EF4-FFF2-40B4-BE49-F238E27FC236}">
                <a16:creationId xmlns:a16="http://schemas.microsoft.com/office/drawing/2014/main" id="{137BADDF-BBCB-3741-BFF8-6EC8A654DD2D}"/>
              </a:ext>
            </a:extLst>
          </p:cNvPr>
          <p:cNvSpPr>
            <a:spLocks noGrp="1"/>
          </p:cNvSpPr>
          <p:nvPr>
            <p:ph idx="1"/>
          </p:nvPr>
        </p:nvSpPr>
        <p:spPr/>
        <p:txBody>
          <a:bodyPr/>
          <a:lstStyle/>
          <a:p>
            <a:r>
              <a:rPr lang="en-US" altLang="en-US" dirty="0"/>
              <a:t>For pure arbitrage, you have two assets with identical cashflows and different market prices makes pure arbitrage difficult to find in financial markets.  </a:t>
            </a:r>
          </a:p>
          <a:p>
            <a:r>
              <a:rPr lang="en-US" altLang="en-US" dirty="0"/>
              <a:t>There are two reasons why pure arbitrage will be rare:</a:t>
            </a:r>
          </a:p>
          <a:p>
            <a:pPr lvl="1"/>
            <a:r>
              <a:rPr lang="en-US" altLang="en-US" b="1" dirty="0"/>
              <a:t>Identical assets are not common </a:t>
            </a:r>
            <a:r>
              <a:rPr lang="en-US" altLang="en-US" dirty="0"/>
              <a:t>in the real world, especially if you are an equity investor. </a:t>
            </a:r>
          </a:p>
          <a:p>
            <a:pPr lvl="1"/>
            <a:r>
              <a:rPr lang="en-US" altLang="en-US" dirty="0"/>
              <a:t>Assuming two identical assets exist, you have to </a:t>
            </a:r>
            <a:r>
              <a:rPr lang="en-US" altLang="en-US" b="1" dirty="0"/>
              <a:t>wonder why financial markets would allow pricing differences to persist</a:t>
            </a:r>
            <a:r>
              <a:rPr lang="en-US" altLang="en-US" dirty="0"/>
              <a:t>. </a:t>
            </a:r>
          </a:p>
          <a:p>
            <a:r>
              <a:rPr lang="en-US" altLang="en-US" dirty="0"/>
              <a:t>If in addition, </a:t>
            </a:r>
            <a:r>
              <a:rPr lang="en-US" altLang="en-US" b="1" dirty="0"/>
              <a:t>we add the constraint that there is a point in time where the market prices converge</a:t>
            </a:r>
            <a:r>
              <a:rPr lang="en-US" altLang="en-US" dirty="0"/>
              <a:t>, it is not surprising that pure arbitrage is most likely to occur with derivative assets – options and futures and in fixed income markets, especially with default-free government bonds.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0C63CFAA-1A2B-A54D-87A0-EF914AE9F7FB}"/>
              </a:ext>
            </a:extLst>
          </p:cNvPr>
          <p:cNvSpPr>
            <a:spLocks noGrp="1"/>
          </p:cNvSpPr>
          <p:nvPr>
            <p:ph type="title"/>
          </p:nvPr>
        </p:nvSpPr>
        <p:spPr/>
        <p:txBody>
          <a:bodyPr/>
          <a:lstStyle/>
          <a:p>
            <a:r>
              <a:rPr lang="en-US" altLang="en-US"/>
              <a:t>Futures Arbitrage</a:t>
            </a:r>
          </a:p>
        </p:txBody>
      </p:sp>
      <p:sp>
        <p:nvSpPr>
          <p:cNvPr id="5122" name="Rectangle 3">
            <a:extLst>
              <a:ext uri="{FF2B5EF4-FFF2-40B4-BE49-F238E27FC236}">
                <a16:creationId xmlns:a16="http://schemas.microsoft.com/office/drawing/2014/main" id="{2ECE4CAC-7CA4-0746-B4F3-763019A3F9EF}"/>
              </a:ext>
            </a:extLst>
          </p:cNvPr>
          <p:cNvSpPr>
            <a:spLocks noGrp="1"/>
          </p:cNvSpPr>
          <p:nvPr>
            <p:ph idx="1"/>
          </p:nvPr>
        </p:nvSpPr>
        <p:spPr/>
        <p:txBody>
          <a:bodyPr>
            <a:normAutofit fontScale="92500" lnSpcReduction="10000"/>
          </a:bodyPr>
          <a:lstStyle/>
          <a:p>
            <a:r>
              <a:rPr lang="en-US" altLang="en-US" dirty="0"/>
              <a:t>A </a:t>
            </a:r>
            <a:r>
              <a:rPr lang="en-US" altLang="en-US" b="1" dirty="0"/>
              <a:t>futures contract is a contract to buy (and sell) a specified asset at a fixed price</a:t>
            </a:r>
            <a:r>
              <a:rPr lang="en-US" altLang="en-US" dirty="0"/>
              <a:t> in a future time period. </a:t>
            </a:r>
          </a:p>
          <a:p>
            <a:r>
              <a:rPr lang="en-US" altLang="en-US" dirty="0"/>
              <a:t>The basic arbitrage relationship can be derived fairly easily for futures contracts on any asset, by estimating the cashflows on two strategies that deliver the same end result – the ownership of the asset at a fixed price in the future.</a:t>
            </a:r>
          </a:p>
          <a:p>
            <a:pPr lvl="1"/>
            <a:r>
              <a:rPr lang="en-US" altLang="en-US" dirty="0"/>
              <a:t> In the first strategy, </a:t>
            </a:r>
            <a:r>
              <a:rPr lang="en-US" altLang="en-US" b="1" dirty="0"/>
              <a:t>you buy the futures contract, wait until the end of the contract period and buy the underlying asset at the futures price</a:t>
            </a:r>
            <a:r>
              <a:rPr lang="en-US" altLang="en-US" dirty="0"/>
              <a:t>. </a:t>
            </a:r>
          </a:p>
          <a:p>
            <a:pPr lvl="1"/>
            <a:r>
              <a:rPr lang="en-US" altLang="en-US" dirty="0"/>
              <a:t>In the second strategy, </a:t>
            </a:r>
            <a:r>
              <a:rPr lang="en-US" altLang="en-US" b="1" dirty="0"/>
              <a:t>you borrow the money and buy the underlying asset today and store it for the period of the futures contract</a:t>
            </a:r>
            <a:r>
              <a:rPr lang="en-US" altLang="en-US" dirty="0"/>
              <a:t>.</a:t>
            </a:r>
          </a:p>
          <a:p>
            <a:r>
              <a:rPr lang="en-US" altLang="en-US" dirty="0"/>
              <a:t>In both strategies, </a:t>
            </a:r>
            <a:r>
              <a:rPr lang="en-US" altLang="en-US" b="1" dirty="0"/>
              <a:t>you end up with the asset at the end of the period and are exposed to no price risk during the period </a:t>
            </a:r>
            <a:r>
              <a:rPr lang="en-US" altLang="en-US" dirty="0"/>
              <a:t>– in the first, because you have locked in the futures price and in the second because you bought the asset at the start of the period.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B9EF5EAB-BF82-1448-B727-17EDA77929BA}"/>
              </a:ext>
            </a:extLst>
          </p:cNvPr>
          <p:cNvSpPr>
            <a:spLocks noGrp="1"/>
          </p:cNvSpPr>
          <p:nvPr>
            <p:ph type="title"/>
          </p:nvPr>
        </p:nvSpPr>
        <p:spPr/>
        <p:txBody>
          <a:bodyPr/>
          <a:lstStyle/>
          <a:p>
            <a:r>
              <a:rPr lang="en-US" altLang="en-US"/>
              <a:t>a. Storable Commodities</a:t>
            </a:r>
          </a:p>
        </p:txBody>
      </p:sp>
      <p:pic>
        <p:nvPicPr>
          <p:cNvPr id="4" name="Content Placeholder 3">
            <a:extLst>
              <a:ext uri="{FF2B5EF4-FFF2-40B4-BE49-F238E27FC236}">
                <a16:creationId xmlns:a16="http://schemas.microsoft.com/office/drawing/2014/main" id="{97B6C3C0-7156-E125-495C-E7B77F2ECDDB}"/>
              </a:ext>
            </a:extLst>
          </p:cNvPr>
          <p:cNvPicPr>
            <a:picLocks noGrp="1" noChangeAspect="1"/>
          </p:cNvPicPr>
          <p:nvPr>
            <p:ph idx="1"/>
          </p:nvPr>
        </p:nvPicPr>
        <p:blipFill>
          <a:blip r:embed="rId2"/>
          <a:stretch>
            <a:fillRect/>
          </a:stretch>
        </p:blipFill>
        <p:spPr>
          <a:xfrm>
            <a:off x="1066800" y="1937697"/>
            <a:ext cx="6629400" cy="443567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05D9C9C5-9D37-F34E-AE6E-90B98DF32912}"/>
              </a:ext>
            </a:extLst>
          </p:cNvPr>
          <p:cNvSpPr>
            <a:spLocks noGrp="1"/>
          </p:cNvSpPr>
          <p:nvPr>
            <p:ph type="title"/>
          </p:nvPr>
        </p:nvSpPr>
        <p:spPr/>
        <p:txBody>
          <a:bodyPr/>
          <a:lstStyle/>
          <a:p>
            <a:r>
              <a:rPr lang="en-US" altLang="en-US"/>
              <a:t>b. Stock Index Futures</a:t>
            </a:r>
          </a:p>
        </p:txBody>
      </p:sp>
      <p:pic>
        <p:nvPicPr>
          <p:cNvPr id="4" name="Content Placeholder 3">
            <a:extLst>
              <a:ext uri="{FF2B5EF4-FFF2-40B4-BE49-F238E27FC236}">
                <a16:creationId xmlns:a16="http://schemas.microsoft.com/office/drawing/2014/main" id="{B0627473-D243-B1F5-8EE5-0C984FA1E4C1}"/>
              </a:ext>
            </a:extLst>
          </p:cNvPr>
          <p:cNvPicPr>
            <a:picLocks noGrp="1" noChangeAspect="1"/>
          </p:cNvPicPr>
          <p:nvPr>
            <p:ph idx="1"/>
          </p:nvPr>
        </p:nvPicPr>
        <p:blipFill>
          <a:blip r:embed="rId3"/>
          <a:stretch>
            <a:fillRect/>
          </a:stretch>
        </p:blipFill>
        <p:spPr>
          <a:xfrm>
            <a:off x="1143000" y="1945455"/>
            <a:ext cx="7162800" cy="442791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D7BCE-17F8-04B6-F7EE-04831A43A0DE}"/>
              </a:ext>
            </a:extLst>
          </p:cNvPr>
          <p:cNvSpPr>
            <a:spLocks noGrp="1"/>
          </p:cNvSpPr>
          <p:nvPr>
            <p:ph type="title"/>
          </p:nvPr>
        </p:nvSpPr>
        <p:spPr/>
        <p:txBody>
          <a:bodyPr/>
          <a:lstStyle/>
          <a:p>
            <a:r>
              <a:rPr lang="en-US" dirty="0"/>
              <a:t>Stock Index futures with modified assumptions…</a:t>
            </a:r>
          </a:p>
        </p:txBody>
      </p:sp>
      <p:pic>
        <p:nvPicPr>
          <p:cNvPr id="4" name="Content Placeholder 3">
            <a:extLst>
              <a:ext uri="{FF2B5EF4-FFF2-40B4-BE49-F238E27FC236}">
                <a16:creationId xmlns:a16="http://schemas.microsoft.com/office/drawing/2014/main" id="{5EC71674-D200-B0D0-CC7B-31D0EBD71018}"/>
              </a:ext>
            </a:extLst>
          </p:cNvPr>
          <p:cNvPicPr>
            <a:picLocks noGrp="1" noChangeAspect="1"/>
          </p:cNvPicPr>
          <p:nvPr>
            <p:ph idx="1"/>
          </p:nvPr>
        </p:nvPicPr>
        <p:blipFill>
          <a:blip r:embed="rId2"/>
          <a:stretch>
            <a:fillRect/>
          </a:stretch>
        </p:blipFill>
        <p:spPr>
          <a:xfrm>
            <a:off x="1219200" y="2064564"/>
            <a:ext cx="7162800" cy="4271633"/>
          </a:xfrm>
          <a:prstGeom prst="rect">
            <a:avLst/>
          </a:prstGeom>
        </p:spPr>
      </p:pic>
    </p:spTree>
    <p:extLst>
      <p:ext uri="{BB962C8B-B14F-4D97-AF65-F5344CB8AC3E}">
        <p14:creationId xmlns:p14="http://schemas.microsoft.com/office/powerpoint/2010/main" val="610148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B0A4072B-BA84-BA41-9311-3A3FFEDD2E27}"/>
              </a:ext>
            </a:extLst>
          </p:cNvPr>
          <p:cNvSpPr>
            <a:spLocks noGrp="1"/>
          </p:cNvSpPr>
          <p:nvPr>
            <p:ph type="title"/>
          </p:nvPr>
        </p:nvSpPr>
        <p:spPr/>
        <p:txBody>
          <a:bodyPr/>
          <a:lstStyle/>
          <a:p>
            <a:r>
              <a:rPr lang="en-US" altLang="en-US"/>
              <a:t>c. T. Bond Futures</a:t>
            </a:r>
          </a:p>
        </p:txBody>
      </p:sp>
      <p:pic>
        <p:nvPicPr>
          <p:cNvPr id="4" name="Content Placeholder 3">
            <a:extLst>
              <a:ext uri="{FF2B5EF4-FFF2-40B4-BE49-F238E27FC236}">
                <a16:creationId xmlns:a16="http://schemas.microsoft.com/office/drawing/2014/main" id="{F3B5C10C-B99E-FC42-4B7F-66C1CC492946}"/>
              </a:ext>
            </a:extLst>
          </p:cNvPr>
          <p:cNvPicPr>
            <a:picLocks noGrp="1" noChangeAspect="1"/>
          </p:cNvPicPr>
          <p:nvPr>
            <p:ph idx="1"/>
          </p:nvPr>
        </p:nvPicPr>
        <p:blipFill>
          <a:blip r:embed="rId3"/>
          <a:stretch>
            <a:fillRect/>
          </a:stretch>
        </p:blipFill>
        <p:spPr>
          <a:xfrm>
            <a:off x="1143000" y="2133600"/>
            <a:ext cx="6858000" cy="401504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BF57AD14-0B93-EF44-861F-C279FC3D7BE8}"/>
              </a:ext>
            </a:extLst>
          </p:cNvPr>
          <p:cNvSpPr>
            <a:spLocks noGrp="1"/>
          </p:cNvSpPr>
          <p:nvPr>
            <p:ph type="title"/>
          </p:nvPr>
        </p:nvSpPr>
        <p:spPr/>
        <p:txBody>
          <a:bodyPr/>
          <a:lstStyle/>
          <a:p>
            <a:r>
              <a:rPr lang="en-US" altLang="en-US"/>
              <a:t>d. Currency Futures</a:t>
            </a:r>
          </a:p>
        </p:txBody>
      </p:sp>
      <p:graphicFrame>
        <p:nvGraphicFramePr>
          <p:cNvPr id="4" name="Content Placeholder 3">
            <a:extLst>
              <a:ext uri="{FF2B5EF4-FFF2-40B4-BE49-F238E27FC236}">
                <a16:creationId xmlns:a16="http://schemas.microsoft.com/office/drawing/2014/main" id="{E3C1DDB1-15B3-18EA-0CF0-DFE2157B33ED}"/>
              </a:ext>
            </a:extLst>
          </p:cNvPr>
          <p:cNvGraphicFramePr>
            <a:graphicFrameLocks noGrp="1"/>
          </p:cNvGraphicFramePr>
          <p:nvPr>
            <p:ph idx="1"/>
            <p:extLst>
              <p:ext uri="{D42A27DB-BD31-4B8C-83A1-F6EECF244321}">
                <p14:modId xmlns:p14="http://schemas.microsoft.com/office/powerpoint/2010/main" val="1864010637"/>
              </p:ext>
            </p:extLst>
          </p:nvPr>
        </p:nvGraphicFramePr>
        <p:xfrm>
          <a:off x="609600" y="1890577"/>
          <a:ext cx="8001000" cy="4495801"/>
        </p:xfrm>
        <a:graphic>
          <a:graphicData uri="http://schemas.openxmlformats.org/drawingml/2006/table">
            <a:tbl>
              <a:tblPr>
                <a:tableStyleId>{073A0DAA-6AF3-43AB-8588-CEC1D06C72B9}</a:tableStyleId>
              </a:tblPr>
              <a:tblGrid>
                <a:gridCol w="2667000">
                  <a:extLst>
                    <a:ext uri="{9D8B030D-6E8A-4147-A177-3AD203B41FA5}">
                      <a16:colId xmlns:a16="http://schemas.microsoft.com/office/drawing/2014/main" val="147971376"/>
                    </a:ext>
                  </a:extLst>
                </a:gridCol>
                <a:gridCol w="2667000">
                  <a:extLst>
                    <a:ext uri="{9D8B030D-6E8A-4147-A177-3AD203B41FA5}">
                      <a16:colId xmlns:a16="http://schemas.microsoft.com/office/drawing/2014/main" val="2652697261"/>
                    </a:ext>
                  </a:extLst>
                </a:gridCol>
                <a:gridCol w="2667000">
                  <a:extLst>
                    <a:ext uri="{9D8B030D-6E8A-4147-A177-3AD203B41FA5}">
                      <a16:colId xmlns:a16="http://schemas.microsoft.com/office/drawing/2014/main" val="86885723"/>
                    </a:ext>
                  </a:extLst>
                </a:gridCol>
              </a:tblGrid>
              <a:tr h="373354">
                <a:tc>
                  <a:txBody>
                    <a:bodyPr/>
                    <a:lstStyle/>
                    <a:p>
                      <a:pPr marL="0" marR="0">
                        <a:spcBef>
                          <a:spcPts val="0"/>
                        </a:spcBef>
                        <a:spcAft>
                          <a:spcPts val="300"/>
                        </a:spcAft>
                      </a:pPr>
                      <a:r>
                        <a:rPr lang="en-US" sz="1200">
                          <a:effectLst/>
                        </a:rPr>
                        <a:t>Forward Rate Mispricing</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3439" marR="63439" marT="0" marB="0"/>
                </a:tc>
                <a:tc>
                  <a:txBody>
                    <a:bodyPr/>
                    <a:lstStyle/>
                    <a:p>
                      <a:pPr marL="0" marR="0">
                        <a:spcBef>
                          <a:spcPts val="0"/>
                        </a:spcBef>
                        <a:spcAft>
                          <a:spcPts val="300"/>
                        </a:spcAft>
                      </a:pPr>
                      <a:r>
                        <a:rPr lang="en-US" sz="1200">
                          <a:effectLst/>
                        </a:rPr>
                        <a:t>Actions to Take Today</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3439" marR="63439" marT="0" marB="0"/>
                </a:tc>
                <a:tc>
                  <a:txBody>
                    <a:bodyPr/>
                    <a:lstStyle/>
                    <a:p>
                      <a:pPr marL="0" marR="0">
                        <a:spcBef>
                          <a:spcPts val="0"/>
                        </a:spcBef>
                        <a:spcAft>
                          <a:spcPts val="300"/>
                        </a:spcAft>
                      </a:pPr>
                      <a:r>
                        <a:rPr lang="en-US" sz="1200">
                          <a:effectLst/>
                        </a:rPr>
                        <a:t>Actions at Expiration of Futures Contract</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3439" marR="63439" marT="0" marB="0"/>
                </a:tc>
                <a:extLst>
                  <a:ext uri="{0D108BD9-81ED-4DB2-BD59-A6C34878D82A}">
                    <a16:rowId xmlns:a16="http://schemas.microsoft.com/office/drawing/2014/main" val="2209756456"/>
                  </a:ext>
                </a:extLst>
              </a:tr>
              <a:tr h="1887982">
                <a:tc>
                  <a:txBody>
                    <a:bodyPr/>
                    <a:lstStyle/>
                    <a:p>
                      <a:pPr marL="0" marR="0">
                        <a:spcBef>
                          <a:spcPts val="0"/>
                        </a:spcBef>
                        <a:spcAft>
                          <a:spcPts val="300"/>
                        </a:spcAft>
                      </a:pPr>
                      <a:r>
                        <a:rPr lang="en-US" sz="1200" dirty="0">
                          <a:effectLst/>
                        </a:rPr>
                        <a:t>If futures price </a:t>
                      </a:r>
                      <a:r>
                        <a:rPr lang="en-US" sz="1200" dirty="0">
                          <a:effectLst/>
                          <a:sym typeface="Symbol" pitchFamily="2" charset="2"/>
                        </a:rPr>
                        <a:t></a:t>
                      </a:r>
                      <a:r>
                        <a:rPr lang="en-US" sz="1200" dirty="0">
                          <a:effectLst/>
                        </a:rPr>
                        <a:t> Spot price (1+ US $ rate – Swiss Franc rate) = $1.10 (1+.02-.01) = $1.1109</a:t>
                      </a:r>
                      <a:endParaRPr lang="en-US" sz="1200" b="1" dirty="0">
                        <a:effectLst/>
                      </a:endParaRPr>
                    </a:p>
                    <a:p>
                      <a:pPr marL="0" marR="0">
                        <a:spcBef>
                          <a:spcPts val="0"/>
                        </a:spcBef>
                        <a:spcAft>
                          <a:spcPts val="300"/>
                        </a:spcAft>
                      </a:pPr>
                      <a:r>
                        <a:rPr lang="en-US" sz="1200" b="1" dirty="0">
                          <a:effectLst/>
                        </a:rPr>
                        <a:t>Example: If futures price = $1.12</a:t>
                      </a:r>
                      <a:endParaRPr lang="en-US" sz="1200" dirty="0">
                        <a:effectLst/>
                      </a:endParaRPr>
                    </a:p>
                  </a:txBody>
                  <a:tcPr marL="63439" marR="63439" marT="0" marB="0"/>
                </a:tc>
                <a:tc>
                  <a:txBody>
                    <a:bodyPr/>
                    <a:lstStyle/>
                    <a:p>
                      <a:pPr marL="0" marR="0">
                        <a:spcBef>
                          <a:spcPts val="0"/>
                        </a:spcBef>
                        <a:spcAft>
                          <a:spcPts val="300"/>
                        </a:spcAft>
                      </a:pPr>
                      <a:r>
                        <a:rPr lang="en-US" sz="1200">
                          <a:effectLst/>
                        </a:rPr>
                        <a:t>1. Borrow the spot price ($1.10) in the U.S. domestic markets @ 2</a:t>
                      </a:r>
                      <a:r>
                        <a:rPr lang="en-US" sz="1200">
                          <a:effectLst/>
                          <a:sym typeface="Symbol" pitchFamily="2" charset="2"/>
                        </a:rPr>
                        <a:t></a:t>
                      </a:r>
                      <a:r>
                        <a:rPr lang="en-US" sz="1200">
                          <a:effectLst/>
                        </a:rPr>
                        <a:t>.</a:t>
                      </a:r>
                    </a:p>
                    <a:p>
                      <a:pPr marL="0" marR="0">
                        <a:spcBef>
                          <a:spcPts val="0"/>
                        </a:spcBef>
                        <a:spcAft>
                          <a:spcPts val="300"/>
                        </a:spcAft>
                      </a:pPr>
                      <a:r>
                        <a:rPr lang="en-US" sz="1200">
                          <a:effectLst/>
                        </a:rPr>
                        <a:t>2. Convert the $1.10 into a Swiss franc at spot price.</a:t>
                      </a:r>
                    </a:p>
                    <a:p>
                      <a:pPr marL="0" marR="0">
                        <a:spcBef>
                          <a:spcPts val="0"/>
                        </a:spcBef>
                        <a:spcAft>
                          <a:spcPts val="300"/>
                        </a:spcAft>
                      </a:pPr>
                      <a:r>
                        <a:rPr lang="en-US" sz="1200">
                          <a:effectLst/>
                        </a:rPr>
                        <a:t>3. Invest the Swiss francs @ 1</a:t>
                      </a:r>
                      <a:r>
                        <a:rPr lang="en-US" sz="1200">
                          <a:effectLst/>
                          <a:sym typeface="Symbol" pitchFamily="2" charset="2"/>
                        </a:rPr>
                        <a:t></a:t>
                      </a:r>
                      <a:r>
                        <a:rPr lang="en-US" sz="1200">
                          <a:effectLst/>
                        </a:rPr>
                        <a:t>.</a:t>
                      </a:r>
                    </a:p>
                    <a:p>
                      <a:pPr marL="0" marR="0">
                        <a:spcBef>
                          <a:spcPts val="0"/>
                        </a:spcBef>
                        <a:spcAft>
                          <a:spcPts val="300"/>
                        </a:spcAft>
                      </a:pPr>
                      <a:r>
                        <a:rPr lang="en-US" sz="1200">
                          <a:effectLst/>
                        </a:rPr>
                        <a:t>4. Sell futures contract on Sfr for proceeds for Sfr investment @ $1.12</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3439" marR="63439" marT="0" marB="0"/>
                </a:tc>
                <a:tc>
                  <a:txBody>
                    <a:bodyPr/>
                    <a:lstStyle/>
                    <a:p>
                      <a:pPr marL="0" marR="0">
                        <a:spcBef>
                          <a:spcPts val="0"/>
                        </a:spcBef>
                        <a:spcAft>
                          <a:spcPts val="300"/>
                        </a:spcAft>
                      </a:pPr>
                      <a:r>
                        <a:rPr lang="en-US" sz="1200" dirty="0">
                          <a:effectLst/>
                        </a:rPr>
                        <a:t>1. Collect 1.01 </a:t>
                      </a:r>
                      <a:r>
                        <a:rPr lang="en-US" sz="1200" dirty="0" err="1">
                          <a:effectLst/>
                        </a:rPr>
                        <a:t>Sfr</a:t>
                      </a:r>
                      <a:r>
                        <a:rPr lang="en-US" sz="1200" dirty="0">
                          <a:effectLst/>
                        </a:rPr>
                        <a:t> on Swiss franc investment.</a:t>
                      </a:r>
                    </a:p>
                    <a:p>
                      <a:pPr marL="0" marR="0">
                        <a:spcBef>
                          <a:spcPts val="0"/>
                        </a:spcBef>
                        <a:spcAft>
                          <a:spcPts val="300"/>
                        </a:spcAft>
                      </a:pPr>
                      <a:r>
                        <a:rPr lang="en-US" sz="1200" dirty="0">
                          <a:effectLst/>
                        </a:rPr>
                        <a:t>2. Convert 1.01 </a:t>
                      </a:r>
                      <a:r>
                        <a:rPr lang="en-US" sz="1200" dirty="0" err="1">
                          <a:effectLst/>
                        </a:rPr>
                        <a:t>Sfr</a:t>
                      </a:r>
                      <a:r>
                        <a:rPr lang="en-US" sz="1200" dirty="0">
                          <a:effectLst/>
                        </a:rPr>
                        <a:t> into dollars at futures price of 1.12.</a:t>
                      </a:r>
                    </a:p>
                    <a:p>
                      <a:pPr marL="0" marR="0">
                        <a:spcBef>
                          <a:spcPts val="0"/>
                        </a:spcBef>
                        <a:spcAft>
                          <a:spcPts val="300"/>
                        </a:spcAft>
                      </a:pPr>
                      <a:r>
                        <a:rPr lang="en-US" sz="1200" dirty="0">
                          <a:effectLst/>
                        </a:rPr>
                        <a:t>1.01 × 1.12 </a:t>
                      </a:r>
                      <a:r>
                        <a:rPr lang="en-US" sz="1200" dirty="0">
                          <a:effectLst/>
                          <a:sym typeface="Symbol" pitchFamily="2" charset="2"/>
                        </a:rPr>
                        <a:t></a:t>
                      </a:r>
                      <a:r>
                        <a:rPr lang="en-US" sz="1200" dirty="0">
                          <a:effectLst/>
                        </a:rPr>
                        <a:t> 1.1312</a:t>
                      </a:r>
                    </a:p>
                    <a:p>
                      <a:pPr marL="0" marR="0">
                        <a:spcBef>
                          <a:spcPts val="0"/>
                        </a:spcBef>
                        <a:spcAft>
                          <a:spcPts val="300"/>
                        </a:spcAft>
                      </a:pPr>
                      <a:r>
                        <a:rPr lang="en-US" sz="1200" dirty="0">
                          <a:effectLst/>
                        </a:rPr>
                        <a:t>3. Repay dollar borrowing with interest.</a:t>
                      </a:r>
                    </a:p>
                    <a:p>
                      <a:pPr marL="0" marR="0">
                        <a:spcBef>
                          <a:spcPts val="0"/>
                        </a:spcBef>
                        <a:spcAft>
                          <a:spcPts val="300"/>
                        </a:spcAft>
                      </a:pPr>
                      <a:r>
                        <a:rPr lang="en-US" sz="1200" dirty="0">
                          <a:effectLst/>
                        </a:rPr>
                        <a:t>1.10 × 1.02 </a:t>
                      </a:r>
                      <a:r>
                        <a:rPr lang="en-US" sz="1200" dirty="0">
                          <a:effectLst/>
                          <a:sym typeface="Symbol" pitchFamily="2" charset="2"/>
                        </a:rPr>
                        <a:t></a:t>
                      </a:r>
                      <a:r>
                        <a:rPr lang="en-US" sz="1200" dirty="0">
                          <a:effectLst/>
                        </a:rPr>
                        <a:t> $1.1220</a:t>
                      </a:r>
                    </a:p>
                    <a:p>
                      <a:pPr marL="0" marR="0">
                        <a:spcBef>
                          <a:spcPts val="0"/>
                        </a:spcBef>
                        <a:spcAft>
                          <a:spcPts val="300"/>
                        </a:spcAft>
                      </a:pPr>
                      <a:r>
                        <a:rPr lang="en-US" sz="1200" dirty="0">
                          <a:effectLst/>
                        </a:rPr>
                        <a:t>Profit </a:t>
                      </a:r>
                      <a:r>
                        <a:rPr lang="en-US" sz="1200" dirty="0">
                          <a:effectLst/>
                          <a:sym typeface="Symbol" pitchFamily="2" charset="2"/>
                        </a:rPr>
                        <a:t></a:t>
                      </a:r>
                      <a:r>
                        <a:rPr lang="en-US" sz="1200" dirty="0">
                          <a:effectLst/>
                        </a:rPr>
                        <a:t> $1,1312– $1.220 </a:t>
                      </a:r>
                      <a:r>
                        <a:rPr lang="en-US" sz="1200" dirty="0">
                          <a:effectLst/>
                          <a:sym typeface="Symbol" pitchFamily="2" charset="2"/>
                        </a:rPr>
                        <a:t></a:t>
                      </a:r>
                      <a:r>
                        <a:rPr lang="en-US" sz="1200" dirty="0">
                          <a:effectLst/>
                        </a:rPr>
                        <a:t> $0.0090</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439" marR="63439" marT="0" marB="0"/>
                </a:tc>
                <a:extLst>
                  <a:ext uri="{0D108BD9-81ED-4DB2-BD59-A6C34878D82A}">
                    <a16:rowId xmlns:a16="http://schemas.microsoft.com/office/drawing/2014/main" val="3341717948"/>
                  </a:ext>
                </a:extLst>
              </a:tr>
              <a:tr h="2234465">
                <a:tc>
                  <a:txBody>
                    <a:bodyPr/>
                    <a:lstStyle/>
                    <a:p>
                      <a:pPr marL="0" marR="0">
                        <a:spcBef>
                          <a:spcPts val="0"/>
                        </a:spcBef>
                        <a:spcAft>
                          <a:spcPts val="300"/>
                        </a:spcAft>
                      </a:pPr>
                      <a:r>
                        <a:rPr lang="en-US" sz="1200" dirty="0">
                          <a:effectLst/>
                        </a:rPr>
                        <a:t>If futures price </a:t>
                      </a:r>
                      <a:r>
                        <a:rPr lang="en-US" sz="1200" dirty="0">
                          <a:effectLst/>
                          <a:sym typeface="Symbol" pitchFamily="2" charset="2"/>
                        </a:rPr>
                        <a:t>&lt;</a:t>
                      </a:r>
                      <a:r>
                        <a:rPr lang="en-US" sz="1200" dirty="0">
                          <a:effectLst/>
                        </a:rPr>
                        <a:t> Spot price (1+ US $ rate – Swiss Franc rate) = $1.10 (1+.02-.01) = $1.1109</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200" b="1" dirty="0">
                          <a:effectLst/>
                        </a:rPr>
                        <a:t>Example: If futures price = $1.105</a:t>
                      </a:r>
                      <a:endParaRPr lang="en-US" sz="1200" dirty="0">
                        <a:effectLst/>
                      </a:endParaRPr>
                    </a:p>
                    <a:p>
                      <a:pPr marL="0" marR="0">
                        <a:spcBef>
                          <a:spcPts val="0"/>
                        </a:spcBef>
                        <a:spcAft>
                          <a:spcPts val="300"/>
                        </a:spcAft>
                      </a:pPr>
                      <a:endParaRPr lang="en-US" sz="1200" b="1" dirty="0">
                        <a:effectLst/>
                      </a:endParaRPr>
                    </a:p>
                  </a:txBody>
                  <a:tcPr marL="63439" marR="63439" marT="0" marB="0"/>
                </a:tc>
                <a:tc>
                  <a:txBody>
                    <a:bodyPr/>
                    <a:lstStyle/>
                    <a:p>
                      <a:pPr marL="0" marR="0">
                        <a:spcBef>
                          <a:spcPts val="0"/>
                        </a:spcBef>
                        <a:spcAft>
                          <a:spcPts val="300"/>
                        </a:spcAft>
                      </a:pPr>
                      <a:r>
                        <a:rPr lang="en-US" sz="1200">
                          <a:effectLst/>
                        </a:rPr>
                        <a:t>1. Borrow a Swiss franc @ 1</a:t>
                      </a:r>
                      <a:r>
                        <a:rPr lang="en-US" sz="1200">
                          <a:effectLst/>
                          <a:sym typeface="Symbol" pitchFamily="2" charset="2"/>
                        </a:rPr>
                        <a:t></a:t>
                      </a:r>
                      <a:r>
                        <a:rPr lang="en-US" sz="1200">
                          <a:effectLst/>
                        </a:rPr>
                        <a:t>.</a:t>
                      </a:r>
                    </a:p>
                    <a:p>
                      <a:pPr marL="0" marR="0">
                        <a:spcBef>
                          <a:spcPts val="0"/>
                        </a:spcBef>
                        <a:spcAft>
                          <a:spcPts val="300"/>
                        </a:spcAft>
                      </a:pPr>
                      <a:r>
                        <a:rPr lang="en-US" sz="1200">
                          <a:effectLst/>
                        </a:rPr>
                        <a:t>2. Convert the Swiss franc into dollars at spot rate of $1.10.</a:t>
                      </a:r>
                    </a:p>
                    <a:p>
                      <a:pPr marL="0" marR="0">
                        <a:spcBef>
                          <a:spcPts val="0"/>
                        </a:spcBef>
                        <a:spcAft>
                          <a:spcPts val="300"/>
                        </a:spcAft>
                      </a:pPr>
                      <a:r>
                        <a:rPr lang="en-US" sz="1200">
                          <a:effectLst/>
                        </a:rPr>
                        <a:t>3. Invest $1.10 in the U.S. market @ 2</a:t>
                      </a:r>
                      <a:r>
                        <a:rPr lang="en-US" sz="1200">
                          <a:effectLst/>
                          <a:sym typeface="Symbol" pitchFamily="2" charset="2"/>
                        </a:rPr>
                        <a:t></a:t>
                      </a:r>
                      <a:r>
                        <a:rPr lang="en-US" sz="1200">
                          <a:effectLst/>
                        </a:rPr>
                        <a:t>.</a:t>
                      </a:r>
                    </a:p>
                    <a:p>
                      <a:pPr marL="0" marR="0">
                        <a:spcBef>
                          <a:spcPts val="0"/>
                        </a:spcBef>
                        <a:spcAft>
                          <a:spcPts val="300"/>
                        </a:spcAft>
                      </a:pPr>
                      <a:r>
                        <a:rPr lang="en-US" sz="1200">
                          <a:effectLst/>
                        </a:rPr>
                        <a:t>4. Buy a futures contract on Sfr for proceeds on U.S. $ investment @ 1.105.</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3439" marR="63439" marT="0" marB="0"/>
                </a:tc>
                <a:tc>
                  <a:txBody>
                    <a:bodyPr/>
                    <a:lstStyle/>
                    <a:p>
                      <a:pPr marL="0" marR="0">
                        <a:spcBef>
                          <a:spcPts val="0"/>
                        </a:spcBef>
                        <a:spcAft>
                          <a:spcPts val="300"/>
                        </a:spcAft>
                      </a:pPr>
                      <a:r>
                        <a:rPr lang="en-US" sz="1200" dirty="0">
                          <a:effectLst/>
                        </a:rPr>
                        <a:t>1. Collect on dollar investment.</a:t>
                      </a:r>
                    </a:p>
                    <a:p>
                      <a:pPr marL="0" marR="0">
                        <a:spcBef>
                          <a:spcPts val="0"/>
                        </a:spcBef>
                        <a:spcAft>
                          <a:spcPts val="300"/>
                        </a:spcAft>
                      </a:pPr>
                      <a:r>
                        <a:rPr lang="en-US" sz="1200" dirty="0">
                          <a:effectLst/>
                        </a:rPr>
                        <a:t>$1.10 × 1.02 </a:t>
                      </a:r>
                      <a:r>
                        <a:rPr lang="en-US" sz="1200" dirty="0">
                          <a:effectLst/>
                          <a:sym typeface="Symbol" pitchFamily="2" charset="2"/>
                        </a:rPr>
                        <a:t></a:t>
                      </a:r>
                      <a:r>
                        <a:rPr lang="en-US" sz="1200" dirty="0">
                          <a:effectLst/>
                        </a:rPr>
                        <a:t> $1.122</a:t>
                      </a:r>
                    </a:p>
                    <a:p>
                      <a:pPr marL="0" marR="0">
                        <a:spcBef>
                          <a:spcPts val="0"/>
                        </a:spcBef>
                        <a:spcAft>
                          <a:spcPts val="300"/>
                        </a:spcAft>
                      </a:pPr>
                      <a:r>
                        <a:rPr lang="en-US" sz="1200" dirty="0">
                          <a:effectLst/>
                        </a:rPr>
                        <a:t>2. Convert $1.122 into Swiss francs at futures price of $1.105.</a:t>
                      </a:r>
                    </a:p>
                    <a:p>
                      <a:pPr marL="0" marR="0">
                        <a:spcBef>
                          <a:spcPts val="0"/>
                        </a:spcBef>
                        <a:spcAft>
                          <a:spcPts val="300"/>
                        </a:spcAft>
                      </a:pPr>
                      <a:r>
                        <a:rPr lang="en-US" sz="1200" dirty="0">
                          <a:effectLst/>
                        </a:rPr>
                        <a:t>$1.122/1.105 $/</a:t>
                      </a:r>
                      <a:r>
                        <a:rPr lang="en-US" sz="1200" dirty="0" err="1">
                          <a:effectLst/>
                        </a:rPr>
                        <a:t>Sfr</a:t>
                      </a:r>
                      <a:r>
                        <a:rPr lang="en-US" sz="1200" dirty="0">
                          <a:effectLst/>
                        </a:rPr>
                        <a:t> </a:t>
                      </a:r>
                      <a:r>
                        <a:rPr lang="en-US" sz="1200" dirty="0">
                          <a:effectLst/>
                          <a:sym typeface="Symbol" pitchFamily="2" charset="2"/>
                        </a:rPr>
                        <a:t></a:t>
                      </a:r>
                      <a:r>
                        <a:rPr lang="en-US" sz="1200" dirty="0">
                          <a:effectLst/>
                        </a:rPr>
                        <a:t> 1.0154 </a:t>
                      </a:r>
                      <a:r>
                        <a:rPr lang="en-US" sz="1200" dirty="0" err="1">
                          <a:effectLst/>
                        </a:rPr>
                        <a:t>Sfr</a:t>
                      </a:r>
                      <a:endParaRPr lang="en-US" sz="1200" dirty="0">
                        <a:effectLst/>
                      </a:endParaRPr>
                    </a:p>
                    <a:p>
                      <a:pPr marL="0" marR="0">
                        <a:spcBef>
                          <a:spcPts val="0"/>
                        </a:spcBef>
                        <a:spcAft>
                          <a:spcPts val="300"/>
                        </a:spcAft>
                      </a:pPr>
                      <a:r>
                        <a:rPr lang="en-US" sz="1200" dirty="0">
                          <a:effectLst/>
                        </a:rPr>
                        <a:t>3. Repay </a:t>
                      </a:r>
                      <a:r>
                        <a:rPr lang="en-US" sz="1200" dirty="0" err="1">
                          <a:effectLst/>
                        </a:rPr>
                        <a:t>Sfr</a:t>
                      </a:r>
                      <a:r>
                        <a:rPr lang="en-US" sz="1200" dirty="0">
                          <a:effectLst/>
                        </a:rPr>
                        <a:t> borrowing with interest.</a:t>
                      </a:r>
                    </a:p>
                    <a:p>
                      <a:pPr marL="0" marR="0">
                        <a:spcBef>
                          <a:spcPts val="0"/>
                        </a:spcBef>
                        <a:spcAft>
                          <a:spcPts val="300"/>
                        </a:spcAft>
                      </a:pPr>
                      <a:r>
                        <a:rPr lang="en-US" sz="1200" dirty="0">
                          <a:effectLst/>
                        </a:rPr>
                        <a:t>1×1.01 </a:t>
                      </a:r>
                      <a:r>
                        <a:rPr lang="en-US" sz="1200" dirty="0">
                          <a:effectLst/>
                          <a:sym typeface="Symbol" pitchFamily="2" charset="2"/>
                        </a:rPr>
                        <a:t></a:t>
                      </a:r>
                      <a:r>
                        <a:rPr lang="en-US" sz="1200" dirty="0">
                          <a:effectLst/>
                        </a:rPr>
                        <a:t> 1.01 </a:t>
                      </a:r>
                      <a:r>
                        <a:rPr lang="en-US" sz="1200" dirty="0" err="1">
                          <a:effectLst/>
                        </a:rPr>
                        <a:t>Sfr</a:t>
                      </a:r>
                      <a:endParaRPr lang="en-US" sz="1200" dirty="0">
                        <a:effectLst/>
                      </a:endParaRPr>
                    </a:p>
                    <a:p>
                      <a:pPr marL="0" marR="0">
                        <a:spcBef>
                          <a:spcPts val="0"/>
                        </a:spcBef>
                        <a:spcAft>
                          <a:spcPts val="300"/>
                        </a:spcAft>
                      </a:pPr>
                      <a:r>
                        <a:rPr lang="en-US" sz="1200" dirty="0">
                          <a:effectLst/>
                        </a:rPr>
                        <a:t>Profit </a:t>
                      </a:r>
                      <a:r>
                        <a:rPr lang="en-US" sz="1200" dirty="0">
                          <a:effectLst/>
                          <a:sym typeface="Symbol" pitchFamily="2" charset="2"/>
                        </a:rPr>
                        <a:t></a:t>
                      </a:r>
                      <a:r>
                        <a:rPr lang="en-US" sz="1200" dirty="0">
                          <a:effectLst/>
                        </a:rPr>
                        <a:t> 1.0154 </a:t>
                      </a:r>
                      <a:r>
                        <a:rPr lang="en-US" sz="1200" dirty="0" err="1">
                          <a:effectLst/>
                        </a:rPr>
                        <a:t>Sfr</a:t>
                      </a:r>
                      <a:r>
                        <a:rPr lang="en-US" sz="1200" dirty="0">
                          <a:effectLst/>
                        </a:rPr>
                        <a:t> – 1.01 </a:t>
                      </a:r>
                      <a:r>
                        <a:rPr lang="en-US" sz="1200" dirty="0" err="1">
                          <a:effectLst/>
                        </a:rPr>
                        <a:t>Sfr</a:t>
                      </a:r>
                      <a:r>
                        <a:rPr lang="en-US" sz="1200" dirty="0">
                          <a:effectLst/>
                        </a:rPr>
                        <a:t> </a:t>
                      </a:r>
                      <a:r>
                        <a:rPr lang="en-US" sz="1200" dirty="0">
                          <a:effectLst/>
                          <a:sym typeface="Symbol" pitchFamily="2" charset="2"/>
                        </a:rPr>
                        <a:t></a:t>
                      </a:r>
                      <a:r>
                        <a:rPr lang="en-US" sz="1200" dirty="0">
                          <a:effectLst/>
                        </a:rPr>
                        <a:t> 0.0054 </a:t>
                      </a:r>
                      <a:r>
                        <a:rPr lang="en-US" sz="1200" dirty="0" err="1">
                          <a:effectLst/>
                        </a:rPr>
                        <a:t>Sfr</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439" marR="63439" marT="0" marB="0"/>
                </a:tc>
                <a:extLst>
                  <a:ext uri="{0D108BD9-81ED-4DB2-BD59-A6C34878D82A}">
                    <a16:rowId xmlns:a16="http://schemas.microsoft.com/office/drawing/2014/main" val="1706842829"/>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30113DC8-B851-284D-9114-237E1325BC6A}"/>
              </a:ext>
            </a:extLst>
          </p:cNvPr>
          <p:cNvSpPr>
            <a:spLocks noGrp="1"/>
          </p:cNvSpPr>
          <p:nvPr>
            <p:ph type="title"/>
          </p:nvPr>
        </p:nvSpPr>
        <p:spPr/>
        <p:txBody>
          <a:bodyPr/>
          <a:lstStyle/>
          <a:p>
            <a:r>
              <a:rPr lang="en-US" altLang="en-US"/>
              <a:t>Feasibility of Futures Arbitrage</a:t>
            </a:r>
          </a:p>
        </p:txBody>
      </p:sp>
      <p:sp>
        <p:nvSpPr>
          <p:cNvPr id="10242" name="Rectangle 3">
            <a:extLst>
              <a:ext uri="{FF2B5EF4-FFF2-40B4-BE49-F238E27FC236}">
                <a16:creationId xmlns:a16="http://schemas.microsoft.com/office/drawing/2014/main" id="{D074ADE5-CFF5-0A44-8835-0118694ADF2B}"/>
              </a:ext>
            </a:extLst>
          </p:cNvPr>
          <p:cNvSpPr>
            <a:spLocks noGrp="1"/>
          </p:cNvSpPr>
          <p:nvPr>
            <p:ph idx="1"/>
          </p:nvPr>
        </p:nvSpPr>
        <p:spPr/>
        <p:txBody>
          <a:bodyPr>
            <a:normAutofit lnSpcReduction="10000"/>
          </a:bodyPr>
          <a:lstStyle/>
          <a:p>
            <a:r>
              <a:rPr lang="en-US" altLang="en-US" dirty="0"/>
              <a:t>In the commodity futures market, for instance, </a:t>
            </a:r>
            <a:r>
              <a:rPr lang="en-US" altLang="en-US" dirty="0" err="1"/>
              <a:t>Garbade</a:t>
            </a:r>
            <a:r>
              <a:rPr lang="en-US" altLang="en-US" dirty="0"/>
              <a:t> and Silber (1983) </a:t>
            </a:r>
            <a:r>
              <a:rPr lang="en-US" altLang="en-US" b="1" dirty="0"/>
              <a:t>find little evidence of arbitrage opportunities and their findings are echoed in other studies</a:t>
            </a:r>
            <a:r>
              <a:rPr lang="en-US" altLang="en-US" dirty="0"/>
              <a:t>. In the financial futures markets, there is evidence that indicates that arbitrage is indeed feasible but only to a sub-set of investors. </a:t>
            </a:r>
          </a:p>
          <a:p>
            <a:r>
              <a:rPr lang="en-US" altLang="en-US" dirty="0"/>
              <a:t>Note, though, that the </a:t>
            </a:r>
            <a:r>
              <a:rPr lang="en-US" altLang="en-US" b="1" dirty="0"/>
              <a:t>returns are small even to these large investors and that arbitrage will not be a reliable source of profits</a:t>
            </a:r>
            <a:r>
              <a:rPr lang="en-US" altLang="en-US" dirty="0"/>
              <a:t>, unless you can establish a competitive advantage on one of three dimensions. </a:t>
            </a:r>
          </a:p>
          <a:p>
            <a:pPr lvl="1"/>
            <a:r>
              <a:rPr lang="en-US" altLang="en-US" dirty="0"/>
              <a:t>You can try to establish a </a:t>
            </a:r>
            <a:r>
              <a:rPr lang="en-US" altLang="en-US" b="1" dirty="0"/>
              <a:t>transactions cost advantage </a:t>
            </a:r>
            <a:r>
              <a:rPr lang="en-US" altLang="en-US" dirty="0"/>
              <a:t>over other investors, which will be difficult to do since you are competing with other large institutional investors. </a:t>
            </a:r>
          </a:p>
          <a:p>
            <a:pPr lvl="1"/>
            <a:r>
              <a:rPr lang="en-US" altLang="en-US" dirty="0"/>
              <a:t>You may be able to </a:t>
            </a:r>
            <a:r>
              <a:rPr lang="en-US" altLang="en-US" b="1" dirty="0"/>
              <a:t>develop an information advantage </a:t>
            </a:r>
            <a:r>
              <a:rPr lang="en-US" altLang="en-US" dirty="0"/>
              <a:t>over other investors by having access to information earlier than others. Again, though much of the information is pricing information and is public. </a:t>
            </a:r>
          </a:p>
          <a:p>
            <a:pPr lvl="1"/>
            <a:r>
              <a:rPr lang="en-US" altLang="en-US" dirty="0"/>
              <a:t>You may find a </a:t>
            </a:r>
            <a:r>
              <a:rPr lang="en-US" altLang="en-US" b="1" dirty="0"/>
              <a:t>quirk in the data or pricing of a particular futures contract</a:t>
            </a:r>
            <a:r>
              <a:rPr lang="en-US" altLang="en-US" dirty="0"/>
              <a:t> before others learn about it.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8D43A571-416A-B64B-BD11-B32226E06597}"/>
              </a:ext>
            </a:extLst>
          </p:cNvPr>
          <p:cNvSpPr>
            <a:spLocks noGrp="1"/>
          </p:cNvSpPr>
          <p:nvPr>
            <p:ph type="title"/>
          </p:nvPr>
        </p:nvSpPr>
        <p:spPr/>
        <p:txBody>
          <a:bodyPr/>
          <a:lstStyle/>
          <a:p>
            <a:r>
              <a:rPr lang="en-US" altLang="en-US"/>
              <a:t>Options Arbitrage</a:t>
            </a:r>
          </a:p>
        </p:txBody>
      </p:sp>
      <p:sp>
        <p:nvSpPr>
          <p:cNvPr id="11266" name="Rectangle 3">
            <a:extLst>
              <a:ext uri="{FF2B5EF4-FFF2-40B4-BE49-F238E27FC236}">
                <a16:creationId xmlns:a16="http://schemas.microsoft.com/office/drawing/2014/main" id="{45978CFC-5F46-F24A-83B0-9568501975C0}"/>
              </a:ext>
            </a:extLst>
          </p:cNvPr>
          <p:cNvSpPr>
            <a:spLocks noGrp="1"/>
          </p:cNvSpPr>
          <p:nvPr>
            <p:ph idx="1"/>
          </p:nvPr>
        </p:nvSpPr>
        <p:spPr/>
        <p:txBody>
          <a:bodyPr/>
          <a:lstStyle/>
          <a:p>
            <a:r>
              <a:rPr lang="en-US" altLang="en-US" b="1" dirty="0"/>
              <a:t>Options represent rights rather than obligations </a:t>
            </a:r>
            <a:r>
              <a:rPr lang="en-US" altLang="en-US" dirty="0"/>
              <a:t>– calls gives you the right to buy and puts gives you the right to sell. Consequently, a key feature of options is that </a:t>
            </a:r>
            <a:r>
              <a:rPr lang="en-US" altLang="en-US" b="1" dirty="0"/>
              <a:t>the losses on an option position are limited to what you paid for the option</a:t>
            </a:r>
            <a:r>
              <a:rPr lang="en-US" altLang="en-US" dirty="0"/>
              <a:t>, if you are a buyer. </a:t>
            </a:r>
          </a:p>
          <a:p>
            <a:r>
              <a:rPr lang="en-US" altLang="en-US" dirty="0"/>
              <a:t>Since </a:t>
            </a:r>
            <a:r>
              <a:rPr lang="en-US" altLang="en-US" b="1" dirty="0"/>
              <a:t>there is usually an underlying asset that is traded, you can, as with futures contracts</a:t>
            </a:r>
            <a:r>
              <a:rPr lang="en-US" altLang="en-US" dirty="0"/>
              <a:t>, construct positions that essentially are riskfree by combining options with the underlying asset.</a:t>
            </a:r>
          </a:p>
          <a:p>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8E132A57-A8E9-F243-8F83-27369A12BBA3}"/>
              </a:ext>
            </a:extLst>
          </p:cNvPr>
          <p:cNvSpPr>
            <a:spLocks noGrp="1"/>
          </p:cNvSpPr>
          <p:nvPr>
            <p:ph type="title"/>
          </p:nvPr>
        </p:nvSpPr>
        <p:spPr/>
        <p:txBody>
          <a:bodyPr/>
          <a:lstStyle/>
          <a:p>
            <a:r>
              <a:rPr lang="en-US" altLang="en-US"/>
              <a:t>1. Exercise Arbitrage</a:t>
            </a:r>
          </a:p>
        </p:txBody>
      </p:sp>
      <p:sp>
        <p:nvSpPr>
          <p:cNvPr id="12290" name="Rectangle 3">
            <a:extLst>
              <a:ext uri="{FF2B5EF4-FFF2-40B4-BE49-F238E27FC236}">
                <a16:creationId xmlns:a16="http://schemas.microsoft.com/office/drawing/2014/main" id="{D4BBBF56-12D8-004B-9615-3A945730CB65}"/>
              </a:ext>
            </a:extLst>
          </p:cNvPr>
          <p:cNvSpPr>
            <a:spLocks noGrp="1"/>
          </p:cNvSpPr>
          <p:nvPr>
            <p:ph idx="1"/>
          </p:nvPr>
        </p:nvSpPr>
        <p:spPr/>
        <p:txBody>
          <a:bodyPr/>
          <a:lstStyle/>
          <a:p>
            <a:r>
              <a:rPr lang="en-US" altLang="en-US" dirty="0"/>
              <a:t>The </a:t>
            </a:r>
            <a:r>
              <a:rPr lang="en-US" altLang="en-US" b="1" dirty="0"/>
              <a:t>easiest arbitrage opportunities in the option market exist when options violate simple pricing bounds</a:t>
            </a:r>
            <a:r>
              <a:rPr lang="en-US" altLang="en-US" dirty="0"/>
              <a:t>. No option, for instance, should sell for less than its exercise value. </a:t>
            </a:r>
          </a:p>
          <a:p>
            <a:pPr lvl="1"/>
            <a:r>
              <a:rPr lang="en-US" altLang="en-US" dirty="0"/>
              <a:t>With a call option: Value of call &gt; Value of Underlying Asset – Strike Price</a:t>
            </a:r>
          </a:p>
          <a:p>
            <a:pPr lvl="1"/>
            <a:r>
              <a:rPr lang="en-US" altLang="en-US" dirty="0"/>
              <a:t>With a put option: Value of put &gt; Strike Price – Value of Underlying Asset</a:t>
            </a:r>
          </a:p>
          <a:p>
            <a:r>
              <a:rPr lang="en-US" altLang="en-US" dirty="0"/>
              <a:t>You can </a:t>
            </a:r>
            <a:r>
              <a:rPr lang="en-US" altLang="en-US" b="1" dirty="0"/>
              <a:t>tighten these bounds for call options, if you are willing to create a portfolio of the underlying asset and the option and hold it through the option</a:t>
            </a:r>
            <a:r>
              <a:rPr lang="ja-JP" altLang="en-US" b="1"/>
              <a:t>’</a:t>
            </a:r>
            <a:r>
              <a:rPr lang="en-US" altLang="ja-JP" b="1" dirty="0"/>
              <a:t>s expiration</a:t>
            </a:r>
            <a:r>
              <a:rPr lang="en-US" altLang="ja-JP" dirty="0"/>
              <a:t>.  The bounds then become:</a:t>
            </a:r>
          </a:p>
          <a:p>
            <a:pPr lvl="1"/>
            <a:r>
              <a:rPr lang="en-US" altLang="en-US" dirty="0"/>
              <a:t>With a call option: Value of call &gt; Value of Underlying Asset – Present value of Strike Price </a:t>
            </a:r>
          </a:p>
          <a:p>
            <a:pPr lvl="1"/>
            <a:r>
              <a:rPr lang="en-US" altLang="en-US" dirty="0"/>
              <a:t>With a put option: Value of put &gt; Present value of Strike Price – Value of Underlying Asset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31736C74-340E-564A-A5FE-B1756AA601ED}"/>
              </a:ext>
            </a:extLst>
          </p:cNvPr>
          <p:cNvSpPr>
            <a:spLocks noGrp="1"/>
          </p:cNvSpPr>
          <p:nvPr>
            <p:ph type="title"/>
          </p:nvPr>
        </p:nvSpPr>
        <p:spPr/>
        <p:txBody>
          <a:bodyPr/>
          <a:lstStyle/>
          <a:p>
            <a:r>
              <a:rPr lang="en-US" altLang="en-US"/>
              <a:t>2. Pricing Arbitrage (Replication)</a:t>
            </a:r>
          </a:p>
        </p:txBody>
      </p:sp>
      <p:sp>
        <p:nvSpPr>
          <p:cNvPr id="13314" name="Rectangle 3">
            <a:extLst>
              <a:ext uri="{FF2B5EF4-FFF2-40B4-BE49-F238E27FC236}">
                <a16:creationId xmlns:a16="http://schemas.microsoft.com/office/drawing/2014/main" id="{8E576D24-92E1-E445-92FC-C4EF182DA953}"/>
              </a:ext>
            </a:extLst>
          </p:cNvPr>
          <p:cNvSpPr>
            <a:spLocks noGrp="1"/>
          </p:cNvSpPr>
          <p:nvPr>
            <p:ph idx="1"/>
          </p:nvPr>
        </p:nvSpPr>
        <p:spPr/>
        <p:txBody>
          <a:bodyPr/>
          <a:lstStyle/>
          <a:p>
            <a:r>
              <a:rPr lang="en-US" altLang="en-US" dirty="0"/>
              <a:t>A portfolio composed of the underlying asset and the riskless asset could be constructed to have exactly the same cash flows as a call or put option. This portfolio is called the replicating portfolio.</a:t>
            </a:r>
          </a:p>
          <a:p>
            <a:r>
              <a:rPr lang="en-US" altLang="en-US" dirty="0"/>
              <a:t>Since the replicating portfolio and the traded option have the same cash flows, they would have to sell at the same price.</a:t>
            </a:r>
          </a:p>
          <a:p>
            <a:r>
              <a:rPr lang="en-US" altLang="en-US" dirty="0"/>
              <a:t>If they do not, you can buy the cheaper one and sell the more expensive one, effectively locking in the profits, with no risk involved.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FC71E137-5DE6-1D43-B74A-ED97126FCB8C}"/>
              </a:ext>
            </a:extLst>
          </p:cNvPr>
          <p:cNvSpPr>
            <a:spLocks noGrp="1"/>
          </p:cNvSpPr>
          <p:nvPr>
            <p:ph type="title"/>
          </p:nvPr>
        </p:nvSpPr>
        <p:spPr/>
        <p:txBody>
          <a:bodyPr/>
          <a:lstStyle/>
          <a:p>
            <a:r>
              <a:rPr lang="en-US" altLang="en-US" dirty="0"/>
              <a:t>3a. Arbitrage Across Options: </a:t>
            </a:r>
            <a:br>
              <a:rPr lang="en-US" altLang="en-US" dirty="0"/>
            </a:br>
            <a:r>
              <a:rPr lang="en-US" altLang="en-US" dirty="0"/>
              <a:t>Put-Call Parity</a:t>
            </a:r>
          </a:p>
        </p:txBody>
      </p:sp>
      <p:sp>
        <p:nvSpPr>
          <p:cNvPr id="14338" name="Rectangle 3">
            <a:extLst>
              <a:ext uri="{FF2B5EF4-FFF2-40B4-BE49-F238E27FC236}">
                <a16:creationId xmlns:a16="http://schemas.microsoft.com/office/drawing/2014/main" id="{A675A9CE-1277-5749-96B6-35C0039DF5C3}"/>
              </a:ext>
            </a:extLst>
          </p:cNvPr>
          <p:cNvSpPr>
            <a:spLocks noGrp="1"/>
          </p:cNvSpPr>
          <p:nvPr>
            <p:ph idx="1"/>
          </p:nvPr>
        </p:nvSpPr>
        <p:spPr/>
        <p:txBody>
          <a:bodyPr>
            <a:normAutofit fontScale="85000" lnSpcReduction="20000"/>
          </a:bodyPr>
          <a:lstStyle/>
          <a:p>
            <a:r>
              <a:rPr lang="en-US" altLang="en-US" dirty="0"/>
              <a:t>You can create a riskless position by selling the call, buying the put and buying the underlying asset at the same time. </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r>
              <a:rPr lang="en-US" altLang="en-US" dirty="0"/>
              <a:t>Since this position yields K with certainty, the cost of creating this position must be equal to the present value of K at the riskless rate (K e-rt). </a:t>
            </a:r>
          </a:p>
          <a:p>
            <a:pPr marL="0" indent="0">
              <a:buNone/>
            </a:pPr>
            <a:r>
              <a:rPr lang="en-US" altLang="en-US" dirty="0"/>
              <a:t>	S+P-C = K e-rt</a:t>
            </a:r>
          </a:p>
          <a:p>
            <a:pPr marL="0" indent="0">
              <a:buNone/>
            </a:pPr>
            <a:r>
              <a:rPr lang="en-US" altLang="en-US" dirty="0"/>
              <a:t>	C - P = S - K e-rt</a:t>
            </a:r>
          </a:p>
        </p:txBody>
      </p:sp>
      <p:graphicFrame>
        <p:nvGraphicFramePr>
          <p:cNvPr id="155680" name="Group 32">
            <a:extLst>
              <a:ext uri="{FF2B5EF4-FFF2-40B4-BE49-F238E27FC236}">
                <a16:creationId xmlns:a16="http://schemas.microsoft.com/office/drawing/2014/main" id="{5BB66C43-68C4-C045-9156-33FD94AC012B}"/>
              </a:ext>
            </a:extLst>
          </p:cNvPr>
          <p:cNvGraphicFramePr>
            <a:graphicFrameLocks noGrp="1"/>
          </p:cNvGraphicFramePr>
          <p:nvPr>
            <p:extLst>
              <p:ext uri="{D42A27DB-BD31-4B8C-83A1-F6EECF244321}">
                <p14:modId xmlns:p14="http://schemas.microsoft.com/office/powerpoint/2010/main" val="4293460143"/>
              </p:ext>
            </p:extLst>
          </p:nvPr>
        </p:nvGraphicFramePr>
        <p:xfrm>
          <a:off x="1919287" y="2453481"/>
          <a:ext cx="5229225" cy="2103437"/>
        </p:xfrm>
        <a:graphic>
          <a:graphicData uri="http://schemas.openxmlformats.org/drawingml/2006/table">
            <a:tbl>
              <a:tblPr/>
              <a:tblGrid>
                <a:gridCol w="1320800">
                  <a:extLst>
                    <a:ext uri="{9D8B030D-6E8A-4147-A177-3AD203B41FA5}">
                      <a16:colId xmlns:a16="http://schemas.microsoft.com/office/drawing/2014/main" val="20000"/>
                    </a:ext>
                  </a:extLst>
                </a:gridCol>
                <a:gridCol w="2336800">
                  <a:extLst>
                    <a:ext uri="{9D8B030D-6E8A-4147-A177-3AD203B41FA5}">
                      <a16:colId xmlns:a16="http://schemas.microsoft.com/office/drawing/2014/main" val="20001"/>
                    </a:ext>
                  </a:extLst>
                </a:gridCol>
                <a:gridCol w="1571625">
                  <a:extLst>
                    <a:ext uri="{9D8B030D-6E8A-4147-A177-3AD203B41FA5}">
                      <a16:colId xmlns:a16="http://schemas.microsoft.com/office/drawing/2014/main" val="20002"/>
                    </a:ext>
                  </a:extLst>
                </a:gridCol>
              </a:tblGrid>
              <a:tr h="640177">
                <a:tc>
                  <a:txBody>
                    <a:bodyPr/>
                    <a:lstStyle/>
                    <a:p>
                      <a:pPr marL="0" marR="0" lvl="0" indent="0" algn="just" defTabSz="914400" rtl="0" eaLnBrk="0" fontAlgn="base" latinLnBrk="0" hangingPunct="0">
                        <a:lnSpc>
                          <a:spcPct val="100000"/>
                        </a:lnSpc>
                        <a:spcBef>
                          <a:spcPts val="12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rPr>
                        <a:t>Position</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ts val="12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Payoffs at t if S*&gt;K</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ts val="12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Payoffs at t if S*&lt;K</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815">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Sell call</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rPr>
                        <a:t>-(S*-K)</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0</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815">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Buy put</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K-S*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815">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Buy stock</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815">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rPr>
                        <a:t>Total</a:t>
                      </a:r>
                      <a:endParaRPr kumimoji="0" lang="en-US" sz="1800" b="0" i="0" u="none" strike="noStrike" cap="none" normalizeH="0" baseline="0">
                        <a:ln>
                          <a:noFill/>
                        </a:ln>
                        <a:solidFill>
                          <a:schemeClr val="tx1"/>
                        </a:solidFill>
                        <a:effectLst/>
                        <a:latin typeface="Times" charset="0"/>
                        <a:ea typeface="ＭＳ Ｐゴシック"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rPr>
                        <a:t>K</a:t>
                      </a:r>
                      <a:endParaRPr kumimoji="0" lang="en-US" sz="1800" b="0" i="0" u="none" strike="noStrike" cap="none" normalizeH="0" baseline="0">
                        <a:ln>
                          <a:noFill/>
                        </a:ln>
                        <a:solidFill>
                          <a:schemeClr val="tx1"/>
                        </a:solidFill>
                        <a:effectLst/>
                        <a:latin typeface="Times" charset="0"/>
                        <a:ea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dirty="0">
                          <a:ln>
                            <a:noFill/>
                          </a:ln>
                          <a:solidFill>
                            <a:schemeClr val="tx1"/>
                          </a:solidFill>
                          <a:effectLst/>
                          <a:latin typeface="Times" charset="0"/>
                          <a:ea typeface="ＭＳ Ｐゴシック" charset="0"/>
                        </a:rPr>
                        <a:t>K</a:t>
                      </a:r>
                      <a:endParaRPr kumimoji="0" lang="en-US" sz="1800" b="0" i="0" u="none" strike="noStrike" cap="none" normalizeH="0" baseline="0" dirty="0">
                        <a:ln>
                          <a:noFill/>
                        </a:ln>
                        <a:solidFill>
                          <a:schemeClr val="tx1"/>
                        </a:solidFill>
                        <a:effectLst/>
                        <a:latin typeface="Times" charset="0"/>
                        <a:ea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4365" name="Rectangle 31">
            <a:extLst>
              <a:ext uri="{FF2B5EF4-FFF2-40B4-BE49-F238E27FC236}">
                <a16:creationId xmlns:a16="http://schemas.microsoft.com/office/drawing/2014/main" id="{C86CC271-9715-CE42-8465-27ABA34FA0B4}"/>
              </a:ext>
            </a:extLst>
          </p:cNvPr>
          <p:cNvSpPr>
            <a:spLocks noChangeArrowheads="1"/>
          </p:cNvSpPr>
          <p:nvPr/>
        </p:nvSpPr>
        <p:spPr bwMode="auto">
          <a:xfrm>
            <a:off x="-381000" y="3505200"/>
            <a:ext cx="328612"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gn="just">
              <a:spcBef>
                <a:spcPts val="1200"/>
              </a:spcBef>
              <a:buClr>
                <a:schemeClr val="tx1"/>
              </a:buClr>
              <a:buSzPct val="75000"/>
              <a:buFont typeface="Monotype Sorts" pitchFamily="2" charset="2"/>
              <a:buChar char=""/>
            </a:pPr>
            <a:endParaRPr lang="en-US" altLang="en-US" sz="2000"/>
          </a:p>
          <a:p>
            <a:pPr algn="just">
              <a:spcBef>
                <a:spcPts val="1200"/>
              </a:spcBef>
              <a:buClr>
                <a:schemeClr val="tx1"/>
              </a:buClr>
              <a:buSzPct val="75000"/>
              <a:buFont typeface="Monotype Sorts" pitchFamily="2" charset="2"/>
              <a:buChar char=""/>
            </a:pPr>
            <a:endParaRPr lang="en-US" altLang="en-US" sz="2000"/>
          </a:p>
          <a:p>
            <a:pPr algn="just">
              <a:spcBef>
                <a:spcPts val="1200"/>
              </a:spcBef>
              <a:buClr>
                <a:schemeClr val="tx1"/>
              </a:buClr>
              <a:buSzPct val="75000"/>
              <a:buFont typeface="Monotype Sorts" pitchFamily="2" charset="2"/>
              <a:buChar char=""/>
            </a:pPr>
            <a:endParaRPr lang="en-US" altLang="en-US" sz="2000"/>
          </a:p>
          <a:p>
            <a:pPr algn="just">
              <a:spcBef>
                <a:spcPts val="1200"/>
              </a:spcBef>
              <a:buClr>
                <a:schemeClr val="tx1"/>
              </a:buClr>
              <a:buSzPct val="75000"/>
              <a:buFont typeface="Monotype Sorts" pitchFamily="2" charset="2"/>
              <a:buChar char=""/>
            </a:pPr>
            <a:endParaRPr lang="en-US" altLang="en-US" sz="2000" baseline="30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70EDFF0-3821-6C4A-859A-C7A4BB55D26A}"/>
              </a:ext>
            </a:extLst>
          </p:cNvPr>
          <p:cNvSpPr>
            <a:spLocks noGrp="1"/>
          </p:cNvSpPr>
          <p:nvPr>
            <p:ph type="title"/>
          </p:nvPr>
        </p:nvSpPr>
        <p:spPr/>
        <p:txBody>
          <a:bodyPr/>
          <a:lstStyle/>
          <a:p>
            <a:r>
              <a:rPr lang="en-US" altLang="en-US"/>
              <a:t>3b. Mispricing across strike prices and maturities</a:t>
            </a:r>
          </a:p>
        </p:txBody>
      </p:sp>
      <p:sp>
        <p:nvSpPr>
          <p:cNvPr id="15362" name="Rectangle 3">
            <a:extLst>
              <a:ext uri="{FF2B5EF4-FFF2-40B4-BE49-F238E27FC236}">
                <a16:creationId xmlns:a16="http://schemas.microsoft.com/office/drawing/2014/main" id="{41AB4C54-7247-5C4E-B7C6-0431632569A1}"/>
              </a:ext>
            </a:extLst>
          </p:cNvPr>
          <p:cNvSpPr>
            <a:spLocks noGrp="1"/>
          </p:cNvSpPr>
          <p:nvPr>
            <p:ph idx="1"/>
          </p:nvPr>
        </p:nvSpPr>
        <p:spPr/>
        <p:txBody>
          <a:bodyPr/>
          <a:lstStyle/>
          <a:p>
            <a:r>
              <a:rPr lang="en-US" altLang="en-US" b="1" dirty="0"/>
              <a:t>Strike Prices</a:t>
            </a:r>
            <a:r>
              <a:rPr lang="en-US" altLang="en-US" dirty="0"/>
              <a:t>: A call with a lower strike price should never sell for less than a call with a higher strike price, assuming that they both have the same maturity. If it did, you could buy the lower strike price call and sell the higher strike price call, and lock in a riskless profit. </a:t>
            </a:r>
          </a:p>
          <a:p>
            <a:r>
              <a:rPr lang="en-US" altLang="en-US" b="1" dirty="0"/>
              <a:t>Maturity</a:t>
            </a:r>
            <a:r>
              <a:rPr lang="en-US" altLang="en-US" dirty="0"/>
              <a:t>: A call (put) with a shorter time to expiration should never sell for more than a call (put) with the same strike price with a long time to expiration. If it did, you would buy the call (put) with the shorter maturity and sell the call (put) with the longer maturity (</a:t>
            </a:r>
            <a:r>
              <a:rPr lang="en-US" altLang="en-US" dirty="0" err="1"/>
              <a:t>i.e</a:t>
            </a:r>
            <a:r>
              <a:rPr lang="en-US" altLang="en-US" dirty="0"/>
              <a:t>, create a calendar spread) and lock in a profit today.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6D6E720D-B88D-804C-A090-44AD863DD2AD}"/>
              </a:ext>
            </a:extLst>
          </p:cNvPr>
          <p:cNvSpPr>
            <a:spLocks noGrp="1"/>
          </p:cNvSpPr>
          <p:nvPr>
            <p:ph type="title"/>
          </p:nvPr>
        </p:nvSpPr>
        <p:spPr/>
        <p:txBody>
          <a:bodyPr/>
          <a:lstStyle/>
          <a:p>
            <a:r>
              <a:rPr lang="en-US" altLang="en-US"/>
              <a:t>Fixed Income Arbitrage </a:t>
            </a:r>
          </a:p>
        </p:txBody>
      </p:sp>
      <p:sp>
        <p:nvSpPr>
          <p:cNvPr id="16386" name="Rectangle 3">
            <a:extLst>
              <a:ext uri="{FF2B5EF4-FFF2-40B4-BE49-F238E27FC236}">
                <a16:creationId xmlns:a16="http://schemas.microsoft.com/office/drawing/2014/main" id="{C8F2ACCD-4500-3447-9591-73D8F6B35189}"/>
              </a:ext>
            </a:extLst>
          </p:cNvPr>
          <p:cNvSpPr>
            <a:spLocks noGrp="1"/>
          </p:cNvSpPr>
          <p:nvPr>
            <p:ph idx="1"/>
          </p:nvPr>
        </p:nvSpPr>
        <p:spPr/>
        <p:txBody>
          <a:bodyPr/>
          <a:lstStyle/>
          <a:p>
            <a:r>
              <a:rPr lang="en-US" altLang="en-US" b="1" dirty="0"/>
              <a:t>Fixed income securities lend themselves to arbitrage more easily than equity </a:t>
            </a:r>
            <a:r>
              <a:rPr lang="en-US" altLang="en-US" dirty="0"/>
              <a:t>because they have finite lives and fixed cash flows. This is especially so, when you have default free bonds, where the fixed cash flows are also guaranteed. </a:t>
            </a:r>
          </a:p>
          <a:p>
            <a:r>
              <a:rPr lang="en-US" altLang="en-US" dirty="0"/>
              <a:t>For instance, </a:t>
            </a:r>
            <a:r>
              <a:rPr lang="en-US" altLang="en-US" b="1" dirty="0"/>
              <a:t>you could replicate a 10-year treasury bond</a:t>
            </a:r>
            <a:r>
              <a:rPr lang="ja-JP" altLang="en-US" b="1"/>
              <a:t>’</a:t>
            </a:r>
            <a:r>
              <a:rPr lang="en-US" altLang="ja-JP" b="1" dirty="0"/>
              <a:t>s cash flows by buying zero-coupon treasuries with expirations matching those of the coupon payment dates on the treasury bond</a:t>
            </a:r>
            <a:r>
              <a:rPr lang="en-US" altLang="ja-JP" dirty="0"/>
              <a:t>.</a:t>
            </a:r>
          </a:p>
          <a:p>
            <a:r>
              <a:rPr lang="en-US" altLang="en-US" dirty="0"/>
              <a:t>With corporate bonds, you have the extra component of default risk. Since </a:t>
            </a:r>
            <a:r>
              <a:rPr lang="en-US" altLang="en-US" b="1" dirty="0"/>
              <a:t>no two firms are exactly identical when it comes to default risk, you may be exposed to some risk </a:t>
            </a:r>
            <a:r>
              <a:rPr lang="en-US" altLang="en-US" dirty="0"/>
              <a:t>if you are using corporate bonds issued by different entities.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836B3E5E-8CCF-C44D-B7A1-7B8DAD72CE46}"/>
              </a:ext>
            </a:extLst>
          </p:cNvPr>
          <p:cNvSpPr>
            <a:spLocks noGrp="1"/>
          </p:cNvSpPr>
          <p:nvPr>
            <p:ph type="title"/>
          </p:nvPr>
        </p:nvSpPr>
        <p:spPr/>
        <p:txBody>
          <a:bodyPr/>
          <a:lstStyle/>
          <a:p>
            <a:r>
              <a:rPr lang="en-US" altLang="en-US"/>
              <a:t>Does fixed income arbitrage pay?</a:t>
            </a:r>
          </a:p>
        </p:txBody>
      </p:sp>
      <p:sp>
        <p:nvSpPr>
          <p:cNvPr id="17410" name="Rectangle 3">
            <a:extLst>
              <a:ext uri="{FF2B5EF4-FFF2-40B4-BE49-F238E27FC236}">
                <a16:creationId xmlns:a16="http://schemas.microsoft.com/office/drawing/2014/main" id="{9E6E78E1-D700-3444-88D4-E2A266757746}"/>
              </a:ext>
            </a:extLst>
          </p:cNvPr>
          <p:cNvSpPr>
            <a:spLocks noGrp="1"/>
          </p:cNvSpPr>
          <p:nvPr>
            <p:ph idx="1"/>
          </p:nvPr>
        </p:nvSpPr>
        <p:spPr/>
        <p:txBody>
          <a:bodyPr>
            <a:normAutofit fontScale="92500" lnSpcReduction="10000"/>
          </a:bodyPr>
          <a:lstStyle/>
          <a:p>
            <a:r>
              <a:rPr lang="en-US" altLang="en-US" dirty="0" err="1"/>
              <a:t>Grinblatt</a:t>
            </a:r>
            <a:r>
              <a:rPr lang="en-US" altLang="en-US" dirty="0"/>
              <a:t> and Longstaff, in an assessment of the treasury strips program – a program allowing investors to break up a treasury bond and sell its individual cash flows – note that </a:t>
            </a:r>
            <a:r>
              <a:rPr lang="en-US" altLang="en-US" b="1" dirty="0"/>
              <a:t>there are potential arbitrage opportunities in these markets but find little evidence of trading driven by these opportunities</a:t>
            </a:r>
            <a:r>
              <a:rPr lang="en-US" altLang="en-US" dirty="0"/>
              <a:t>.</a:t>
            </a:r>
          </a:p>
          <a:p>
            <a:r>
              <a:rPr lang="en-US" altLang="en-US" dirty="0"/>
              <a:t> A study by </a:t>
            </a:r>
            <a:r>
              <a:rPr lang="en-US" altLang="en-US" dirty="0" err="1"/>
              <a:t>Balbas</a:t>
            </a:r>
            <a:r>
              <a:rPr lang="en-US" altLang="en-US" dirty="0"/>
              <a:t> and Lopez of the Spanish bond market examined default free and option free bonds in the Spanish market between 1994 and 1998 and </a:t>
            </a:r>
            <a:r>
              <a:rPr lang="en-US" altLang="en-US" b="1" dirty="0"/>
              <a:t>concluded that there were arbitrage opportunities especially surrounding innovations in financial markets. </a:t>
            </a:r>
          </a:p>
          <a:p>
            <a:r>
              <a:rPr lang="en-US" altLang="en-US" dirty="0"/>
              <a:t>The opportunities for arbitrage with fixed income securities are probably greatest when new types of bonds are introduced – mortgage backed securities in the early 1980s, inflation- indexed treasuries in the late 1990s and the treasury strips program in the late 1980s. </a:t>
            </a:r>
            <a:r>
              <a:rPr lang="en-US" altLang="en-US" b="1" dirty="0"/>
              <a:t>As investors become more informed about these bonds and how they should be priced, arbitrage opportunities seem to subside.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9A0FEFF4-A714-0647-98FF-BA40B61753C4}"/>
              </a:ext>
            </a:extLst>
          </p:cNvPr>
          <p:cNvSpPr>
            <a:spLocks noGrp="1"/>
          </p:cNvSpPr>
          <p:nvPr>
            <p:ph type="title"/>
          </p:nvPr>
        </p:nvSpPr>
        <p:spPr/>
        <p:txBody>
          <a:bodyPr/>
          <a:lstStyle/>
          <a:p>
            <a:r>
              <a:rPr lang="en-US" altLang="en-US"/>
              <a:t>Determinants of Success at Pure Arbitrage</a:t>
            </a:r>
          </a:p>
        </p:txBody>
      </p:sp>
      <p:sp>
        <p:nvSpPr>
          <p:cNvPr id="18434" name="Rectangle 3">
            <a:extLst>
              <a:ext uri="{FF2B5EF4-FFF2-40B4-BE49-F238E27FC236}">
                <a16:creationId xmlns:a16="http://schemas.microsoft.com/office/drawing/2014/main" id="{B0D05C25-748A-0447-A29C-4366F7D83302}"/>
              </a:ext>
            </a:extLst>
          </p:cNvPr>
          <p:cNvSpPr>
            <a:spLocks noGrp="1"/>
          </p:cNvSpPr>
          <p:nvPr>
            <p:ph idx="1"/>
          </p:nvPr>
        </p:nvSpPr>
        <p:spPr/>
        <p:txBody>
          <a:bodyPr>
            <a:normAutofit fontScale="92500"/>
          </a:bodyPr>
          <a:lstStyle/>
          <a:p>
            <a:r>
              <a:rPr lang="en-US" altLang="en-US" b="1" dirty="0"/>
              <a:t>The nature of pure arbitrage – two identical assets that are priced differently – makes it likely that it will be short lived. </a:t>
            </a:r>
            <a:r>
              <a:rPr lang="en-US" altLang="en-US" dirty="0"/>
              <a:t>In other words, in a market where investors are on the look out for riskless profits, it is very likely that small pricing differences will be exploited quickly, and in the process, disappear. Consequently, the first two requirements for success at pure arbitrage are access to real-time prices and instantaneous execution. </a:t>
            </a:r>
          </a:p>
          <a:p>
            <a:r>
              <a:rPr lang="en-US" altLang="en-US" b="1" dirty="0"/>
              <a:t>It is also very likely that the pricing differences in pure arbitrage will be very small – often a few hundredths of a percent</a:t>
            </a:r>
            <a:r>
              <a:rPr lang="en-US" altLang="en-US" dirty="0"/>
              <a:t>. To make pure arbitrage feasible, therefore, you can add two more conditions. </a:t>
            </a:r>
          </a:p>
          <a:p>
            <a:pPr lvl="1"/>
            <a:r>
              <a:rPr lang="en-US" altLang="en-US" dirty="0"/>
              <a:t>The first is access to substantial debt at favorable interest rates, since it can magnify the small pricing differences. Note that many of the arbitrage positions require you to be able to borrow at the riskless rate. </a:t>
            </a:r>
          </a:p>
          <a:p>
            <a:pPr lvl="1"/>
            <a:r>
              <a:rPr lang="en-US" altLang="en-US" dirty="0"/>
              <a:t>The second is economies of scale, with transactions amounting to millions of dollars rather than thousands.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1466</TotalTime>
  <Words>2068</Words>
  <Application>Microsoft Macintosh PowerPoint</Application>
  <PresentationFormat>On-screen Show (4:3)</PresentationFormat>
  <Paragraphs>127</Paragraphs>
  <Slides>19</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Calibri</vt:lpstr>
      <vt:lpstr>Monotype Sorts</vt:lpstr>
      <vt:lpstr>Rockwell</vt:lpstr>
      <vt:lpstr>Rockwell Condensed</vt:lpstr>
      <vt:lpstr>Rockwell Extra Bold</vt:lpstr>
      <vt:lpstr>Symbol</vt:lpstr>
      <vt:lpstr>Times</vt:lpstr>
      <vt:lpstr>Wingdings</vt:lpstr>
      <vt:lpstr>Slides2025</vt:lpstr>
      <vt:lpstr>Too good to be true? The Dream of Pure Arbitrage</vt:lpstr>
      <vt:lpstr>The Essence of arbitrage</vt:lpstr>
      <vt:lpstr>Variants of Arbitrage</vt:lpstr>
      <vt:lpstr>Pure Arbitrage</vt:lpstr>
      <vt:lpstr>Futures Arbitrage</vt:lpstr>
      <vt:lpstr>a. Storable Commodities</vt:lpstr>
      <vt:lpstr>b. Stock Index Futures</vt:lpstr>
      <vt:lpstr>Stock Index futures with modified assumptions…</vt:lpstr>
      <vt:lpstr>c. T. Bond Futures</vt:lpstr>
      <vt:lpstr>d. Currency Futures</vt:lpstr>
      <vt:lpstr>Feasibility of Futures Arbitrage</vt:lpstr>
      <vt:lpstr>Options Arbitrage</vt:lpstr>
      <vt:lpstr>1. Exercise Arbitrage</vt:lpstr>
      <vt:lpstr>2. Pricing Arbitrage (Replication)</vt:lpstr>
      <vt:lpstr>3a. Arbitrage Across Options:  Put-Call Parity</vt:lpstr>
      <vt:lpstr>3b. Mispricing across strike prices and maturities</vt:lpstr>
      <vt:lpstr>Fixed Income Arbitrage </vt:lpstr>
      <vt:lpstr>Does fixed income arbitrage pay?</vt:lpstr>
      <vt:lpstr>Determinants of Success at Pure Arbitrage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122</cp:revision>
  <cp:lastPrinted>2025-12-12T18:28:37Z</cp:lastPrinted>
  <dcterms:created xsi:type="dcterms:W3CDTF">1998-07-22T17:34:10Z</dcterms:created>
  <dcterms:modified xsi:type="dcterms:W3CDTF">2025-12-12T18:34:03Z</dcterms:modified>
</cp:coreProperties>
</file>