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97" r:id="rId1"/>
  </p:sldMasterIdLst>
  <p:notesMasterIdLst>
    <p:notesMasterId r:id="rId21"/>
  </p:notesMasterIdLst>
  <p:sldIdLst>
    <p:sldId id="256" r:id="rId2"/>
    <p:sldId id="346" r:id="rId3"/>
    <p:sldId id="347" r:id="rId4"/>
    <p:sldId id="348" r:id="rId5"/>
    <p:sldId id="349" r:id="rId6"/>
    <p:sldId id="350" r:id="rId7"/>
    <p:sldId id="351" r:id="rId8"/>
    <p:sldId id="352" r:id="rId9"/>
    <p:sldId id="353" r:id="rId10"/>
    <p:sldId id="354" r:id="rId11"/>
    <p:sldId id="355" r:id="rId12"/>
    <p:sldId id="356" r:id="rId13"/>
    <p:sldId id="359" r:id="rId14"/>
    <p:sldId id="360" r:id="rId15"/>
    <p:sldId id="361" r:id="rId16"/>
    <p:sldId id="362" r:id="rId17"/>
    <p:sldId id="363" r:id="rId18"/>
    <p:sldId id="357" r:id="rId19"/>
    <p:sldId id="35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129"/>
  </p:normalViewPr>
  <p:slideViewPr>
    <p:cSldViewPr>
      <p:cViewPr varScale="1">
        <p:scale>
          <a:sx n="114" d="100"/>
          <a:sy n="114"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79FF4A2E-0AD2-2043-AA72-DF4BC6F66EE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2FE8C1AF-EB2D-6241-A574-E6C8DD8D215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C19316E6-A185-0C4F-8094-69158105484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6616E3BC-07CA-C84A-B640-EAEE472B8BB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979839E0-ED17-A246-B889-F47F88ACE1BB}"/>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E8079F06-808C-EC4E-8730-65DADF1CB387}"/>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8EC7B51A-3FE2-AD4D-8F3D-B6BF7358AC5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EC7B51A-3FE2-AD4D-8F3D-B6BF7358AC5D}" type="slidenum">
              <a:rPr lang="en-US" altLang="en-US" smtClean="0"/>
              <a:pPr>
                <a:defRPr/>
              </a:pPr>
              <a:t>5</a:t>
            </a:fld>
            <a:endParaRPr lang="en-US" altLang="en-US"/>
          </a:p>
        </p:txBody>
      </p:sp>
    </p:spTree>
    <p:extLst>
      <p:ext uri="{BB962C8B-B14F-4D97-AF65-F5344CB8AC3E}">
        <p14:creationId xmlns:p14="http://schemas.microsoft.com/office/powerpoint/2010/main" val="2045455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a:extLst>
              <a:ext uri="{FF2B5EF4-FFF2-40B4-BE49-F238E27FC236}">
                <a16:creationId xmlns:a16="http://schemas.microsoft.com/office/drawing/2014/main" id="{91D107AF-9B4A-4744-ADEE-98C4D56D0068}"/>
              </a:ext>
            </a:extLst>
          </p:cNvPr>
          <p:cNvSpPr>
            <a:spLocks noGrp="1" noRot="1" noChangeAspect="1" noChangeArrowheads="1" noTextEdit="1"/>
          </p:cNvSpPr>
          <p:nvPr>
            <p:ph type="sldImg"/>
          </p:nvPr>
        </p:nvSpPr>
        <p:spPr>
          <a:ln/>
        </p:spPr>
      </p:sp>
      <p:sp>
        <p:nvSpPr>
          <p:cNvPr id="8194" name="Notes Placeholder 2">
            <a:extLst>
              <a:ext uri="{FF2B5EF4-FFF2-40B4-BE49-F238E27FC236}">
                <a16:creationId xmlns:a16="http://schemas.microsoft.com/office/drawing/2014/main" id="{0EDF261C-90C0-D144-87D1-F9170F36DDB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195" name="Slide Number Placeholder 3">
            <a:extLst>
              <a:ext uri="{FF2B5EF4-FFF2-40B4-BE49-F238E27FC236}">
                <a16:creationId xmlns:a16="http://schemas.microsoft.com/office/drawing/2014/main" id="{E233A5E2-1626-FD4B-B4C2-CE3D191FC29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91AFFA94-BF08-534A-8C33-27C17A691855}" type="slidenum">
              <a:rPr lang="en-US" altLang="en-US" sz="1200" smtClean="0"/>
              <a:pPr/>
              <a:t>6</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EC7B51A-3FE2-AD4D-8F3D-B6BF7358AC5D}" type="slidenum">
              <a:rPr lang="en-US" altLang="en-US" smtClean="0"/>
              <a:pPr>
                <a:defRPr/>
              </a:pPr>
              <a:t>8</a:t>
            </a:fld>
            <a:endParaRPr lang="en-US" altLang="en-US"/>
          </a:p>
        </p:txBody>
      </p:sp>
    </p:spTree>
    <p:extLst>
      <p:ext uri="{BB962C8B-B14F-4D97-AF65-F5344CB8AC3E}">
        <p14:creationId xmlns:p14="http://schemas.microsoft.com/office/powerpoint/2010/main" val="155193381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E987EB45-1911-0343-B547-9F0C53649238}"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DB7659FF-B246-3245-A184-EC57C024F79B}" type="slidenum">
              <a:rPr lang="en-US" altLang="en-US" smtClean="0"/>
              <a:pPr>
                <a:defRPr/>
              </a:pPr>
              <a:t>‹#›</a:t>
            </a:fld>
            <a:endParaRPr lang="en-US" altLang="en-US"/>
          </a:p>
        </p:txBody>
      </p:sp>
    </p:spTree>
    <p:extLst>
      <p:ext uri="{BB962C8B-B14F-4D97-AF65-F5344CB8AC3E}">
        <p14:creationId xmlns:p14="http://schemas.microsoft.com/office/powerpoint/2010/main" val="1290205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1230188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D89C713F-B817-2546-AD02-2A3DDA559C6F}"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9793C08D-2E2C-B14F-B499-6E6B1A20770A}" type="slidenum">
              <a:rPr lang="en-US" altLang="en-US" smtClean="0"/>
              <a:pPr>
                <a:defRPr/>
              </a:pPr>
              <a:t>‹#›</a:t>
            </a:fld>
            <a:endParaRPr lang="en-US" altLang="en-US"/>
          </a:p>
        </p:txBody>
      </p:sp>
    </p:spTree>
    <p:extLst>
      <p:ext uri="{BB962C8B-B14F-4D97-AF65-F5344CB8AC3E}">
        <p14:creationId xmlns:p14="http://schemas.microsoft.com/office/powerpoint/2010/main" val="4036447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96A4C12B-4B80-BE49-9A46-63A95F7F2CB6}" type="datetime1">
              <a:rPr lang="en-US" altLang="en-US" smtClean="0"/>
              <a:pPr>
                <a:defRPr/>
              </a:pPr>
              <a:t>12/12/25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7D19FE4-2C57-0B42-BBBA-37FBFA408421}" type="slidenum">
              <a:rPr lang="en-US" altLang="en-US" smtClean="0"/>
              <a:pPr>
                <a:defRPr/>
              </a:pPr>
              <a:t>‹#›</a:t>
            </a:fld>
            <a:endParaRPr lang="en-US" altLang="en-US"/>
          </a:p>
        </p:txBody>
      </p:sp>
    </p:spTree>
    <p:extLst>
      <p:ext uri="{BB962C8B-B14F-4D97-AF65-F5344CB8AC3E}">
        <p14:creationId xmlns:p14="http://schemas.microsoft.com/office/powerpoint/2010/main" val="1069896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5C2E3E84-B3C5-DF4B-89C4-0A6EFB484B85}"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182772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2AA2FA3C-8E48-1349-8E83-04F7D79C8B5E}" type="datetime1">
              <a:rPr lang="en-US" altLang="en-US" smtClean="0"/>
              <a:pPr>
                <a:defRPr/>
              </a:pPr>
              <a:t>12/12/25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77F4024C-5278-3848-B022-85440EC38599}"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863834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F544C60-6257-7740-B7F2-D03B822CDADA}" type="datetime1">
              <a:rPr lang="en-US" altLang="en-US" smtClean="0"/>
              <a:pPr>
                <a:defRPr/>
              </a:pPr>
              <a:t>12/12/25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D94CA3F-3D31-0548-BBDD-57F985B9685E}" type="slidenum">
              <a:rPr lang="en-US" altLang="en-US" smtClean="0"/>
              <a:pPr>
                <a:defRPr/>
              </a:pPr>
              <a:t>‹#›</a:t>
            </a:fld>
            <a:endParaRPr lang="en-US" altLang="en-US"/>
          </a:p>
        </p:txBody>
      </p:sp>
    </p:spTree>
    <p:extLst>
      <p:ext uri="{BB962C8B-B14F-4D97-AF65-F5344CB8AC3E}">
        <p14:creationId xmlns:p14="http://schemas.microsoft.com/office/powerpoint/2010/main" val="584808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5C2E3E84-B3C5-DF4B-89C4-0A6EFB484B85}" type="datetime1">
              <a:rPr lang="en-US" altLang="en-US" smtClean="0"/>
              <a:pPr>
                <a:defRPr/>
              </a:pPr>
              <a:t>12/12/25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353178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59661DB3-0DAC-E24D-853A-12138CE3BF9E}" type="datetime1">
              <a:rPr lang="en-US" altLang="en-US" smtClean="0"/>
              <a:pPr>
                <a:defRPr/>
              </a:pPr>
              <a:t>12/12/25</a:t>
            </a:fld>
            <a:endParaRPr lang="en-US" altLang="en-US"/>
          </a:p>
        </p:txBody>
      </p:sp>
      <p:sp>
        <p:nvSpPr>
          <p:cNvPr id="10" name="Slide Number Placeholder 9"/>
          <p:cNvSpPr>
            <a:spLocks noGrp="1"/>
          </p:cNvSpPr>
          <p:nvPr>
            <p:ph type="sldNum" sz="quarter" idx="12"/>
          </p:nvPr>
        </p:nvSpPr>
        <p:spPr/>
        <p:txBody>
          <a:bodyPr/>
          <a:lstStyle/>
          <a:p>
            <a:pPr>
              <a:defRPr/>
            </a:pPr>
            <a:fld id="{1455E392-025A-5B41-8A4F-FD4B514CF2AA}" type="slidenum">
              <a:rPr lang="en-US" altLang="en-US" smtClean="0"/>
              <a:pPr>
                <a:defRPr/>
              </a:pPr>
              <a:t>‹#›</a:t>
            </a:fld>
            <a:endParaRPr lang="en-US" altLang="en-US"/>
          </a:p>
        </p:txBody>
      </p:sp>
    </p:spTree>
    <p:extLst>
      <p:ext uri="{BB962C8B-B14F-4D97-AF65-F5344CB8AC3E}">
        <p14:creationId xmlns:p14="http://schemas.microsoft.com/office/powerpoint/2010/main" val="2505868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9B8D3C2F-D02C-7443-844C-C4D089711785}"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508421AE-5DD1-CC4E-9F08-3C2CE447D48B}" type="slidenum">
              <a:rPr lang="en-US" altLang="en-US" smtClean="0"/>
              <a:pPr>
                <a:defRPr/>
              </a:pPr>
              <a:t>‹#›</a:t>
            </a:fld>
            <a:endParaRPr lang="en-US" altLang="en-US"/>
          </a:p>
        </p:txBody>
      </p:sp>
    </p:spTree>
    <p:extLst>
      <p:ext uri="{BB962C8B-B14F-4D97-AF65-F5344CB8AC3E}">
        <p14:creationId xmlns:p14="http://schemas.microsoft.com/office/powerpoint/2010/main" val="1415434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10FEEAC-311C-8A43-A603-A2905C9EA46D}"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79F21CCE-AC24-B349-8896-DFBA601DA011}" type="slidenum">
              <a:rPr lang="en-US" altLang="en-US" smtClean="0"/>
              <a:pPr>
                <a:defRPr/>
              </a:pPr>
              <a:t>‹#›</a:t>
            </a:fld>
            <a:endParaRPr lang="en-US" altLang="en-US"/>
          </a:p>
        </p:txBody>
      </p:sp>
    </p:spTree>
    <p:extLst>
      <p:ext uri="{BB962C8B-B14F-4D97-AF65-F5344CB8AC3E}">
        <p14:creationId xmlns:p14="http://schemas.microsoft.com/office/powerpoint/2010/main" val="1685180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0319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499517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5C2E3E84-B3C5-DF4B-89C4-0A6EFB484B85}" type="datetime1">
              <a:rPr lang="en-US" altLang="en-US" smtClean="0"/>
              <a:pPr>
                <a:defRPr/>
              </a:pPr>
              <a:t>12/12/25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237825348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E2CF7982-F25E-3B4F-A8F6-DFACAA16158D}"/>
              </a:ext>
            </a:extLst>
          </p:cNvPr>
          <p:cNvSpPr>
            <a:spLocks noGrp="1" noChangeArrowheads="1"/>
          </p:cNvSpPr>
          <p:nvPr>
            <p:ph type="ctrTitle"/>
          </p:nvPr>
        </p:nvSpPr>
        <p:spPr/>
        <p:txBody>
          <a:bodyPr/>
          <a:lstStyle/>
          <a:p>
            <a:r>
              <a:rPr lang="en-US" altLang="en-US"/>
              <a:t>Close Enough? Near Arbitrage</a:t>
            </a:r>
          </a:p>
        </p:txBody>
      </p:sp>
      <p:sp>
        <p:nvSpPr>
          <p:cNvPr id="2050" name="Rectangle 3">
            <a:extLst>
              <a:ext uri="{FF2B5EF4-FFF2-40B4-BE49-F238E27FC236}">
                <a16:creationId xmlns:a16="http://schemas.microsoft.com/office/drawing/2014/main" id="{E1D5C4F7-FAD5-754B-B57A-93657407707B}"/>
              </a:ext>
            </a:extLst>
          </p:cNvPr>
          <p:cNvSpPr>
            <a:spLocks noGrp="1"/>
          </p:cNvSpPr>
          <p:nvPr>
            <p:ph type="subTitle" idx="1"/>
          </p:nvPr>
        </p:nvSpPr>
        <p:spPr/>
        <p:txBody>
          <a:bodyPr/>
          <a:lstStyle/>
          <a:p>
            <a:r>
              <a:rPr lang="en-US" altLang="en-US" dirty="0"/>
              <a:t>Not quite riskless, but…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EFD1F7F6-3073-A14D-8EEE-A4CB72256377}"/>
              </a:ext>
            </a:extLst>
          </p:cNvPr>
          <p:cNvSpPr>
            <a:spLocks noGrp="1"/>
          </p:cNvSpPr>
          <p:nvPr>
            <p:ph type="title"/>
          </p:nvPr>
        </p:nvSpPr>
        <p:spPr/>
        <p:txBody>
          <a:bodyPr/>
          <a:lstStyle/>
          <a:p>
            <a:r>
              <a:rPr lang="en-US" altLang="en-US"/>
              <a:t>Near Arbitrage</a:t>
            </a:r>
          </a:p>
        </p:txBody>
      </p:sp>
      <p:sp>
        <p:nvSpPr>
          <p:cNvPr id="3074" name="Rectangle 3">
            <a:extLst>
              <a:ext uri="{FF2B5EF4-FFF2-40B4-BE49-F238E27FC236}">
                <a16:creationId xmlns:a16="http://schemas.microsoft.com/office/drawing/2014/main" id="{7C44869A-D131-0F4B-9CEE-4304B3842948}"/>
              </a:ext>
            </a:extLst>
          </p:cNvPr>
          <p:cNvSpPr>
            <a:spLocks noGrp="1"/>
          </p:cNvSpPr>
          <p:nvPr>
            <p:ph idx="1"/>
          </p:nvPr>
        </p:nvSpPr>
        <p:spPr/>
        <p:txBody>
          <a:bodyPr/>
          <a:lstStyle/>
          <a:p>
            <a:r>
              <a:rPr lang="en-US" altLang="en-US" dirty="0"/>
              <a:t>In </a:t>
            </a:r>
            <a:r>
              <a:rPr lang="en-US" altLang="en-US" b="1" dirty="0"/>
              <a:t>near arbitrage, you either have two assets that are very similar but not identical</a:t>
            </a:r>
            <a:r>
              <a:rPr lang="en-US" altLang="en-US" dirty="0"/>
              <a:t>, </a:t>
            </a:r>
            <a:r>
              <a:rPr lang="en-US" altLang="en-US" b="1" dirty="0"/>
              <a:t>which are priced differently</a:t>
            </a:r>
            <a:r>
              <a:rPr lang="en-US" altLang="en-US" dirty="0"/>
              <a:t>, or identical assets that are mispriced, but with no guaranteed price convergence. </a:t>
            </a:r>
          </a:p>
          <a:p>
            <a:r>
              <a:rPr lang="en-US" altLang="en-US" dirty="0"/>
              <a:t>No matter how sophisticated your trading strategies may be in these scenarios, </a:t>
            </a:r>
            <a:r>
              <a:rPr lang="en-US" altLang="en-US" b="1" dirty="0"/>
              <a:t>your positions will no longer be riskless</a:t>
            </a:r>
            <a:r>
              <a:rPr lang="en-US" altLang="en-US" dirty="0"/>
              <a:t>.</a:t>
            </a:r>
          </a:p>
          <a:p>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90604B10-3EF9-A941-B423-AAC46476D679}"/>
              </a:ext>
            </a:extLst>
          </p:cNvPr>
          <p:cNvSpPr>
            <a:spLocks noGrp="1"/>
          </p:cNvSpPr>
          <p:nvPr>
            <p:ph type="title"/>
          </p:nvPr>
        </p:nvSpPr>
        <p:spPr/>
        <p:txBody>
          <a:bodyPr/>
          <a:lstStyle/>
          <a:p>
            <a:r>
              <a:rPr lang="en-US" altLang="en-US"/>
              <a:t>1. Same Stock listed in Multiple Markets</a:t>
            </a:r>
          </a:p>
        </p:txBody>
      </p:sp>
      <p:sp>
        <p:nvSpPr>
          <p:cNvPr id="4098" name="Rectangle 3">
            <a:extLst>
              <a:ext uri="{FF2B5EF4-FFF2-40B4-BE49-F238E27FC236}">
                <a16:creationId xmlns:a16="http://schemas.microsoft.com/office/drawing/2014/main" id="{F2BA4953-E02B-1C42-B370-F09F995A06DE}"/>
              </a:ext>
            </a:extLst>
          </p:cNvPr>
          <p:cNvSpPr>
            <a:spLocks noGrp="1"/>
          </p:cNvSpPr>
          <p:nvPr>
            <p:ph idx="1"/>
          </p:nvPr>
        </p:nvSpPr>
        <p:spPr/>
        <p:txBody>
          <a:bodyPr/>
          <a:lstStyle/>
          <a:p>
            <a:r>
              <a:rPr lang="en-US" altLang="en-US" dirty="0"/>
              <a:t>If you </a:t>
            </a:r>
            <a:r>
              <a:rPr lang="en-US" altLang="en-US" b="1" dirty="0"/>
              <a:t>can buy the same stock at one price in one market and simultaneously sell it at a higher price in another market</a:t>
            </a:r>
            <a:r>
              <a:rPr lang="en-US" altLang="en-US" dirty="0"/>
              <a:t>, you can lock in a riskless profit. </a:t>
            </a:r>
          </a:p>
          <a:p>
            <a:r>
              <a:rPr lang="en-US" altLang="en-US" dirty="0"/>
              <a:t>There are two scenarios where this can happen:</a:t>
            </a:r>
          </a:p>
          <a:p>
            <a:pPr lvl="1"/>
            <a:r>
              <a:rPr lang="en-US" altLang="en-US" b="1" dirty="0"/>
              <a:t>Dual or Multiple listed stocks, </a:t>
            </a:r>
            <a:r>
              <a:rPr lang="en-US" altLang="en-US" dirty="0"/>
              <a:t>where the same security is listed and traded on two or more exchanges.</a:t>
            </a:r>
            <a:endParaRPr lang="en-US" altLang="en-US" b="1" dirty="0"/>
          </a:p>
          <a:p>
            <a:pPr lvl="1"/>
            <a:r>
              <a:rPr lang="en-US" altLang="en-US" b="1" dirty="0"/>
              <a:t>Depository receipts</a:t>
            </a:r>
            <a:r>
              <a:rPr lang="en-US" altLang="en-US" dirty="0"/>
              <a:t>, where foreign stocks are traded on the US exchanges.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EAEED690-5B78-2A4C-8EF3-A0440C7B5780}"/>
              </a:ext>
            </a:extLst>
          </p:cNvPr>
          <p:cNvSpPr>
            <a:spLocks noGrp="1"/>
          </p:cNvSpPr>
          <p:nvPr>
            <p:ph type="title"/>
          </p:nvPr>
        </p:nvSpPr>
        <p:spPr/>
        <p:txBody>
          <a:bodyPr/>
          <a:lstStyle/>
          <a:p>
            <a:r>
              <a:rPr lang="en-US" altLang="en-US"/>
              <a:t>a. Dual Listed Stocks</a:t>
            </a:r>
          </a:p>
        </p:txBody>
      </p:sp>
      <p:sp>
        <p:nvSpPr>
          <p:cNvPr id="5122" name="Rectangle 3">
            <a:extLst>
              <a:ext uri="{FF2B5EF4-FFF2-40B4-BE49-F238E27FC236}">
                <a16:creationId xmlns:a16="http://schemas.microsoft.com/office/drawing/2014/main" id="{E5799164-36F4-1B40-83D6-F4CFF8D467ED}"/>
              </a:ext>
            </a:extLst>
          </p:cNvPr>
          <p:cNvSpPr>
            <a:spLocks noGrp="1"/>
          </p:cNvSpPr>
          <p:nvPr>
            <p:ph idx="1"/>
          </p:nvPr>
        </p:nvSpPr>
        <p:spPr/>
        <p:txBody>
          <a:bodyPr>
            <a:normAutofit lnSpcReduction="10000"/>
          </a:bodyPr>
          <a:lstStyle/>
          <a:p>
            <a:r>
              <a:rPr lang="en-US" altLang="en-US" dirty="0"/>
              <a:t>Many </a:t>
            </a:r>
            <a:r>
              <a:rPr lang="en-US" altLang="en-US" b="1" dirty="0"/>
              <a:t>large companies trade on multiple markets on different continents</a:t>
            </a:r>
            <a:r>
              <a:rPr lang="en-US" altLang="en-US" dirty="0"/>
              <a:t>. </a:t>
            </a:r>
          </a:p>
          <a:p>
            <a:r>
              <a:rPr lang="en-US" altLang="en-US" dirty="0"/>
              <a:t>Since </a:t>
            </a:r>
            <a:r>
              <a:rPr lang="en-US" altLang="en-US" b="1" dirty="0"/>
              <a:t>there are time periods during the day when there is trading occurring on more than one market on the same stock</a:t>
            </a:r>
            <a:r>
              <a:rPr lang="en-US" altLang="en-US" dirty="0"/>
              <a:t>, it is conceivable (though not likely) that you could buy the stock for one price in one market and sell the same stock at the same time for a different (and higher price) in another market. </a:t>
            </a:r>
          </a:p>
          <a:p>
            <a:r>
              <a:rPr lang="en-US" altLang="en-US" dirty="0"/>
              <a:t>The </a:t>
            </a:r>
            <a:r>
              <a:rPr lang="en-US" altLang="en-US" b="1" dirty="0"/>
              <a:t>stock will trade in different currencies, and for this to be a riskless transaction, the trades have to at precisely the same time and you have to eliminate any exchange rate risk by converting the foreign currency proceeds </a:t>
            </a:r>
            <a:r>
              <a:rPr lang="en-US" altLang="en-US" dirty="0"/>
              <a:t>into the domestic currency instantaneously. </a:t>
            </a:r>
          </a:p>
          <a:p>
            <a:r>
              <a:rPr lang="en-US" altLang="en-US" dirty="0"/>
              <a:t>Your </a:t>
            </a:r>
            <a:r>
              <a:rPr lang="en-US" altLang="en-US" b="1" dirty="0"/>
              <a:t>trade profits will also have to cover the different bid-ask spreads </a:t>
            </a:r>
            <a:r>
              <a:rPr lang="en-US" altLang="en-US" dirty="0"/>
              <a:t>in the two markets and transactions costs in each.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5AA8A96C-59D0-5441-9F87-28C17473650B}"/>
              </a:ext>
            </a:extLst>
          </p:cNvPr>
          <p:cNvSpPr>
            <a:spLocks noGrp="1"/>
          </p:cNvSpPr>
          <p:nvPr>
            <p:ph type="title"/>
          </p:nvPr>
        </p:nvSpPr>
        <p:spPr/>
        <p:txBody>
          <a:bodyPr/>
          <a:lstStyle/>
          <a:p>
            <a:r>
              <a:rPr lang="en-US" altLang="en-US"/>
              <a:t>Evidence of Mispricing?</a:t>
            </a:r>
          </a:p>
        </p:txBody>
      </p:sp>
      <p:sp>
        <p:nvSpPr>
          <p:cNvPr id="6146" name="Rectangle 3">
            <a:extLst>
              <a:ext uri="{FF2B5EF4-FFF2-40B4-BE49-F238E27FC236}">
                <a16:creationId xmlns:a16="http://schemas.microsoft.com/office/drawing/2014/main" id="{67F9C85B-6BD6-1040-A786-4D09E45D8914}"/>
              </a:ext>
            </a:extLst>
          </p:cNvPr>
          <p:cNvSpPr>
            <a:spLocks noGrp="1"/>
          </p:cNvSpPr>
          <p:nvPr>
            <p:ph idx="1"/>
          </p:nvPr>
        </p:nvSpPr>
        <p:spPr/>
        <p:txBody>
          <a:bodyPr/>
          <a:lstStyle/>
          <a:p>
            <a:r>
              <a:rPr lang="en-US" altLang="en-US" b="1" dirty="0"/>
              <a:t>It exists on smaller and less liquid exchanges: </a:t>
            </a:r>
            <a:r>
              <a:rPr lang="en-US" altLang="en-US" dirty="0" err="1"/>
              <a:t>Swaicki</a:t>
            </a:r>
            <a:r>
              <a:rPr lang="en-US" altLang="en-US" dirty="0"/>
              <a:t> and </a:t>
            </a:r>
            <a:r>
              <a:rPr lang="en-US" altLang="en-US" dirty="0" err="1"/>
              <a:t>Hric</a:t>
            </a:r>
            <a:r>
              <a:rPr lang="en-US" altLang="en-US" dirty="0"/>
              <a:t> examine 84 Czech stocks that trade on the two Czech exchanges – the Prague Stock Exchange (PSE) and the Registration Places System (RMS)- and find that prices adjust slowly across the two markets, and that arbitrage opportunities exist (at least on paper) –the prices in the two markets differ by about 2%. These arbitrage opportunities seem to increase for less liquid stocks. </a:t>
            </a:r>
          </a:p>
          <a:p>
            <a:r>
              <a:rPr lang="en-US" altLang="en-US" b="1" dirty="0"/>
              <a:t>But it is tough to exploit</a:t>
            </a:r>
            <a:r>
              <a:rPr lang="en-US" altLang="en-US" dirty="0"/>
              <a:t>: While the authors consider transactions cost, they do not consider the price impact that trading itself would have on these stocks and whether the arbitrage profits would survive the trading.</a:t>
            </a:r>
          </a:p>
          <a:p>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DCD8BC96-6AD7-4740-9555-317A261849B5}"/>
              </a:ext>
            </a:extLst>
          </p:cNvPr>
          <p:cNvSpPr>
            <a:spLocks noGrp="1"/>
          </p:cNvSpPr>
          <p:nvPr>
            <p:ph type="title"/>
          </p:nvPr>
        </p:nvSpPr>
        <p:spPr/>
        <p:txBody>
          <a:bodyPr/>
          <a:lstStyle/>
          <a:p>
            <a:r>
              <a:rPr lang="en-US" altLang="en-US"/>
              <a:t>b. Depository Receipts</a:t>
            </a:r>
          </a:p>
        </p:txBody>
      </p:sp>
      <p:sp>
        <p:nvSpPr>
          <p:cNvPr id="7170" name="Rectangle 3">
            <a:extLst>
              <a:ext uri="{FF2B5EF4-FFF2-40B4-BE49-F238E27FC236}">
                <a16:creationId xmlns:a16="http://schemas.microsoft.com/office/drawing/2014/main" id="{C7342AB3-87D3-224F-8374-5CBC1C0A1319}"/>
              </a:ext>
            </a:extLst>
          </p:cNvPr>
          <p:cNvSpPr>
            <a:spLocks noGrp="1"/>
          </p:cNvSpPr>
          <p:nvPr>
            <p:ph idx="1"/>
          </p:nvPr>
        </p:nvSpPr>
        <p:spPr/>
        <p:txBody>
          <a:bodyPr>
            <a:normAutofit lnSpcReduction="10000"/>
          </a:bodyPr>
          <a:lstStyle/>
          <a:p>
            <a:r>
              <a:rPr lang="en-US" altLang="en-US" b="1" dirty="0"/>
              <a:t>Depository receipts create a claim equivalent to the one you would have had if you had bought shares in the local market </a:t>
            </a:r>
            <a:r>
              <a:rPr lang="en-US" altLang="en-US" dirty="0"/>
              <a:t>and should therefore trade at a price consistent with the local shares. </a:t>
            </a:r>
          </a:p>
          <a:p>
            <a:pPr lvl="1"/>
            <a:r>
              <a:rPr lang="en-US" altLang="en-US" dirty="0"/>
              <a:t>What makes them different and potentially riskier than the stocks with dual listings is that </a:t>
            </a:r>
            <a:r>
              <a:rPr lang="en-US" altLang="en-US" b="1" dirty="0"/>
              <a:t>ADRs are not always directly comparable to the common shares traded locally </a:t>
            </a:r>
            <a:r>
              <a:rPr lang="en-US" altLang="en-US" dirty="0"/>
              <a:t>– one ADR on </a:t>
            </a:r>
            <a:r>
              <a:rPr lang="en-US" altLang="en-US" dirty="0" err="1"/>
              <a:t>Telmex</a:t>
            </a:r>
            <a:r>
              <a:rPr lang="en-US" altLang="en-US" dirty="0"/>
              <a:t>, the Mexican telecommunications company, is convertible into 20 </a:t>
            </a:r>
            <a:r>
              <a:rPr lang="en-US" altLang="en-US" dirty="0" err="1"/>
              <a:t>Telmex</a:t>
            </a:r>
            <a:r>
              <a:rPr lang="en-US" altLang="en-US" dirty="0"/>
              <a:t> shares. </a:t>
            </a:r>
          </a:p>
          <a:p>
            <a:pPr lvl="1"/>
            <a:r>
              <a:rPr lang="en-US" altLang="en-US" dirty="0"/>
              <a:t>In addition, </a:t>
            </a:r>
            <a:r>
              <a:rPr lang="en-US" altLang="en-US" b="1" dirty="0"/>
              <a:t>converting an ADR into local shares can be both costly and time consuming</a:t>
            </a:r>
            <a:r>
              <a:rPr lang="en-US" altLang="en-US" dirty="0"/>
              <a:t>. In some cases, there can be differences in voting rights as well. </a:t>
            </a:r>
          </a:p>
          <a:p>
            <a:r>
              <a:rPr lang="en-US" altLang="en-US" dirty="0"/>
              <a:t> In spite of these constraints, </a:t>
            </a:r>
            <a:r>
              <a:rPr lang="en-US" altLang="en-US" b="1" dirty="0"/>
              <a:t>you would expect the price of an ADR to closely track the price of the shares in the local market</a:t>
            </a:r>
            <a:r>
              <a:rPr lang="en-US" altLang="en-US" dirty="0"/>
              <a:t>, albeit with a currency overlay, since ADRs are denominated in dollars.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8033C578-70DB-0344-8876-01958B7B17E3}"/>
              </a:ext>
            </a:extLst>
          </p:cNvPr>
          <p:cNvSpPr>
            <a:spLocks noGrp="1"/>
          </p:cNvSpPr>
          <p:nvPr>
            <p:ph type="title"/>
          </p:nvPr>
        </p:nvSpPr>
        <p:spPr/>
        <p:txBody>
          <a:bodyPr/>
          <a:lstStyle/>
          <a:p>
            <a:r>
              <a:rPr lang="en-US" altLang="en-US"/>
              <a:t>Evidence on Pricing</a:t>
            </a:r>
          </a:p>
        </p:txBody>
      </p:sp>
      <p:sp>
        <p:nvSpPr>
          <p:cNvPr id="53250" name="Rectangle 3">
            <a:extLst>
              <a:ext uri="{FF2B5EF4-FFF2-40B4-BE49-F238E27FC236}">
                <a16:creationId xmlns:a16="http://schemas.microsoft.com/office/drawing/2014/main" id="{5BA44043-676E-7A4B-9A0E-45FF9369D93E}"/>
              </a:ext>
            </a:extLst>
          </p:cNvPr>
          <p:cNvSpPr>
            <a:spLocks noGrp="1" noChangeArrowheads="1"/>
          </p:cNvSpPr>
          <p:nvPr>
            <p:ph idx="1"/>
          </p:nvPr>
        </p:nvSpPr>
        <p:spPr/>
        <p:txBody>
          <a:bodyPr/>
          <a:lstStyle/>
          <a:p>
            <a:r>
              <a:rPr lang="en-US" altLang="en-US" b="1" dirty="0"/>
              <a:t>Mispricing happens</a:t>
            </a:r>
            <a:r>
              <a:rPr lang="en-US" altLang="en-US" dirty="0"/>
              <a:t>: A study conducted in 2000 that looks at the link between ADRs and local shares finds that about 60 to 70% of the variation in ADR prices can be attributed to </a:t>
            </a:r>
            <a:r>
              <a:rPr lang="en-US" altLang="en-US" b="1" dirty="0"/>
              <a:t>movements in the underlying share prices </a:t>
            </a:r>
            <a:r>
              <a:rPr lang="en-US" altLang="en-US" dirty="0"/>
              <a:t>and that ADRs </a:t>
            </a:r>
            <a:r>
              <a:rPr lang="en-US" altLang="en-US" b="1" dirty="0"/>
              <a:t>overreact to the U.S. market and under react to exchange rates </a:t>
            </a:r>
            <a:r>
              <a:rPr lang="en-US" altLang="en-US" dirty="0"/>
              <a:t>and the underlying stock.  </a:t>
            </a:r>
          </a:p>
          <a:p>
            <a:r>
              <a:rPr lang="en-US" altLang="en-US" b="1" dirty="0"/>
              <a:t>Convergence may not happen</a:t>
            </a:r>
            <a:r>
              <a:rPr lang="en-US" altLang="en-US" dirty="0"/>
              <a:t>: They also conclude that investors cannot take advantage of the pricing errors in ADRs because convergence does not occur quickly or in predictable ways.  </a:t>
            </a:r>
          </a:p>
          <a:p>
            <a:r>
              <a:rPr lang="en-US" altLang="en-US" b="1" dirty="0"/>
              <a:t>Time horizon matters</a:t>
            </a:r>
            <a:r>
              <a:rPr lang="en-US" altLang="en-US" dirty="0"/>
              <a:t>: With a longer time horizon and/or the capacity to convert ADRs into local shares, though, you should be able to take advantage of significant pricing differences.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87A29814-F242-7840-8B32-1AB8CAE565EB}"/>
              </a:ext>
            </a:extLst>
          </p:cNvPr>
          <p:cNvSpPr>
            <a:spLocks noGrp="1"/>
          </p:cNvSpPr>
          <p:nvPr>
            <p:ph type="title"/>
          </p:nvPr>
        </p:nvSpPr>
        <p:spPr/>
        <p:txBody>
          <a:bodyPr/>
          <a:lstStyle/>
          <a:p>
            <a:r>
              <a:rPr lang="en-US" altLang="en-US"/>
              <a:t>2. Closed End Funds</a:t>
            </a:r>
          </a:p>
        </p:txBody>
      </p:sp>
      <p:sp>
        <p:nvSpPr>
          <p:cNvPr id="10242" name="Rectangle 3">
            <a:extLst>
              <a:ext uri="{FF2B5EF4-FFF2-40B4-BE49-F238E27FC236}">
                <a16:creationId xmlns:a16="http://schemas.microsoft.com/office/drawing/2014/main" id="{1E5FE2AF-B2CB-B64C-88DE-EAC99320BA00}"/>
              </a:ext>
            </a:extLst>
          </p:cNvPr>
          <p:cNvSpPr>
            <a:spLocks noGrp="1"/>
          </p:cNvSpPr>
          <p:nvPr>
            <p:ph idx="1"/>
          </p:nvPr>
        </p:nvSpPr>
        <p:spPr/>
        <p:txBody>
          <a:bodyPr/>
          <a:lstStyle/>
          <a:p>
            <a:r>
              <a:rPr lang="en-US" altLang="en-US" b="1" dirty="0"/>
              <a:t>Closed end mutual funds </a:t>
            </a:r>
            <a:r>
              <a:rPr lang="en-US" altLang="en-US" dirty="0"/>
              <a:t>differ from other mutual funds in one very important respect. They have a fixed number of shares that trade in the market like other publicly traded companies, and the market price can be different from the net asset value. </a:t>
            </a:r>
          </a:p>
          <a:p>
            <a:r>
              <a:rPr lang="en-US" altLang="en-US" dirty="0"/>
              <a:t>If they </a:t>
            </a:r>
            <a:r>
              <a:rPr lang="en-US" altLang="en-US" b="1" dirty="0"/>
              <a:t>trade at a price that is lower than the net asset value of the securities that they own</a:t>
            </a:r>
            <a:r>
              <a:rPr lang="en-US" altLang="en-US" dirty="0"/>
              <a:t>, there should be potential for arbitrage.</a:t>
            </a:r>
          </a:p>
          <a:p>
            <a:r>
              <a:rPr lang="en-US" altLang="en-US" dirty="0"/>
              <a:t>In theory, </a:t>
            </a:r>
            <a:r>
              <a:rPr lang="en-US" altLang="en-US" b="1" dirty="0"/>
              <a:t>you could buy closed end funds at their market prices and liquidate the stocks they own</a:t>
            </a:r>
            <a:r>
              <a:rPr lang="en-US" altLang="en-US" dirty="0"/>
              <a:t>, claiming the difference.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61C6CF0F-7796-BD47-8447-A0BDD0A1A5C6}"/>
              </a:ext>
            </a:extLst>
          </p:cNvPr>
          <p:cNvSpPr>
            <a:spLocks noGrp="1"/>
          </p:cNvSpPr>
          <p:nvPr>
            <p:ph type="title"/>
          </p:nvPr>
        </p:nvSpPr>
        <p:spPr/>
        <p:txBody>
          <a:bodyPr/>
          <a:lstStyle/>
          <a:p>
            <a:r>
              <a:rPr lang="en-US" altLang="en-US"/>
              <a:t>Discounts and Premiums on Closed End Funds</a:t>
            </a:r>
          </a:p>
        </p:txBody>
      </p:sp>
      <p:pic>
        <p:nvPicPr>
          <p:cNvPr id="6" name="Content Placeholder 5">
            <a:extLst>
              <a:ext uri="{FF2B5EF4-FFF2-40B4-BE49-F238E27FC236}">
                <a16:creationId xmlns:a16="http://schemas.microsoft.com/office/drawing/2014/main" id="{7D595AF5-730B-4C0F-3D91-FD6972420F8A}"/>
              </a:ext>
            </a:extLst>
          </p:cNvPr>
          <p:cNvPicPr>
            <a:picLocks noGrp="1" noChangeAspect="1"/>
          </p:cNvPicPr>
          <p:nvPr>
            <p:ph idx="1"/>
          </p:nvPr>
        </p:nvPicPr>
        <p:blipFill>
          <a:blip r:embed="rId2"/>
          <a:stretch>
            <a:fillRect/>
          </a:stretch>
        </p:blipFill>
        <p:spPr>
          <a:xfrm>
            <a:off x="1905000" y="2000250"/>
            <a:ext cx="5334000" cy="39243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10BFAE98-6772-EA4A-BBD2-7129140C9BEC}"/>
              </a:ext>
            </a:extLst>
          </p:cNvPr>
          <p:cNvSpPr>
            <a:spLocks noGrp="1"/>
          </p:cNvSpPr>
          <p:nvPr>
            <p:ph type="title"/>
          </p:nvPr>
        </p:nvSpPr>
        <p:spPr/>
        <p:txBody>
          <a:bodyPr/>
          <a:lstStyle/>
          <a:p>
            <a:r>
              <a:rPr lang="en-US" altLang="en-US"/>
              <a:t>Closed end funds that open end…</a:t>
            </a:r>
          </a:p>
        </p:txBody>
      </p:sp>
      <p:pic>
        <p:nvPicPr>
          <p:cNvPr id="12290" name="Picture 4">
            <a:extLst>
              <a:ext uri="{FF2B5EF4-FFF2-40B4-BE49-F238E27FC236}">
                <a16:creationId xmlns:a16="http://schemas.microsoft.com/office/drawing/2014/main" id="{CFEA216A-C9C5-D14A-B5B3-E4B12B95E1C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990600" y="1780478"/>
            <a:ext cx="7162800" cy="488732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AA8AF954-E075-5B41-988F-956FD4542106}"/>
              </a:ext>
            </a:extLst>
          </p:cNvPr>
          <p:cNvSpPr>
            <a:spLocks noGrp="1"/>
          </p:cNvSpPr>
          <p:nvPr>
            <p:ph type="title"/>
          </p:nvPr>
        </p:nvSpPr>
        <p:spPr/>
        <p:txBody>
          <a:bodyPr/>
          <a:lstStyle/>
          <a:p>
            <a:r>
              <a:rPr lang="en-US" altLang="en-US"/>
              <a:t>What is the catch?</a:t>
            </a:r>
          </a:p>
        </p:txBody>
      </p:sp>
      <p:sp>
        <p:nvSpPr>
          <p:cNvPr id="13314" name="Rectangle 3">
            <a:extLst>
              <a:ext uri="{FF2B5EF4-FFF2-40B4-BE49-F238E27FC236}">
                <a16:creationId xmlns:a16="http://schemas.microsoft.com/office/drawing/2014/main" id="{9A75CCED-1BB9-E44E-871D-1A32B62F8E88}"/>
              </a:ext>
            </a:extLst>
          </p:cNvPr>
          <p:cNvSpPr>
            <a:spLocks noGrp="1"/>
          </p:cNvSpPr>
          <p:nvPr>
            <p:ph idx="1"/>
          </p:nvPr>
        </p:nvSpPr>
        <p:spPr/>
        <p:txBody>
          <a:bodyPr/>
          <a:lstStyle/>
          <a:p>
            <a:r>
              <a:rPr lang="en-US" altLang="en-US" b="1" dirty="0"/>
              <a:t>Governance/Control issues</a:t>
            </a:r>
            <a:r>
              <a:rPr lang="en-US" altLang="en-US" dirty="0"/>
              <a:t>: In practice, taking over a closed-end fund while paying less than net asset value for its shares seems to be very difficult to do for several reasons- some related to corporate governance and some related to market liquidity. </a:t>
            </a:r>
          </a:p>
          <a:p>
            <a:r>
              <a:rPr lang="en-US" altLang="en-US" b="1" dirty="0"/>
              <a:t>Liquidity and taxes</a:t>
            </a:r>
            <a:r>
              <a:rPr lang="en-US" altLang="en-US" dirty="0"/>
              <a:t>: The potential profit is also narrowed by the mispricing of illiquid assets in closed end fund portfolios (leading to an overstatement of the NAV) and tax liabilities from liquidating securities. There have been a few cases of closed end funds being liquidated, but they remain the exception.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EBFD9E7D-2BF8-484A-8EF1-96731127A283}"/>
              </a:ext>
            </a:extLst>
          </p:cNvPr>
          <p:cNvSpPr>
            <a:spLocks noGrp="1"/>
          </p:cNvSpPr>
          <p:nvPr>
            <p:ph type="title"/>
          </p:nvPr>
        </p:nvSpPr>
        <p:spPr/>
        <p:txBody>
          <a:bodyPr/>
          <a:lstStyle/>
          <a:p>
            <a:r>
              <a:rPr lang="en-US" altLang="en-US"/>
              <a:t>An Investment Strategy of buying discounted funds…</a:t>
            </a:r>
          </a:p>
        </p:txBody>
      </p:sp>
      <p:pic>
        <p:nvPicPr>
          <p:cNvPr id="14338" name="Picture 4">
            <a:extLst>
              <a:ext uri="{FF2B5EF4-FFF2-40B4-BE49-F238E27FC236}">
                <a16:creationId xmlns:a16="http://schemas.microsoft.com/office/drawing/2014/main" id="{4AD65EEE-7753-0A44-9D73-FBE6CB6BC01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371600" y="1828800"/>
            <a:ext cx="6934200" cy="4731346"/>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C0D88-5D56-BEE7-3D24-7E4470494971}"/>
              </a:ext>
            </a:extLst>
          </p:cNvPr>
          <p:cNvSpPr>
            <a:spLocks noGrp="1"/>
          </p:cNvSpPr>
          <p:nvPr>
            <p:ph type="title"/>
          </p:nvPr>
        </p:nvSpPr>
        <p:spPr/>
        <p:txBody>
          <a:bodyPr/>
          <a:lstStyle/>
          <a:p>
            <a:r>
              <a:rPr lang="en-US" dirty="0"/>
              <a:t>Holding company and conglomerate discounts</a:t>
            </a:r>
          </a:p>
        </p:txBody>
      </p:sp>
      <p:sp>
        <p:nvSpPr>
          <p:cNvPr id="3" name="Content Placeholder 2">
            <a:extLst>
              <a:ext uri="{FF2B5EF4-FFF2-40B4-BE49-F238E27FC236}">
                <a16:creationId xmlns:a16="http://schemas.microsoft.com/office/drawing/2014/main" id="{422265F6-E69B-4A62-2254-984C551B222F}"/>
              </a:ext>
            </a:extLst>
          </p:cNvPr>
          <p:cNvSpPr>
            <a:spLocks noGrp="1"/>
          </p:cNvSpPr>
          <p:nvPr>
            <p:ph idx="1"/>
          </p:nvPr>
        </p:nvSpPr>
        <p:spPr/>
        <p:txBody>
          <a:bodyPr>
            <a:normAutofit/>
          </a:bodyPr>
          <a:lstStyle/>
          <a:p>
            <a:r>
              <a:rPr lang="en-US" dirty="0"/>
              <a:t>Since </a:t>
            </a:r>
            <a:r>
              <a:rPr lang="en-US" b="1" dirty="0"/>
              <a:t>holding companies are often traded, and many of the subsidiaries are also listed</a:t>
            </a:r>
            <a:r>
              <a:rPr lang="en-US" dirty="0"/>
              <a:t>, there are two estimates that you can arrive at for the market value of the holding company:</a:t>
            </a:r>
          </a:p>
          <a:p>
            <a:pPr lvl="1"/>
            <a:r>
              <a:rPr lang="en-US" dirty="0"/>
              <a:t>The </a:t>
            </a:r>
            <a:r>
              <a:rPr lang="en-US" b="1" dirty="0"/>
              <a:t>holding company’s listed value in the market </a:t>
            </a:r>
            <a:r>
              <a:rPr lang="en-US" dirty="0"/>
              <a:t>can be viewed as the value that investors attach to the equity in the holding com, which with the debt owed and cash held by the holding company can be used to estimate an enterprise value for the holding company.</a:t>
            </a:r>
          </a:p>
          <a:p>
            <a:pPr lvl="1"/>
            <a:r>
              <a:rPr lang="en-US" dirty="0"/>
              <a:t>Alternatively, </a:t>
            </a:r>
            <a:r>
              <a:rPr lang="en-US" b="1" dirty="0"/>
              <a:t>you can obtain the market values of each of the holdings</a:t>
            </a:r>
            <a:r>
              <a:rPr lang="en-US" dirty="0"/>
              <a:t>, assuming that they are all traded, to estimate a bottom-up enterprise value for the holding company.</a:t>
            </a:r>
          </a:p>
          <a:p>
            <a:r>
              <a:rPr lang="en-US" dirty="0"/>
              <a:t>While you may expect to arrive at roughly the same enterprise value from the two processes, it turns out that the former yields a much lower value than the latter, and </a:t>
            </a:r>
            <a:r>
              <a:rPr lang="en-US" b="1" dirty="0"/>
              <a:t>this discount has been named the holding company discount</a:t>
            </a:r>
            <a:r>
              <a:rPr lang="en-US" dirty="0"/>
              <a:t>. </a:t>
            </a:r>
          </a:p>
        </p:txBody>
      </p:sp>
    </p:spTree>
    <p:extLst>
      <p:ext uri="{BB962C8B-B14F-4D97-AF65-F5344CB8AC3E}">
        <p14:creationId xmlns:p14="http://schemas.microsoft.com/office/powerpoint/2010/main" val="1750988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795E2-2CE6-6C77-07C9-4D81AA7E715E}"/>
              </a:ext>
            </a:extLst>
          </p:cNvPr>
          <p:cNvSpPr>
            <a:spLocks noGrp="1"/>
          </p:cNvSpPr>
          <p:nvPr>
            <p:ph type="title"/>
          </p:nvPr>
        </p:nvSpPr>
        <p:spPr/>
        <p:txBody>
          <a:bodyPr/>
          <a:lstStyle/>
          <a:p>
            <a:r>
              <a:rPr lang="en-US" dirty="0"/>
              <a:t>Indian holding company discounts..</a:t>
            </a:r>
          </a:p>
        </p:txBody>
      </p:sp>
      <p:pic>
        <p:nvPicPr>
          <p:cNvPr id="4" name="Content Placeholder 3" descr="A graph of blue and orange bars&#10;&#10;Description automatically generated">
            <a:extLst>
              <a:ext uri="{FF2B5EF4-FFF2-40B4-BE49-F238E27FC236}">
                <a16:creationId xmlns:a16="http://schemas.microsoft.com/office/drawing/2014/main" id="{F3AFC4E5-51AA-2F5E-B5A6-9132B200A990}"/>
              </a:ext>
            </a:extLst>
          </p:cNvPr>
          <p:cNvPicPr>
            <a:picLocks noGrp="1" noChangeAspect="1"/>
          </p:cNvPicPr>
          <p:nvPr>
            <p:ph idx="1"/>
          </p:nvPr>
        </p:nvPicPr>
        <p:blipFill>
          <a:blip r:embed="rId2"/>
          <a:stretch>
            <a:fillRect/>
          </a:stretch>
        </p:blipFill>
        <p:spPr>
          <a:xfrm>
            <a:off x="1663700" y="1828800"/>
            <a:ext cx="5816600" cy="4267200"/>
          </a:xfrm>
          <a:prstGeom prst="rect">
            <a:avLst/>
          </a:prstGeom>
        </p:spPr>
      </p:pic>
    </p:spTree>
    <p:extLst>
      <p:ext uri="{BB962C8B-B14F-4D97-AF65-F5344CB8AC3E}">
        <p14:creationId xmlns:p14="http://schemas.microsoft.com/office/powerpoint/2010/main" val="1208616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9610B-B008-5C4A-00FF-0534A5626701}"/>
              </a:ext>
            </a:extLst>
          </p:cNvPr>
          <p:cNvSpPr>
            <a:spLocks noGrp="1"/>
          </p:cNvSpPr>
          <p:nvPr>
            <p:ph type="title"/>
          </p:nvPr>
        </p:nvSpPr>
        <p:spPr/>
        <p:txBody>
          <a:bodyPr/>
          <a:lstStyle/>
          <a:p>
            <a:r>
              <a:rPr lang="en-US" dirty="0"/>
              <a:t>Reasons for the discount</a:t>
            </a:r>
          </a:p>
        </p:txBody>
      </p:sp>
      <p:sp>
        <p:nvSpPr>
          <p:cNvPr id="3" name="Content Placeholder 2">
            <a:extLst>
              <a:ext uri="{FF2B5EF4-FFF2-40B4-BE49-F238E27FC236}">
                <a16:creationId xmlns:a16="http://schemas.microsoft.com/office/drawing/2014/main" id="{A5970B71-1FBB-6E2D-E25C-BDE9F3041F27}"/>
              </a:ext>
            </a:extLst>
          </p:cNvPr>
          <p:cNvSpPr>
            <a:spLocks noGrp="1"/>
          </p:cNvSpPr>
          <p:nvPr>
            <p:ph idx="1"/>
          </p:nvPr>
        </p:nvSpPr>
        <p:spPr/>
        <p:txBody>
          <a:bodyPr>
            <a:normAutofit fontScale="77500" lnSpcReduction="20000"/>
          </a:bodyPr>
          <a:lstStyle/>
          <a:p>
            <a:pPr marL="457200" lvl="0" indent="-457200">
              <a:buFont typeface="+mj-lt"/>
              <a:buAutoNum type="arabicPeriod"/>
            </a:pPr>
            <a:r>
              <a:rPr lang="en-US" b="1" dirty="0"/>
              <a:t>Market mistakes: </a:t>
            </a:r>
            <a:r>
              <a:rPr lang="en-US" dirty="0"/>
              <a:t>When a holding company is composed of dozens of cross holdings, with connections and intra company business, it is possible that markets may be making mistakes in the aggregation. </a:t>
            </a:r>
          </a:p>
          <a:p>
            <a:pPr marL="457200" lvl="0" indent="-457200">
              <a:buFont typeface="+mj-lt"/>
              <a:buAutoNum type="arabicPeriod"/>
            </a:pPr>
            <a:r>
              <a:rPr lang="en-US" b="1" dirty="0"/>
              <a:t>Contaminated Parts</a:t>
            </a:r>
            <a:r>
              <a:rPr lang="en-US" dirty="0"/>
              <a:t>: In some cases, a holding company may have a holding in a subsidiary with actual, perceived, or potential liabilities that are so large that they drag down the valuations of the holding company. </a:t>
            </a:r>
          </a:p>
          <a:p>
            <a:pPr marL="457200" lvl="0" indent="-457200">
              <a:buFont typeface="+mj-lt"/>
              <a:buAutoNum type="arabicPeriod"/>
            </a:pPr>
            <a:r>
              <a:rPr lang="en-US" b="1" dirty="0"/>
              <a:t>The efficiency story: </a:t>
            </a:r>
            <a:r>
              <a:rPr lang="en-US" dirty="0"/>
              <a:t>Studies over the last three decades suggests that this optimism was misplaced and that conglomerates are often less efficient than competitors, earning lower returns and profit margins. </a:t>
            </a:r>
          </a:p>
          <a:p>
            <a:pPr marL="457200" lvl="0" indent="-457200">
              <a:buFont typeface="+mj-lt"/>
              <a:buAutoNum type="arabicPeriod"/>
            </a:pPr>
            <a:r>
              <a:rPr lang="en-US" b="1" dirty="0"/>
              <a:t>The simplicity story</a:t>
            </a:r>
            <a:r>
              <a:rPr lang="en-US" dirty="0"/>
              <a:t>: Valuing multi-business companies is more difficult that valuing a focused business, and how to do a true sum of the parts valuation</a:t>
            </a:r>
          </a:p>
          <a:p>
            <a:pPr marL="457200" lvl="0" indent="-457200">
              <a:buFont typeface="+mj-lt"/>
              <a:buAutoNum type="arabicPeriod"/>
            </a:pPr>
            <a:r>
              <a:rPr lang="en-US" b="1" dirty="0"/>
              <a:t>The tax story</a:t>
            </a:r>
            <a:r>
              <a:rPr lang="en-US" dirty="0"/>
              <a:t>: When tax codes are complex (and when are they not?), there may be times when a holding company pays more in taxes on the income generated by its subsidiaries than would have been paid without the holding company structure.</a:t>
            </a:r>
          </a:p>
          <a:p>
            <a:pPr marL="457200" lvl="0" indent="-457200">
              <a:buFont typeface="+mj-lt"/>
              <a:buAutoNum type="arabicPeriod"/>
            </a:pPr>
            <a:r>
              <a:rPr lang="en-US" b="1" dirty="0"/>
              <a:t>Corporate governance</a:t>
            </a:r>
            <a:r>
              <a:rPr lang="en-US" dirty="0"/>
              <a:t>: To the extent that investors mistrust these managers/family group members to not put their interests over shareholder interests, you will see discounts at the holding company level</a:t>
            </a:r>
          </a:p>
        </p:txBody>
      </p:sp>
    </p:spTree>
    <p:extLst>
      <p:ext uri="{BB962C8B-B14F-4D97-AF65-F5344CB8AC3E}">
        <p14:creationId xmlns:p14="http://schemas.microsoft.com/office/powerpoint/2010/main" val="3363787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BAC8E-9EC5-566E-11B8-BD09B09A16CA}"/>
              </a:ext>
            </a:extLst>
          </p:cNvPr>
          <p:cNvSpPr>
            <a:spLocks noGrp="1"/>
          </p:cNvSpPr>
          <p:nvPr>
            <p:ph type="title"/>
          </p:nvPr>
        </p:nvSpPr>
        <p:spPr/>
        <p:txBody>
          <a:bodyPr/>
          <a:lstStyle/>
          <a:p>
            <a:r>
              <a:rPr lang="en-US" dirty="0"/>
              <a:t>Unlock the holding company discount?</a:t>
            </a:r>
          </a:p>
        </p:txBody>
      </p:sp>
      <p:sp>
        <p:nvSpPr>
          <p:cNvPr id="3" name="Content Placeholder 2">
            <a:extLst>
              <a:ext uri="{FF2B5EF4-FFF2-40B4-BE49-F238E27FC236}">
                <a16:creationId xmlns:a16="http://schemas.microsoft.com/office/drawing/2014/main" id="{0C64DDDC-9237-B0E1-3A78-3AF31C39AF53}"/>
              </a:ext>
            </a:extLst>
          </p:cNvPr>
          <p:cNvSpPr>
            <a:spLocks noGrp="1"/>
          </p:cNvSpPr>
          <p:nvPr>
            <p:ph idx="1"/>
          </p:nvPr>
        </p:nvSpPr>
        <p:spPr/>
        <p:txBody>
          <a:bodyPr>
            <a:normAutofit lnSpcReduction="10000"/>
          </a:bodyPr>
          <a:lstStyle/>
          <a:p>
            <a:pPr lvl="0"/>
            <a:r>
              <a:rPr lang="en-US" dirty="0"/>
              <a:t>In the first, the </a:t>
            </a:r>
            <a:r>
              <a:rPr lang="en-US" b="1" dirty="0"/>
              <a:t>holding company structure stays intact, but the discount decreases over time, either because of a market cycle, or because the reason keeping the discount large dissipates over time</a:t>
            </a:r>
            <a:r>
              <a:rPr lang="en-US" dirty="0"/>
              <a:t>. Thus, if the discount is cause by mistrust of the managers running the holding company, a change in top management may be sufficient to reduce the mistrust and the discount. This is more likely to happen when the discount is caused by market perception or misunderstanding and not by operating or tax concerns.</a:t>
            </a:r>
          </a:p>
          <a:p>
            <a:pPr lvl="0"/>
            <a:r>
              <a:rPr lang="en-US" dirty="0"/>
              <a:t>In the second, the </a:t>
            </a:r>
            <a:r>
              <a:rPr lang="en-US" b="1" dirty="0"/>
              <a:t>holding company unlocks the discount with an action, by divesting or spinning off its subsidiary holdings</a:t>
            </a:r>
            <a:r>
              <a:rPr lang="en-US" dirty="0"/>
              <a:t>, and if that act alone does not remove the discount, by returning the cash from the divestitures to shareholders.</a:t>
            </a:r>
          </a:p>
          <a:p>
            <a:pPr lvl="0"/>
            <a:r>
              <a:rPr lang="en-US" dirty="0"/>
              <a:t>In the third, </a:t>
            </a:r>
            <a:r>
              <a:rPr lang="en-US" b="1" dirty="0"/>
              <a:t>an activist investor takes effective control of the holding company</a:t>
            </a:r>
            <a:r>
              <a:rPr lang="en-US" dirty="0"/>
              <a:t> and essentially unravels the holding structure and captures the discount as a profit.</a:t>
            </a:r>
          </a:p>
        </p:txBody>
      </p:sp>
    </p:spTree>
    <p:extLst>
      <p:ext uri="{BB962C8B-B14F-4D97-AF65-F5344CB8AC3E}">
        <p14:creationId xmlns:p14="http://schemas.microsoft.com/office/powerpoint/2010/main" val="2821246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ECAD3-4F40-C910-FB56-27F1831631BB}"/>
              </a:ext>
            </a:extLst>
          </p:cNvPr>
          <p:cNvSpPr>
            <a:spLocks noGrp="1"/>
          </p:cNvSpPr>
          <p:nvPr>
            <p:ph type="title"/>
          </p:nvPr>
        </p:nvSpPr>
        <p:spPr/>
        <p:txBody>
          <a:bodyPr/>
          <a:lstStyle/>
          <a:p>
            <a:r>
              <a:rPr lang="en-US" dirty="0"/>
              <a:t>And potential costs..</a:t>
            </a:r>
          </a:p>
        </p:txBody>
      </p:sp>
      <p:sp>
        <p:nvSpPr>
          <p:cNvPr id="3" name="Content Placeholder 2">
            <a:extLst>
              <a:ext uri="{FF2B5EF4-FFF2-40B4-BE49-F238E27FC236}">
                <a16:creationId xmlns:a16="http://schemas.microsoft.com/office/drawing/2014/main" id="{473E8A98-3651-B968-1281-6DE588521748}"/>
              </a:ext>
            </a:extLst>
          </p:cNvPr>
          <p:cNvSpPr>
            <a:spLocks noGrp="1"/>
          </p:cNvSpPr>
          <p:nvPr>
            <p:ph idx="1"/>
          </p:nvPr>
        </p:nvSpPr>
        <p:spPr/>
        <p:txBody>
          <a:bodyPr/>
          <a:lstStyle/>
          <a:p>
            <a:pPr lvl="0"/>
            <a:r>
              <a:rPr lang="en-US" b="1" dirty="0"/>
              <a:t>Illiquidity: </a:t>
            </a:r>
            <a:r>
              <a:rPr lang="en-US" dirty="0"/>
              <a:t>To the extent that some or many of the subsidiaries owned by a holding company are not traded, or even if traded, not liquid, the very act of selling your holdings may result in a pricing markdown that will eat into your expected profits.</a:t>
            </a:r>
          </a:p>
          <a:p>
            <a:pPr lvl="0"/>
            <a:r>
              <a:rPr lang="en-US" b="1" dirty="0"/>
              <a:t>Taxes: </a:t>
            </a:r>
            <a:r>
              <a:rPr lang="en-US" dirty="0"/>
              <a:t>When you liquidate holdings that you have held for long periods, it is likely that there will be tax consequences, taking the form of taxable profits and capital gains taxes.</a:t>
            </a:r>
          </a:p>
          <a:p>
            <a:pPr lvl="0"/>
            <a:r>
              <a:rPr lang="en-US" b="1" dirty="0"/>
              <a:t>Corporate governance barriers</a:t>
            </a:r>
            <a:r>
              <a:rPr lang="en-US" dirty="0"/>
              <a:t>: Holding company structures are designed to </a:t>
            </a:r>
            <a:r>
              <a:rPr lang="en-US" b="1" dirty="0"/>
              <a:t>preserve the power of families or managers, and to the extent that they prize power over profits</a:t>
            </a:r>
            <a:r>
              <a:rPr lang="en-US" dirty="0"/>
              <a:t>, they will fight any attempts at breaking those structures, with compliant boards and corporate charter provisions that make it difficult for shareholders to create change.</a:t>
            </a:r>
          </a:p>
          <a:p>
            <a:endParaRPr lang="en-US" dirty="0"/>
          </a:p>
        </p:txBody>
      </p:sp>
    </p:spTree>
    <p:extLst>
      <p:ext uri="{BB962C8B-B14F-4D97-AF65-F5344CB8AC3E}">
        <p14:creationId xmlns:p14="http://schemas.microsoft.com/office/powerpoint/2010/main" val="972256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A8399068-2A47-2843-B057-2C269F3C4BEE}"/>
              </a:ext>
            </a:extLst>
          </p:cNvPr>
          <p:cNvSpPr>
            <a:spLocks noGrp="1"/>
          </p:cNvSpPr>
          <p:nvPr>
            <p:ph type="title"/>
          </p:nvPr>
        </p:nvSpPr>
        <p:spPr/>
        <p:txBody>
          <a:bodyPr/>
          <a:lstStyle/>
          <a:p>
            <a:r>
              <a:rPr lang="en-US" altLang="en-US"/>
              <a:t>3. Convertible Arbitrage</a:t>
            </a:r>
          </a:p>
        </p:txBody>
      </p:sp>
      <p:sp>
        <p:nvSpPr>
          <p:cNvPr id="15362" name="Rectangle 3">
            <a:extLst>
              <a:ext uri="{FF2B5EF4-FFF2-40B4-BE49-F238E27FC236}">
                <a16:creationId xmlns:a16="http://schemas.microsoft.com/office/drawing/2014/main" id="{8E26F2C6-76B6-C043-9775-943526ED17F1}"/>
              </a:ext>
            </a:extLst>
          </p:cNvPr>
          <p:cNvSpPr>
            <a:spLocks noGrp="1"/>
          </p:cNvSpPr>
          <p:nvPr>
            <p:ph idx="1"/>
          </p:nvPr>
        </p:nvSpPr>
        <p:spPr/>
        <p:txBody>
          <a:bodyPr>
            <a:normAutofit fontScale="92500" lnSpcReduction="20000"/>
          </a:bodyPr>
          <a:lstStyle/>
          <a:p>
            <a:r>
              <a:rPr lang="en-US" altLang="en-US" dirty="0"/>
              <a:t>When </a:t>
            </a:r>
            <a:r>
              <a:rPr lang="en-US" altLang="en-US" b="1" dirty="0"/>
              <a:t>companies have convertible bonds or convertible preferred stock outstanding in conjunction with common stock, warrants, preferred stock and conventional bonds, it is entirely possible that you could find one of these securities mispriced relative to the other</a:t>
            </a:r>
            <a:r>
              <a:rPr lang="en-US" altLang="en-US" dirty="0"/>
              <a:t>, and be able to construct a near-riskless strategy by combining two or more of the securities in a portfolio.</a:t>
            </a:r>
          </a:p>
          <a:p>
            <a:r>
              <a:rPr lang="en-US" altLang="en-US" dirty="0"/>
              <a:t>In practice, there are several possible impediments. </a:t>
            </a:r>
          </a:p>
          <a:p>
            <a:pPr lvl="1"/>
            <a:r>
              <a:rPr lang="en-US" altLang="en-US" dirty="0"/>
              <a:t>Many </a:t>
            </a:r>
            <a:r>
              <a:rPr lang="en-US" altLang="en-US" b="1" dirty="0"/>
              <a:t>firms that issue convertible bonds do not have straight bonds outstanding</a:t>
            </a:r>
            <a:r>
              <a:rPr lang="en-US" altLang="en-US" dirty="0"/>
              <a:t>, and you have to substitute in a straight bond issued by a company with similar default risk. </a:t>
            </a:r>
          </a:p>
          <a:p>
            <a:pPr lvl="1"/>
            <a:r>
              <a:rPr lang="en-US" altLang="en-US" b="1" dirty="0"/>
              <a:t>Companies can force conversion </a:t>
            </a:r>
            <a:r>
              <a:rPr lang="en-US" altLang="en-US" dirty="0"/>
              <a:t>of convertible bonds, which can wreak havoc on arbitrage positions. </a:t>
            </a:r>
          </a:p>
          <a:p>
            <a:pPr lvl="1"/>
            <a:r>
              <a:rPr lang="en-US" altLang="en-US" b="1" dirty="0"/>
              <a:t>Convertible bonds have long maturities</a:t>
            </a:r>
            <a:r>
              <a:rPr lang="en-US" altLang="en-US" dirty="0"/>
              <a:t>. Thus, there may be no convergence for long periods, and you have to be able to maintain the arbitrage position over these periods. </a:t>
            </a:r>
          </a:p>
          <a:p>
            <a:pPr lvl="1"/>
            <a:r>
              <a:rPr lang="en-US" altLang="en-US" b="1" dirty="0"/>
              <a:t>Transactions costs and execution problems </a:t>
            </a:r>
            <a:r>
              <a:rPr lang="en-US" altLang="en-US" dirty="0"/>
              <a:t>(associated with trading the different securities) may prevent arbitrage.</a:t>
            </a:r>
          </a:p>
          <a:p>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B5C95AA9-B39C-6848-9862-87CDF14B525C}"/>
              </a:ext>
            </a:extLst>
          </p:cNvPr>
          <p:cNvSpPr>
            <a:spLocks noGrp="1"/>
          </p:cNvSpPr>
          <p:nvPr>
            <p:ph type="title"/>
          </p:nvPr>
        </p:nvSpPr>
        <p:spPr/>
        <p:txBody>
          <a:bodyPr/>
          <a:lstStyle/>
          <a:p>
            <a:r>
              <a:rPr lang="en-US" altLang="en-US"/>
              <a:t>Determinants of Success at Near Arbitrage</a:t>
            </a:r>
          </a:p>
        </p:txBody>
      </p:sp>
      <p:sp>
        <p:nvSpPr>
          <p:cNvPr id="16386" name="Rectangle 3">
            <a:extLst>
              <a:ext uri="{FF2B5EF4-FFF2-40B4-BE49-F238E27FC236}">
                <a16:creationId xmlns:a16="http://schemas.microsoft.com/office/drawing/2014/main" id="{93EA1E76-B0BD-344F-AE77-B298DB5C7FEE}"/>
              </a:ext>
            </a:extLst>
          </p:cNvPr>
          <p:cNvSpPr>
            <a:spLocks noGrp="1"/>
          </p:cNvSpPr>
          <p:nvPr>
            <p:ph idx="1"/>
          </p:nvPr>
        </p:nvSpPr>
        <p:spPr/>
        <p:txBody>
          <a:bodyPr/>
          <a:lstStyle/>
          <a:p>
            <a:r>
              <a:rPr lang="en-US" altLang="en-US" b="1" dirty="0"/>
              <a:t>You need capital</a:t>
            </a:r>
            <a:r>
              <a:rPr lang="en-US" altLang="en-US" dirty="0"/>
              <a:t>: These strategies will not work for small investors or for very large investors. Small investors will be stymied both by transactions costs and execution problems. Very large investors will quickly drive discounts to parity and eliminate excess returns. </a:t>
            </a:r>
          </a:p>
          <a:p>
            <a:r>
              <a:rPr lang="en-US" altLang="en-US" b="1" dirty="0"/>
              <a:t>Convergence tactics</a:t>
            </a:r>
            <a:r>
              <a:rPr lang="en-US" altLang="en-US" dirty="0"/>
              <a:t>: If you decide to adopt these strategies, you need to refine and focus your strategies on those opportunities where convergence is most likely. </a:t>
            </a:r>
          </a:p>
          <a:p>
            <a:r>
              <a:rPr lang="en-US" altLang="en-US" dirty="0"/>
              <a:t>Catalysts: It helps if you can provide the catalyst to make convergence happen.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1409</TotalTime>
  <Words>1919</Words>
  <Application>Microsoft Macintosh PowerPoint</Application>
  <PresentationFormat>On-screen Show (4:3)</PresentationFormat>
  <Paragraphs>72</Paragraphs>
  <Slides>19</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Calibri</vt:lpstr>
      <vt:lpstr>Rockwell</vt:lpstr>
      <vt:lpstr>Rockwell Condensed</vt:lpstr>
      <vt:lpstr>Rockwell Extra Bold</vt:lpstr>
      <vt:lpstr>Times</vt:lpstr>
      <vt:lpstr>Wingdings</vt:lpstr>
      <vt:lpstr>Slides2025</vt:lpstr>
      <vt:lpstr>Close Enough? Near Arbitrage</vt:lpstr>
      <vt:lpstr>Near Arbitrage</vt:lpstr>
      <vt:lpstr>1. Same Stock listed in Multiple Markets</vt:lpstr>
      <vt:lpstr>a. Dual Listed Stocks</vt:lpstr>
      <vt:lpstr>Evidence of Mispricing?</vt:lpstr>
      <vt:lpstr>b. Depository Receipts</vt:lpstr>
      <vt:lpstr>Evidence on Pricing</vt:lpstr>
      <vt:lpstr>2. Closed End Funds</vt:lpstr>
      <vt:lpstr>Discounts and Premiums on Closed End Funds</vt:lpstr>
      <vt:lpstr>Closed end funds that open end…</vt:lpstr>
      <vt:lpstr>What is the catch?</vt:lpstr>
      <vt:lpstr>An Investment Strategy of buying discounted funds…</vt:lpstr>
      <vt:lpstr>Holding company and conglomerate discounts</vt:lpstr>
      <vt:lpstr>Indian holding company discounts..</vt:lpstr>
      <vt:lpstr>Reasons for the discount</vt:lpstr>
      <vt:lpstr>Unlock the holding company discount?</vt:lpstr>
      <vt:lpstr>And potential costs..</vt:lpstr>
      <vt:lpstr>3. Convertible Arbitrage</vt:lpstr>
      <vt:lpstr>Determinants of Success at Near Arbitrage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119</cp:revision>
  <cp:lastPrinted>2025-12-12T18:59:30Z</cp:lastPrinted>
  <dcterms:created xsi:type="dcterms:W3CDTF">1998-07-22T17:34:10Z</dcterms:created>
  <dcterms:modified xsi:type="dcterms:W3CDTF">2025-12-12T18:59:34Z</dcterms:modified>
</cp:coreProperties>
</file>