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97" r:id="rId1"/>
  </p:sldMasterIdLst>
  <p:notesMasterIdLst>
    <p:notesMasterId r:id="rId17"/>
  </p:notesMasterIdLst>
  <p:sldIdLst>
    <p:sldId id="256" r:id="rId2"/>
    <p:sldId id="359" r:id="rId3"/>
    <p:sldId id="360" r:id="rId4"/>
    <p:sldId id="361" r:id="rId5"/>
    <p:sldId id="362" r:id="rId6"/>
    <p:sldId id="363" r:id="rId7"/>
    <p:sldId id="364" r:id="rId8"/>
    <p:sldId id="365" r:id="rId9"/>
    <p:sldId id="366" r:id="rId10"/>
    <p:sldId id="367" r:id="rId11"/>
    <p:sldId id="368" r:id="rId12"/>
    <p:sldId id="369" r:id="rId13"/>
    <p:sldId id="370" r:id="rId14"/>
    <p:sldId id="373" r:id="rId15"/>
    <p:sldId id="3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89"/>
    <p:restoredTop sz="93061"/>
  </p:normalViewPr>
  <p:slideViewPr>
    <p:cSldViewPr>
      <p:cViewPr varScale="1">
        <p:scale>
          <a:sx n="114" d="100"/>
          <a:sy n="114"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2811182C-1F02-044D-9662-2EE6EFCACD0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9EA76166-85B5-EF41-926E-BCAE9BC12DB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99CEA948-0E1C-7D43-90EF-537FF12B1E0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424219C6-E8C8-9E4D-B058-A02560A98D2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87ABE689-C0A3-DC42-B8BF-8EF41199068D}"/>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E81B210B-AA42-0F4A-B15D-C16B4C0E5B7A}"/>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0EAB119E-4097-AA46-9118-2D64C9DB90D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EAB119E-4097-AA46-9118-2D64C9DB90DB}" type="slidenum">
              <a:rPr lang="en-US" altLang="en-US" smtClean="0"/>
              <a:pPr>
                <a:defRPr/>
              </a:pPr>
              <a:t>7</a:t>
            </a:fld>
            <a:endParaRPr lang="en-US" altLang="en-US"/>
          </a:p>
        </p:txBody>
      </p:sp>
    </p:spTree>
    <p:extLst>
      <p:ext uri="{BB962C8B-B14F-4D97-AF65-F5344CB8AC3E}">
        <p14:creationId xmlns:p14="http://schemas.microsoft.com/office/powerpoint/2010/main" val="543905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EAB119E-4097-AA46-9118-2D64C9DB90DB}" type="slidenum">
              <a:rPr lang="en-US" altLang="en-US" smtClean="0"/>
              <a:pPr>
                <a:defRPr/>
              </a:pPr>
              <a:t>14</a:t>
            </a:fld>
            <a:endParaRPr lang="en-US" altLang="en-US"/>
          </a:p>
        </p:txBody>
      </p:sp>
    </p:spTree>
    <p:extLst>
      <p:ext uri="{BB962C8B-B14F-4D97-AF65-F5344CB8AC3E}">
        <p14:creationId xmlns:p14="http://schemas.microsoft.com/office/powerpoint/2010/main" val="3622480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EAB119E-4097-AA46-9118-2D64C9DB90DB}" type="slidenum">
              <a:rPr lang="en-US" altLang="en-US" smtClean="0"/>
              <a:pPr>
                <a:defRPr/>
              </a:pPr>
              <a:t>15</a:t>
            </a:fld>
            <a:endParaRPr lang="en-US" altLang="en-US"/>
          </a:p>
        </p:txBody>
      </p:sp>
    </p:spTree>
    <p:extLst>
      <p:ext uri="{BB962C8B-B14F-4D97-AF65-F5344CB8AC3E}">
        <p14:creationId xmlns:p14="http://schemas.microsoft.com/office/powerpoint/2010/main" val="243495576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456466F0-698B-9243-ADD1-6889B9F0C010}"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D472F2FE-6F0C-AE43-8D3F-1CED3996C23B}" type="slidenum">
              <a:rPr lang="en-US" altLang="en-US" smtClean="0"/>
              <a:pPr>
                <a:defRPr/>
              </a:pPr>
              <a:t>‹#›</a:t>
            </a:fld>
            <a:endParaRPr lang="en-US" altLang="en-US"/>
          </a:p>
        </p:txBody>
      </p:sp>
    </p:spTree>
    <p:extLst>
      <p:ext uri="{BB962C8B-B14F-4D97-AF65-F5344CB8AC3E}">
        <p14:creationId xmlns:p14="http://schemas.microsoft.com/office/powerpoint/2010/main" val="1754989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538598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A57F920F-FD50-8941-B98A-EAC00D8335FB}"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2734C04D-7B01-D749-AA39-17928616712D}" type="slidenum">
              <a:rPr lang="en-US" altLang="en-US" smtClean="0"/>
              <a:pPr>
                <a:defRPr/>
              </a:pPr>
              <a:t>‹#›</a:t>
            </a:fld>
            <a:endParaRPr lang="en-US" altLang="en-US"/>
          </a:p>
        </p:txBody>
      </p:sp>
    </p:spTree>
    <p:extLst>
      <p:ext uri="{BB962C8B-B14F-4D97-AF65-F5344CB8AC3E}">
        <p14:creationId xmlns:p14="http://schemas.microsoft.com/office/powerpoint/2010/main" val="4292940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F02C65F4-1D1F-FB44-9023-7383415A5EAE}" type="datetime1">
              <a:rPr lang="en-US" altLang="en-US" smtClean="0"/>
              <a:pPr>
                <a:defRPr/>
              </a:pPr>
              <a:t>12/12/25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ECB63AD-1D0F-2142-B374-E377EEF09005}" type="slidenum">
              <a:rPr lang="en-US" altLang="en-US" smtClean="0"/>
              <a:pPr>
                <a:defRPr/>
              </a:pPr>
              <a:t>‹#›</a:t>
            </a:fld>
            <a:endParaRPr lang="en-US" altLang="en-US"/>
          </a:p>
        </p:txBody>
      </p:sp>
    </p:spTree>
    <p:extLst>
      <p:ext uri="{BB962C8B-B14F-4D97-AF65-F5344CB8AC3E}">
        <p14:creationId xmlns:p14="http://schemas.microsoft.com/office/powerpoint/2010/main" val="3209488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F3C3C436-64C3-3640-A10C-277FBA0FA4BB}"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660718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315B1F2C-D98B-5B42-988C-2F43AE709D4F}" type="datetime1">
              <a:rPr lang="en-US" altLang="en-US" smtClean="0"/>
              <a:pPr>
                <a:defRPr/>
              </a:pPr>
              <a:t>12/12/25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36D28B48-5C79-F94A-B97B-1E78F0B211B0}"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595757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5942E3E-9E8F-D847-8881-5CC070FB2A92}" type="datetime1">
              <a:rPr lang="en-US" altLang="en-US" smtClean="0"/>
              <a:pPr>
                <a:defRPr/>
              </a:pPr>
              <a:t>12/12/25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62EFA9E-D725-DF4B-895A-9EA3BBAF7071}" type="slidenum">
              <a:rPr lang="en-US" altLang="en-US" smtClean="0"/>
              <a:pPr>
                <a:defRPr/>
              </a:pPr>
              <a:t>‹#›</a:t>
            </a:fld>
            <a:endParaRPr lang="en-US" altLang="en-US"/>
          </a:p>
        </p:txBody>
      </p:sp>
    </p:spTree>
    <p:extLst>
      <p:ext uri="{BB962C8B-B14F-4D97-AF65-F5344CB8AC3E}">
        <p14:creationId xmlns:p14="http://schemas.microsoft.com/office/powerpoint/2010/main" val="3967407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F3C3C436-64C3-3640-A10C-277FBA0FA4BB}" type="datetime1">
              <a:rPr lang="en-US" altLang="en-US" smtClean="0"/>
              <a:pPr>
                <a:defRPr/>
              </a:pPr>
              <a:t>12/12/25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666220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1FFD8794-180A-4A41-97CF-865AC093EFDB}" type="datetime1">
              <a:rPr lang="en-US" altLang="en-US" smtClean="0"/>
              <a:pPr>
                <a:defRPr/>
              </a:pPr>
              <a:t>12/12/25</a:t>
            </a:fld>
            <a:endParaRPr lang="en-US" altLang="en-US"/>
          </a:p>
        </p:txBody>
      </p:sp>
      <p:sp>
        <p:nvSpPr>
          <p:cNvPr id="10" name="Slide Number Placeholder 9"/>
          <p:cNvSpPr>
            <a:spLocks noGrp="1"/>
          </p:cNvSpPr>
          <p:nvPr>
            <p:ph type="sldNum" sz="quarter" idx="12"/>
          </p:nvPr>
        </p:nvSpPr>
        <p:spPr/>
        <p:txBody>
          <a:bodyPr/>
          <a:lstStyle/>
          <a:p>
            <a:pPr>
              <a:defRPr/>
            </a:pPr>
            <a:fld id="{475D50AF-00AD-E64A-8618-261065CF4F64}" type="slidenum">
              <a:rPr lang="en-US" altLang="en-US" smtClean="0"/>
              <a:pPr>
                <a:defRPr/>
              </a:pPr>
              <a:t>‹#›</a:t>
            </a:fld>
            <a:endParaRPr lang="en-US" altLang="en-US"/>
          </a:p>
        </p:txBody>
      </p:sp>
    </p:spTree>
    <p:extLst>
      <p:ext uri="{BB962C8B-B14F-4D97-AF65-F5344CB8AC3E}">
        <p14:creationId xmlns:p14="http://schemas.microsoft.com/office/powerpoint/2010/main" val="745595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81CFF51D-52DA-3041-AB46-DB0C8187D30E}"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5B48A8C-471C-3840-AA04-0821919B8570}" type="slidenum">
              <a:rPr lang="en-US" altLang="en-US" smtClean="0"/>
              <a:pPr>
                <a:defRPr/>
              </a:pPr>
              <a:t>‹#›</a:t>
            </a:fld>
            <a:endParaRPr lang="en-US" altLang="en-US"/>
          </a:p>
        </p:txBody>
      </p:sp>
    </p:spTree>
    <p:extLst>
      <p:ext uri="{BB962C8B-B14F-4D97-AF65-F5344CB8AC3E}">
        <p14:creationId xmlns:p14="http://schemas.microsoft.com/office/powerpoint/2010/main" val="381692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F7758D7A-C045-954A-A567-604F97834BE2}"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9680E6C-F001-8249-9D12-1628486C4DCA}" type="slidenum">
              <a:rPr lang="en-US" altLang="en-US" smtClean="0"/>
              <a:pPr>
                <a:defRPr/>
              </a:pPr>
              <a:t>‹#›</a:t>
            </a:fld>
            <a:endParaRPr lang="en-US" altLang="en-US"/>
          </a:p>
        </p:txBody>
      </p:sp>
    </p:spTree>
    <p:extLst>
      <p:ext uri="{BB962C8B-B14F-4D97-AF65-F5344CB8AC3E}">
        <p14:creationId xmlns:p14="http://schemas.microsoft.com/office/powerpoint/2010/main" val="2301536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460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839246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F3C3C436-64C3-3640-A10C-277FBA0FA4BB}" type="datetime1">
              <a:rPr lang="en-US" altLang="en-US" smtClean="0"/>
              <a:pPr>
                <a:defRPr/>
              </a:pPr>
              <a:t>12/12/25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3339979269"/>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70C35F4B-7493-164D-B7CB-E68A26F03098}"/>
              </a:ext>
            </a:extLst>
          </p:cNvPr>
          <p:cNvSpPr>
            <a:spLocks noGrp="1" noChangeArrowheads="1"/>
          </p:cNvSpPr>
          <p:nvPr>
            <p:ph type="ctrTitle"/>
          </p:nvPr>
        </p:nvSpPr>
        <p:spPr/>
        <p:txBody>
          <a:bodyPr/>
          <a:lstStyle/>
          <a:p>
            <a:r>
              <a:rPr lang="en-US" altLang="en-US"/>
              <a:t>Not riskless, not even close.. Pseudo or Speculative Arbitrage</a:t>
            </a:r>
          </a:p>
        </p:txBody>
      </p:sp>
      <p:sp>
        <p:nvSpPr>
          <p:cNvPr id="2050" name="Rectangle 3">
            <a:extLst>
              <a:ext uri="{FF2B5EF4-FFF2-40B4-BE49-F238E27FC236}">
                <a16:creationId xmlns:a16="http://schemas.microsoft.com/office/drawing/2014/main" id="{272E6049-C796-4844-9BE7-67F5465C7948}"/>
              </a:ext>
            </a:extLst>
          </p:cNvPr>
          <p:cNvSpPr>
            <a:spLocks noGrp="1"/>
          </p:cNvSpPr>
          <p:nvPr>
            <p:ph type="subTitle" idx="1"/>
          </p:nvPr>
        </p:nvSpPr>
        <p:spPr/>
        <p:txBody>
          <a:bodyPr/>
          <a:lstStyle/>
          <a:p>
            <a:r>
              <a:rPr lang="en-US" altLang="en-US" dirty="0"/>
              <a:t>Arbitrage as a ”sales pitch”..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B1A995C2-216A-9342-BFAC-4B36A982E3DF}"/>
              </a:ext>
            </a:extLst>
          </p:cNvPr>
          <p:cNvSpPr>
            <a:spLocks noGrp="1"/>
          </p:cNvSpPr>
          <p:nvPr>
            <p:ph type="title"/>
          </p:nvPr>
        </p:nvSpPr>
        <p:spPr/>
        <p:txBody>
          <a:bodyPr/>
          <a:lstStyle/>
          <a:p>
            <a:r>
              <a:rPr lang="en-US" altLang="en-US"/>
              <a:t>Pseudo or Speculative Arbitrage</a:t>
            </a:r>
          </a:p>
        </p:txBody>
      </p:sp>
      <p:sp>
        <p:nvSpPr>
          <p:cNvPr id="3074" name="Rectangle 3">
            <a:extLst>
              <a:ext uri="{FF2B5EF4-FFF2-40B4-BE49-F238E27FC236}">
                <a16:creationId xmlns:a16="http://schemas.microsoft.com/office/drawing/2014/main" id="{782462D5-43F7-EE42-980D-1D063B18D995}"/>
              </a:ext>
            </a:extLst>
          </p:cNvPr>
          <p:cNvSpPr>
            <a:spLocks noGrp="1"/>
          </p:cNvSpPr>
          <p:nvPr>
            <p:ph idx="1"/>
          </p:nvPr>
        </p:nvSpPr>
        <p:spPr/>
        <p:txBody>
          <a:bodyPr/>
          <a:lstStyle/>
          <a:p>
            <a:r>
              <a:rPr lang="en-US" altLang="en-US" dirty="0"/>
              <a:t>There are a </a:t>
            </a:r>
            <a:r>
              <a:rPr lang="en-US" altLang="en-US" b="1" dirty="0"/>
              <a:t>large number of strategies that are characterized as arbitrage, but actually expose investors to significant risk</a:t>
            </a:r>
            <a:r>
              <a:rPr lang="en-US" altLang="en-US" dirty="0"/>
              <a:t>. </a:t>
            </a:r>
          </a:p>
          <a:p>
            <a:r>
              <a:rPr lang="en-US" altLang="en-US" dirty="0"/>
              <a:t>We will categorize these as </a:t>
            </a:r>
            <a:r>
              <a:rPr lang="en-US" altLang="en-US" b="1" dirty="0"/>
              <a:t>pseudo or speculative arbitrage</a:t>
            </a:r>
            <a:r>
              <a:rPr lang="en-US" altLang="en-US" dirty="0"/>
              <a:t>. In effect, they should not titled arbitrage in the first place, but their users continue to do so because:</a:t>
            </a:r>
          </a:p>
          <a:p>
            <a:pPr lvl="1"/>
            <a:r>
              <a:rPr lang="en-US" altLang="en-US" dirty="0"/>
              <a:t>They have </a:t>
            </a:r>
            <a:r>
              <a:rPr lang="en-US" altLang="en-US" b="1" dirty="0"/>
              <a:t>deluded themselves into believing that they are riskless</a:t>
            </a:r>
          </a:p>
          <a:p>
            <a:pPr lvl="1"/>
            <a:r>
              <a:rPr lang="en-US" altLang="en-US" dirty="0"/>
              <a:t>They want to </a:t>
            </a:r>
            <a:r>
              <a:rPr lang="en-US" altLang="en-US" b="1" dirty="0"/>
              <a:t>delude others into believing they are riskless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2B59BEBD-31E2-B844-8BBA-58908BA50C47}"/>
              </a:ext>
            </a:extLst>
          </p:cNvPr>
          <p:cNvSpPr>
            <a:spLocks noGrp="1"/>
          </p:cNvSpPr>
          <p:nvPr>
            <p:ph type="title"/>
          </p:nvPr>
        </p:nvSpPr>
        <p:spPr/>
        <p:txBody>
          <a:bodyPr/>
          <a:lstStyle/>
          <a:p>
            <a:r>
              <a:rPr lang="en-US" altLang="en-US"/>
              <a:t>1. Paired Arbitrage</a:t>
            </a:r>
          </a:p>
        </p:txBody>
      </p:sp>
      <p:sp>
        <p:nvSpPr>
          <p:cNvPr id="4098" name="Rectangle 3">
            <a:extLst>
              <a:ext uri="{FF2B5EF4-FFF2-40B4-BE49-F238E27FC236}">
                <a16:creationId xmlns:a16="http://schemas.microsoft.com/office/drawing/2014/main" id="{DDFE6944-A8F3-8F4D-9AB3-1E4C01A9F0AF}"/>
              </a:ext>
            </a:extLst>
          </p:cNvPr>
          <p:cNvSpPr>
            <a:spLocks noGrp="1"/>
          </p:cNvSpPr>
          <p:nvPr>
            <p:ph idx="1"/>
          </p:nvPr>
        </p:nvSpPr>
        <p:spPr/>
        <p:txBody>
          <a:bodyPr/>
          <a:lstStyle/>
          <a:p>
            <a:r>
              <a:rPr lang="en-US" altLang="en-US" dirty="0"/>
              <a:t>In </a:t>
            </a:r>
            <a:r>
              <a:rPr lang="en-US" altLang="en-US" b="1" dirty="0"/>
              <a:t>paired arbitrage, you buy one stock (say GM) and sell another stock that you view as very similar (say Ford), and argue that you are not that exposed to risk. </a:t>
            </a:r>
            <a:r>
              <a:rPr lang="en-US" altLang="en-US" dirty="0"/>
              <a:t>Clearly, this strategy is not riskless since no two equities are exactly identical, and even if they were very similar, there may be no convergence in prices.</a:t>
            </a:r>
          </a:p>
          <a:p>
            <a:r>
              <a:rPr lang="en-US" altLang="en-US" dirty="0"/>
              <a:t>The </a:t>
            </a:r>
            <a:r>
              <a:rPr lang="en-US" altLang="en-US" b="1" dirty="0"/>
              <a:t>conventional practice among those who have used this strategy on Wall Street has been to look for two stocks whose prices have historically moved together </a:t>
            </a:r>
            <a:r>
              <a:rPr lang="en-US" altLang="en-US" dirty="0"/>
              <a:t>– i.e., have high correlation over time.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53E5FFAD-0277-D843-BD48-F60BDA2151A1}"/>
              </a:ext>
            </a:extLst>
          </p:cNvPr>
          <p:cNvSpPr>
            <a:spLocks noGrp="1"/>
          </p:cNvSpPr>
          <p:nvPr>
            <p:ph type="title"/>
          </p:nvPr>
        </p:nvSpPr>
        <p:spPr/>
        <p:txBody>
          <a:bodyPr/>
          <a:lstStyle/>
          <a:p>
            <a:r>
              <a:rPr lang="en-US" altLang="en-US"/>
              <a:t>Evidence on Paired Trading</a:t>
            </a:r>
          </a:p>
        </p:txBody>
      </p:sp>
      <p:sp>
        <p:nvSpPr>
          <p:cNvPr id="5122" name="Rectangle 3">
            <a:extLst>
              <a:ext uri="{FF2B5EF4-FFF2-40B4-BE49-F238E27FC236}">
                <a16:creationId xmlns:a16="http://schemas.microsoft.com/office/drawing/2014/main" id="{7C83D7D0-E1AB-2640-9A4D-0053163D73C2}"/>
              </a:ext>
            </a:extLst>
          </p:cNvPr>
          <p:cNvSpPr>
            <a:spLocks noGrp="1"/>
          </p:cNvSpPr>
          <p:nvPr>
            <p:ph idx="1"/>
          </p:nvPr>
        </p:nvSpPr>
        <p:spPr/>
        <p:txBody>
          <a:bodyPr>
            <a:normAutofit/>
          </a:bodyPr>
          <a:lstStyle/>
          <a:p>
            <a:r>
              <a:rPr lang="en-US" altLang="en-US" b="1" dirty="0"/>
              <a:t>It has worked</a:t>
            </a:r>
            <a:r>
              <a:rPr lang="en-US" altLang="en-US" dirty="0"/>
              <a:t>: Screening first for only stocks that traded every day, the authors found a matching partner for each stock by looking for the stock with the minimum squared deviation in normalized price series. Once they had paired all the stocks, they studied the pairs with the smallest squared deviation separating them. </a:t>
            </a:r>
          </a:p>
          <a:p>
            <a:r>
              <a:rPr lang="en-US" altLang="en-US" b="1" dirty="0"/>
              <a:t>And delivered returns</a:t>
            </a:r>
            <a:r>
              <a:rPr lang="en-US" altLang="en-US" dirty="0"/>
              <a:t>: Over the 15-year period, the pairs trading strategy did significantly better than a buy-and-hold strategy. Strategies of investing in the top 20 pairs earned an excess return of about 6% over a 6-month period, and while the returns drop off for the pairs below the top 20, you continue to earn excess returns.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AB03C7B2-BBD2-9946-B304-4743AE4D63C9}"/>
              </a:ext>
            </a:extLst>
          </p:cNvPr>
          <p:cNvSpPr>
            <a:spLocks noGrp="1"/>
          </p:cNvSpPr>
          <p:nvPr>
            <p:ph type="title"/>
          </p:nvPr>
        </p:nvSpPr>
        <p:spPr/>
        <p:txBody>
          <a:bodyPr/>
          <a:lstStyle/>
          <a:p>
            <a:r>
              <a:rPr lang="en-US" altLang="en-US"/>
              <a:t>Two Caveats on Paired Arbitrage</a:t>
            </a:r>
          </a:p>
        </p:txBody>
      </p:sp>
      <p:sp>
        <p:nvSpPr>
          <p:cNvPr id="6146" name="Rectangle 3">
            <a:extLst>
              <a:ext uri="{FF2B5EF4-FFF2-40B4-BE49-F238E27FC236}">
                <a16:creationId xmlns:a16="http://schemas.microsoft.com/office/drawing/2014/main" id="{65290B94-0659-7A45-A380-0F032B99EB67}"/>
              </a:ext>
            </a:extLst>
          </p:cNvPr>
          <p:cNvSpPr>
            <a:spLocks noGrp="1"/>
          </p:cNvSpPr>
          <p:nvPr>
            <p:ph idx="1"/>
          </p:nvPr>
        </p:nvSpPr>
        <p:spPr/>
        <p:txBody>
          <a:bodyPr/>
          <a:lstStyle/>
          <a:p>
            <a:r>
              <a:rPr lang="en-US" altLang="en-US" b="1" dirty="0"/>
              <a:t>It is risky</a:t>
            </a:r>
            <a:r>
              <a:rPr lang="en-US" altLang="en-US" dirty="0"/>
              <a:t>: The study quoted found that the pairs trading strategy created negative returns in about one out of every six periods, and that the difference between pairs often widened before it narrowed. In other words, it is a risky investment strategy that also requires the capacity to trade instantaneously and at low cost. </a:t>
            </a:r>
          </a:p>
          <a:p>
            <a:r>
              <a:rPr lang="en-US" altLang="en-US" b="1" dirty="0"/>
              <a:t>And imitation has made it less profitable</a:t>
            </a:r>
            <a:r>
              <a:rPr lang="en-US" altLang="en-US" dirty="0"/>
              <a:t>: By the late 1990s, the pickings for quantitative strategies (like pairs trading) had become slim because so many investment banks were adopting the strategies. As the novelty has worn off, it seems unlikely that the pairs trading will generate the kinds of profits it generated during the 1980s.</a:t>
            </a:r>
          </a:p>
          <a:p>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E8C57909-1702-CF4E-8586-C69E9F3D0706}"/>
              </a:ext>
            </a:extLst>
          </p:cNvPr>
          <p:cNvSpPr>
            <a:spLocks noGrp="1"/>
          </p:cNvSpPr>
          <p:nvPr>
            <p:ph type="title"/>
          </p:nvPr>
        </p:nvSpPr>
        <p:spPr/>
        <p:txBody>
          <a:bodyPr/>
          <a:lstStyle/>
          <a:p>
            <a:r>
              <a:rPr lang="en-US" altLang="en-US"/>
              <a:t>2. Merger Arbitrage</a:t>
            </a:r>
          </a:p>
        </p:txBody>
      </p:sp>
      <p:sp>
        <p:nvSpPr>
          <p:cNvPr id="7170" name="Rectangle 3">
            <a:extLst>
              <a:ext uri="{FF2B5EF4-FFF2-40B4-BE49-F238E27FC236}">
                <a16:creationId xmlns:a16="http://schemas.microsoft.com/office/drawing/2014/main" id="{72E3BCBD-21E0-2E49-8859-544040A1E964}"/>
              </a:ext>
            </a:extLst>
          </p:cNvPr>
          <p:cNvSpPr>
            <a:spLocks noGrp="1"/>
          </p:cNvSpPr>
          <p:nvPr>
            <p:ph idx="1"/>
          </p:nvPr>
        </p:nvSpPr>
        <p:spPr/>
        <p:txBody>
          <a:bodyPr/>
          <a:lstStyle/>
          <a:p>
            <a:r>
              <a:rPr lang="en-US" altLang="en-US" dirty="0"/>
              <a:t>The </a:t>
            </a:r>
            <a:r>
              <a:rPr lang="en-US" altLang="en-US" b="1" dirty="0"/>
              <a:t>stock price of a target company jumps on the announcement of a takeover</a:t>
            </a:r>
            <a:r>
              <a:rPr lang="en-US" altLang="en-US" dirty="0"/>
              <a:t>. However, it trades at a discount usually to the price offered by the acquiring company. </a:t>
            </a:r>
          </a:p>
          <a:p>
            <a:r>
              <a:rPr lang="en-US" altLang="en-US" dirty="0"/>
              <a:t>The </a:t>
            </a:r>
            <a:r>
              <a:rPr lang="en-US" altLang="en-US" b="1" dirty="0"/>
              <a:t>difference between the post-announcement price and the offer price is called the arbitrage spread</a:t>
            </a:r>
            <a:r>
              <a:rPr lang="en-US" altLang="en-US" dirty="0"/>
              <a:t>, and there are investors who try to profit off this spread in a strategy called merger or risk arbitrage. If the merger succeeds, the arbitrageur captures the arbitrage spreads, but if it fails, he or she could make a substantial loss. </a:t>
            </a:r>
          </a:p>
          <a:p>
            <a:r>
              <a:rPr lang="en-US" altLang="en-US" dirty="0"/>
              <a:t>In </a:t>
            </a:r>
            <a:r>
              <a:rPr lang="en-US" altLang="en-US" b="1" dirty="0"/>
              <a:t>a more sophisticated variant in stock mergers (where shares of the acquiring company are exchanged for shares in the target company), the arbitrageur will sell the acquiring firm</a:t>
            </a:r>
            <a:r>
              <a:rPr lang="ja-JP" altLang="en-US" b="1"/>
              <a:t>’</a:t>
            </a:r>
            <a:r>
              <a:rPr lang="en-US" altLang="ja-JP" b="1" dirty="0"/>
              <a:t>s stock in addition to buying the target firm</a:t>
            </a:r>
            <a:r>
              <a:rPr lang="ja-JP" altLang="en-US" b="1"/>
              <a:t>’</a:t>
            </a:r>
            <a:r>
              <a:rPr lang="en-US" altLang="ja-JP" b="1" dirty="0"/>
              <a:t>s stock</a:t>
            </a:r>
            <a:r>
              <a:rPr lang="en-US" altLang="ja-JP" dirty="0"/>
              <a:t>.</a:t>
            </a:r>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E85ED2D5-F4F8-DD4B-AC8F-FBA402980E09}"/>
              </a:ext>
            </a:extLst>
          </p:cNvPr>
          <p:cNvSpPr>
            <a:spLocks noGrp="1"/>
          </p:cNvSpPr>
          <p:nvPr>
            <p:ph type="title"/>
          </p:nvPr>
        </p:nvSpPr>
        <p:spPr/>
        <p:txBody>
          <a:bodyPr/>
          <a:lstStyle/>
          <a:p>
            <a:r>
              <a:rPr lang="en-US" altLang="en-US"/>
              <a:t>Evidence from merger arbitrage</a:t>
            </a:r>
          </a:p>
        </p:txBody>
      </p:sp>
      <p:sp>
        <p:nvSpPr>
          <p:cNvPr id="8194" name="Rectangle 3">
            <a:extLst>
              <a:ext uri="{FF2B5EF4-FFF2-40B4-BE49-F238E27FC236}">
                <a16:creationId xmlns:a16="http://schemas.microsoft.com/office/drawing/2014/main" id="{6A704AD5-651E-B940-8D88-088F7D28F9BF}"/>
              </a:ext>
            </a:extLst>
          </p:cNvPr>
          <p:cNvSpPr>
            <a:spLocks noGrp="1"/>
          </p:cNvSpPr>
          <p:nvPr>
            <p:ph idx="1"/>
          </p:nvPr>
        </p:nvSpPr>
        <p:spPr/>
        <p:txBody>
          <a:bodyPr/>
          <a:lstStyle/>
          <a:p>
            <a:r>
              <a:rPr lang="en-US" altLang="en-US" b="1" dirty="0"/>
              <a:t>You can make money, with risk</a:t>
            </a:r>
            <a:r>
              <a:rPr lang="en-US" altLang="en-US" dirty="0"/>
              <a:t>: Mitchell and </a:t>
            </a:r>
            <a:r>
              <a:rPr lang="en-US" altLang="en-US" dirty="0" err="1"/>
              <a:t>Pulvino</a:t>
            </a:r>
            <a:r>
              <a:rPr lang="en-US" altLang="en-US" dirty="0"/>
              <a:t> (2000) use a sample of 4750 mergers and acquisitions to examine this question. They conclude that there are excess returns associated with </a:t>
            </a:r>
            <a:r>
              <a:rPr lang="en-US" altLang="en-US" b="1" dirty="0"/>
              <a:t>buying target companies after acquisition announcements of about 9.25% annually, but that you lost about two thirds of these excess returns if you factor in transactions costs and the price impact</a:t>
            </a:r>
            <a:r>
              <a:rPr lang="en-US" altLang="en-US" dirty="0"/>
              <a:t> that you have when you trade (especially on the less liquid companies).</a:t>
            </a:r>
          </a:p>
          <a:p>
            <a:r>
              <a:rPr lang="en-US" altLang="en-US" b="1" dirty="0"/>
              <a:t>And failure can be costly</a:t>
            </a:r>
            <a:r>
              <a:rPr lang="en-US" altLang="en-US" dirty="0"/>
              <a:t>: The strategy earns moderate positive returns much of the time but </a:t>
            </a:r>
            <a:r>
              <a:rPr lang="en-US" altLang="en-US" b="1" dirty="0"/>
              <a:t>earns large negative returns when it fails</a:t>
            </a:r>
            <a:r>
              <a:rPr lang="en-US" altLang="en-US" dirty="0"/>
              <a:t>. The strategy has payoffs that resemble those you would observe if you sell puts – when the market goes up, you keep the put premium but when it goes down, you lost much more.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5763BCC4-4098-BE47-8DE4-9DC51ECF2D4B}"/>
              </a:ext>
            </a:extLst>
          </p:cNvPr>
          <p:cNvSpPr>
            <a:spLocks noGrp="1"/>
          </p:cNvSpPr>
          <p:nvPr>
            <p:ph type="title"/>
          </p:nvPr>
        </p:nvSpPr>
        <p:spPr/>
        <p:txBody>
          <a:bodyPr/>
          <a:lstStyle/>
          <a:p>
            <a:r>
              <a:rPr lang="en-US" altLang="en-US"/>
              <a:t>Determinants of Success at Speculative Arbitrage</a:t>
            </a:r>
          </a:p>
        </p:txBody>
      </p:sp>
      <p:sp>
        <p:nvSpPr>
          <p:cNvPr id="9218" name="Rectangle 3">
            <a:extLst>
              <a:ext uri="{FF2B5EF4-FFF2-40B4-BE49-F238E27FC236}">
                <a16:creationId xmlns:a16="http://schemas.microsoft.com/office/drawing/2014/main" id="{6A4465C0-E1B4-CE4A-B841-8D9BE7B1795E}"/>
              </a:ext>
            </a:extLst>
          </p:cNvPr>
          <p:cNvSpPr>
            <a:spLocks noGrp="1"/>
          </p:cNvSpPr>
          <p:nvPr>
            <p:ph idx="1"/>
          </p:nvPr>
        </p:nvSpPr>
        <p:spPr/>
        <p:txBody>
          <a:bodyPr>
            <a:normAutofit/>
          </a:bodyPr>
          <a:lstStyle/>
          <a:p>
            <a:r>
              <a:rPr lang="en-US" altLang="en-US" b="1" dirty="0"/>
              <a:t>Use leverage judiciously</a:t>
            </a:r>
            <a:r>
              <a:rPr lang="en-US" altLang="en-US" dirty="0"/>
              <a:t>: The </a:t>
            </a:r>
            <a:r>
              <a:rPr lang="en-US" altLang="en-US" b="1" dirty="0"/>
              <a:t>use of financial leverage has to be scaled to reflect the riskiness of the strategy</a:t>
            </a:r>
            <a:r>
              <a:rPr lang="en-US" altLang="en-US" dirty="0"/>
              <a:t>. With pure arbitrage, you can borrow 100% of what you need to put the strategy into play. In futures arbitrage, for instance, you borrow 100% of the spot price and borrow the commodity. Since there is no risk, the leverage does not create any damage. As you move to near and speculative arbitrage, this leverage has to be reduced. </a:t>
            </a:r>
          </a:p>
          <a:p>
            <a:r>
              <a:rPr lang="en-US" altLang="en-US" b="1" dirty="0"/>
              <a:t>Minimize market impact</a:t>
            </a:r>
            <a:r>
              <a:rPr lang="en-US" altLang="en-US" dirty="0"/>
              <a:t>: These strategies work best if you can </a:t>
            </a:r>
            <a:r>
              <a:rPr lang="en-US" altLang="en-US" b="1" dirty="0"/>
              <a:t>operate without a market impact</a:t>
            </a:r>
            <a:r>
              <a:rPr lang="en-US" altLang="en-US" dirty="0"/>
              <a:t>. As you get more funds to invest and your strategy becomes more visible to others, you run the risk of driving out the very mispricing that attracted you to the market in the first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C96A2324-5B96-F742-AA10-D8532FB649F8}"/>
              </a:ext>
            </a:extLst>
          </p:cNvPr>
          <p:cNvSpPr>
            <a:spLocks noGrp="1"/>
          </p:cNvSpPr>
          <p:nvPr>
            <p:ph type="title"/>
          </p:nvPr>
        </p:nvSpPr>
        <p:spPr/>
        <p:txBody>
          <a:bodyPr/>
          <a:lstStyle/>
          <a:p>
            <a:r>
              <a:rPr lang="en-US" altLang="en-US" dirty="0"/>
              <a:t>3. Long Short Strategies: Hedge Funds</a:t>
            </a:r>
          </a:p>
        </p:txBody>
      </p:sp>
      <p:sp>
        <p:nvSpPr>
          <p:cNvPr id="10242" name="Rectangle 3">
            <a:extLst>
              <a:ext uri="{FF2B5EF4-FFF2-40B4-BE49-F238E27FC236}">
                <a16:creationId xmlns:a16="http://schemas.microsoft.com/office/drawing/2014/main" id="{38DD0C8B-4DEB-924A-B420-8DE262866F01}"/>
              </a:ext>
            </a:extLst>
          </p:cNvPr>
          <p:cNvSpPr>
            <a:spLocks noGrp="1"/>
          </p:cNvSpPr>
          <p:nvPr>
            <p:ph idx="1"/>
          </p:nvPr>
        </p:nvSpPr>
        <p:spPr/>
        <p:txBody>
          <a:bodyPr/>
          <a:lstStyle/>
          <a:p>
            <a:r>
              <a:rPr lang="en-US" altLang="en-US" dirty="0"/>
              <a:t>While </a:t>
            </a:r>
            <a:r>
              <a:rPr lang="en-US" altLang="en-US" b="1" dirty="0"/>
              <a:t>hedge funds come in all varieties, they generally share a common characteristic. They can go both buy and sell short assets.</a:t>
            </a:r>
          </a:p>
          <a:p>
            <a:r>
              <a:rPr lang="en-US" altLang="en-US" dirty="0"/>
              <a:t>You can have value and growth investing hedge funds, hedge funds that specialize in market timing, hedge funds that invest on information and hedge funds that do convertible arbitrage.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893E0EE8-48B1-CF40-B829-0506DA9DF2F6}"/>
              </a:ext>
            </a:extLst>
          </p:cNvPr>
          <p:cNvSpPr>
            <a:spLocks noGrp="1"/>
          </p:cNvSpPr>
          <p:nvPr>
            <p:ph type="title"/>
          </p:nvPr>
        </p:nvSpPr>
        <p:spPr/>
        <p:txBody>
          <a:bodyPr/>
          <a:lstStyle/>
          <a:p>
            <a:r>
              <a:rPr lang="en-US" altLang="en-US" dirty="0"/>
              <a:t>The Performance of Hedge Funds: An Early Study</a:t>
            </a:r>
          </a:p>
        </p:txBody>
      </p:sp>
      <p:graphicFrame>
        <p:nvGraphicFramePr>
          <p:cNvPr id="11266" name="Object 3">
            <a:extLst>
              <a:ext uri="{FF2B5EF4-FFF2-40B4-BE49-F238E27FC236}">
                <a16:creationId xmlns:a16="http://schemas.microsoft.com/office/drawing/2014/main" id="{7D33F897-064C-864E-913B-5C0ACD22FE24}"/>
              </a:ext>
            </a:extLst>
          </p:cNvPr>
          <p:cNvGraphicFramePr>
            <a:graphicFrameLocks noGrp="1" noChangeAspect="1"/>
          </p:cNvGraphicFramePr>
          <p:nvPr>
            <p:ph idx="1"/>
            <p:extLst>
              <p:ext uri="{D42A27DB-BD31-4B8C-83A1-F6EECF244321}">
                <p14:modId xmlns:p14="http://schemas.microsoft.com/office/powerpoint/2010/main" val="2339447376"/>
              </p:ext>
            </p:extLst>
          </p:nvPr>
        </p:nvGraphicFramePr>
        <p:xfrm>
          <a:off x="838200" y="2133599"/>
          <a:ext cx="7848600" cy="3800561"/>
        </p:xfrm>
        <a:graphic>
          <a:graphicData uri="http://schemas.openxmlformats.org/presentationml/2006/ole">
            <mc:AlternateContent xmlns:mc="http://schemas.openxmlformats.org/markup-compatibility/2006">
              <mc:Choice xmlns:v="urn:schemas-microsoft-com:vml" Requires="v">
                <p:oleObj name="Document" r:id="rId2" imgW="5638800" imgH="2730500" progId="Word.Document.8">
                  <p:embed/>
                </p:oleObj>
              </mc:Choice>
              <mc:Fallback>
                <p:oleObj name="Document" r:id="rId2" imgW="5638800" imgH="2730500" progId="Word.Document.8">
                  <p:embed/>
                  <p:pic>
                    <p:nvPicPr>
                      <p:cNvPr id="0" name="Object 3"/>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133599"/>
                        <a:ext cx="7848600" cy="3800561"/>
                      </a:xfrm>
                      <a:prstGeom prst="rect">
                        <a:avLst/>
                      </a:prstGeom>
                      <a:noFill/>
                      <a:ln>
                        <a:noFill/>
                      </a:ln>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1F75471F-67D9-E94A-BF1D-3D75D7E43F57}"/>
              </a:ext>
            </a:extLst>
          </p:cNvPr>
          <p:cNvSpPr>
            <a:spLocks noGrp="1"/>
          </p:cNvSpPr>
          <p:nvPr>
            <p:ph type="title"/>
          </p:nvPr>
        </p:nvSpPr>
        <p:spPr/>
        <p:txBody>
          <a:bodyPr/>
          <a:lstStyle/>
          <a:p>
            <a:r>
              <a:rPr lang="en-US" altLang="en-US"/>
              <a:t>Looking a little closer at the numbers…</a:t>
            </a:r>
          </a:p>
        </p:txBody>
      </p:sp>
      <p:sp>
        <p:nvSpPr>
          <p:cNvPr id="12290" name="Rectangle 3">
            <a:extLst>
              <a:ext uri="{FF2B5EF4-FFF2-40B4-BE49-F238E27FC236}">
                <a16:creationId xmlns:a16="http://schemas.microsoft.com/office/drawing/2014/main" id="{32FA8054-C91F-8943-A4CD-76A053ADF7E3}"/>
              </a:ext>
            </a:extLst>
          </p:cNvPr>
          <p:cNvSpPr>
            <a:spLocks noGrp="1"/>
          </p:cNvSpPr>
          <p:nvPr>
            <p:ph idx="1"/>
          </p:nvPr>
        </p:nvSpPr>
        <p:spPr/>
        <p:txBody>
          <a:bodyPr/>
          <a:lstStyle/>
          <a:p>
            <a:r>
              <a:rPr lang="en-US" altLang="en-US" dirty="0"/>
              <a:t>The average hedge fund </a:t>
            </a:r>
            <a:r>
              <a:rPr lang="en-US" altLang="en-US" b="1" dirty="0"/>
              <a:t>earned a lower return (13.26%) over the period than the S&amp;P 500 (16.47%), but it also had a lower standard deviation in returns </a:t>
            </a:r>
            <a:r>
              <a:rPr lang="en-US" altLang="en-US" dirty="0"/>
              <a:t>(9.07%) than the S &amp; P 500 (16.32%). </a:t>
            </a:r>
          </a:p>
          <a:p>
            <a:pPr lvl="1"/>
            <a:r>
              <a:rPr lang="en-US" altLang="en-US" dirty="0"/>
              <a:t>Thus, it seems to offer a </a:t>
            </a:r>
            <a:r>
              <a:rPr lang="en-US" altLang="en-US" b="1" dirty="0"/>
              <a:t>better payoff to risk</a:t>
            </a:r>
            <a:r>
              <a:rPr lang="en-US" altLang="en-US" dirty="0"/>
              <a:t>, if you divide the average return by the standard deviation – this is the commonly used Sharpe ratio for evaluating money managers. </a:t>
            </a:r>
          </a:p>
          <a:p>
            <a:r>
              <a:rPr lang="en-US" altLang="en-US" dirty="0"/>
              <a:t>These </a:t>
            </a:r>
            <a:r>
              <a:rPr lang="en-US" altLang="en-US" b="1" dirty="0"/>
              <a:t>funds are much more expensive than traditional mutual funds, with much higher annual fess and annual incentive fees </a:t>
            </a:r>
            <a:r>
              <a:rPr lang="en-US" altLang="en-US" dirty="0"/>
              <a:t>that take away one out of every five dollars of excess returns.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26BC5785-8F94-0E43-AE3A-348D314B9071}"/>
              </a:ext>
            </a:extLst>
          </p:cNvPr>
          <p:cNvSpPr>
            <a:spLocks noGrp="1"/>
          </p:cNvSpPr>
          <p:nvPr>
            <p:ph type="title"/>
          </p:nvPr>
        </p:nvSpPr>
        <p:spPr/>
        <p:txBody>
          <a:bodyPr/>
          <a:lstStyle/>
          <a:p>
            <a:r>
              <a:rPr lang="en-US" altLang="en-US" dirty="0"/>
              <a:t>Returns vary across categories..</a:t>
            </a:r>
          </a:p>
        </p:txBody>
      </p:sp>
      <p:pic>
        <p:nvPicPr>
          <p:cNvPr id="13314" name="Content Placeholder 2">
            <a:extLst>
              <a:ext uri="{FF2B5EF4-FFF2-40B4-BE49-F238E27FC236}">
                <a16:creationId xmlns:a16="http://schemas.microsoft.com/office/drawing/2014/main" id="{8363FE3B-B0DB-F14A-9300-A80D5774A9E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409700" y="1905000"/>
            <a:ext cx="6324600" cy="4304242"/>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D897298A-7225-0E46-80BD-76684E3F30F0}"/>
              </a:ext>
            </a:extLst>
          </p:cNvPr>
          <p:cNvSpPr>
            <a:spLocks noGrp="1"/>
          </p:cNvSpPr>
          <p:nvPr>
            <p:ph type="title"/>
          </p:nvPr>
        </p:nvSpPr>
        <p:spPr/>
        <p:txBody>
          <a:bodyPr/>
          <a:lstStyle/>
          <a:p>
            <a:r>
              <a:rPr lang="en-US" altLang="en-US"/>
              <a:t>There is substantial survival risk..</a:t>
            </a:r>
          </a:p>
        </p:txBody>
      </p:sp>
      <p:sp>
        <p:nvSpPr>
          <p:cNvPr id="14338" name="Rectangle 3">
            <a:extLst>
              <a:ext uri="{FF2B5EF4-FFF2-40B4-BE49-F238E27FC236}">
                <a16:creationId xmlns:a16="http://schemas.microsoft.com/office/drawing/2014/main" id="{03D9072C-9B79-5347-A679-69A135FC10BB}"/>
              </a:ext>
            </a:extLst>
          </p:cNvPr>
          <p:cNvSpPr>
            <a:spLocks noGrp="1"/>
          </p:cNvSpPr>
          <p:nvPr>
            <p:ph idx="1"/>
          </p:nvPr>
        </p:nvSpPr>
        <p:spPr/>
        <p:txBody>
          <a:bodyPr/>
          <a:lstStyle/>
          <a:p>
            <a:r>
              <a:rPr lang="en-US" altLang="en-US" b="1" dirty="0"/>
              <a:t>Good risk/return trade off</a:t>
            </a:r>
            <a:r>
              <a:rPr lang="en-US" altLang="en-US" dirty="0"/>
              <a:t>: Liang examined 2016 hedge funds from 1990 to 1999. While his overall conclusions matched those of Brown et al., i.e. that these hedge funds earned a lower return than the S&amp;P 500 (14.2% versus 18.8%), they were less risky and had higher Sharpe ratios (0.41 for the hedge funds versus 0.27 for the S&amp;P 500), </a:t>
            </a:r>
          </a:p>
          <a:p>
            <a:r>
              <a:rPr lang="en-US" altLang="en-US" b="1" dirty="0"/>
              <a:t>But many don’t make it</a:t>
            </a:r>
            <a:r>
              <a:rPr lang="en-US" altLang="en-US" dirty="0"/>
              <a:t>: Liang also noted that there a large number of hedge funds die each year. Of the 2016 funds over the period for instance, only 1407 remained live at the end of the period.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39DB8-25CF-32C4-05D4-C3030FF3016B}"/>
              </a:ext>
            </a:extLst>
          </p:cNvPr>
          <p:cNvSpPr>
            <a:spLocks noGrp="1"/>
          </p:cNvSpPr>
          <p:nvPr>
            <p:ph type="title"/>
          </p:nvPr>
        </p:nvSpPr>
        <p:spPr/>
        <p:txBody>
          <a:bodyPr/>
          <a:lstStyle/>
          <a:p>
            <a:r>
              <a:rPr lang="en-US" dirty="0"/>
              <a:t>Hedge fund alphas over time..</a:t>
            </a:r>
          </a:p>
        </p:txBody>
      </p:sp>
      <p:pic>
        <p:nvPicPr>
          <p:cNvPr id="4" name="Content Placeholder 3">
            <a:extLst>
              <a:ext uri="{FF2B5EF4-FFF2-40B4-BE49-F238E27FC236}">
                <a16:creationId xmlns:a16="http://schemas.microsoft.com/office/drawing/2014/main" id="{87E6A8CC-0938-28B2-1291-65A68B38BD32}"/>
              </a:ext>
            </a:extLst>
          </p:cNvPr>
          <p:cNvPicPr>
            <a:picLocks noGrp="1" noChangeAspect="1"/>
          </p:cNvPicPr>
          <p:nvPr>
            <p:ph idx="1"/>
          </p:nvPr>
        </p:nvPicPr>
        <p:blipFill>
          <a:blip r:embed="rId3"/>
          <a:stretch>
            <a:fillRect/>
          </a:stretch>
        </p:blipFill>
        <p:spPr>
          <a:xfrm>
            <a:off x="1295400" y="1934215"/>
            <a:ext cx="6324600" cy="4439153"/>
          </a:xfrm>
          <a:prstGeom prst="rect">
            <a:avLst/>
          </a:prstGeom>
        </p:spPr>
      </p:pic>
    </p:spTree>
    <p:extLst>
      <p:ext uri="{BB962C8B-B14F-4D97-AF65-F5344CB8AC3E}">
        <p14:creationId xmlns:p14="http://schemas.microsoft.com/office/powerpoint/2010/main" val="2289989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643E6BCD-CF5A-264C-9F3A-65E372A2730D}"/>
              </a:ext>
            </a:extLst>
          </p:cNvPr>
          <p:cNvSpPr>
            <a:spLocks noGrp="1"/>
          </p:cNvSpPr>
          <p:nvPr>
            <p:ph type="title"/>
          </p:nvPr>
        </p:nvSpPr>
        <p:spPr/>
        <p:txBody>
          <a:bodyPr/>
          <a:lstStyle/>
          <a:p>
            <a:r>
              <a:rPr lang="en-US" altLang="en-US"/>
              <a:t>In closing…</a:t>
            </a:r>
          </a:p>
        </p:txBody>
      </p:sp>
      <p:sp>
        <p:nvSpPr>
          <p:cNvPr id="74754" name="Rectangle 3">
            <a:extLst>
              <a:ext uri="{FF2B5EF4-FFF2-40B4-BE49-F238E27FC236}">
                <a16:creationId xmlns:a16="http://schemas.microsoft.com/office/drawing/2014/main" id="{E73123C3-FB02-834E-B731-6999F14B16BE}"/>
              </a:ext>
            </a:extLst>
          </p:cNvPr>
          <p:cNvSpPr>
            <a:spLocks noGrp="1" noChangeArrowheads="1"/>
          </p:cNvSpPr>
          <p:nvPr>
            <p:ph idx="1"/>
          </p:nvPr>
        </p:nvSpPr>
        <p:spPr/>
        <p:txBody>
          <a:bodyPr/>
          <a:lstStyle/>
          <a:p>
            <a:r>
              <a:rPr lang="en-US" dirty="0"/>
              <a:t>In </a:t>
            </a:r>
            <a:r>
              <a:rPr lang="en-US" b="1" dirty="0"/>
              <a:t>pure arbitrage</a:t>
            </a:r>
            <a:r>
              <a:rPr lang="en-US" dirty="0"/>
              <a:t>, two exactly identical assets trade at different prices and price convergence is guaranteed at a point in time in the future. </a:t>
            </a:r>
            <a:r>
              <a:rPr lang="en-US" b="1" dirty="0"/>
              <a:t>Pure arbitrage yields riskless profits but is difficult to find in markets and if found, difficult to sustain.</a:t>
            </a:r>
          </a:p>
          <a:p>
            <a:r>
              <a:rPr lang="en-US" b="1" dirty="0"/>
              <a:t>Near arbitrage is more common but there is risk</a:t>
            </a:r>
            <a:r>
              <a:rPr lang="en-US" dirty="0"/>
              <a:t>, either arising from the fact that assets are not identical or because there is no guaranteed convergence.</a:t>
            </a:r>
          </a:p>
          <a:p>
            <a:r>
              <a:rPr lang="en-US" b="1" dirty="0"/>
              <a:t>Pseudo arbitrage is really not arbitrage</a:t>
            </a:r>
            <a:r>
              <a:rPr lang="en-US" dirty="0"/>
              <a:t>. Similar assets are mispriced, either relative to their fundamentals or relative to their historical pricing. You buy the cheaper asset and sell the more expensive one and hope to make money on convergence.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6979</TotalTime>
  <Words>1352</Words>
  <Application>Microsoft Macintosh PowerPoint</Application>
  <PresentationFormat>On-screen Show (4:3)</PresentationFormat>
  <Paragraphs>46</Paragraphs>
  <Slides>15</Slides>
  <Notes>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3" baseType="lpstr">
      <vt:lpstr>Calibri</vt:lpstr>
      <vt:lpstr>Rockwell</vt:lpstr>
      <vt:lpstr>Rockwell Condensed</vt:lpstr>
      <vt:lpstr>Rockwell Extra Bold</vt:lpstr>
      <vt:lpstr>Times</vt:lpstr>
      <vt:lpstr>Wingdings</vt:lpstr>
      <vt:lpstr>Slides2025</vt:lpstr>
      <vt:lpstr>Document</vt:lpstr>
      <vt:lpstr>Not riskless, not even close.. Pseudo or Speculative Arbitrage</vt:lpstr>
      <vt:lpstr>Pseudo or Speculative Arbitrage</vt:lpstr>
      <vt:lpstr>1. Paired Arbitrage</vt:lpstr>
      <vt:lpstr>Evidence on Paired Trading</vt:lpstr>
      <vt:lpstr>Two Caveats on Paired Arbitrage</vt:lpstr>
      <vt:lpstr>2. Merger Arbitrage</vt:lpstr>
      <vt:lpstr>Evidence from merger arbitrage</vt:lpstr>
      <vt:lpstr>Determinants of Success at Speculative Arbitrage</vt:lpstr>
      <vt:lpstr>3. Long Short Strategies: Hedge Funds</vt:lpstr>
      <vt:lpstr>The Performance of Hedge Funds: An Early Study</vt:lpstr>
      <vt:lpstr>Looking a little closer at the numbers…</vt:lpstr>
      <vt:lpstr>Returns vary across categories..</vt:lpstr>
      <vt:lpstr>There is substantial survival risk..</vt:lpstr>
      <vt:lpstr>Hedge fund alphas over time..</vt:lpstr>
      <vt:lpstr>In closing…</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125</cp:revision>
  <cp:lastPrinted>2025-12-12T19:18:26Z</cp:lastPrinted>
  <dcterms:created xsi:type="dcterms:W3CDTF">1998-07-22T17:34:10Z</dcterms:created>
  <dcterms:modified xsi:type="dcterms:W3CDTF">2025-12-16T16:25:42Z</dcterms:modified>
</cp:coreProperties>
</file>