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53" r:id="rId1"/>
  </p:sldMasterIdLst>
  <p:notesMasterIdLst>
    <p:notesMasterId r:id="rId11"/>
  </p:notesMasterIdLst>
  <p:sldIdLst>
    <p:sldId id="256" r:id="rId2"/>
    <p:sldId id="317" r:id="rId3"/>
    <p:sldId id="318" r:id="rId4"/>
    <p:sldId id="313" r:id="rId5"/>
    <p:sldId id="319" r:id="rId6"/>
    <p:sldId id="316" r:id="rId7"/>
    <p:sldId id="314" r:id="rId8"/>
    <p:sldId id="320" r:id="rId9"/>
    <p:sldId id="31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4694"/>
  </p:normalViewPr>
  <p:slideViewPr>
    <p:cSldViewPr>
      <p:cViewPr varScale="1">
        <p:scale>
          <a:sx n="117" d="100"/>
          <a:sy n="117" d="100"/>
        </p:scale>
        <p:origin x="156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0599E47-960E-494D-8187-8156DD428610}"/>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D30A02AE-C986-8D45-8012-1CA7168CB3D1}"/>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1989" name="Rectangle 5">
            <a:extLst>
              <a:ext uri="{FF2B5EF4-FFF2-40B4-BE49-F238E27FC236}">
                <a16:creationId xmlns:a16="http://schemas.microsoft.com/office/drawing/2014/main" id="{30C06857-D79A-FF42-BDA7-B059DA613C2C}"/>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9048855B-0EE4-1443-B3E1-1D9879F74ED1}"/>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A4BFE370-6B31-7649-A660-01A3154C041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DA3C7061-7A3D-7947-9755-725A93E393B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3C7061-7A3D-7947-9755-725A93E393B9}" type="slidenum">
              <a:rPr lang="en-US" altLang="en-US" smtClean="0"/>
              <a:pPr>
                <a:defRPr/>
              </a:pPr>
              <a:t>4</a:t>
            </a:fld>
            <a:endParaRPr lang="en-US" altLang="en-US"/>
          </a:p>
        </p:txBody>
      </p:sp>
    </p:spTree>
    <p:extLst>
      <p:ext uri="{BB962C8B-B14F-4D97-AF65-F5344CB8AC3E}">
        <p14:creationId xmlns:p14="http://schemas.microsoft.com/office/powerpoint/2010/main" val="1549928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pPr>
              <a:defRPr/>
            </a:pPr>
            <a:fld id="{DA3C7061-7A3D-7947-9755-725A93E393B9}" type="slidenum">
              <a:rPr lang="en-US" altLang="en-US" smtClean="0"/>
              <a:pPr>
                <a:defRPr/>
              </a:pPr>
              <a:t>5</a:t>
            </a:fld>
            <a:endParaRPr lang="en-US" altLang="en-US"/>
          </a:p>
        </p:txBody>
      </p:sp>
    </p:spTree>
    <p:extLst>
      <p:ext uri="{BB962C8B-B14F-4D97-AF65-F5344CB8AC3E}">
        <p14:creationId xmlns:p14="http://schemas.microsoft.com/office/powerpoint/2010/main" val="386167536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55B6B35D-7562-994B-94EF-ED4B3F5E34F6}" type="datetime1">
              <a:rPr lang="en-US" altLang="en-US" smtClean="0"/>
              <a:pPr>
                <a:defRPr/>
              </a:pPr>
              <a:t>12/16/25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82CF3D67-8902-EE45-9326-3DBF6D1655B4}" type="slidenum">
              <a:rPr lang="en-US" altLang="en-US" smtClean="0"/>
              <a:pPr>
                <a:defRPr/>
              </a:pPr>
              <a:t>‹#›</a:t>
            </a:fld>
            <a:endParaRPr lang="en-US" altLang="en-US"/>
          </a:p>
        </p:txBody>
      </p:sp>
    </p:spTree>
    <p:extLst>
      <p:ext uri="{BB962C8B-B14F-4D97-AF65-F5344CB8AC3E}">
        <p14:creationId xmlns:p14="http://schemas.microsoft.com/office/powerpoint/2010/main" val="2319098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936058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10693942-4A52-3748-99A0-D807067FA430}" type="datetime1">
              <a:rPr lang="en-US" altLang="en-US" smtClean="0"/>
              <a:pPr>
                <a:defRPr/>
              </a:pPr>
              <a:t>12/16/25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41F9B83E-B759-D448-BCBA-43C0F5561CDC}" type="slidenum">
              <a:rPr lang="en-US" altLang="en-US" smtClean="0"/>
              <a:pPr>
                <a:defRPr/>
              </a:pPr>
              <a:t>‹#›</a:t>
            </a:fld>
            <a:endParaRPr lang="en-US" altLang="en-US"/>
          </a:p>
        </p:txBody>
      </p:sp>
    </p:spTree>
    <p:extLst>
      <p:ext uri="{BB962C8B-B14F-4D97-AF65-F5344CB8AC3E}">
        <p14:creationId xmlns:p14="http://schemas.microsoft.com/office/powerpoint/2010/main" val="531002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F1FE35C-7108-D34F-A8EA-4983E6603BFB}" type="datetime1">
              <a:rPr lang="en-US" altLang="en-US" smtClean="0"/>
              <a:pPr>
                <a:defRPr/>
              </a:pPr>
              <a:t>12/16/25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4F4784A-07ED-054F-A1ED-DB7149463817}" type="slidenum">
              <a:rPr lang="en-US" altLang="en-US" smtClean="0"/>
              <a:pPr>
                <a:defRPr/>
              </a:pPr>
              <a:t>‹#›</a:t>
            </a:fld>
            <a:endParaRPr lang="en-US" altLang="en-US"/>
          </a:p>
        </p:txBody>
      </p:sp>
    </p:spTree>
    <p:extLst>
      <p:ext uri="{BB962C8B-B14F-4D97-AF65-F5344CB8AC3E}">
        <p14:creationId xmlns:p14="http://schemas.microsoft.com/office/powerpoint/2010/main" val="3065595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A2139E3-B8FB-614A-ACD3-FBD54B31B219}"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66854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1075B98D-9138-7C4C-88B5-103DAE810D75}" type="datetime1">
              <a:rPr lang="en-US" altLang="en-US" smtClean="0"/>
              <a:pPr>
                <a:defRPr/>
              </a:pPr>
              <a:t>12/16/25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9175ACCD-51CF-F849-836B-1FD661898315}"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459271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3C6584C-C4DC-E643-8190-6998CD514C29}" type="datetime1">
              <a:rPr lang="en-US" altLang="en-US" smtClean="0"/>
              <a:pPr>
                <a:defRPr/>
              </a:pPr>
              <a:t>12/16/25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5D511AB-0662-5543-A511-E3BD028BFCF2}" type="slidenum">
              <a:rPr lang="en-US" altLang="en-US" smtClean="0"/>
              <a:pPr>
                <a:defRPr/>
              </a:pPr>
              <a:t>‹#›</a:t>
            </a:fld>
            <a:endParaRPr lang="en-US" altLang="en-US"/>
          </a:p>
        </p:txBody>
      </p:sp>
    </p:spTree>
    <p:extLst>
      <p:ext uri="{BB962C8B-B14F-4D97-AF65-F5344CB8AC3E}">
        <p14:creationId xmlns:p14="http://schemas.microsoft.com/office/powerpoint/2010/main" val="644085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AA2139E3-B8FB-614A-ACD3-FBD54B31B219}" type="datetime1">
              <a:rPr lang="en-US" altLang="en-US" smtClean="0"/>
              <a:pPr>
                <a:defRPr/>
              </a:pPr>
              <a:t>12/16/25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981214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6E10020B-E13A-5F4A-8D50-29F7032E01F6}" type="datetime1">
              <a:rPr lang="en-US" altLang="en-US" smtClean="0"/>
              <a:pPr>
                <a:defRPr/>
              </a:pPr>
              <a:t>12/16/25</a:t>
            </a:fld>
            <a:endParaRPr lang="en-US" altLang="en-US"/>
          </a:p>
        </p:txBody>
      </p:sp>
      <p:sp>
        <p:nvSpPr>
          <p:cNvPr id="10" name="Slide Number Placeholder 9"/>
          <p:cNvSpPr>
            <a:spLocks noGrp="1"/>
          </p:cNvSpPr>
          <p:nvPr>
            <p:ph type="sldNum" sz="quarter" idx="12"/>
          </p:nvPr>
        </p:nvSpPr>
        <p:spPr/>
        <p:txBody>
          <a:bodyPr/>
          <a:lstStyle/>
          <a:p>
            <a:pPr>
              <a:defRPr/>
            </a:pPr>
            <a:fld id="{B46D5F25-13EC-1C43-AA49-E3899CD26907}" type="slidenum">
              <a:rPr lang="en-US" altLang="en-US" smtClean="0"/>
              <a:pPr>
                <a:defRPr/>
              </a:pPr>
              <a:t>‹#›</a:t>
            </a:fld>
            <a:endParaRPr lang="en-US" altLang="en-US"/>
          </a:p>
        </p:txBody>
      </p:sp>
    </p:spTree>
    <p:extLst>
      <p:ext uri="{BB962C8B-B14F-4D97-AF65-F5344CB8AC3E}">
        <p14:creationId xmlns:p14="http://schemas.microsoft.com/office/powerpoint/2010/main" val="78578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C41BFF0-487E-3348-B8D5-5FF75720F32E}"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718DDFD-12F9-5E48-ACE7-E1043719A46A}" type="slidenum">
              <a:rPr lang="en-US" altLang="en-US" smtClean="0"/>
              <a:pPr>
                <a:defRPr/>
              </a:pPr>
              <a:t>‹#›</a:t>
            </a:fld>
            <a:endParaRPr lang="en-US" altLang="en-US"/>
          </a:p>
        </p:txBody>
      </p:sp>
    </p:spTree>
    <p:extLst>
      <p:ext uri="{BB962C8B-B14F-4D97-AF65-F5344CB8AC3E}">
        <p14:creationId xmlns:p14="http://schemas.microsoft.com/office/powerpoint/2010/main" val="1129502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6BC37737-1D84-FD44-88C9-74980A0A72D8}"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3496156-7135-3942-AA09-40F156532DDA}" type="slidenum">
              <a:rPr lang="en-US" altLang="en-US" smtClean="0"/>
              <a:pPr>
                <a:defRPr/>
              </a:pPr>
              <a:t>‹#›</a:t>
            </a:fld>
            <a:endParaRPr lang="en-US" altLang="en-US"/>
          </a:p>
        </p:txBody>
      </p:sp>
    </p:spTree>
    <p:extLst>
      <p:ext uri="{BB962C8B-B14F-4D97-AF65-F5344CB8AC3E}">
        <p14:creationId xmlns:p14="http://schemas.microsoft.com/office/powerpoint/2010/main" val="4167615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0426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82356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AA2139E3-B8FB-614A-ACD3-FBD54B31B219}" type="datetime1">
              <a:rPr lang="en-US" altLang="en-US" smtClean="0"/>
              <a:pPr>
                <a:defRPr/>
              </a:pPr>
              <a:t>12/16/25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182393365"/>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235F2DC1-F0E0-B849-8CB5-B34232A1B9B0}"/>
              </a:ext>
            </a:extLst>
          </p:cNvPr>
          <p:cNvSpPr>
            <a:spLocks noGrp="1" noChangeArrowheads="1"/>
          </p:cNvSpPr>
          <p:nvPr>
            <p:ph type="ctrTitle"/>
          </p:nvPr>
        </p:nvSpPr>
        <p:spPr/>
        <p:txBody>
          <a:bodyPr/>
          <a:lstStyle/>
          <a:p>
            <a:r>
              <a:rPr lang="en-US" altLang="en-US"/>
              <a:t>Dreaming the impossible dream?</a:t>
            </a:r>
            <a:br>
              <a:rPr lang="en-US" altLang="en-US"/>
            </a:br>
            <a:r>
              <a:rPr lang="en-US" altLang="en-US"/>
              <a:t>Market Timing</a:t>
            </a:r>
          </a:p>
        </p:txBody>
      </p:sp>
      <p:sp>
        <p:nvSpPr>
          <p:cNvPr id="3075" name="Rectangle 3">
            <a:extLst>
              <a:ext uri="{FF2B5EF4-FFF2-40B4-BE49-F238E27FC236}">
                <a16:creationId xmlns:a16="http://schemas.microsoft.com/office/drawing/2014/main" id="{D64FAD09-9045-4A4E-90A8-4238B08705AC}"/>
              </a:ext>
            </a:extLst>
          </p:cNvPr>
          <p:cNvSpPr>
            <a:spLocks noGrp="1" noChangeArrowheads="1"/>
          </p:cNvSpPr>
          <p:nvPr>
            <p:ph type="subTitle" idx="1"/>
          </p:nvPr>
        </p:nvSpPr>
        <p:spPr/>
        <p:txBody>
          <a:bodyPr/>
          <a:lstStyle/>
          <a:p>
            <a:r>
              <a:rPr lang="en-US" dirty="0"/>
              <a:t>The Promise and the Peril of Market Forecasting!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3" name="Object 2"/>
          <p:cNvGraphicFramePr>
            <a:graphicFrameLocks noChangeAspect="1"/>
          </p:cNvGraphicFramePr>
          <p:nvPr/>
        </p:nvGraphicFramePr>
        <p:xfrm>
          <a:off x="787400" y="687388"/>
          <a:ext cx="7569200" cy="5484812"/>
        </p:xfrm>
        <a:graphic>
          <a:graphicData uri="http://schemas.openxmlformats.org/presentationml/2006/ole">
            <mc:AlternateContent xmlns:mc="http://schemas.openxmlformats.org/markup-compatibility/2006">
              <mc:Choice xmlns:v="urn:schemas-microsoft-com:vml" Requires="v">
                <p:oleObj name="Document" r:id="rId2" imgW="0" imgH="0" progId="Word.Document.8">
                  <p:embed/>
                </p:oleObj>
              </mc:Choice>
              <mc:Fallback>
                <p:oleObj name="Document" r:id="rId2" imgW="0" imgH="0" progId="Word.Document.8">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 y="687388"/>
                        <a:ext cx="7569200" cy="54848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essence of market timing: Asset allocation</a:t>
            </a:r>
          </a:p>
        </p:txBody>
      </p:sp>
      <p:sp>
        <p:nvSpPr>
          <p:cNvPr id="3" name="Content Placeholder 2"/>
          <p:cNvSpPr>
            <a:spLocks noGrp="1"/>
          </p:cNvSpPr>
          <p:nvPr>
            <p:ph idx="1"/>
          </p:nvPr>
        </p:nvSpPr>
        <p:spPr/>
        <p:txBody>
          <a:bodyPr/>
          <a:lstStyle/>
          <a:p>
            <a:r>
              <a:rPr lang="en-US" dirty="0"/>
              <a:t>With market timing, </a:t>
            </a:r>
            <a:r>
              <a:rPr lang="en-US" b="1" dirty="0"/>
              <a:t>the focus shifts away from asset selection (which is at the heart of every other investment philosophy) to asset allocation</a:t>
            </a:r>
            <a:r>
              <a:rPr lang="en-US" dirty="0"/>
              <a:t>.</a:t>
            </a:r>
          </a:p>
          <a:p>
            <a:r>
              <a:rPr lang="en-US" dirty="0"/>
              <a:t>Rather than allocate your portfolio across asset classes based upon your risk aversion and cash needs, </a:t>
            </a:r>
            <a:r>
              <a:rPr lang="en-US" b="1" dirty="0"/>
              <a:t>you use your views about markets to determine what asset classes to hold</a:t>
            </a:r>
            <a:r>
              <a:rPr lang="en-US" dirty="0"/>
              <a:t>.</a:t>
            </a:r>
          </a:p>
          <a:p>
            <a:r>
              <a:rPr lang="en-US" dirty="0"/>
              <a:t>In its broadest version, </a:t>
            </a:r>
            <a:r>
              <a:rPr lang="en-US" b="1" dirty="0"/>
              <a:t>market timing is about timing stock, bond and real asset markets</a:t>
            </a:r>
            <a:r>
              <a:rPr lang="en-US" dirty="0"/>
              <a:t>, and within each market, making further timing judgments about</a:t>
            </a:r>
          </a:p>
          <a:p>
            <a:pPr lvl="1"/>
            <a:r>
              <a:rPr lang="en-US" dirty="0"/>
              <a:t>Geography</a:t>
            </a:r>
          </a:p>
          <a:p>
            <a:pPr lvl="1"/>
            <a:r>
              <a:rPr lang="en-US" dirty="0"/>
              <a:t>Sector</a:t>
            </a:r>
          </a:p>
          <a:p>
            <a:pPr marL="274320" lvl="1" indent="0">
              <a:buNone/>
            </a:pPr>
            <a:endParaRPr lang="en-US" dirty="0"/>
          </a:p>
        </p:txBody>
      </p:sp>
    </p:spTree>
    <p:extLst>
      <p:ext uri="{BB962C8B-B14F-4D97-AF65-F5344CB8AC3E}">
        <p14:creationId xmlns:p14="http://schemas.microsoft.com/office/powerpoint/2010/main" val="524824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p:cNvSpPr>
          <p:nvPr>
            <p:ph type="title"/>
          </p:nvPr>
        </p:nvSpPr>
        <p:spPr/>
        <p:txBody>
          <a:bodyPr/>
          <a:lstStyle/>
          <a:p>
            <a:r>
              <a:rPr lang="en-US" altLang="en-US"/>
              <a:t>The Payoff to Market Timing: It explains differences in returns</a:t>
            </a:r>
          </a:p>
        </p:txBody>
      </p:sp>
      <p:sp>
        <p:nvSpPr>
          <p:cNvPr id="4098" name="Rectangle 3"/>
          <p:cNvSpPr>
            <a:spLocks noGrp="1"/>
          </p:cNvSpPr>
          <p:nvPr>
            <p:ph idx="1"/>
          </p:nvPr>
        </p:nvSpPr>
        <p:spPr/>
        <p:txBody>
          <a:bodyPr/>
          <a:lstStyle/>
          <a:p>
            <a:r>
              <a:rPr lang="en-US" altLang="en-US" b="1" dirty="0"/>
              <a:t>Asset allocation dominates stock picking</a:t>
            </a:r>
            <a:r>
              <a:rPr lang="en-US" altLang="en-US" dirty="0"/>
              <a:t>: In a 1986 article, a group of researchers raised the shackles of many an active portfolio manager by </a:t>
            </a:r>
            <a:r>
              <a:rPr lang="en-US" altLang="en-US" b="1" dirty="0"/>
              <a:t>estimating that as much as 93.6% of the variation in quarterly performance</a:t>
            </a:r>
            <a:r>
              <a:rPr lang="en-US" altLang="en-US" dirty="0"/>
              <a:t> at professionally managed portfolios could be explained by the mix of stocks, bonds and cash at these portfolios.  </a:t>
            </a:r>
          </a:p>
          <a:p>
            <a:r>
              <a:rPr lang="en-US" altLang="en-US" b="1" dirty="0"/>
              <a:t>And explains more of the returns</a:t>
            </a:r>
            <a:r>
              <a:rPr lang="en-US" altLang="en-US" dirty="0"/>
              <a:t>: Ibbotson examined the relative importance of asset allocation and security selection of 94 balanced mutual funds and 58 pension funds, all of which had to make both asset allocation and security selection decisions. Using ten years of data through 1998, Ibbotson finds that about </a:t>
            </a:r>
            <a:r>
              <a:rPr lang="en-US" altLang="en-US" b="1" dirty="0"/>
              <a:t>40% of the differences in returns across funds can be explained by their asset allocation decisions and 60% by security selection</a:t>
            </a:r>
            <a:r>
              <a:rPr lang="en-US" altLang="en-US"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allure of market timing</a:t>
            </a:r>
          </a:p>
        </p:txBody>
      </p:sp>
      <p:sp>
        <p:nvSpPr>
          <p:cNvPr id="3" name="Content Placeholder 2"/>
          <p:cNvSpPr>
            <a:spLocks noGrp="1"/>
          </p:cNvSpPr>
          <p:nvPr>
            <p:ph idx="1"/>
          </p:nvPr>
        </p:nvSpPr>
        <p:spPr/>
        <p:txBody>
          <a:bodyPr/>
          <a:lstStyle/>
          <a:p>
            <a:r>
              <a:rPr lang="en-US" b="1" dirty="0"/>
              <a:t>Huge payoff</a:t>
            </a:r>
            <a:r>
              <a:rPr lang="en-US" dirty="0"/>
              <a:t>: If you can time markets well, </a:t>
            </a:r>
            <a:r>
              <a:rPr lang="en-US" b="1" dirty="0"/>
              <a:t>your payoff will be immense</a:t>
            </a:r>
            <a:r>
              <a:rPr lang="en-US" dirty="0"/>
              <a:t>. The returns to being in markets, only in the good times, and out of markets, in bad times, vastly outweighs the return that you can make from picking individual assets.</a:t>
            </a:r>
          </a:p>
          <a:p>
            <a:r>
              <a:rPr lang="en-US" b="1" dirty="0"/>
              <a:t>Looks easy (in hindsight): </a:t>
            </a:r>
            <a:r>
              <a:rPr lang="en-US" dirty="0"/>
              <a:t>Investors suffer from hindsight bias. Looking back, they are convinced that they had the capacity, if only they had exploited it, to time markets.</a:t>
            </a:r>
          </a:p>
          <a:p>
            <a:r>
              <a:rPr lang="en-US" b="1" dirty="0"/>
              <a:t>And there are indicators that work (again in hindsight)</a:t>
            </a:r>
            <a:r>
              <a:rPr lang="en-US" dirty="0"/>
              <a:t>: Looking back, you can always find indicators that provided advance notice of what was coming, and you will be tempted to use those indicators again.</a:t>
            </a:r>
          </a:p>
        </p:txBody>
      </p:sp>
    </p:spTree>
    <p:extLst>
      <p:ext uri="{BB962C8B-B14F-4D97-AF65-F5344CB8AC3E}">
        <p14:creationId xmlns:p14="http://schemas.microsoft.com/office/powerpoint/2010/main" val="1798323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p:cNvSpPr>
            <a:spLocks noGrp="1"/>
          </p:cNvSpPr>
          <p:nvPr>
            <p:ph type="title"/>
          </p:nvPr>
        </p:nvSpPr>
        <p:spPr/>
        <p:txBody>
          <a:bodyPr/>
          <a:lstStyle/>
          <a:p>
            <a:r>
              <a:rPr lang="en-US" altLang="en-US" dirty="0"/>
              <a:t>Stock Market Timing: The upside</a:t>
            </a:r>
          </a:p>
        </p:txBody>
      </p:sp>
      <p:sp>
        <p:nvSpPr>
          <p:cNvPr id="5122" name="Content Placeholder 2"/>
          <p:cNvSpPr>
            <a:spLocks noGrp="1"/>
          </p:cNvSpPr>
          <p:nvPr>
            <p:ph idx="1"/>
          </p:nvPr>
        </p:nvSpPr>
        <p:spPr/>
        <p:txBody>
          <a:bodyPr/>
          <a:lstStyle/>
          <a:p>
            <a:r>
              <a:rPr lang="en-US" altLang="en-US" b="1" dirty="0"/>
              <a:t>Just avoid bad days</a:t>
            </a:r>
            <a:r>
              <a:rPr lang="en-US" altLang="en-US" dirty="0"/>
              <a:t>: Returns on stocks seem to be concentrated on a few days of the market each year. Put simply, if you can avoid the ten worst days of the market each year, you can almost double your returns.</a:t>
            </a:r>
          </a:p>
          <a:p>
            <a:pPr lvl="1"/>
            <a:r>
              <a:rPr lang="en-US" altLang="en-US" dirty="0"/>
              <a:t>In a study in 1992, Shilling examined the effect on your annual returns of being able to stay out of the market during bad months. </a:t>
            </a:r>
            <a:r>
              <a:rPr lang="en-US" altLang="en-US" b="1" dirty="0"/>
              <a:t>He concluded that an investor who would have missed the 50 weakest months of the market between 1946 and 1991 would have seen his annual returns almost double from 11.2% to 19%.</a:t>
            </a:r>
          </a:p>
          <a:p>
            <a:pPr lvl="1"/>
            <a:r>
              <a:rPr lang="en-US" altLang="en-US" dirty="0"/>
              <a:t>Other studies reinforce this finding. Skipping the worst days (weeks, years) can supercharge your returns. </a:t>
            </a:r>
          </a:p>
          <a:p>
            <a:r>
              <a:rPr lang="en-US" altLang="en-US" b="1" dirty="0"/>
              <a:t>Out of bubbles</a:t>
            </a:r>
            <a:r>
              <a:rPr lang="en-US" altLang="en-US" dirty="0"/>
              <a:t>: And if you can stay out of the worst of bear markets, your portfolio returns get even better.</a:t>
            </a:r>
          </a:p>
          <a:p>
            <a:endParaRPr lang="en-US" altLang="en-US" dirty="0"/>
          </a:p>
          <a:p>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p:cNvSpPr>
          <p:nvPr>
            <p:ph type="title"/>
          </p:nvPr>
        </p:nvSpPr>
        <p:spPr/>
        <p:txBody>
          <a:bodyPr/>
          <a:lstStyle/>
          <a:p>
            <a:r>
              <a:rPr lang="en-US" altLang="en-US" dirty="0"/>
              <a:t>The Cost of Stock Market Timing</a:t>
            </a:r>
          </a:p>
        </p:txBody>
      </p:sp>
      <p:sp>
        <p:nvSpPr>
          <p:cNvPr id="6146" name="Rectangle 3"/>
          <p:cNvSpPr>
            <a:spLocks noGrp="1"/>
          </p:cNvSpPr>
          <p:nvPr>
            <p:ph idx="1"/>
          </p:nvPr>
        </p:nvSpPr>
        <p:spPr/>
        <p:txBody>
          <a:bodyPr>
            <a:normAutofit lnSpcReduction="10000"/>
          </a:bodyPr>
          <a:lstStyle/>
          <a:p>
            <a:r>
              <a:rPr lang="en-US" altLang="en-US" b="1" dirty="0"/>
              <a:t>Out at the wrong time</a:t>
            </a:r>
            <a:r>
              <a:rPr lang="en-US" altLang="en-US" dirty="0"/>
              <a:t>: In the process of switching from stocks to cash and back, you </a:t>
            </a:r>
            <a:r>
              <a:rPr lang="en-US" altLang="en-US" b="1" dirty="0"/>
              <a:t>may miss the best days of the market</a:t>
            </a:r>
            <a:r>
              <a:rPr lang="en-US" altLang="en-US" dirty="0"/>
              <a:t>. Just as staying out on the </a:t>
            </a:r>
            <a:r>
              <a:rPr lang="en-US" altLang="en-US" b="1" dirty="0"/>
              <a:t>ten worst days of the market each year can double your returns, being out of the market on the ten best days can halve your returns</a:t>
            </a:r>
            <a:r>
              <a:rPr lang="en-US" altLang="en-US" dirty="0"/>
              <a:t>.</a:t>
            </a:r>
          </a:p>
          <a:p>
            <a:r>
              <a:rPr lang="en-US" altLang="en-US" b="1" dirty="0"/>
              <a:t>Transactions Costs</a:t>
            </a:r>
            <a:r>
              <a:rPr lang="en-US" altLang="en-US" dirty="0"/>
              <a:t>: These studies do not consider the </a:t>
            </a:r>
            <a:r>
              <a:rPr lang="en-US" altLang="en-US" b="1" dirty="0"/>
              <a:t>additional transactions costs that inevitably flow from market timing strategies</a:t>
            </a:r>
            <a:r>
              <a:rPr lang="en-US" altLang="en-US" dirty="0"/>
              <a:t>, since you will trade far more extensively with these strategies. At the limit, a stock/cash switching strategy will mean that you will have to liquidate your entire equity portfolio if you decide to switch into cash and start from scratch again the next time you want to be in stocks.</a:t>
            </a:r>
          </a:p>
          <a:p>
            <a:r>
              <a:rPr lang="en-US" altLang="en-US" b="1" dirty="0"/>
              <a:t>Taxes: </a:t>
            </a:r>
            <a:r>
              <a:rPr lang="en-US" altLang="en-US" dirty="0"/>
              <a:t>A market timing strategy will also </a:t>
            </a:r>
            <a:r>
              <a:rPr lang="en-US" altLang="en-US" b="1" dirty="0"/>
              <a:t>increase your potential tax liabilities</a:t>
            </a:r>
            <a:r>
              <a:rPr lang="en-US" altLang="en-US" dirty="0"/>
              <a:t>. You will have to pay capital gains taxes when you sell your stocks, and over your lifetime as an investor, you will pay far more in taxes.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Timing other markets: Is it easier?</a:t>
            </a:r>
          </a:p>
        </p:txBody>
      </p:sp>
      <p:sp>
        <p:nvSpPr>
          <p:cNvPr id="3" name="Content Placeholder 2"/>
          <p:cNvSpPr>
            <a:spLocks noGrp="1"/>
          </p:cNvSpPr>
          <p:nvPr>
            <p:ph idx="1"/>
          </p:nvPr>
        </p:nvSpPr>
        <p:spPr/>
        <p:txBody>
          <a:bodyPr>
            <a:normAutofit lnSpcReduction="10000"/>
          </a:bodyPr>
          <a:lstStyle/>
          <a:p>
            <a:r>
              <a:rPr lang="en-US" b="1" dirty="0"/>
              <a:t>Bond market timing</a:t>
            </a:r>
            <a:r>
              <a:rPr lang="en-US" dirty="0"/>
              <a:t>: There are some who argue that it should be easier to time bond markets since all you have to do is forecast the direction of interest rates and looking back over time, there seems to be strong mean reversion to a normal interest rate. </a:t>
            </a:r>
          </a:p>
          <a:p>
            <a:r>
              <a:rPr lang="en-US" b="1" dirty="0"/>
              <a:t>Real estate timing</a:t>
            </a:r>
            <a:r>
              <a:rPr lang="en-US" dirty="0"/>
              <a:t>: Real estate also moves in long cycles of boom and bust, and timing it looks easier that timing the stock market.</a:t>
            </a:r>
          </a:p>
          <a:p>
            <a:r>
              <a:rPr lang="en-US" b="1" dirty="0"/>
              <a:t>Collectibles and other assets</a:t>
            </a:r>
            <a:r>
              <a:rPr lang="en-US" dirty="0"/>
              <a:t>: Timing yields immense payoffs, and with crypto it is visible.</a:t>
            </a:r>
          </a:p>
          <a:p>
            <a:r>
              <a:rPr lang="en-US" dirty="0"/>
              <a:t>Again</a:t>
            </a:r>
            <a:r>
              <a:rPr lang="en-US" b="1" dirty="0"/>
              <a:t>, hindsight is 20/20 </a:t>
            </a:r>
            <a:r>
              <a:rPr lang="en-US" dirty="0"/>
              <a:t>and timing these markets can be stymied by </a:t>
            </a:r>
          </a:p>
          <a:p>
            <a:pPr lvl="1"/>
            <a:r>
              <a:rPr lang="en-US" dirty="0"/>
              <a:t>Shifting fundamentals</a:t>
            </a:r>
          </a:p>
          <a:p>
            <a:pPr lvl="1"/>
            <a:r>
              <a:rPr lang="en-US" dirty="0"/>
              <a:t>Unpredictable cycles</a:t>
            </a:r>
          </a:p>
          <a:p>
            <a:pPr lvl="1"/>
            <a:r>
              <a:rPr lang="en-US" dirty="0"/>
              <a:t>Higher transactions costs</a:t>
            </a:r>
          </a:p>
        </p:txBody>
      </p:sp>
    </p:spTree>
    <p:extLst>
      <p:ext uri="{BB962C8B-B14F-4D97-AF65-F5344CB8AC3E}">
        <p14:creationId xmlns:p14="http://schemas.microsoft.com/office/powerpoint/2010/main" val="70216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p:txBody>
          <a:bodyPr/>
          <a:lstStyle/>
          <a:p>
            <a:r>
              <a:rPr lang="en-US" altLang="en-US"/>
              <a:t>Market Timing Approaches</a:t>
            </a:r>
          </a:p>
        </p:txBody>
      </p:sp>
      <p:sp>
        <p:nvSpPr>
          <p:cNvPr id="128003" name="Rectangle 3">
            <a:extLst>
              <a:ext uri="{FF2B5EF4-FFF2-40B4-BE49-F238E27FC236}">
                <a16:creationId xmlns:a16="http://schemas.microsoft.com/office/drawing/2014/main" id="{9E88473A-9F92-7041-A461-C5368B8E6E19}"/>
              </a:ext>
            </a:extLst>
          </p:cNvPr>
          <p:cNvSpPr>
            <a:spLocks noGrp="1" noChangeArrowheads="1"/>
          </p:cNvSpPr>
          <p:nvPr>
            <p:ph idx="1"/>
          </p:nvPr>
        </p:nvSpPr>
        <p:spPr/>
        <p:txBody>
          <a:bodyPr/>
          <a:lstStyle/>
          <a:p>
            <a:r>
              <a:rPr lang="en-US" b="1" dirty="0"/>
              <a:t>Non-financial indicators</a:t>
            </a:r>
            <a:r>
              <a:rPr lang="en-US" dirty="0"/>
              <a:t>, which can range the spectrum from the absurd to the reasonable.</a:t>
            </a:r>
          </a:p>
          <a:p>
            <a:r>
              <a:rPr lang="en-US" b="1" dirty="0"/>
              <a:t>Technical indicators</a:t>
            </a:r>
            <a:r>
              <a:rPr lang="en-US" dirty="0"/>
              <a:t>, such as price charts and trading volume.</a:t>
            </a:r>
          </a:p>
          <a:p>
            <a:r>
              <a:rPr lang="en-US" b="1" dirty="0"/>
              <a:t>Mean reversion indicators</a:t>
            </a:r>
            <a:r>
              <a:rPr lang="en-US" dirty="0"/>
              <a:t>, where stocks and bonds are viewed as mispriced if they trade outside what is viewed as a normal range.</a:t>
            </a:r>
          </a:p>
          <a:p>
            <a:r>
              <a:rPr lang="en-US" b="1" dirty="0"/>
              <a:t>Macro economic variables</a:t>
            </a:r>
            <a:r>
              <a:rPr lang="en-US" dirty="0"/>
              <a:t>, such as the level of interest rates or the state of the economy.</a:t>
            </a:r>
          </a:p>
          <a:p>
            <a:r>
              <a:rPr lang="en-US" b="1" dirty="0"/>
              <a:t>Intrinsic valuation</a:t>
            </a:r>
            <a:r>
              <a:rPr lang="en-US" dirty="0"/>
              <a:t>, where you use fundamentals to determine whether stocks are cheap/expensive, interest rates should decline/increase and real assets are headed up/down.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1381</TotalTime>
  <Words>961</Words>
  <Application>Microsoft Macintosh PowerPoint</Application>
  <PresentationFormat>On-screen Show (4:3)</PresentationFormat>
  <Paragraphs>41</Paragraphs>
  <Slides>9</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7" baseType="lpstr">
      <vt:lpstr>Calibri</vt:lpstr>
      <vt:lpstr>Rockwell</vt:lpstr>
      <vt:lpstr>Rockwell Condensed</vt:lpstr>
      <vt:lpstr>Rockwell Extra Bold</vt:lpstr>
      <vt:lpstr>Times</vt:lpstr>
      <vt:lpstr>Wingdings</vt:lpstr>
      <vt:lpstr>Slides2025</vt:lpstr>
      <vt:lpstr>Document</vt:lpstr>
      <vt:lpstr>Dreaming the impossible dream? Market Timing</vt:lpstr>
      <vt:lpstr>PowerPoint Presentation</vt:lpstr>
      <vt:lpstr>The essence of market timing: Asset allocation</vt:lpstr>
      <vt:lpstr>The Payoff to Market Timing: It explains differences in returns</vt:lpstr>
      <vt:lpstr>The allure of market timing</vt:lpstr>
      <vt:lpstr>Stock Market Timing: The upside</vt:lpstr>
      <vt:lpstr>The Cost of Stock Market Timing</vt:lpstr>
      <vt:lpstr>Timing other markets: Is it easier?</vt:lpstr>
      <vt:lpstr>Market Timing Approaches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112</cp:revision>
  <cp:lastPrinted>2025-12-16T16:49:00Z</cp:lastPrinted>
  <dcterms:created xsi:type="dcterms:W3CDTF">1998-07-22T17:34:10Z</dcterms:created>
  <dcterms:modified xsi:type="dcterms:W3CDTF">2025-12-16T16:49:03Z</dcterms:modified>
</cp:coreProperties>
</file>