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841" r:id="rId1"/>
  </p:sldMasterIdLst>
  <p:notesMasterIdLst>
    <p:notesMasterId r:id="rId15"/>
  </p:notesMasterIdLst>
  <p:handoutMasterIdLst>
    <p:handoutMasterId r:id="rId16"/>
  </p:handoutMasterIdLst>
  <p:sldIdLst>
    <p:sldId id="256" r:id="rId2"/>
    <p:sldId id="316" r:id="rId3"/>
    <p:sldId id="317" r:id="rId4"/>
    <p:sldId id="318" r:id="rId5"/>
    <p:sldId id="319" r:id="rId6"/>
    <p:sldId id="322" r:id="rId7"/>
    <p:sldId id="320" r:id="rId8"/>
    <p:sldId id="321" r:id="rId9"/>
    <p:sldId id="323" r:id="rId10"/>
    <p:sldId id="324" r:id="rId11"/>
    <p:sldId id="325" r:id="rId12"/>
    <p:sldId id="326" r:id="rId13"/>
    <p:sldId id="32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F3A436-DAA6-EA00-8275-289ADBD827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A7E78A2D-5ED3-BCDA-4F2C-61348496F4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Times" charset="0"/>
                <a:ea typeface="ＭＳ Ｐゴシック" charset="-128"/>
              </a:defRPr>
            </a:lvl1pPr>
          </a:lstStyle>
          <a:p>
            <a:pPr>
              <a:defRPr/>
            </a:pPr>
            <a:fld id="{7ED7D05B-4113-6041-877B-7F79B2AA49D1}" type="datetimeFigureOut">
              <a:rPr lang="en-US"/>
              <a:pPr>
                <a:defRPr/>
              </a:pPr>
              <a:t>12/16/25</a:t>
            </a:fld>
            <a:endParaRPr lang="en-US"/>
          </a:p>
        </p:txBody>
      </p:sp>
      <p:sp>
        <p:nvSpPr>
          <p:cNvPr id="4" name="Footer Placeholder 3">
            <a:extLst>
              <a:ext uri="{FF2B5EF4-FFF2-40B4-BE49-F238E27FC236}">
                <a16:creationId xmlns:a16="http://schemas.microsoft.com/office/drawing/2014/main" id="{DBDBF888-15BB-3D31-BAA1-82D19C9D9C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Times"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4D83EC3D-5B17-3F36-7EE2-1B6B5B7049A6}"/>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1C1E73D-FA2A-474D-8C9F-DCE92BEBFB4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49B20D7-7028-B9D9-0859-C25D83A7593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240A33C9-8507-4A51-B508-CE9FAAD5C634}"/>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36283998-C9DE-C6BC-1C90-D369CEAD319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446E01F6-BE02-EBD4-6D57-71F1B769172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C93FBFD0-4279-8A82-35BF-61D096193FA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D74AF6E0-7509-669F-C0C6-93B7B0D839D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fld id="{E811280F-699F-2041-B785-A44A9BF3D88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11280F-699F-2041-B785-A44A9BF3D886}" type="slidenum">
              <a:rPr lang="en-US" altLang="en-US" smtClean="0"/>
              <a:pPr/>
              <a:t>7</a:t>
            </a:fld>
            <a:endParaRPr lang="en-US" altLang="en-US"/>
          </a:p>
        </p:txBody>
      </p:sp>
    </p:spTree>
    <p:extLst>
      <p:ext uri="{BB962C8B-B14F-4D97-AF65-F5344CB8AC3E}">
        <p14:creationId xmlns:p14="http://schemas.microsoft.com/office/powerpoint/2010/main" val="1631076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11280F-699F-2041-B785-A44A9BF3D886}" type="slidenum">
              <a:rPr lang="en-US" altLang="en-US" smtClean="0"/>
              <a:pPr/>
              <a:t>11</a:t>
            </a:fld>
            <a:endParaRPr lang="en-US" altLang="en-US"/>
          </a:p>
        </p:txBody>
      </p:sp>
    </p:spTree>
    <p:extLst>
      <p:ext uri="{BB962C8B-B14F-4D97-AF65-F5344CB8AC3E}">
        <p14:creationId xmlns:p14="http://schemas.microsoft.com/office/powerpoint/2010/main" val="313066508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DBA8221-2DF5-754E-8E0E-0FE6A7AFCCF0}"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C2242DBB-D8BE-CA4E-80AB-A49D271FE691}" type="slidenum">
              <a:rPr lang="en-US" altLang="en-US" smtClean="0"/>
              <a:pPr/>
              <a:t>‹#›</a:t>
            </a:fld>
            <a:endParaRPr lang="en-US" altLang="en-US"/>
          </a:p>
        </p:txBody>
      </p:sp>
    </p:spTree>
    <p:extLst>
      <p:ext uri="{BB962C8B-B14F-4D97-AF65-F5344CB8AC3E}">
        <p14:creationId xmlns:p14="http://schemas.microsoft.com/office/powerpoint/2010/main" val="1803592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40228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7FBA5F92-C83D-5F4F-AD0F-80B81BF6CF1E}"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BC093DC3-479F-D841-A04E-8CCA09DFC289}" type="slidenum">
              <a:rPr lang="en-US" altLang="en-US" smtClean="0"/>
              <a:pPr/>
              <a:t>‹#›</a:t>
            </a:fld>
            <a:endParaRPr lang="en-US" altLang="en-US"/>
          </a:p>
        </p:txBody>
      </p:sp>
    </p:spTree>
    <p:extLst>
      <p:ext uri="{BB962C8B-B14F-4D97-AF65-F5344CB8AC3E}">
        <p14:creationId xmlns:p14="http://schemas.microsoft.com/office/powerpoint/2010/main" val="129345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3CDD50F1-8CC2-374D-8798-D5138AF8CA45}" type="datetime1">
              <a:rPr lang="en-US" altLang="en-US" smtClean="0"/>
              <a:pPr>
                <a:defRPr/>
              </a:pPr>
              <a:t>12/16/25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B83E507-C8FC-DA4E-9371-7EED7000C364}" type="slidenum">
              <a:rPr lang="en-US" altLang="en-US" smtClean="0"/>
              <a:pPr/>
              <a:t>‹#›</a:t>
            </a:fld>
            <a:endParaRPr lang="en-US" altLang="en-US"/>
          </a:p>
        </p:txBody>
      </p:sp>
    </p:spTree>
    <p:extLst>
      <p:ext uri="{BB962C8B-B14F-4D97-AF65-F5344CB8AC3E}">
        <p14:creationId xmlns:p14="http://schemas.microsoft.com/office/powerpoint/2010/main" val="327474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149D70F-2DDD-E64D-A355-A35257B4635A}"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3959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AA7666BB-2F31-F149-8778-1482CCA4AF81}" type="datetime1">
              <a:rPr lang="en-US" altLang="en-US" smtClean="0"/>
              <a:pPr>
                <a:defRPr/>
              </a:pPr>
              <a:t>12/16/25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fld id="{9210DB39-D7AC-6347-B2DE-E11C7D968F3E}"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62042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D31D8F6-2C27-7748-8671-0120DF9ECECC}" type="datetime1">
              <a:rPr lang="en-US" altLang="en-US" smtClean="0"/>
              <a:pPr>
                <a:defRPr/>
              </a:pPr>
              <a:t>12/16/25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093B67EC-2645-B74E-B532-3CBD40996212}" type="slidenum">
              <a:rPr lang="en-US" altLang="en-US" smtClean="0"/>
              <a:pPr/>
              <a:t>‹#›</a:t>
            </a:fld>
            <a:endParaRPr lang="en-US" altLang="en-US"/>
          </a:p>
        </p:txBody>
      </p:sp>
    </p:spTree>
    <p:extLst>
      <p:ext uri="{BB962C8B-B14F-4D97-AF65-F5344CB8AC3E}">
        <p14:creationId xmlns:p14="http://schemas.microsoft.com/office/powerpoint/2010/main" val="2878132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5149D70F-2DDD-E64D-A355-A35257B4635A}" type="datetime1">
              <a:rPr lang="en-US" altLang="en-US" smtClean="0"/>
              <a:pPr>
                <a:defRPr/>
              </a:pPr>
              <a:t>12/16/25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684330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1736FF03-32E9-E344-AA0E-17AF331B4310}" type="datetime1">
              <a:rPr lang="en-US" altLang="en-US" smtClean="0"/>
              <a:pPr>
                <a:defRPr/>
              </a:pPr>
              <a:t>12/16/25</a:t>
            </a:fld>
            <a:endParaRPr lang="en-US" altLang="en-US"/>
          </a:p>
        </p:txBody>
      </p:sp>
      <p:sp>
        <p:nvSpPr>
          <p:cNvPr id="10" name="Slide Number Placeholder 9"/>
          <p:cNvSpPr>
            <a:spLocks noGrp="1"/>
          </p:cNvSpPr>
          <p:nvPr>
            <p:ph type="sldNum" sz="quarter" idx="12"/>
          </p:nvPr>
        </p:nvSpPr>
        <p:spPr/>
        <p:txBody>
          <a:bodyPr/>
          <a:lstStyle/>
          <a:p>
            <a:fld id="{5EFAE007-317D-4F4F-9AD6-07F448C16A3A}" type="slidenum">
              <a:rPr lang="en-US" altLang="en-US" smtClean="0"/>
              <a:pPr/>
              <a:t>‹#›</a:t>
            </a:fld>
            <a:endParaRPr lang="en-US" altLang="en-US"/>
          </a:p>
        </p:txBody>
      </p:sp>
    </p:spTree>
    <p:extLst>
      <p:ext uri="{BB962C8B-B14F-4D97-AF65-F5344CB8AC3E}">
        <p14:creationId xmlns:p14="http://schemas.microsoft.com/office/powerpoint/2010/main" val="1116525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181E8D-4026-9D46-9DEC-3D6DBF12CF74}"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498EFAFA-9438-174D-94F0-9CC33D3F5D2F}" type="slidenum">
              <a:rPr lang="en-US" altLang="en-US" smtClean="0"/>
              <a:pPr/>
              <a:t>‹#›</a:t>
            </a:fld>
            <a:endParaRPr lang="en-US" altLang="en-US"/>
          </a:p>
        </p:txBody>
      </p:sp>
    </p:spTree>
    <p:extLst>
      <p:ext uri="{BB962C8B-B14F-4D97-AF65-F5344CB8AC3E}">
        <p14:creationId xmlns:p14="http://schemas.microsoft.com/office/powerpoint/2010/main" val="267569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E1353A8-3CEF-9C43-86BC-13556CEBE945}"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33A55755-C572-CC44-9E7B-48C0B57915A7}" type="slidenum">
              <a:rPr lang="en-US" altLang="en-US" smtClean="0"/>
              <a:pPr/>
              <a:t>‹#›</a:t>
            </a:fld>
            <a:endParaRPr lang="en-US" altLang="en-US"/>
          </a:p>
        </p:txBody>
      </p:sp>
    </p:spTree>
    <p:extLst>
      <p:ext uri="{BB962C8B-B14F-4D97-AF65-F5344CB8AC3E}">
        <p14:creationId xmlns:p14="http://schemas.microsoft.com/office/powerpoint/2010/main" val="4206868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3312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31894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5149D70F-2DDD-E64D-A355-A35257B4635A}" type="datetime1">
              <a:rPr lang="en-US" altLang="en-US" smtClean="0"/>
              <a:pPr>
                <a:defRPr/>
              </a:pPr>
              <a:t>12/16/25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83501827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D26074F-B673-0773-FCAB-7D1D725CFFDD}"/>
              </a:ext>
            </a:extLst>
          </p:cNvPr>
          <p:cNvSpPr>
            <a:spLocks noGrp="1" noChangeArrowheads="1"/>
          </p:cNvSpPr>
          <p:nvPr>
            <p:ph type="ctrTitle"/>
          </p:nvPr>
        </p:nvSpPr>
        <p:spPr/>
        <p:txBody>
          <a:bodyPr/>
          <a:lstStyle/>
          <a:p>
            <a:r>
              <a:rPr lang="en-US" altLang="en-US"/>
              <a:t>Market Timing Approaches: Non-financial &amp; Technical Indicators</a:t>
            </a:r>
          </a:p>
        </p:txBody>
      </p:sp>
      <p:sp>
        <p:nvSpPr>
          <p:cNvPr id="3075" name="Rectangle 3">
            <a:extLst>
              <a:ext uri="{FF2B5EF4-FFF2-40B4-BE49-F238E27FC236}">
                <a16:creationId xmlns:a16="http://schemas.microsoft.com/office/drawing/2014/main" id="{1BBD247F-D7E1-566D-FF4C-C1B1913F79C9}"/>
              </a:ext>
            </a:extLst>
          </p:cNvPr>
          <p:cNvSpPr>
            <a:spLocks noGrp="1" noChangeArrowheads="1"/>
          </p:cNvSpPr>
          <p:nvPr>
            <p:ph type="subTitle" idx="1"/>
          </p:nvPr>
        </p:nvSpPr>
        <p:spPr/>
        <p:txBody>
          <a:bodyPr/>
          <a:lstStyle/>
          <a:p>
            <a:r>
              <a:rPr lang="en-US" dirty="0"/>
              <a:t>Charting the market?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5D96FD77-6BEC-7633-F4B3-6E7087479B31}"/>
              </a:ext>
            </a:extLst>
          </p:cNvPr>
          <p:cNvSpPr>
            <a:spLocks noGrp="1"/>
          </p:cNvSpPr>
          <p:nvPr>
            <p:ph type="title"/>
          </p:nvPr>
        </p:nvSpPr>
        <p:spPr/>
        <p:txBody>
          <a:bodyPr/>
          <a:lstStyle/>
          <a:p>
            <a:r>
              <a:rPr lang="en-US" altLang="en-US"/>
              <a:t>I. Non-financial Indicators</a:t>
            </a:r>
          </a:p>
        </p:txBody>
      </p:sp>
      <p:sp>
        <p:nvSpPr>
          <p:cNvPr id="17410" name="Rectangle 3">
            <a:extLst>
              <a:ext uri="{FF2B5EF4-FFF2-40B4-BE49-F238E27FC236}">
                <a16:creationId xmlns:a16="http://schemas.microsoft.com/office/drawing/2014/main" id="{00FA9599-B369-4A8A-D530-BA286857DEEA}"/>
              </a:ext>
            </a:extLst>
          </p:cNvPr>
          <p:cNvSpPr>
            <a:spLocks noGrp="1"/>
          </p:cNvSpPr>
          <p:nvPr>
            <p:ph idx="1"/>
          </p:nvPr>
        </p:nvSpPr>
        <p:spPr/>
        <p:txBody>
          <a:bodyPr/>
          <a:lstStyle/>
          <a:p>
            <a:r>
              <a:rPr lang="en-US" altLang="en-US" b="1" dirty="0"/>
              <a:t>Spurious indicators </a:t>
            </a:r>
            <a:r>
              <a:rPr lang="en-US" altLang="en-US" dirty="0"/>
              <a:t>that may seem to be correlated with the market but have no rational basis.</a:t>
            </a:r>
          </a:p>
          <a:p>
            <a:r>
              <a:rPr lang="en-US" altLang="en-US" b="1" dirty="0"/>
              <a:t>Feel good indicators </a:t>
            </a:r>
            <a:r>
              <a:rPr lang="en-US" altLang="en-US" dirty="0"/>
              <a:t>that measure how happy investors are feeling - presumably, happier individuals will bid up  higher stock prices.</a:t>
            </a:r>
          </a:p>
          <a:p>
            <a:r>
              <a:rPr lang="en-US" altLang="en-US" b="1" dirty="0"/>
              <a:t>Hype indicators </a:t>
            </a:r>
            <a:r>
              <a:rPr lang="en-US" altLang="en-US" dirty="0"/>
              <a:t>that measure whether there is a stock price bubble.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ED6AC899-7C7F-4D35-DB9C-2F35D4A98AE0}"/>
              </a:ext>
            </a:extLst>
          </p:cNvPr>
          <p:cNvSpPr>
            <a:spLocks noGrp="1"/>
          </p:cNvSpPr>
          <p:nvPr>
            <p:ph type="title"/>
          </p:nvPr>
        </p:nvSpPr>
        <p:spPr/>
        <p:txBody>
          <a:bodyPr/>
          <a:lstStyle/>
          <a:p>
            <a:r>
              <a:rPr lang="en-US" altLang="en-US"/>
              <a:t>1. Spurious Indicators</a:t>
            </a:r>
          </a:p>
        </p:txBody>
      </p:sp>
      <p:sp>
        <p:nvSpPr>
          <p:cNvPr id="130051" name="Rectangle 3">
            <a:extLst>
              <a:ext uri="{FF2B5EF4-FFF2-40B4-BE49-F238E27FC236}">
                <a16:creationId xmlns:a16="http://schemas.microsoft.com/office/drawing/2014/main" id="{4A780D3C-6454-D76F-765A-3FDF72DF1FC3}"/>
              </a:ext>
            </a:extLst>
          </p:cNvPr>
          <p:cNvSpPr>
            <a:spLocks noGrp="1" noChangeArrowheads="1"/>
          </p:cNvSpPr>
          <p:nvPr>
            <p:ph idx="1"/>
          </p:nvPr>
        </p:nvSpPr>
        <p:spPr/>
        <p:txBody>
          <a:bodyPr/>
          <a:lstStyle/>
          <a:p>
            <a:r>
              <a:rPr lang="en-US" dirty="0"/>
              <a:t>There are a </a:t>
            </a:r>
            <a:r>
              <a:rPr lang="en-US" b="1" dirty="0"/>
              <a:t>number of indicators that claim to predict stock market movements</a:t>
            </a:r>
            <a:r>
              <a:rPr lang="en-US" dirty="0"/>
              <a:t>, that have no story to tell other than the fact that they work.</a:t>
            </a:r>
          </a:p>
          <a:p>
            <a:r>
              <a:rPr lang="en-US" dirty="0"/>
              <a:t>There are three problems with these indicators:</a:t>
            </a:r>
          </a:p>
          <a:p>
            <a:pPr lvl="1"/>
            <a:r>
              <a:rPr lang="en-US" dirty="0"/>
              <a:t>We </a:t>
            </a:r>
            <a:r>
              <a:rPr lang="en-US" b="1" dirty="0"/>
              <a:t>disagree that chance cannot explain this phenomenon</a:t>
            </a:r>
            <a:r>
              <a:rPr lang="en-US" dirty="0"/>
              <a:t>. When you have hundreds of potential indicators that you can use to time markets, there will be some that show an unusually high correlation purely by chance. </a:t>
            </a:r>
          </a:p>
          <a:p>
            <a:pPr lvl="1"/>
            <a:r>
              <a:rPr lang="en-US" dirty="0"/>
              <a:t>A </a:t>
            </a:r>
            <a:r>
              <a:rPr lang="en-US" b="1" dirty="0"/>
              <a:t>forecast of market direction (up or down) does not really qualify as market timing</a:t>
            </a:r>
            <a:r>
              <a:rPr lang="en-US" dirty="0"/>
              <a:t>, since how much the market goes up clearly does make a difference. </a:t>
            </a:r>
          </a:p>
          <a:p>
            <a:pPr lvl="1"/>
            <a:r>
              <a:rPr lang="en-US" dirty="0"/>
              <a:t>You should always be </a:t>
            </a:r>
            <a:r>
              <a:rPr lang="en-US" b="1" dirty="0"/>
              <a:t>cautious when you can find no economic link between a market timing indicator and the market</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808E1349-CA9E-A9A4-7C41-FCF50A25EC55}"/>
              </a:ext>
            </a:extLst>
          </p:cNvPr>
          <p:cNvSpPr>
            <a:spLocks noGrp="1"/>
          </p:cNvSpPr>
          <p:nvPr>
            <p:ph type="title"/>
          </p:nvPr>
        </p:nvSpPr>
        <p:spPr/>
        <p:txBody>
          <a:bodyPr/>
          <a:lstStyle/>
          <a:p>
            <a:r>
              <a:rPr lang="en-US" altLang="en-US"/>
              <a:t>2. Feel Good Indicators</a:t>
            </a:r>
          </a:p>
        </p:txBody>
      </p:sp>
      <p:sp>
        <p:nvSpPr>
          <p:cNvPr id="131075" name="Rectangle 3">
            <a:extLst>
              <a:ext uri="{FF2B5EF4-FFF2-40B4-BE49-F238E27FC236}">
                <a16:creationId xmlns:a16="http://schemas.microsoft.com/office/drawing/2014/main" id="{E4F025E0-5F2F-7AD7-2A4B-28B9DBC45EF5}"/>
              </a:ext>
            </a:extLst>
          </p:cNvPr>
          <p:cNvSpPr>
            <a:spLocks noGrp="1" noChangeArrowheads="1"/>
          </p:cNvSpPr>
          <p:nvPr>
            <p:ph idx="1"/>
          </p:nvPr>
        </p:nvSpPr>
        <p:spPr/>
        <p:txBody>
          <a:bodyPr/>
          <a:lstStyle/>
          <a:p>
            <a:r>
              <a:rPr lang="en-US" dirty="0"/>
              <a:t>When people </a:t>
            </a:r>
            <a:r>
              <a:rPr lang="en-US" b="1" dirty="0"/>
              <a:t>feel optimistic about the future, it is not just stock prices that are affected by this optimism</a:t>
            </a:r>
            <a:r>
              <a:rPr lang="en-US" dirty="0"/>
              <a:t>. Often, there are social consequences as well, with </a:t>
            </a:r>
            <a:r>
              <a:rPr lang="en-US" b="1" dirty="0"/>
              <a:t>styles and social mores </a:t>
            </a:r>
            <a:r>
              <a:rPr lang="en-US" dirty="0"/>
              <a:t>affected by the fact that investors and consumers feel good about the economy.</a:t>
            </a:r>
          </a:p>
          <a:p>
            <a:r>
              <a:rPr lang="en-US" dirty="0"/>
              <a:t>It is not surprising, therefore, that people have discovered linkages between </a:t>
            </a:r>
            <a:r>
              <a:rPr lang="en-US" b="1" dirty="0"/>
              <a:t>social indicators and Wall Street</a:t>
            </a:r>
            <a:r>
              <a:rPr lang="en-US" dirty="0"/>
              <a:t>. You should expect to see a high correlation </a:t>
            </a:r>
            <a:r>
              <a:rPr lang="en-US" b="1" dirty="0"/>
              <a:t>between demand at highly priced restaurants</a:t>
            </a:r>
            <a:r>
              <a:rPr lang="en-US" dirty="0"/>
              <a:t> at New York City (or wherever young investment bankers and traders go) and the market.</a:t>
            </a:r>
          </a:p>
          <a:p>
            <a:r>
              <a:rPr lang="en-US" dirty="0"/>
              <a:t>The problem with feel good indicators, in general, is that they </a:t>
            </a:r>
            <a:r>
              <a:rPr lang="en-US" b="1" dirty="0"/>
              <a:t>tend to be contemporaneous or lagging rather than leading indicators</a:t>
            </a:r>
            <a:r>
              <a:rPr lang="en-US"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A8276E5E-738D-8971-77BB-90CB60591671}"/>
              </a:ext>
            </a:extLst>
          </p:cNvPr>
          <p:cNvSpPr>
            <a:spLocks noGrp="1"/>
          </p:cNvSpPr>
          <p:nvPr>
            <p:ph type="title"/>
          </p:nvPr>
        </p:nvSpPr>
        <p:spPr/>
        <p:txBody>
          <a:bodyPr/>
          <a:lstStyle/>
          <a:p>
            <a:r>
              <a:rPr lang="en-US" altLang="en-US"/>
              <a:t>3. Hype Indicators</a:t>
            </a:r>
          </a:p>
        </p:txBody>
      </p:sp>
      <p:sp>
        <p:nvSpPr>
          <p:cNvPr id="20482" name="Rectangle 3">
            <a:extLst>
              <a:ext uri="{FF2B5EF4-FFF2-40B4-BE49-F238E27FC236}">
                <a16:creationId xmlns:a16="http://schemas.microsoft.com/office/drawing/2014/main" id="{888DA39C-F72F-3CB0-2DC9-18B22F27C227}"/>
              </a:ext>
            </a:extLst>
          </p:cNvPr>
          <p:cNvSpPr>
            <a:spLocks noGrp="1"/>
          </p:cNvSpPr>
          <p:nvPr>
            <p:ph idx="1"/>
          </p:nvPr>
        </p:nvSpPr>
        <p:spPr/>
        <p:txBody>
          <a:bodyPr>
            <a:normAutofit fontScale="92500" lnSpcReduction="20000"/>
          </a:bodyPr>
          <a:lstStyle/>
          <a:p>
            <a:r>
              <a:rPr lang="en-US" altLang="en-US" dirty="0"/>
              <a:t>When </a:t>
            </a:r>
            <a:r>
              <a:rPr lang="en-US" altLang="en-US" b="1" dirty="0"/>
              <a:t>stocks become a fad and investors are buying stocks </a:t>
            </a:r>
            <a:r>
              <a:rPr lang="en-US" altLang="en-US" dirty="0"/>
              <a:t>just because of the hype, there is clearly a danger of a bubble.</a:t>
            </a:r>
          </a:p>
          <a:p>
            <a:r>
              <a:rPr lang="en-US" altLang="en-US" dirty="0"/>
              <a:t>Here is an example. The </a:t>
            </a:r>
            <a:r>
              <a:rPr lang="ja-JP" altLang="en-US"/>
              <a:t>“</a:t>
            </a:r>
            <a:r>
              <a:rPr lang="en-US" altLang="ja-JP" dirty="0"/>
              <a:t>cocktail party chatter</a:t>
            </a:r>
            <a:r>
              <a:rPr lang="ja-JP" altLang="en-US"/>
              <a:t>”</a:t>
            </a:r>
            <a:r>
              <a:rPr lang="en-US" altLang="ja-JP" dirty="0"/>
              <a:t> indicator tracks three measures – the time elapsed at a party before talk turns to stocks, the average age of the people discussing stocks and the fad component of the chatter. (A variant is the Uber driver indicator…)_</a:t>
            </a:r>
          </a:p>
          <a:p>
            <a:r>
              <a:rPr lang="en-US" altLang="en-US" dirty="0"/>
              <a:t>As </a:t>
            </a:r>
            <a:r>
              <a:rPr lang="en-US" altLang="en-US" b="1" dirty="0"/>
              <a:t>investors increasingly turn to social media</a:t>
            </a:r>
            <a:r>
              <a:rPr lang="en-US" altLang="en-US" dirty="0"/>
              <a:t>, researchers are probing the data that is coming from these forums to see if they can used to get a sense of market mood. </a:t>
            </a:r>
          </a:p>
          <a:p>
            <a:r>
              <a:rPr lang="en-US" altLang="en-US" dirty="0"/>
              <a:t>There are limitations with these indicators</a:t>
            </a:r>
          </a:p>
          <a:p>
            <a:pPr lvl="1"/>
            <a:r>
              <a:rPr lang="en-US" altLang="en-US" dirty="0"/>
              <a:t>Defining what </a:t>
            </a:r>
            <a:r>
              <a:rPr lang="en-US" altLang="en-US" b="1" dirty="0"/>
              <a:t>constitutes abnormal can be tricky </a:t>
            </a:r>
            <a:r>
              <a:rPr lang="en-US" altLang="en-US" dirty="0"/>
              <a:t>in a world where standards and tastes are shifting. </a:t>
            </a:r>
          </a:p>
          <a:p>
            <a:pPr lvl="1"/>
            <a:r>
              <a:rPr lang="en-US" altLang="en-US" dirty="0"/>
              <a:t>Even if we decide that there is an abnormally high interest in the market today and you conclude (based upon the hype indicators) that stocks are over valued, </a:t>
            </a:r>
            <a:r>
              <a:rPr lang="en-US" altLang="en-US" b="1" dirty="0"/>
              <a:t>there is no guarantee that stocks will not get more overvalued before the correction occurs</a:t>
            </a:r>
            <a:r>
              <a:rPr lang="en-US" altLang="en-US"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9284850E-57E8-7E8C-7D6E-992F88984749}"/>
              </a:ext>
            </a:extLst>
          </p:cNvPr>
          <p:cNvSpPr>
            <a:spLocks noGrp="1"/>
          </p:cNvSpPr>
          <p:nvPr>
            <p:ph type="title"/>
          </p:nvPr>
        </p:nvSpPr>
        <p:spPr/>
        <p:txBody>
          <a:bodyPr/>
          <a:lstStyle/>
          <a:p>
            <a:r>
              <a:rPr lang="en-US" altLang="en-US"/>
              <a:t>II. Technical Indicators</a:t>
            </a:r>
          </a:p>
        </p:txBody>
      </p:sp>
      <p:sp>
        <p:nvSpPr>
          <p:cNvPr id="7170" name="Rectangle 3">
            <a:extLst>
              <a:ext uri="{FF2B5EF4-FFF2-40B4-BE49-F238E27FC236}">
                <a16:creationId xmlns:a16="http://schemas.microsoft.com/office/drawing/2014/main" id="{A15F246A-3579-9E73-4252-B010B39EF4BC}"/>
              </a:ext>
            </a:extLst>
          </p:cNvPr>
          <p:cNvSpPr>
            <a:spLocks noGrp="1"/>
          </p:cNvSpPr>
          <p:nvPr>
            <p:ph idx="1"/>
          </p:nvPr>
        </p:nvSpPr>
        <p:spPr/>
        <p:txBody>
          <a:bodyPr/>
          <a:lstStyle/>
          <a:p>
            <a:r>
              <a:rPr lang="en-US" altLang="en-US" dirty="0"/>
              <a:t>Just as some investors have used </a:t>
            </a:r>
            <a:r>
              <a:rPr lang="en-US" altLang="en-US" b="1" dirty="0"/>
              <a:t>technical indicators </a:t>
            </a:r>
            <a:r>
              <a:rPr lang="en-US" altLang="en-US" dirty="0"/>
              <a:t>to try to find the right stocks to buy, </a:t>
            </a:r>
            <a:r>
              <a:rPr lang="en-US" altLang="en-US" b="1" dirty="0"/>
              <a:t>they have used many of the same indicators to try to time the overall market</a:t>
            </a:r>
            <a:r>
              <a:rPr lang="en-US" altLang="en-US" dirty="0"/>
              <a:t>. </a:t>
            </a:r>
          </a:p>
          <a:p>
            <a:r>
              <a:rPr lang="en-US" altLang="en-US" dirty="0"/>
              <a:t>Not surprisingly, the </a:t>
            </a:r>
            <a:r>
              <a:rPr lang="en-US" altLang="en-US" b="1" dirty="0"/>
              <a:t>tension between momentum and reversal that you see with individual stocks plays out in the overall marke</a:t>
            </a:r>
            <a:r>
              <a:rPr lang="en-US" altLang="en-US" dirty="0"/>
              <a:t>t as well, with evidence (albeit weaker than with individual stocks) of momentum over short periods changing to reversal in longer periods.</a:t>
            </a:r>
          </a:p>
          <a:p>
            <a:r>
              <a:rPr lang="en-US" altLang="en-US" dirty="0"/>
              <a:t>Investors also claim to find </a:t>
            </a:r>
            <a:r>
              <a:rPr lang="en-US" altLang="en-US" b="1" dirty="0"/>
              <a:t>clues in trading volume, shifts in market volatility and other side indicators </a:t>
            </a:r>
            <a:r>
              <a:rPr lang="en-US" altLang="en-US" dirty="0"/>
              <a:t>of coming changes in overall market.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A08D9312-674A-58B7-AE63-D298264C4F49}"/>
              </a:ext>
            </a:extLst>
          </p:cNvPr>
          <p:cNvSpPr>
            <a:spLocks noGrp="1" noChangeArrowheads="1"/>
          </p:cNvSpPr>
          <p:nvPr>
            <p:ph type="title"/>
          </p:nvPr>
        </p:nvSpPr>
        <p:spPr/>
        <p:txBody>
          <a:bodyPr/>
          <a:lstStyle/>
          <a:p>
            <a:r>
              <a:rPr lang="en-US"/>
              <a:t>1a. Past Prices: Does the past hold signs for the future?</a:t>
            </a:r>
          </a:p>
        </p:txBody>
      </p:sp>
      <p:graphicFrame>
        <p:nvGraphicFramePr>
          <p:cNvPr id="6" name="Content Placeholder 5">
            <a:extLst>
              <a:ext uri="{FF2B5EF4-FFF2-40B4-BE49-F238E27FC236}">
                <a16:creationId xmlns:a16="http://schemas.microsoft.com/office/drawing/2014/main" id="{8CA1682F-A552-8B53-F9F5-13B5FD8BE00B}"/>
              </a:ext>
            </a:extLst>
          </p:cNvPr>
          <p:cNvGraphicFramePr>
            <a:graphicFrameLocks noGrp="1"/>
          </p:cNvGraphicFramePr>
          <p:nvPr>
            <p:ph idx="1"/>
            <p:extLst>
              <p:ext uri="{D42A27DB-BD31-4B8C-83A1-F6EECF244321}">
                <p14:modId xmlns:p14="http://schemas.microsoft.com/office/powerpoint/2010/main" val="3185169212"/>
              </p:ext>
            </p:extLst>
          </p:nvPr>
        </p:nvGraphicFramePr>
        <p:xfrm>
          <a:off x="762000" y="2286000"/>
          <a:ext cx="7620000" cy="3276601"/>
        </p:xfrm>
        <a:graphic>
          <a:graphicData uri="http://schemas.openxmlformats.org/drawingml/2006/table">
            <a:tbl>
              <a:tblPr firstRow="1" firstCol="1" bandRow="1">
                <a:tableStyleId>{073A0DAA-6AF3-43AB-8588-CEC1D06C72B9}</a:tableStyleId>
              </a:tblPr>
              <a:tblGrid>
                <a:gridCol w="2286000">
                  <a:extLst>
                    <a:ext uri="{9D8B030D-6E8A-4147-A177-3AD203B41FA5}">
                      <a16:colId xmlns:a16="http://schemas.microsoft.com/office/drawing/2014/main" val="210477208"/>
                    </a:ext>
                  </a:extLst>
                </a:gridCol>
                <a:gridCol w="1066800">
                  <a:extLst>
                    <a:ext uri="{9D8B030D-6E8A-4147-A177-3AD203B41FA5}">
                      <a16:colId xmlns:a16="http://schemas.microsoft.com/office/drawing/2014/main" val="1160710790"/>
                    </a:ext>
                  </a:extLst>
                </a:gridCol>
                <a:gridCol w="2081018">
                  <a:extLst>
                    <a:ext uri="{9D8B030D-6E8A-4147-A177-3AD203B41FA5}">
                      <a16:colId xmlns:a16="http://schemas.microsoft.com/office/drawing/2014/main" val="2009482896"/>
                    </a:ext>
                  </a:extLst>
                </a:gridCol>
                <a:gridCol w="2186182">
                  <a:extLst>
                    <a:ext uri="{9D8B030D-6E8A-4147-A177-3AD203B41FA5}">
                      <a16:colId xmlns:a16="http://schemas.microsoft.com/office/drawing/2014/main" val="3158247523"/>
                    </a:ext>
                  </a:extLst>
                </a:gridCol>
              </a:tblGrid>
              <a:tr h="1040802">
                <a:tc>
                  <a:txBody>
                    <a:bodyPr/>
                    <a:lstStyle/>
                    <a:p>
                      <a:pPr marL="0" marR="0" indent="0" algn="ctr">
                        <a:spcBef>
                          <a:spcPts val="0"/>
                        </a:spcBef>
                        <a:spcAft>
                          <a:spcPts val="0"/>
                        </a:spcAft>
                      </a:pPr>
                      <a:r>
                        <a:rPr lang="en-US" sz="1600" dirty="0">
                          <a:effectLst/>
                        </a:rPr>
                        <a:t>Priors</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Number of years</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Average return in year after</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 of time market is up in year after</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946350703"/>
                  </a:ext>
                </a:extLst>
              </a:tr>
              <a:tr h="693867">
                <a:tc>
                  <a:txBody>
                    <a:bodyPr/>
                    <a:lstStyle/>
                    <a:p>
                      <a:pPr marL="0" marR="0" indent="0" algn="l">
                        <a:spcBef>
                          <a:spcPts val="0"/>
                        </a:spcBef>
                        <a:spcAft>
                          <a:spcPts val="0"/>
                        </a:spcAft>
                      </a:pPr>
                      <a:r>
                        <a:rPr lang="en-US" sz="1600">
                          <a:effectLst/>
                        </a:rPr>
                        <a:t>After two down years</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17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2.73%</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64.71%</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58623414"/>
                  </a:ext>
                </a:extLst>
              </a:tr>
              <a:tr h="385483">
                <a:tc>
                  <a:txBody>
                    <a:bodyPr/>
                    <a:lstStyle/>
                    <a:p>
                      <a:pPr marL="0" marR="0" indent="0" algn="l">
                        <a:spcBef>
                          <a:spcPts val="0"/>
                        </a:spcBef>
                        <a:spcAft>
                          <a:spcPts val="0"/>
                        </a:spcAft>
                      </a:pPr>
                      <a:r>
                        <a:rPr lang="en-US" sz="1600">
                          <a:effectLst/>
                        </a:rPr>
                        <a:t>After one down year</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36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10.14%</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69.44%</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89443797"/>
                  </a:ext>
                </a:extLst>
              </a:tr>
              <a:tr h="385483">
                <a:tc>
                  <a:txBody>
                    <a:bodyPr/>
                    <a:lstStyle/>
                    <a:p>
                      <a:pPr marL="0" marR="0" indent="0" algn="l">
                        <a:spcBef>
                          <a:spcPts val="0"/>
                        </a:spcBef>
                        <a:spcAft>
                          <a:spcPts val="0"/>
                        </a:spcAft>
                      </a:pPr>
                      <a:r>
                        <a:rPr lang="en-US" sz="1600">
                          <a:effectLst/>
                        </a:rPr>
                        <a:t>After one up year</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36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12.05%</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81.08%</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10966960"/>
                  </a:ext>
                </a:extLst>
              </a:tr>
              <a:tr h="385483">
                <a:tc>
                  <a:txBody>
                    <a:bodyPr/>
                    <a:lstStyle/>
                    <a:p>
                      <a:pPr marL="0" marR="0" indent="0" algn="l">
                        <a:spcBef>
                          <a:spcPts val="0"/>
                        </a:spcBef>
                        <a:spcAft>
                          <a:spcPts val="0"/>
                        </a:spcAft>
                      </a:pPr>
                      <a:r>
                        <a:rPr lang="en-US" sz="1600">
                          <a:effectLst/>
                        </a:rPr>
                        <a:t>After two up years</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63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1.78%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52.38%</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800674478"/>
                  </a:ext>
                </a:extLst>
              </a:tr>
              <a:tr h="385483">
                <a:tc>
                  <a:txBody>
                    <a:bodyPr/>
                    <a:lstStyle/>
                    <a:p>
                      <a:pPr marL="0" marR="0" indent="0" algn="l">
                        <a:spcBef>
                          <a:spcPts val="0"/>
                        </a:spcBef>
                        <a:spcAft>
                          <a:spcPts val="0"/>
                        </a:spcAft>
                      </a:pPr>
                      <a:r>
                        <a:rPr lang="en-US" sz="1600">
                          <a:effectLst/>
                        </a:rPr>
                        <a:t>All</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153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a:effectLst/>
                        </a:rPr>
                        <a:t>6.37%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600" dirty="0">
                          <a:effectLst/>
                        </a:rPr>
                        <a:t>64.71%</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159622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F8A81B1-054A-F460-C221-050F6187AE1E}"/>
              </a:ext>
            </a:extLst>
          </p:cNvPr>
          <p:cNvSpPr>
            <a:spLocks noGrp="1"/>
          </p:cNvSpPr>
          <p:nvPr>
            <p:ph type="title"/>
          </p:nvPr>
        </p:nvSpPr>
        <p:spPr/>
        <p:txBody>
          <a:bodyPr/>
          <a:lstStyle/>
          <a:p>
            <a:r>
              <a:rPr lang="en-US" altLang="en-US"/>
              <a:t>1b. The January Indicator</a:t>
            </a:r>
          </a:p>
        </p:txBody>
      </p:sp>
      <p:sp>
        <p:nvSpPr>
          <p:cNvPr id="23554" name="Rectangle 3">
            <a:extLst>
              <a:ext uri="{FF2B5EF4-FFF2-40B4-BE49-F238E27FC236}">
                <a16:creationId xmlns:a16="http://schemas.microsoft.com/office/drawing/2014/main" id="{3A083DC0-4D1D-DC3A-8E1B-C01538C7EFEF}"/>
              </a:ext>
            </a:extLst>
          </p:cNvPr>
          <p:cNvSpPr>
            <a:spLocks noGrp="1"/>
          </p:cNvSpPr>
          <p:nvPr>
            <p:ph idx="1"/>
          </p:nvPr>
        </p:nvSpPr>
        <p:spPr/>
        <p:txBody>
          <a:bodyPr/>
          <a:lstStyle/>
          <a:p>
            <a:r>
              <a:rPr lang="en-US" altLang="en-US" b="1" dirty="0"/>
              <a:t>The January signal</a:t>
            </a:r>
            <a:r>
              <a:rPr lang="en-US" altLang="en-US" dirty="0"/>
              <a:t>: As January goes, so goes the year – if stocks are up, the market will be up for the year, but </a:t>
            </a:r>
            <a:r>
              <a:rPr lang="en-US" altLang="en-US" b="1" dirty="0"/>
              <a:t>a bad beginning usually precedes a poor year</a:t>
            </a:r>
            <a:r>
              <a:rPr lang="en-US" altLang="en-US" dirty="0"/>
              <a:t>. </a:t>
            </a:r>
          </a:p>
          <a:p>
            <a:pPr lvl="1"/>
            <a:r>
              <a:rPr lang="en-US" altLang="en-US" dirty="0"/>
              <a:t>According to the venerable Stock Trader</a:t>
            </a:r>
            <a:r>
              <a:rPr lang="ja-JP" altLang="en-US"/>
              <a:t>’</a:t>
            </a:r>
            <a:r>
              <a:rPr lang="en-US" altLang="ja-JP" dirty="0"/>
              <a:t>s Almanac that is compiled every year by Yale Hirsch, this indicator has worked 88% of the time. </a:t>
            </a:r>
          </a:p>
          <a:p>
            <a:r>
              <a:rPr lang="en-US" altLang="en-US" b="1" dirty="0"/>
              <a:t>Post-January returns? </a:t>
            </a:r>
            <a:r>
              <a:rPr lang="en-US" altLang="en-US" dirty="0"/>
              <a:t>Note, though that </a:t>
            </a:r>
            <a:r>
              <a:rPr lang="en-US" altLang="en-US" b="1" dirty="0"/>
              <a:t>if you exclude January from the year</a:t>
            </a:r>
            <a:r>
              <a:rPr lang="ja-JP" altLang="en-US" b="1"/>
              <a:t>’</a:t>
            </a:r>
            <a:r>
              <a:rPr lang="en-US" altLang="ja-JP" b="1" dirty="0"/>
              <a:t>s returns and compute the returns over the remaining 11 months of the year, the signal becomes much weaker, and returns are negative only 50% of the time after a bad start in January</a:t>
            </a:r>
            <a:r>
              <a:rPr lang="en-US" altLang="ja-JP" dirty="0"/>
              <a:t>. Thus, selling your stocks after stocks have gone down in January may not protect you from poor returns.</a:t>
            </a: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4E4D25A-2D27-284F-9E25-2BC0F709C9DB}"/>
              </a:ext>
            </a:extLst>
          </p:cNvPr>
          <p:cNvSpPr>
            <a:spLocks noGrp="1"/>
          </p:cNvSpPr>
          <p:nvPr>
            <p:ph type="title"/>
          </p:nvPr>
        </p:nvSpPr>
        <p:spPr/>
        <p:txBody>
          <a:bodyPr/>
          <a:lstStyle/>
          <a:p>
            <a:r>
              <a:rPr lang="en-US" altLang="en-US"/>
              <a:t>2a. Trading Volume</a:t>
            </a:r>
          </a:p>
        </p:txBody>
      </p:sp>
      <p:sp>
        <p:nvSpPr>
          <p:cNvPr id="24578" name="Rectangle 3">
            <a:extLst>
              <a:ext uri="{FF2B5EF4-FFF2-40B4-BE49-F238E27FC236}">
                <a16:creationId xmlns:a16="http://schemas.microsoft.com/office/drawing/2014/main" id="{4F368F37-6A5D-F887-81F8-EE5A6162C256}"/>
              </a:ext>
            </a:extLst>
          </p:cNvPr>
          <p:cNvSpPr>
            <a:spLocks noGrp="1"/>
          </p:cNvSpPr>
          <p:nvPr>
            <p:ph idx="1"/>
          </p:nvPr>
        </p:nvSpPr>
        <p:spPr/>
        <p:txBody>
          <a:bodyPr>
            <a:normAutofit fontScale="92500" lnSpcReduction="10000"/>
          </a:bodyPr>
          <a:lstStyle/>
          <a:p>
            <a:r>
              <a:rPr lang="en-US" altLang="en-US" b="1" dirty="0"/>
              <a:t>Volume matters</a:t>
            </a:r>
            <a:r>
              <a:rPr lang="en-US" altLang="en-US" dirty="0"/>
              <a:t>: Price increases that occur </a:t>
            </a:r>
            <a:r>
              <a:rPr lang="en-US" altLang="en-US" b="1" dirty="0"/>
              <a:t>without much trading volume are viewed as less likely to carry over </a:t>
            </a:r>
            <a:r>
              <a:rPr lang="en-US" altLang="en-US" dirty="0"/>
              <a:t>into the next trading period than those that are accompanied by heavy volume. </a:t>
            </a:r>
          </a:p>
          <a:p>
            <a:r>
              <a:rPr lang="en-US" altLang="en-US" b="1" dirty="0"/>
              <a:t>Market climaxes?</a:t>
            </a:r>
            <a:r>
              <a:rPr lang="en-US" altLang="en-US" dirty="0"/>
              <a:t> At the same time, </a:t>
            </a:r>
            <a:r>
              <a:rPr lang="en-US" altLang="en-US" b="1" dirty="0"/>
              <a:t>very heavy volume can also indicate turning points in markets</a:t>
            </a:r>
            <a:r>
              <a:rPr lang="en-US" altLang="en-US" dirty="0"/>
              <a:t>. For instance, a drop in the index with very heavy trading volume is called a selling climax and may be viewed as a sign that the market has hit bottom. This supposedly removes most of the bearish investors from the mix, opening the market up presumably to more optimistic investors. </a:t>
            </a:r>
          </a:p>
          <a:p>
            <a:r>
              <a:rPr lang="en-US" altLang="en-US" b="1" dirty="0"/>
              <a:t>Option market information</a:t>
            </a:r>
            <a:r>
              <a:rPr lang="en-US" altLang="en-US" dirty="0"/>
              <a:t>: Another widely used indicator looks at the </a:t>
            </a:r>
            <a:r>
              <a:rPr lang="en-US" altLang="en-US" b="1" dirty="0"/>
              <a:t>trading volume on puts as a ratio of the trading volume on calls</a:t>
            </a:r>
            <a:r>
              <a:rPr lang="en-US" altLang="en-US" dirty="0"/>
              <a:t>. This ratio, which is called the put-call ratio is often used as a contrarian indicator. When investors become more bearish, they buy more puts and this (as the contrarian argument goes) is a good sign for the future of the market.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C52DAD8B-4C9D-A725-A232-E36D61D65B1C}"/>
              </a:ext>
            </a:extLst>
          </p:cNvPr>
          <p:cNvSpPr>
            <a:spLocks noGrp="1"/>
          </p:cNvSpPr>
          <p:nvPr>
            <p:ph type="title"/>
          </p:nvPr>
        </p:nvSpPr>
        <p:spPr/>
        <p:txBody>
          <a:bodyPr/>
          <a:lstStyle/>
          <a:p>
            <a:r>
              <a:rPr lang="en-US" altLang="en-US"/>
              <a:t>2b. Money Flow</a:t>
            </a:r>
          </a:p>
        </p:txBody>
      </p:sp>
      <p:sp>
        <p:nvSpPr>
          <p:cNvPr id="25602" name="Rectangle 3">
            <a:extLst>
              <a:ext uri="{FF2B5EF4-FFF2-40B4-BE49-F238E27FC236}">
                <a16:creationId xmlns:a16="http://schemas.microsoft.com/office/drawing/2014/main" id="{FCC5F73E-668A-6E78-C125-A4EBFF5E87F1}"/>
              </a:ext>
            </a:extLst>
          </p:cNvPr>
          <p:cNvSpPr>
            <a:spLocks noGrp="1"/>
          </p:cNvSpPr>
          <p:nvPr>
            <p:ph idx="1"/>
          </p:nvPr>
        </p:nvSpPr>
        <p:spPr/>
        <p:txBody>
          <a:bodyPr>
            <a:normAutofit fontScale="92500" lnSpcReduction="10000"/>
          </a:bodyPr>
          <a:lstStyle/>
          <a:p>
            <a:r>
              <a:rPr lang="en-US" altLang="en-US" b="1" dirty="0"/>
              <a:t>Money flow </a:t>
            </a:r>
            <a:r>
              <a:rPr lang="en-US" altLang="en-US" dirty="0"/>
              <a:t>is the </a:t>
            </a:r>
            <a:r>
              <a:rPr lang="en-US" altLang="en-US" b="1" dirty="0"/>
              <a:t>difference between uptick volume and downtick volume</a:t>
            </a:r>
            <a:r>
              <a:rPr lang="en-US" altLang="en-US" dirty="0"/>
              <a:t>, as predictor of market movements. An increase in the money flow is </a:t>
            </a:r>
            <a:r>
              <a:rPr lang="en-US" altLang="en-US" b="1" dirty="0"/>
              <a:t>viewed as a positive signal </a:t>
            </a:r>
            <a:r>
              <a:rPr lang="en-US" altLang="en-US" dirty="0"/>
              <a:t>for future market movements whereas a decrease is viewed as a bearish signal. </a:t>
            </a:r>
          </a:p>
          <a:p>
            <a:r>
              <a:rPr lang="en-US" altLang="en-US" dirty="0"/>
              <a:t>Using daily money flows from July 1997 to June 1998, Bennett and </a:t>
            </a:r>
            <a:r>
              <a:rPr lang="en-US" altLang="en-US" dirty="0" err="1"/>
              <a:t>Sias</a:t>
            </a:r>
            <a:r>
              <a:rPr lang="en-US" altLang="en-US" dirty="0"/>
              <a:t> find that </a:t>
            </a:r>
            <a:r>
              <a:rPr lang="en-US" altLang="en-US" b="1" dirty="0"/>
              <a:t>money flow is highly correlated with returns in the same period, which is not surprising</a:t>
            </a:r>
            <a:r>
              <a:rPr lang="en-US" altLang="en-US" dirty="0"/>
              <a:t>. While they find no predictive ability with short period returns, they do find some predictive ability for longer periods</a:t>
            </a:r>
          </a:p>
          <a:p>
            <a:r>
              <a:rPr lang="en-US" altLang="en-US" dirty="0"/>
              <a:t>Chan, Hameed and Tong extend this analysis to </a:t>
            </a:r>
            <a:r>
              <a:rPr lang="en-US" altLang="en-US" b="1" dirty="0"/>
              <a:t>global equity markets</a:t>
            </a:r>
            <a:r>
              <a:rPr lang="en-US" altLang="en-US" dirty="0"/>
              <a:t>. They find that </a:t>
            </a:r>
            <a:r>
              <a:rPr lang="en-US" altLang="en-US" b="1" dirty="0"/>
              <a:t>equity markets show momentum – markets that have done well in the recent past are more likely to continue doing well, whereas markets that have done badly remain poor performers</a:t>
            </a:r>
            <a:r>
              <a:rPr lang="en-US" altLang="en-US" dirty="0"/>
              <a:t>. However, they find that the momentum effect is </a:t>
            </a:r>
            <a:r>
              <a:rPr lang="en-US" altLang="en-US" b="1" dirty="0"/>
              <a:t>stronger for equity markets that have high trading volume</a:t>
            </a:r>
            <a:r>
              <a:rPr lang="en-US" altLang="en-US" dirty="0"/>
              <a:t> and weaker in markets with low trading volume.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3DD6CB26-E884-3CE3-6366-95741F4F8FAD}"/>
              </a:ext>
            </a:extLst>
          </p:cNvPr>
          <p:cNvSpPr>
            <a:spLocks noGrp="1"/>
          </p:cNvSpPr>
          <p:nvPr>
            <p:ph type="title"/>
          </p:nvPr>
        </p:nvSpPr>
        <p:spPr/>
        <p:txBody>
          <a:bodyPr/>
          <a:lstStyle/>
          <a:p>
            <a:r>
              <a:rPr lang="en-US" altLang="en-US"/>
              <a:t>3. Volatility</a:t>
            </a:r>
          </a:p>
        </p:txBody>
      </p:sp>
      <p:graphicFrame>
        <p:nvGraphicFramePr>
          <p:cNvPr id="26626" name="Object 3">
            <a:extLst>
              <a:ext uri="{FF2B5EF4-FFF2-40B4-BE49-F238E27FC236}">
                <a16:creationId xmlns:a16="http://schemas.microsoft.com/office/drawing/2014/main" id="{73A1EB7A-76B4-A694-D2A5-CAA71AF05440}"/>
              </a:ext>
            </a:extLst>
          </p:cNvPr>
          <p:cNvGraphicFramePr>
            <a:graphicFrameLocks noGrp="1" noChangeAspect="1"/>
          </p:cNvGraphicFramePr>
          <p:nvPr>
            <p:ph idx="1"/>
          </p:nvPr>
        </p:nvGraphicFramePr>
        <p:xfrm>
          <a:off x="1559000" y="1752600"/>
          <a:ext cx="6026000" cy="4419600"/>
        </p:xfrm>
        <a:graphic>
          <a:graphicData uri="http://schemas.openxmlformats.org/presentationml/2006/ole">
            <mc:AlternateContent xmlns:mc="http://schemas.openxmlformats.org/markup-compatibility/2006">
              <mc:Choice xmlns:v="urn:schemas-microsoft-com:vml" Requires="v">
                <p:oleObj name="Worksheet" r:id="rId3" imgW="9575800" imgH="7023100" progId="Excel.Sheet.8">
                  <p:embed/>
                </p:oleObj>
              </mc:Choice>
              <mc:Fallback>
                <p:oleObj name="Worksheet" r:id="rId3" imgW="9575800" imgH="7023100" progId="Excel.Shee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9000" y="1752600"/>
                        <a:ext cx="6026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0C403392-6FAD-E3B2-338A-BF084F892112}"/>
              </a:ext>
            </a:extLst>
          </p:cNvPr>
          <p:cNvSpPr>
            <a:spLocks noGrp="1"/>
          </p:cNvSpPr>
          <p:nvPr>
            <p:ph type="title"/>
          </p:nvPr>
        </p:nvSpPr>
        <p:spPr/>
        <p:txBody>
          <a:bodyPr/>
          <a:lstStyle/>
          <a:p>
            <a:r>
              <a:rPr lang="en-US" altLang="en-US"/>
              <a:t>4. Other Indicators</a:t>
            </a:r>
          </a:p>
        </p:txBody>
      </p:sp>
      <p:sp>
        <p:nvSpPr>
          <p:cNvPr id="27650" name="Rectangle 3">
            <a:extLst>
              <a:ext uri="{FF2B5EF4-FFF2-40B4-BE49-F238E27FC236}">
                <a16:creationId xmlns:a16="http://schemas.microsoft.com/office/drawing/2014/main" id="{59D30521-DD20-94ED-29F9-E398A87EE2CA}"/>
              </a:ext>
            </a:extLst>
          </p:cNvPr>
          <p:cNvSpPr>
            <a:spLocks noGrp="1"/>
          </p:cNvSpPr>
          <p:nvPr>
            <p:ph idx="1"/>
          </p:nvPr>
        </p:nvSpPr>
        <p:spPr/>
        <p:txBody>
          <a:bodyPr>
            <a:normAutofit fontScale="92500" lnSpcReduction="10000"/>
          </a:bodyPr>
          <a:lstStyle/>
          <a:p>
            <a:r>
              <a:rPr lang="en-US" altLang="en-US" b="1" dirty="0"/>
              <a:t>Chart patterns</a:t>
            </a:r>
            <a:r>
              <a:rPr lang="en-US" altLang="en-US" dirty="0"/>
              <a:t>: Just </a:t>
            </a:r>
            <a:r>
              <a:rPr lang="en-US" altLang="en-US" b="1" dirty="0"/>
              <a:t>as support and resistance lines and trend lines</a:t>
            </a:r>
            <a:r>
              <a:rPr lang="en-US" altLang="en-US" dirty="0"/>
              <a:t> are used to determine when to move in and out of individual stocks, they are also used to decide when to move in and out of the stock market. </a:t>
            </a:r>
          </a:p>
          <a:p>
            <a:r>
              <a:rPr lang="en-US" altLang="en-US" b="1" dirty="0"/>
              <a:t>Sentiment indicators </a:t>
            </a:r>
            <a:r>
              <a:rPr lang="en-US" altLang="en-US" dirty="0"/>
              <a:t>try to measure the mood of the market. One widely used measure is the </a:t>
            </a:r>
            <a:r>
              <a:rPr lang="en-US" altLang="en-US" b="1" dirty="0"/>
              <a:t>confidence index which is defined to be the ratio of the yield on BBB rated bonds to the yield on AAA rated bonds</a:t>
            </a:r>
            <a:r>
              <a:rPr lang="en-US" altLang="en-US" dirty="0"/>
              <a:t>. If this ratio increases, investors are becoming more risk averse or at least demanding a higher price for taking on risk, which is negative for stocks. </a:t>
            </a:r>
          </a:p>
          <a:p>
            <a:r>
              <a:rPr lang="en-US" altLang="en-US" b="1" dirty="0"/>
              <a:t>Trader sentiment</a:t>
            </a:r>
            <a:r>
              <a:rPr lang="en-US" altLang="en-US" dirty="0"/>
              <a:t>: Another indicator that is viewed as bullish for stocks is aggregate insider buying of stocks. When this measure increases, according to its proponents, stocks are more likely to go up. Other sentiment indicators include </a:t>
            </a:r>
            <a:r>
              <a:rPr lang="en-US" altLang="en-US" b="1" dirty="0"/>
              <a:t>mutual fund cash positions and the degree of bullishness among investment advisors/newsletters</a:t>
            </a:r>
            <a:r>
              <a:rPr lang="en-US" altLang="en-US" dirty="0"/>
              <a:t>. They can be used either as momentum or contrarian indicators.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373AF6EB-7B5F-7D78-B97C-63593784EC07}"/>
              </a:ext>
            </a:extLst>
          </p:cNvPr>
          <p:cNvSpPr>
            <a:spLocks noGrp="1"/>
          </p:cNvSpPr>
          <p:nvPr>
            <p:ph type="title"/>
          </p:nvPr>
        </p:nvSpPr>
        <p:spPr/>
        <p:txBody>
          <a:bodyPr/>
          <a:lstStyle/>
          <a:p>
            <a:r>
              <a:rPr lang="en-US" altLang="en-US"/>
              <a:t>Bottom Line</a:t>
            </a:r>
          </a:p>
        </p:txBody>
      </p:sp>
      <p:sp>
        <p:nvSpPr>
          <p:cNvPr id="38914" name="Content Placeholder 2">
            <a:extLst>
              <a:ext uri="{FF2B5EF4-FFF2-40B4-BE49-F238E27FC236}">
                <a16:creationId xmlns:a16="http://schemas.microsoft.com/office/drawing/2014/main" id="{06E26B2F-1B6A-1A30-5010-58C62D8BBDF6}"/>
              </a:ext>
            </a:extLst>
          </p:cNvPr>
          <p:cNvSpPr>
            <a:spLocks noGrp="1"/>
          </p:cNvSpPr>
          <p:nvPr>
            <p:ph idx="1"/>
          </p:nvPr>
        </p:nvSpPr>
        <p:spPr/>
        <p:txBody>
          <a:bodyPr/>
          <a:lstStyle/>
          <a:p>
            <a:r>
              <a:rPr lang="en-US" altLang="x-none" dirty="0"/>
              <a:t>There are </a:t>
            </a:r>
            <a:r>
              <a:rPr lang="en-US" altLang="x-none" b="1" dirty="0"/>
              <a:t>dozens of indicators that seem to be correlated with market movements</a:t>
            </a:r>
            <a:r>
              <a:rPr lang="en-US" altLang="x-none" dirty="0"/>
              <a:t>. While it is easy to show that they are correlated, note that they can be used for market timing only if:</a:t>
            </a:r>
          </a:p>
          <a:p>
            <a:pPr lvl="1"/>
            <a:r>
              <a:rPr lang="en-US" altLang="x-none" dirty="0"/>
              <a:t>They are </a:t>
            </a:r>
            <a:r>
              <a:rPr lang="en-US" altLang="x-none" b="1" dirty="0"/>
              <a:t>observable</a:t>
            </a:r>
          </a:p>
          <a:p>
            <a:pPr lvl="1"/>
            <a:r>
              <a:rPr lang="en-US" altLang="x-none" dirty="0"/>
              <a:t>They </a:t>
            </a:r>
            <a:r>
              <a:rPr lang="en-US" altLang="x-none" b="1" dirty="0"/>
              <a:t>lead markets</a:t>
            </a:r>
          </a:p>
          <a:p>
            <a:pPr lvl="1"/>
            <a:r>
              <a:rPr lang="en-US" altLang="x-none" dirty="0"/>
              <a:t>And the </a:t>
            </a:r>
            <a:r>
              <a:rPr lang="en-US" altLang="x-none" b="1" dirty="0"/>
              <a:t>relationship to market movements is strong enough to cover transaction and trading costs</a:t>
            </a:r>
            <a:r>
              <a:rPr lang="en-US" altLang="x-none" dirty="0"/>
              <a:t>.</a:t>
            </a:r>
          </a:p>
          <a:p>
            <a:r>
              <a:rPr lang="en-US" altLang="x-none" dirty="0"/>
              <a:t>Most of the indicators that analysts use as market timing indicators </a:t>
            </a:r>
            <a:r>
              <a:rPr lang="en-US" altLang="x-none" b="1" dirty="0"/>
              <a:t>tend to be contemporaneous and not useful as investment signals</a:t>
            </a:r>
            <a:r>
              <a:rPr lang="en-US" altLang="x-none"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Slides2025</Template>
  <TotalTime>1390</TotalTime>
  <Words>1467</Words>
  <Application>Microsoft Macintosh PowerPoint</Application>
  <PresentationFormat>On-screen Show (4:3)</PresentationFormat>
  <Paragraphs>77</Paragraphs>
  <Slides>13</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Calibri</vt:lpstr>
      <vt:lpstr>Rockwell</vt:lpstr>
      <vt:lpstr>Rockwell Condensed</vt:lpstr>
      <vt:lpstr>Rockwell Extra Bold</vt:lpstr>
      <vt:lpstr>Times</vt:lpstr>
      <vt:lpstr>Times New Roman</vt:lpstr>
      <vt:lpstr>Wingdings</vt:lpstr>
      <vt:lpstr>Slides2025</vt:lpstr>
      <vt:lpstr>Worksheet</vt:lpstr>
      <vt:lpstr>Market Timing Approaches: Non-financial &amp; Technical Indicators</vt:lpstr>
      <vt:lpstr>I. Non-financial Indicators</vt:lpstr>
      <vt:lpstr>1. Spurious Indicators</vt:lpstr>
      <vt:lpstr>2. Feel Good Indicators</vt:lpstr>
      <vt:lpstr>3. Hype Indicators</vt:lpstr>
      <vt:lpstr>II. Technical Indicators</vt:lpstr>
      <vt:lpstr>1a. Past Prices: Does the past hold signs for the future?</vt:lpstr>
      <vt:lpstr>1b. The January Indicator</vt:lpstr>
      <vt:lpstr>2a. Trading Volume</vt:lpstr>
      <vt:lpstr>2b. Money Flow</vt:lpstr>
      <vt:lpstr>3. Volatility</vt:lpstr>
      <vt:lpstr>4. Other Indicators</vt:lpstr>
      <vt:lpstr>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108</cp:revision>
  <cp:lastPrinted>2025-12-16T17:20:55Z</cp:lastPrinted>
  <dcterms:created xsi:type="dcterms:W3CDTF">1998-07-22T17:34:10Z</dcterms:created>
  <dcterms:modified xsi:type="dcterms:W3CDTF">2025-12-16T17:20:59Z</dcterms:modified>
</cp:coreProperties>
</file>