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75" r:id="rId1"/>
  </p:sldMasterIdLst>
  <p:notesMasterIdLst>
    <p:notesMasterId r:id="rId15"/>
  </p:notesMasterIdLst>
  <p:sldIdLst>
    <p:sldId id="256" r:id="rId2"/>
    <p:sldId id="327" r:id="rId3"/>
    <p:sldId id="328" r:id="rId4"/>
    <p:sldId id="339" r:id="rId5"/>
    <p:sldId id="340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3061"/>
  </p:normalViewPr>
  <p:slideViewPr>
    <p:cSldViewPr>
      <p:cViewPr varScale="1">
        <p:scale>
          <a:sx n="114" d="100"/>
          <a:sy n="114" d="100"/>
        </p:scale>
        <p:origin x="164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hared/Previously%20Relocated%20Items/Security/All%20My%20Stuff/Datasets/Datasets25/To%20Transfer/histretSP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T.Bond rate: 1927 - 2024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'T. Bond yield &amp; return'!$B$7</c:f>
              <c:strCache>
                <c:ptCount val="1"/>
                <c:pt idx="0">
                  <c:v>T.Bond 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'T. Bond yield &amp; return'!$A$8:$A$105</c:f>
              <c:numCache>
                <c:formatCode>General</c:formatCode>
                <c:ptCount val="98"/>
                <c:pt idx="0">
                  <c:v>1927</c:v>
                </c:pt>
                <c:pt idx="1">
                  <c:v>1928</c:v>
                </c:pt>
                <c:pt idx="2">
                  <c:v>1929</c:v>
                </c:pt>
                <c:pt idx="3">
                  <c:v>1930</c:v>
                </c:pt>
                <c:pt idx="4">
                  <c:v>1931</c:v>
                </c:pt>
                <c:pt idx="5">
                  <c:v>1932</c:v>
                </c:pt>
                <c:pt idx="6">
                  <c:v>1933</c:v>
                </c:pt>
                <c:pt idx="7">
                  <c:v>1934</c:v>
                </c:pt>
                <c:pt idx="8">
                  <c:v>1935</c:v>
                </c:pt>
                <c:pt idx="9">
                  <c:v>1936</c:v>
                </c:pt>
                <c:pt idx="10">
                  <c:v>1937</c:v>
                </c:pt>
                <c:pt idx="11">
                  <c:v>1938</c:v>
                </c:pt>
                <c:pt idx="12">
                  <c:v>1939</c:v>
                </c:pt>
                <c:pt idx="13">
                  <c:v>1940</c:v>
                </c:pt>
                <c:pt idx="14">
                  <c:v>1941</c:v>
                </c:pt>
                <c:pt idx="15">
                  <c:v>1942</c:v>
                </c:pt>
                <c:pt idx="16">
                  <c:v>1943</c:v>
                </c:pt>
                <c:pt idx="17">
                  <c:v>1944</c:v>
                </c:pt>
                <c:pt idx="18">
                  <c:v>1945</c:v>
                </c:pt>
                <c:pt idx="19">
                  <c:v>1946</c:v>
                </c:pt>
                <c:pt idx="20">
                  <c:v>1947</c:v>
                </c:pt>
                <c:pt idx="21">
                  <c:v>1948</c:v>
                </c:pt>
                <c:pt idx="22">
                  <c:v>1949</c:v>
                </c:pt>
                <c:pt idx="23">
                  <c:v>1950</c:v>
                </c:pt>
                <c:pt idx="24">
                  <c:v>1951</c:v>
                </c:pt>
                <c:pt idx="25">
                  <c:v>1952</c:v>
                </c:pt>
                <c:pt idx="26">
                  <c:v>1953</c:v>
                </c:pt>
                <c:pt idx="27">
                  <c:v>1954</c:v>
                </c:pt>
                <c:pt idx="28">
                  <c:v>1955</c:v>
                </c:pt>
                <c:pt idx="29">
                  <c:v>1956</c:v>
                </c:pt>
                <c:pt idx="30">
                  <c:v>1957</c:v>
                </c:pt>
                <c:pt idx="31">
                  <c:v>1958</c:v>
                </c:pt>
                <c:pt idx="32">
                  <c:v>1959</c:v>
                </c:pt>
                <c:pt idx="33">
                  <c:v>1960</c:v>
                </c:pt>
                <c:pt idx="34">
                  <c:v>1961</c:v>
                </c:pt>
                <c:pt idx="35">
                  <c:v>1962</c:v>
                </c:pt>
                <c:pt idx="36">
                  <c:v>1963</c:v>
                </c:pt>
                <c:pt idx="37">
                  <c:v>1964</c:v>
                </c:pt>
                <c:pt idx="38">
                  <c:v>1965</c:v>
                </c:pt>
                <c:pt idx="39">
                  <c:v>1966</c:v>
                </c:pt>
                <c:pt idx="40">
                  <c:v>1967</c:v>
                </c:pt>
                <c:pt idx="41">
                  <c:v>1968</c:v>
                </c:pt>
                <c:pt idx="42">
                  <c:v>1969</c:v>
                </c:pt>
                <c:pt idx="43">
                  <c:v>1970</c:v>
                </c:pt>
                <c:pt idx="44">
                  <c:v>1971</c:v>
                </c:pt>
                <c:pt idx="45">
                  <c:v>1972</c:v>
                </c:pt>
                <c:pt idx="46">
                  <c:v>1973</c:v>
                </c:pt>
                <c:pt idx="47">
                  <c:v>1974</c:v>
                </c:pt>
                <c:pt idx="48">
                  <c:v>1975</c:v>
                </c:pt>
                <c:pt idx="49">
                  <c:v>1976</c:v>
                </c:pt>
                <c:pt idx="50">
                  <c:v>1977</c:v>
                </c:pt>
                <c:pt idx="51">
                  <c:v>1978</c:v>
                </c:pt>
                <c:pt idx="52">
                  <c:v>1979</c:v>
                </c:pt>
                <c:pt idx="53">
                  <c:v>1980</c:v>
                </c:pt>
                <c:pt idx="54">
                  <c:v>1981</c:v>
                </c:pt>
                <c:pt idx="55">
                  <c:v>1982</c:v>
                </c:pt>
                <c:pt idx="56">
                  <c:v>1983</c:v>
                </c:pt>
                <c:pt idx="57">
                  <c:v>1984</c:v>
                </c:pt>
                <c:pt idx="58">
                  <c:v>1985</c:v>
                </c:pt>
                <c:pt idx="59">
                  <c:v>1986</c:v>
                </c:pt>
                <c:pt idx="60">
                  <c:v>1987</c:v>
                </c:pt>
                <c:pt idx="61">
                  <c:v>1988</c:v>
                </c:pt>
                <c:pt idx="62">
                  <c:v>1989</c:v>
                </c:pt>
                <c:pt idx="63">
                  <c:v>1990</c:v>
                </c:pt>
                <c:pt idx="64">
                  <c:v>1991</c:v>
                </c:pt>
                <c:pt idx="65">
                  <c:v>1992</c:v>
                </c:pt>
                <c:pt idx="66">
                  <c:v>1993</c:v>
                </c:pt>
                <c:pt idx="67">
                  <c:v>1994</c:v>
                </c:pt>
                <c:pt idx="68">
                  <c:v>1995</c:v>
                </c:pt>
                <c:pt idx="69">
                  <c:v>1996</c:v>
                </c:pt>
                <c:pt idx="70">
                  <c:v>1997</c:v>
                </c:pt>
                <c:pt idx="71">
                  <c:v>1998</c:v>
                </c:pt>
                <c:pt idx="72">
                  <c:v>1999</c:v>
                </c:pt>
                <c:pt idx="73">
                  <c:v>2000</c:v>
                </c:pt>
                <c:pt idx="74">
                  <c:v>2001</c:v>
                </c:pt>
                <c:pt idx="75">
                  <c:v>2002</c:v>
                </c:pt>
                <c:pt idx="76">
                  <c:v>2003</c:v>
                </c:pt>
                <c:pt idx="77">
                  <c:v>2004</c:v>
                </c:pt>
                <c:pt idx="78">
                  <c:v>2005</c:v>
                </c:pt>
                <c:pt idx="79">
                  <c:v>2006</c:v>
                </c:pt>
                <c:pt idx="80">
                  <c:v>2007</c:v>
                </c:pt>
                <c:pt idx="81">
                  <c:v>2008</c:v>
                </c:pt>
                <c:pt idx="82">
                  <c:v>2009</c:v>
                </c:pt>
                <c:pt idx="83">
                  <c:v>2010</c:v>
                </c:pt>
                <c:pt idx="84">
                  <c:v>2011</c:v>
                </c:pt>
                <c:pt idx="85">
                  <c:v>2012</c:v>
                </c:pt>
                <c:pt idx="86">
                  <c:v>2013</c:v>
                </c:pt>
                <c:pt idx="87">
                  <c:v>2014</c:v>
                </c:pt>
                <c:pt idx="88">
                  <c:v>2015</c:v>
                </c:pt>
                <c:pt idx="89">
                  <c:v>2016</c:v>
                </c:pt>
                <c:pt idx="90">
                  <c:v>2017</c:v>
                </c:pt>
                <c:pt idx="91">
                  <c:v>2018</c:v>
                </c:pt>
                <c:pt idx="92">
                  <c:v>2019</c:v>
                </c:pt>
                <c:pt idx="93">
                  <c:v>2020</c:v>
                </c:pt>
                <c:pt idx="94">
                  <c:v>2021</c:v>
                </c:pt>
                <c:pt idx="95">
                  <c:v>2022</c:v>
                </c:pt>
                <c:pt idx="96">
                  <c:v>2023</c:v>
                </c:pt>
                <c:pt idx="97">
                  <c:v>2024</c:v>
                </c:pt>
              </c:numCache>
            </c:numRef>
          </c:cat>
          <c:val>
            <c:numRef>
              <c:f>'T. Bond yield &amp; return'!$B$8:$B$105</c:f>
              <c:numCache>
                <c:formatCode>0.00%</c:formatCode>
                <c:ptCount val="98"/>
                <c:pt idx="0">
                  <c:v>3.1699999999999999E-2</c:v>
                </c:pt>
                <c:pt idx="1">
                  <c:v>3.4500000000000003E-2</c:v>
                </c:pt>
                <c:pt idx="2">
                  <c:v>3.3599999999999998E-2</c:v>
                </c:pt>
                <c:pt idx="3">
                  <c:v>3.2199999999999999E-2</c:v>
                </c:pt>
                <c:pt idx="4">
                  <c:v>3.9300000000000002E-2</c:v>
                </c:pt>
                <c:pt idx="5">
                  <c:v>3.3500000000000002E-2</c:v>
                </c:pt>
                <c:pt idx="6">
                  <c:v>3.5299999999999998E-2</c:v>
                </c:pt>
                <c:pt idx="7">
                  <c:v>3.0099999999999998E-2</c:v>
                </c:pt>
                <c:pt idx="8">
                  <c:v>2.8400000000000002E-2</c:v>
                </c:pt>
                <c:pt idx="9">
                  <c:v>2.5899999999999999E-2</c:v>
                </c:pt>
                <c:pt idx="10">
                  <c:v>2.7300000000000001E-2</c:v>
                </c:pt>
                <c:pt idx="11">
                  <c:v>2.5600000000000001E-2</c:v>
                </c:pt>
                <c:pt idx="12">
                  <c:v>2.35E-2</c:v>
                </c:pt>
                <c:pt idx="13">
                  <c:v>2.01E-2</c:v>
                </c:pt>
                <c:pt idx="14">
                  <c:v>2.47E-2</c:v>
                </c:pt>
                <c:pt idx="15">
                  <c:v>2.4899999999999999E-2</c:v>
                </c:pt>
                <c:pt idx="16">
                  <c:v>2.4899999999999999E-2</c:v>
                </c:pt>
                <c:pt idx="17">
                  <c:v>2.4799999999999999E-2</c:v>
                </c:pt>
                <c:pt idx="18">
                  <c:v>2.3300000000000001E-2</c:v>
                </c:pt>
                <c:pt idx="19">
                  <c:v>2.24E-2</c:v>
                </c:pt>
                <c:pt idx="20">
                  <c:v>2.3900000000000001E-2</c:v>
                </c:pt>
                <c:pt idx="21">
                  <c:v>2.4400000000000002E-2</c:v>
                </c:pt>
                <c:pt idx="22">
                  <c:v>2.1899999999999999E-2</c:v>
                </c:pt>
                <c:pt idx="23">
                  <c:v>2.3900000000000001E-2</c:v>
                </c:pt>
                <c:pt idx="24">
                  <c:v>2.7E-2</c:v>
                </c:pt>
                <c:pt idx="25">
                  <c:v>2.75E-2</c:v>
                </c:pt>
                <c:pt idx="26">
                  <c:v>2.5899999999999999E-2</c:v>
                </c:pt>
                <c:pt idx="27">
                  <c:v>2.5100000000000001E-2</c:v>
                </c:pt>
                <c:pt idx="28">
                  <c:v>2.9600000000000001E-2</c:v>
                </c:pt>
                <c:pt idx="29">
                  <c:v>3.5900000000000001E-2</c:v>
                </c:pt>
                <c:pt idx="30">
                  <c:v>3.2099999999999997E-2</c:v>
                </c:pt>
                <c:pt idx="31">
                  <c:v>3.8600000000000002E-2</c:v>
                </c:pt>
                <c:pt idx="32">
                  <c:v>4.6899999999999997E-2</c:v>
                </c:pt>
                <c:pt idx="33">
                  <c:v>3.8399999999999997E-2</c:v>
                </c:pt>
                <c:pt idx="34">
                  <c:v>4.0599999999999997E-2</c:v>
                </c:pt>
                <c:pt idx="35">
                  <c:v>3.8600000000000002E-2</c:v>
                </c:pt>
                <c:pt idx="36">
                  <c:v>4.1300000000000003E-2</c:v>
                </c:pt>
                <c:pt idx="37">
                  <c:v>4.1799999999999997E-2</c:v>
                </c:pt>
                <c:pt idx="38">
                  <c:v>4.6199999999999998E-2</c:v>
                </c:pt>
                <c:pt idx="39">
                  <c:v>4.8399999999999999E-2</c:v>
                </c:pt>
                <c:pt idx="40">
                  <c:v>5.7000000000000002E-2</c:v>
                </c:pt>
                <c:pt idx="41">
                  <c:v>6.0299999999999999E-2</c:v>
                </c:pt>
                <c:pt idx="42">
                  <c:v>7.6499999999999999E-2</c:v>
                </c:pt>
                <c:pt idx="43">
                  <c:v>6.3899999999999998E-2</c:v>
                </c:pt>
                <c:pt idx="44">
                  <c:v>5.9299999999999999E-2</c:v>
                </c:pt>
                <c:pt idx="45">
                  <c:v>6.3600000000000004E-2</c:v>
                </c:pt>
                <c:pt idx="46">
                  <c:v>6.7400000000000002E-2</c:v>
                </c:pt>
                <c:pt idx="47">
                  <c:v>7.4300000000000005E-2</c:v>
                </c:pt>
                <c:pt idx="48">
                  <c:v>0.08</c:v>
                </c:pt>
                <c:pt idx="49">
                  <c:v>6.8699999999999997E-2</c:v>
                </c:pt>
                <c:pt idx="50">
                  <c:v>7.6899999999999996E-2</c:v>
                </c:pt>
                <c:pt idx="51">
                  <c:v>9.01E-2</c:v>
                </c:pt>
                <c:pt idx="52">
                  <c:v>0.10390000000000001</c:v>
                </c:pt>
                <c:pt idx="53">
                  <c:v>0.12839999999999999</c:v>
                </c:pt>
                <c:pt idx="54">
                  <c:v>0.13719999999999999</c:v>
                </c:pt>
                <c:pt idx="55">
                  <c:v>0.10539999999999999</c:v>
                </c:pt>
                <c:pt idx="56">
                  <c:v>0.1183</c:v>
                </c:pt>
                <c:pt idx="57">
                  <c:v>0.115</c:v>
                </c:pt>
                <c:pt idx="58">
                  <c:v>9.2600000000000002E-2</c:v>
                </c:pt>
                <c:pt idx="59">
                  <c:v>7.1099999999999997E-2</c:v>
                </c:pt>
                <c:pt idx="60">
                  <c:v>8.9899999999999994E-2</c:v>
                </c:pt>
                <c:pt idx="61">
                  <c:v>9.11E-2</c:v>
                </c:pt>
                <c:pt idx="62">
                  <c:v>7.8399999999999997E-2</c:v>
                </c:pt>
                <c:pt idx="63">
                  <c:v>8.0799999999999997E-2</c:v>
                </c:pt>
                <c:pt idx="64">
                  <c:v>7.0900000000000005E-2</c:v>
                </c:pt>
                <c:pt idx="65">
                  <c:v>6.7699999999999996E-2</c:v>
                </c:pt>
                <c:pt idx="66">
                  <c:v>5.7700000000000001E-2</c:v>
                </c:pt>
                <c:pt idx="67">
                  <c:v>7.8100000000000003E-2</c:v>
                </c:pt>
                <c:pt idx="68">
                  <c:v>5.7099999999999998E-2</c:v>
                </c:pt>
                <c:pt idx="69">
                  <c:v>6.3E-2</c:v>
                </c:pt>
                <c:pt idx="70">
                  <c:v>5.8099999999999999E-2</c:v>
                </c:pt>
                <c:pt idx="71">
                  <c:v>4.65E-2</c:v>
                </c:pt>
                <c:pt idx="72">
                  <c:v>6.4399999999999999E-2</c:v>
                </c:pt>
                <c:pt idx="73">
                  <c:v>5.11E-2</c:v>
                </c:pt>
                <c:pt idx="74">
                  <c:v>5.0500000000000003E-2</c:v>
                </c:pt>
                <c:pt idx="75">
                  <c:v>3.8199999999999998E-2</c:v>
                </c:pt>
                <c:pt idx="76">
                  <c:v>4.2500000000000003E-2</c:v>
                </c:pt>
                <c:pt idx="77">
                  <c:v>4.2200000000000001E-2</c:v>
                </c:pt>
                <c:pt idx="78">
                  <c:v>4.3900000000000002E-2</c:v>
                </c:pt>
                <c:pt idx="79">
                  <c:v>4.7E-2</c:v>
                </c:pt>
                <c:pt idx="80">
                  <c:v>4.02E-2</c:v>
                </c:pt>
                <c:pt idx="81">
                  <c:v>2.2100000000000002E-2</c:v>
                </c:pt>
                <c:pt idx="82">
                  <c:v>3.8399999999999997E-2</c:v>
                </c:pt>
                <c:pt idx="83">
                  <c:v>3.2899999999999999E-2</c:v>
                </c:pt>
                <c:pt idx="84">
                  <c:v>1.8800000000000001E-2</c:v>
                </c:pt>
                <c:pt idx="85">
                  <c:v>1.7600000000000001E-2</c:v>
                </c:pt>
                <c:pt idx="86">
                  <c:v>3.0360000000000002E-2</c:v>
                </c:pt>
                <c:pt idx="87">
                  <c:v>2.1700000000000001E-2</c:v>
                </c:pt>
                <c:pt idx="88">
                  <c:v>2.2700000000000001E-2</c:v>
                </c:pt>
                <c:pt idx="89">
                  <c:v>2.4500000000000001E-2</c:v>
                </c:pt>
                <c:pt idx="90">
                  <c:v>2.41E-2</c:v>
                </c:pt>
                <c:pt idx="91">
                  <c:v>2.69E-2</c:v>
                </c:pt>
                <c:pt idx="92">
                  <c:v>1.9199999999999998E-2</c:v>
                </c:pt>
                <c:pt idx="93">
                  <c:v>9.2999999999999992E-3</c:v>
                </c:pt>
                <c:pt idx="94">
                  <c:v>1.5100000000000001E-2</c:v>
                </c:pt>
                <c:pt idx="95">
                  <c:v>3.8800000000000001E-2</c:v>
                </c:pt>
                <c:pt idx="96">
                  <c:v>3.8800000000000001E-2</c:v>
                </c:pt>
                <c:pt idx="97">
                  <c:v>4.58E-2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09-DD4E-9387-06868406AE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563728"/>
        <c:axId val="1260155551"/>
      </c:lineChart>
      <c:catAx>
        <c:axId val="8356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0155551"/>
        <c:crosses val="autoZero"/>
        <c:auto val="1"/>
        <c:lblAlgn val="ctr"/>
        <c:lblOffset val="100"/>
        <c:noMultiLvlLbl val="0"/>
      </c:catAx>
      <c:valAx>
        <c:axId val="1260155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56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67EE6490-A09E-8B4D-B5BC-85C5DDBE25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FB743BF-02E7-D74F-9531-7A787D48122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B971179F-E4D3-0941-9E97-3620269C637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990" name="Rectangle 6">
            <a:extLst>
              <a:ext uri="{FF2B5EF4-FFF2-40B4-BE49-F238E27FC236}">
                <a16:creationId xmlns:a16="http://schemas.microsoft.com/office/drawing/2014/main" id="{F7FB03FD-577B-A140-A654-AA8A250DA7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1" name="Rectangle 7">
            <a:extLst>
              <a:ext uri="{FF2B5EF4-FFF2-40B4-BE49-F238E27FC236}">
                <a16:creationId xmlns:a16="http://schemas.microsoft.com/office/drawing/2014/main" id="{736F96B0-812E-3F49-9A95-062FA15EB9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CB36E19-F8EE-5247-A913-5E92781F28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B36E19-F8EE-5247-A913-5E92781F2881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9810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B36E19-F8EE-5247-A913-5E92781F2881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183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B36E19-F8EE-5247-A913-5E92781F2881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418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B36E19-F8EE-5247-A913-5E92781F2881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5504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B36E19-F8EE-5247-A913-5E92781F2881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2562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432223"/>
            <a:ext cx="7579614" cy="2346711"/>
          </a:xfrm>
          <a:noFill/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3600" b="0" cap="all" baseline="0">
                <a:blipFill dpi="0" rotWithShape="1">
                  <a:blip r:embed="rId5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3D825B-C932-5B43-9884-E56F302F9182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pPr>
              <a:defRPr/>
            </a:pPr>
            <a:fld id="{8136DEF5-F1A6-AA47-99C8-301527D6D8D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36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84632"/>
            <a:ext cx="7848600" cy="1267968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800" y="6272785"/>
            <a:ext cx="7162800" cy="43281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A25D40-AD66-1409-90C4-FA94D13A5D17}"/>
              </a:ext>
            </a:extLst>
          </p:cNvPr>
          <p:cNvSpPr txBox="1"/>
          <p:nvPr/>
        </p:nvSpPr>
        <p:spPr>
          <a:xfrm>
            <a:off x="8305800" y="6373368"/>
            <a:ext cx="638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8B5A4B2-E9A6-6D4E-82FC-EA84D6FA2603}" type="slidenum">
              <a:rPr lang="en-US" sz="1200" smtClean="0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22915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A6BC89-24C2-744D-87E0-C3399B95E503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C7F343F2-2E29-D64F-841E-96B1BF01C7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6118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61732" cy="11917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DA7D3C-173D-7446-BD93-76622A9FD59E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CE34FF-9866-0E40-8EB2-13A41A3374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4019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5D22F8-BC97-A142-AA92-EC34387B0291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735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BC6D2DBC-CD69-B447-B536-EE6DDD2A973B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A742B8-B401-6E49-A84D-E4ECA53700C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97546" cy="13441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44495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1B1582-586F-7045-B51E-F1FB04F6078E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8F44DB-5C14-3642-AB31-A05BAB75A20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627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5D22F8-BC97-A142-AA92-EC34387B0291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66868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ADBE74-01FA-FA42-961B-F593C0714D9D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081F6-E9CD-1E44-BB58-8CB7097EF7D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3960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82E047-803E-6A4D-BFA6-6A78A3805F9F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EA66B5-2982-DF4B-96EE-0577BCBF823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4324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925C14-DD33-4841-8CE2-7C63451C3E8B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300919-D03A-D54C-B85D-175746978FB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518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25607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143000" y="1828800"/>
            <a:ext cx="7753350" cy="41910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66228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DC5D22F8-BC97-A142-AA92-EC34387B0291}" type="datetime1">
              <a:rPr lang="en-US" altLang="en-US" smtClean="0"/>
              <a:pPr>
                <a:defRPr/>
              </a:pPr>
              <a:t>12/16/25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454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D6AF47D6-89F3-B245-A2F7-F10A54DD2C4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Market Timing Approaches: Mean Reversion and Macro Fundamentals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6490CE5-1A68-9045-9F3F-F028EEB7342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Interest rates and the Economy…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I. Mean Reversion Measures</a:t>
            </a:r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052DC195-2F8C-6948-93F3-EB5492A1B6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approaches are based upon  the assumption that assets have a normal range that they trade at, and that any deviation from the normal range is an indication that assets are mispriced.</a:t>
            </a:r>
          </a:p>
          <a:p>
            <a:pPr lvl="1"/>
            <a:r>
              <a:rPr lang="en-US" dirty="0"/>
              <a:t>With </a:t>
            </a:r>
            <a:r>
              <a:rPr lang="en-US" b="1" dirty="0"/>
              <a:t>stocks</a:t>
            </a:r>
            <a:r>
              <a:rPr lang="en-US" dirty="0"/>
              <a:t>, the normal range is defined in </a:t>
            </a:r>
            <a:r>
              <a:rPr lang="en-US" b="1" dirty="0"/>
              <a:t>terms of PE ratios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With </a:t>
            </a:r>
            <a:r>
              <a:rPr lang="en-US" b="1" dirty="0"/>
              <a:t>bonds</a:t>
            </a:r>
            <a:r>
              <a:rPr lang="en-US" dirty="0"/>
              <a:t>, the normal range is defined in </a:t>
            </a:r>
            <a:r>
              <a:rPr lang="en-US" b="1" dirty="0"/>
              <a:t>terms of interest rates </a:t>
            </a:r>
            <a:r>
              <a:rPr lang="en-US" dirty="0"/>
              <a:t>and </a:t>
            </a:r>
            <a:r>
              <a:rPr lang="en-US" b="1" dirty="0"/>
              <a:t>default spreads (for corporate bonds).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1a. A Normal Range of PE Ratios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26D14F-CF8D-5953-8B33-FD4E7BF5D8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8077" y="1752600"/>
            <a:ext cx="5987845" cy="44196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1D4E-5464-856F-66FE-47C0983F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Shiller PE ratios…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CD5547-9233-912C-772F-D3B345E02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52124" y="1752600"/>
            <a:ext cx="6039752" cy="4419600"/>
          </a:xfrm>
        </p:spPr>
      </p:pic>
    </p:spTree>
    <p:extLst>
      <p:ext uri="{BB962C8B-B14F-4D97-AF65-F5344CB8AC3E}">
        <p14:creationId xmlns:p14="http://schemas.microsoft.com/office/powerpoint/2010/main" val="1785432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4C911-DC3C-4E0D-B427-FF16493B2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1B. A normal range for interest rates…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AA1F66C-1937-5620-151F-A1676426E49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1752600"/>
          <a:ext cx="77724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4853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II. Fundamentals</a:t>
            </a:r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EF504B20-3D04-B04E-B3F3-0C35EBE597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simplest way to use fundamentals is to </a:t>
            </a:r>
            <a:r>
              <a:rPr lang="en-US" b="1" dirty="0"/>
              <a:t>focus on macroeconomic variables such as interest rates, inflation and GDP growth </a:t>
            </a:r>
            <a:r>
              <a:rPr lang="en-US" dirty="0"/>
              <a:t>and devise investing rules </a:t>
            </a:r>
            <a:r>
              <a:rPr lang="en-US" b="1" dirty="0"/>
              <a:t>based upon the levels or changes in macro economic variables</a:t>
            </a:r>
            <a:r>
              <a:rPr lang="en-US" dirty="0"/>
              <a:t>.</a:t>
            </a:r>
          </a:p>
          <a:p>
            <a:r>
              <a:rPr lang="en-US" dirty="0"/>
              <a:t>Over time, a </a:t>
            </a:r>
            <a:r>
              <a:rPr lang="en-US" b="1" dirty="0"/>
              <a:t>number of rules of  thumb have been devised that relate stock returns to the level of interest rates or the strength of the economy</a:t>
            </a:r>
            <a:r>
              <a:rPr lang="en-US" dirty="0"/>
              <a:t>. For instance, we are often told that it is </a:t>
            </a:r>
            <a:r>
              <a:rPr lang="en-US" b="1" dirty="0"/>
              <a:t>best to buy stocks </a:t>
            </a:r>
            <a:r>
              <a:rPr lang="en-US" dirty="0"/>
              <a:t>when</a:t>
            </a:r>
          </a:p>
          <a:p>
            <a:pPr lvl="1"/>
            <a:r>
              <a:rPr lang="en-US" b="1" dirty="0"/>
              <a:t>Interest rates are dropping</a:t>
            </a:r>
          </a:p>
          <a:p>
            <a:pPr lvl="1"/>
            <a:r>
              <a:rPr lang="en-US" b="1" dirty="0"/>
              <a:t>Interest rate are low</a:t>
            </a:r>
          </a:p>
          <a:p>
            <a:pPr lvl="1"/>
            <a:r>
              <a:rPr lang="en-US" b="1" dirty="0"/>
              <a:t>When the yield curve is upward sloping</a:t>
            </a:r>
            <a:endParaRPr lang="en-US" dirty="0"/>
          </a:p>
          <a:p>
            <a:pPr lvl="1"/>
            <a:r>
              <a:rPr lang="en-US" b="1" dirty="0"/>
              <a:t>GDP growth is strong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A89EF791-9CE3-2A47-981D-C8A9C0EDF5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Treasury Bill Rates: Should you buy stocks when the T.Bill rate is low?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6104D2E-B523-EBB8-9200-5C051D7792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306942"/>
              </p:ext>
            </p:extLst>
          </p:nvPr>
        </p:nvGraphicFramePr>
        <p:xfrm>
          <a:off x="685800" y="1752600"/>
          <a:ext cx="7620000" cy="2895600"/>
        </p:xfrm>
        <a:graphic>
          <a:graphicData uri="http://schemas.openxmlformats.org/drawingml/2006/table">
            <a:tbl>
              <a:tblPr firstRow="1" firstCol="1" bandRow="1" bandCol="1">
                <a:tableStyleId>{073A0DAA-6AF3-43AB-8588-CEC1D06C72B9}</a:tableStyleId>
              </a:tblPr>
              <a:tblGrid>
                <a:gridCol w="2462123">
                  <a:extLst>
                    <a:ext uri="{9D8B030D-6E8A-4147-A177-3AD203B41FA5}">
                      <a16:colId xmlns:a16="http://schemas.microsoft.com/office/drawing/2014/main" val="3024535790"/>
                    </a:ext>
                  </a:extLst>
                </a:gridCol>
                <a:gridCol w="1599481">
                  <a:extLst>
                    <a:ext uri="{9D8B030D-6E8A-4147-A177-3AD203B41FA5}">
                      <a16:colId xmlns:a16="http://schemas.microsoft.com/office/drawing/2014/main" val="2172755073"/>
                    </a:ext>
                  </a:extLst>
                </a:gridCol>
                <a:gridCol w="1347877">
                  <a:extLst>
                    <a:ext uri="{9D8B030D-6E8A-4147-A177-3AD203B41FA5}">
                      <a16:colId xmlns:a16="http://schemas.microsoft.com/office/drawing/2014/main" val="905808965"/>
                    </a:ext>
                  </a:extLst>
                </a:gridCol>
                <a:gridCol w="2210519">
                  <a:extLst>
                    <a:ext uri="{9D8B030D-6E8A-4147-A177-3AD203B41FA5}">
                      <a16:colId xmlns:a16="http://schemas.microsoft.com/office/drawing/2014/main" val="3893071858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 b="1" i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 gridSpan="2"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Stock returns in following year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787227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Change in T.Bill Rate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Number of years</a:t>
                      </a:r>
                      <a:endParaRPr lang="en-US" sz="1400" b="1" i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% of up years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Average Annual returns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4039404136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Drop by more than 1%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68.75%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9.14%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2763227241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Drop between 0 and 1%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85.19%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18.40%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769217901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Increase between 0 and 1%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71.43%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9.84%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225100455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Increase more than 1%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61.11%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6.25%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358974014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D6C4CFED-E299-8D40-8DD9-370F15CCF7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More on interest rates and stock prices…</a:t>
            </a:r>
          </a:p>
        </p:txBody>
      </p:sp>
      <p:sp>
        <p:nvSpPr>
          <p:cNvPr id="10242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 1989 study by Breen, </a:t>
            </a:r>
            <a:r>
              <a:rPr lang="en-US" altLang="en-US" dirty="0" err="1"/>
              <a:t>Glosten</a:t>
            </a:r>
            <a:r>
              <a:rPr lang="en-US" altLang="en-US" dirty="0"/>
              <a:t> and Jagannathan evaluated a strategy of </a:t>
            </a:r>
            <a:r>
              <a:rPr lang="en-US" altLang="en-US" b="1" dirty="0"/>
              <a:t>switching from stock to cash</a:t>
            </a:r>
            <a:r>
              <a:rPr lang="en-US" altLang="en-US" dirty="0"/>
              <a:t> and vice versa, </a:t>
            </a:r>
            <a:r>
              <a:rPr lang="en-US" altLang="en-US" b="1" dirty="0"/>
              <a:t>depending upon the level of the treasury bill rate </a:t>
            </a:r>
            <a:r>
              <a:rPr lang="en-US" altLang="en-US" dirty="0"/>
              <a:t>and conclude that such a strategy would have added about 2% in excess returns to an actively managed portfolio.</a:t>
            </a:r>
          </a:p>
          <a:p>
            <a:r>
              <a:rPr lang="en-US" altLang="en-US" dirty="0"/>
              <a:t>In a 2002 study that does raise cautionary notes about this strategy, Abhyankar and Davies examine the correlation between treasury bill rates and stock market returns in sub-periods from 1929 to 2000. </a:t>
            </a:r>
          </a:p>
          <a:p>
            <a:pPr lvl="1"/>
            <a:r>
              <a:rPr lang="en-US" altLang="en-US" dirty="0"/>
              <a:t>They find that </a:t>
            </a:r>
            <a:r>
              <a:rPr lang="en-US" altLang="en-US" b="1" dirty="0"/>
              <a:t>almost all of the predictability of stock market returns comes from the 1950-1975 time period</a:t>
            </a:r>
            <a:r>
              <a:rPr lang="en-US" altLang="en-US" dirty="0"/>
              <a:t>, and that short term rates have had almost no predictive power since 1975. </a:t>
            </a:r>
          </a:p>
          <a:p>
            <a:pPr lvl="1"/>
            <a:r>
              <a:rPr lang="en-US" altLang="en-US" dirty="0"/>
              <a:t>They also conclude that </a:t>
            </a:r>
            <a:r>
              <a:rPr lang="en-US" altLang="en-US" b="1" dirty="0"/>
              <a:t>short rates have more predictive power with the durable goods sector and with smaller companies than they do with the entire market</a:t>
            </a:r>
            <a:r>
              <a:rPr lang="en-US" altLang="en-US" dirty="0"/>
              <a:t>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Level of T. Bond Rates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29711" y="5707117"/>
            <a:ext cx="7304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By itself, the level of the </a:t>
            </a:r>
            <a:r>
              <a:rPr lang="en-US" sz="1800" dirty="0" err="1"/>
              <a:t>T.Bond</a:t>
            </a:r>
            <a:r>
              <a:rPr lang="en-US" sz="1800" dirty="0"/>
              <a:t> rate at the start of the period seems to provide no indication of how stocks will do during the period.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74020A7-8068-971B-FCA5-D47287EBB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4400" y="2393950"/>
            <a:ext cx="4775200" cy="3136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29F4BA6B-E265-0944-A146-4534709779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the earnings yield is high, relative to the </a:t>
            </a:r>
            <a:r>
              <a:rPr lang="en-US" dirty="0" err="1"/>
              <a:t>T.Bond</a:t>
            </a:r>
            <a:r>
              <a:rPr lang="en-US" dirty="0"/>
              <a:t> rate (The Fed Model)…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47641C5-41E5-51C4-047A-E729894E30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8648645"/>
              </p:ext>
            </p:extLst>
          </p:nvPr>
        </p:nvGraphicFramePr>
        <p:xfrm>
          <a:off x="762000" y="2362200"/>
          <a:ext cx="7696201" cy="3124201"/>
        </p:xfrm>
        <a:graphic>
          <a:graphicData uri="http://schemas.openxmlformats.org/drawingml/2006/table">
            <a:tbl>
              <a:tblPr firstRow="1" firstCol="1" bandRow="1" bandCol="1">
                <a:tableStyleId>{073A0DAA-6AF3-43AB-8588-CEC1D06C72B9}</a:tableStyleId>
              </a:tblPr>
              <a:tblGrid>
                <a:gridCol w="2190889">
                  <a:extLst>
                    <a:ext uri="{9D8B030D-6E8A-4147-A177-3AD203B41FA5}">
                      <a16:colId xmlns:a16="http://schemas.microsoft.com/office/drawing/2014/main" val="1237040802"/>
                    </a:ext>
                  </a:extLst>
                </a:gridCol>
                <a:gridCol w="951320">
                  <a:extLst>
                    <a:ext uri="{9D8B030D-6E8A-4147-A177-3AD203B41FA5}">
                      <a16:colId xmlns:a16="http://schemas.microsoft.com/office/drawing/2014/main" val="284400580"/>
                    </a:ext>
                  </a:extLst>
                </a:gridCol>
                <a:gridCol w="965134">
                  <a:extLst>
                    <a:ext uri="{9D8B030D-6E8A-4147-A177-3AD203B41FA5}">
                      <a16:colId xmlns:a16="http://schemas.microsoft.com/office/drawing/2014/main" val="4266324193"/>
                    </a:ext>
                  </a:extLst>
                </a:gridCol>
                <a:gridCol w="1189839">
                  <a:extLst>
                    <a:ext uri="{9D8B030D-6E8A-4147-A177-3AD203B41FA5}">
                      <a16:colId xmlns:a16="http://schemas.microsoft.com/office/drawing/2014/main" val="3702275815"/>
                    </a:ext>
                  </a:extLst>
                </a:gridCol>
                <a:gridCol w="1069198">
                  <a:extLst>
                    <a:ext uri="{9D8B030D-6E8A-4147-A177-3AD203B41FA5}">
                      <a16:colId xmlns:a16="http://schemas.microsoft.com/office/drawing/2014/main" val="3662107675"/>
                    </a:ext>
                  </a:extLst>
                </a:gridCol>
                <a:gridCol w="1329821">
                  <a:extLst>
                    <a:ext uri="{9D8B030D-6E8A-4147-A177-3AD203B41FA5}">
                      <a16:colId xmlns:a16="http://schemas.microsoft.com/office/drawing/2014/main" val="1357919675"/>
                    </a:ext>
                  </a:extLst>
                </a:gridCol>
              </a:tblGrid>
              <a:tr h="350126">
                <a:tc>
                  <a:txBody>
                    <a:bodyPr/>
                    <a:lstStyle/>
                    <a:p>
                      <a:pPr marL="0" marR="0" indent="45720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 gridSpan="4">
                  <a:txBody>
                    <a:bodyPr/>
                    <a:lstStyle/>
                    <a:p>
                      <a:pPr marL="0" marR="0" indent="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Stock Returns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802234"/>
                  </a:ext>
                </a:extLst>
              </a:tr>
              <a:tr h="673319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Earnings yield - T.Bond Rate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Number of years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Average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Standard Deviation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Maximum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Minimum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623030598"/>
                  </a:ext>
                </a:extLst>
              </a:tr>
              <a:tr h="350126"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&gt; 2%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13.85%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13.74%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32.15%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-11.81%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96486051"/>
                  </a:ext>
                </a:extLst>
              </a:tr>
              <a:tr h="350126"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1 -2%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0.08%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20.30%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26.38%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-38.49%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892635016"/>
                  </a:ext>
                </a:extLst>
              </a:tr>
              <a:tr h="350126"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0-1%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18.62%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7.09%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26.06%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8.99%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4233757967"/>
                  </a:ext>
                </a:extLst>
              </a:tr>
              <a:tr h="350126"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-1-0%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13.33%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13.07%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27.25%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-11.36%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3801831022"/>
                  </a:ext>
                </a:extLst>
              </a:tr>
              <a:tr h="350126"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-2-1%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7.74%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18.69%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34.11%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-23.37%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3155821706"/>
                  </a:ext>
                </a:extLst>
              </a:tr>
              <a:tr h="350126">
                <a:tc>
                  <a:txBody>
                    <a:bodyPr/>
                    <a:lstStyle/>
                    <a:p>
                      <a:pPr marL="0" marR="0" indent="45720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&lt; -2%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3.04%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8.40%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12.40%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indent="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-10.14%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36544727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3. Business Cycles and GNP growth</a:t>
            </a:r>
          </a:p>
        </p:txBody>
      </p:sp>
      <p:pic>
        <p:nvPicPr>
          <p:cNvPr id="6" name="Content Placeholder 5" descr="A graph with numbers and dots&#10;&#10;Description automatically generated">
            <a:extLst>
              <a:ext uri="{FF2B5EF4-FFF2-40B4-BE49-F238E27FC236}">
                <a16:creationId xmlns:a16="http://schemas.microsoft.com/office/drawing/2014/main" id="{829639EC-073C-0494-4B12-1D641811AA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506" y="1752600"/>
            <a:ext cx="7600988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373FF6E3-C5FE-E04B-B3DD-0B8E0DA1E9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Real GDP growth and Stock Returns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E164588-F626-6151-D5C8-84FD66555D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8031728"/>
              </p:ext>
            </p:extLst>
          </p:nvPr>
        </p:nvGraphicFramePr>
        <p:xfrm>
          <a:off x="762000" y="2133600"/>
          <a:ext cx="7696199" cy="3657602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099457">
                  <a:extLst>
                    <a:ext uri="{9D8B030D-6E8A-4147-A177-3AD203B41FA5}">
                      <a16:colId xmlns:a16="http://schemas.microsoft.com/office/drawing/2014/main" val="3397287142"/>
                    </a:ext>
                  </a:extLst>
                </a:gridCol>
                <a:gridCol w="1099457">
                  <a:extLst>
                    <a:ext uri="{9D8B030D-6E8A-4147-A177-3AD203B41FA5}">
                      <a16:colId xmlns:a16="http://schemas.microsoft.com/office/drawing/2014/main" val="1264747431"/>
                    </a:ext>
                  </a:extLst>
                </a:gridCol>
                <a:gridCol w="1099457">
                  <a:extLst>
                    <a:ext uri="{9D8B030D-6E8A-4147-A177-3AD203B41FA5}">
                      <a16:colId xmlns:a16="http://schemas.microsoft.com/office/drawing/2014/main" val="123401843"/>
                    </a:ext>
                  </a:extLst>
                </a:gridCol>
                <a:gridCol w="1099457">
                  <a:extLst>
                    <a:ext uri="{9D8B030D-6E8A-4147-A177-3AD203B41FA5}">
                      <a16:colId xmlns:a16="http://schemas.microsoft.com/office/drawing/2014/main" val="956108268"/>
                    </a:ext>
                  </a:extLst>
                </a:gridCol>
                <a:gridCol w="1099457">
                  <a:extLst>
                    <a:ext uri="{9D8B030D-6E8A-4147-A177-3AD203B41FA5}">
                      <a16:colId xmlns:a16="http://schemas.microsoft.com/office/drawing/2014/main" val="2597002585"/>
                    </a:ext>
                  </a:extLst>
                </a:gridCol>
                <a:gridCol w="1099457">
                  <a:extLst>
                    <a:ext uri="{9D8B030D-6E8A-4147-A177-3AD203B41FA5}">
                      <a16:colId xmlns:a16="http://schemas.microsoft.com/office/drawing/2014/main" val="2714931806"/>
                    </a:ext>
                  </a:extLst>
                </a:gridCol>
                <a:gridCol w="1099457">
                  <a:extLst>
                    <a:ext uri="{9D8B030D-6E8A-4147-A177-3AD203B41FA5}">
                      <a16:colId xmlns:a16="http://schemas.microsoft.com/office/drawing/2014/main" val="2017096404"/>
                    </a:ext>
                  </a:extLst>
                </a:gridCol>
              </a:tblGrid>
              <a:tr h="348343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Stock Return in next year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984220"/>
                  </a:ext>
                </a:extLst>
              </a:tr>
              <a:tr h="121920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GDP Growth Class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Number of years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Average of Stock Return in same year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Average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Std Deviation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Worst year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Best year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9153431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&gt;5%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10.04%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10.84%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21.37%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-35.34%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46.74%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8906091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3.5%-5%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13.32%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14.23%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16.02%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-11.85%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52.56%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4252389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2-3.5%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11.25%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4.93%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21.82%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-36.58%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43.72%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8055182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0-2%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-13.98%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15.35%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21.77%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-21.97%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30.23%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8976245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&lt;0%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15.78%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10.23%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21.99%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-43.84%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49.98%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5316989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All years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10.92%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11.05%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19.92%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-43.84%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52.56%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4420485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 forecasting: The perils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links are weak</a:t>
            </a:r>
            <a:r>
              <a:rPr lang="en-US" dirty="0"/>
              <a:t>: While we assume that the links between macro variables and stock prices are strong, the relationship is a lot weaker than most of us realize. Put simply, the notion that stock prices go down when the economy does badly is not backed strongly in the data.</a:t>
            </a:r>
          </a:p>
          <a:p>
            <a:r>
              <a:rPr lang="en-US" b="1" dirty="0"/>
              <a:t>Forecasting macro variables is difficult</a:t>
            </a:r>
            <a:r>
              <a:rPr lang="en-US" dirty="0"/>
              <a:t>: If you need to forecast macro variables (GDP growth, interest rates etc.) to get a forecast of the stock market, you have just replaced one problem with an even </a:t>
            </a:r>
            <a:r>
              <a:rPr lang="en-US"/>
              <a:t>bigger one.</a:t>
            </a:r>
            <a:endParaRPr lang="en-US" dirty="0"/>
          </a:p>
          <a:p>
            <a:r>
              <a:rPr lang="en-US" b="1" dirty="0"/>
              <a:t>And watch out for structural changes</a:t>
            </a:r>
            <a:r>
              <a:rPr lang="en-US" dirty="0"/>
              <a:t>: Mean reversion works as long as the underlying fundamentals do not change significantly. If they do, mean reversion will break down and you could wait for a long time for normalization and not see it.</a:t>
            </a:r>
          </a:p>
        </p:txBody>
      </p:sp>
    </p:spTree>
    <p:extLst>
      <p:ext uri="{BB962C8B-B14F-4D97-AF65-F5344CB8AC3E}">
        <p14:creationId xmlns:p14="http://schemas.microsoft.com/office/powerpoint/2010/main" val="5846981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ides2025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2025" id="{05942FBA-225E-6645-B28D-21FD89D289E1}" vid="{85763B86-D4DA-AB47-A780-1B8926470B6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Slides2025</Template>
  <TotalTime>1386</TotalTime>
  <Words>897</Words>
  <Application>Microsoft Macintosh PowerPoint</Application>
  <PresentationFormat>On-screen Show (4:3)</PresentationFormat>
  <Paragraphs>158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Calibri</vt:lpstr>
      <vt:lpstr>Rockwell</vt:lpstr>
      <vt:lpstr>Rockwell Condensed</vt:lpstr>
      <vt:lpstr>Rockwell Extra Bold</vt:lpstr>
      <vt:lpstr>Times</vt:lpstr>
      <vt:lpstr>Times New Roman</vt:lpstr>
      <vt:lpstr>Wingdings</vt:lpstr>
      <vt:lpstr>Slides2025</vt:lpstr>
      <vt:lpstr>Market Timing Approaches: Mean Reversion and Macro Fundamentals</vt:lpstr>
      <vt:lpstr>I. Mean Reversion Measures</vt:lpstr>
      <vt:lpstr>1a. A Normal Range of PE Ratios</vt:lpstr>
      <vt:lpstr>And Shiller PE ratios…</vt:lpstr>
      <vt:lpstr>1B. A normal range for interest rates…</vt:lpstr>
      <vt:lpstr>II. Fundamentals</vt:lpstr>
      <vt:lpstr>1. Treasury Bill Rates: Should you buy stocks when the T.Bill rate is low?</vt:lpstr>
      <vt:lpstr>More on interest rates and stock prices…</vt:lpstr>
      <vt:lpstr>2. Level of T. Bond Rates</vt:lpstr>
      <vt:lpstr>when the earnings yield is high, relative to the T.Bond rate (The Fed Model)…</vt:lpstr>
      <vt:lpstr>3. Business Cycles and GNP growth</vt:lpstr>
      <vt:lpstr>Real GDP growth and Stock Returns</vt:lpstr>
      <vt:lpstr>Macro forecasting: The perils</vt:lpstr>
    </vt:vector>
  </TitlesOfParts>
  <Company>Stern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Case For Passive Investing</dc:title>
  <dc:creator>Aswath Damodaran</dc:creator>
  <cp:lastModifiedBy>Aswath Damodaran</cp:lastModifiedBy>
  <cp:revision>107</cp:revision>
  <cp:lastPrinted>2025-12-16T17:51:45Z</cp:lastPrinted>
  <dcterms:created xsi:type="dcterms:W3CDTF">1998-07-22T17:34:10Z</dcterms:created>
  <dcterms:modified xsi:type="dcterms:W3CDTF">2025-12-16T17:51:49Z</dcterms:modified>
</cp:coreProperties>
</file>