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3775" r:id="rId1"/>
  </p:sldMasterIdLst>
  <p:notesMasterIdLst>
    <p:notesMasterId r:id="rId17"/>
  </p:notesMasterIdLst>
  <p:handoutMasterIdLst>
    <p:handoutMasterId r:id="rId18"/>
  </p:handoutMasterIdLst>
  <p:sldIdLst>
    <p:sldId id="256" r:id="rId2"/>
    <p:sldId id="369" r:id="rId3"/>
    <p:sldId id="378" r:id="rId4"/>
    <p:sldId id="338" r:id="rId5"/>
    <p:sldId id="379" r:id="rId6"/>
    <p:sldId id="381" r:id="rId7"/>
    <p:sldId id="340" r:id="rId8"/>
    <p:sldId id="341" r:id="rId9"/>
    <p:sldId id="376" r:id="rId10"/>
    <p:sldId id="813" r:id="rId11"/>
    <p:sldId id="345" r:id="rId12"/>
    <p:sldId id="370" r:id="rId13"/>
    <p:sldId id="371" r:id="rId14"/>
    <p:sldId id="372" r:id="rId15"/>
    <p:sldId id="350"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43"/>
    <p:restoredTop sz="93061"/>
  </p:normalViewPr>
  <p:slideViewPr>
    <p:cSldViewPr>
      <p:cViewPr varScale="1">
        <p:scale>
          <a:sx n="114" d="100"/>
          <a:sy n="114" d="100"/>
        </p:scale>
        <p:origin x="1648"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5C30510-8409-814C-ACF5-78C471CE408E}" type="datetimeFigureOut">
              <a:rPr lang="en-US" smtClean="0"/>
              <a:t>12/16/25</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A65D147-620D-D149-A77F-99C733B77788}" type="slidenum">
              <a:rPr lang="en-US" smtClean="0"/>
              <a:t>‹#›</a:t>
            </a:fld>
            <a:endParaRPr lang="en-US"/>
          </a:p>
        </p:txBody>
      </p:sp>
    </p:spTree>
    <p:extLst>
      <p:ext uri="{BB962C8B-B14F-4D97-AF65-F5344CB8AC3E}">
        <p14:creationId xmlns:p14="http://schemas.microsoft.com/office/powerpoint/2010/main" val="2220276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C3344AAA-E122-5F45-A476-21433D8358B4}"/>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41987" name="Rectangle 3">
            <a:extLst>
              <a:ext uri="{FF2B5EF4-FFF2-40B4-BE49-F238E27FC236}">
                <a16:creationId xmlns:a16="http://schemas.microsoft.com/office/drawing/2014/main" id="{0F01BAE7-FAA0-244F-96D9-9073EA0E938B}"/>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102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41989" name="Rectangle 5">
            <a:extLst>
              <a:ext uri="{FF2B5EF4-FFF2-40B4-BE49-F238E27FC236}">
                <a16:creationId xmlns:a16="http://schemas.microsoft.com/office/drawing/2014/main" id="{A532319D-69DE-E94E-BAB1-9D517ABDAF87}"/>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990" name="Rectangle 6">
            <a:extLst>
              <a:ext uri="{FF2B5EF4-FFF2-40B4-BE49-F238E27FC236}">
                <a16:creationId xmlns:a16="http://schemas.microsoft.com/office/drawing/2014/main" id="{62F5B5AC-C483-8843-8625-5AC7897E1662}"/>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41991" name="Rectangle 7">
            <a:extLst>
              <a:ext uri="{FF2B5EF4-FFF2-40B4-BE49-F238E27FC236}">
                <a16:creationId xmlns:a16="http://schemas.microsoft.com/office/drawing/2014/main" id="{FB96CD05-A265-FB40-AF1E-36338A263FF1}"/>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b" anchorCtr="0" compatLnSpc="1">
            <a:prstTxWarp prst="textNoShape">
              <a:avLst/>
            </a:prstTxWarp>
          </a:bodyPr>
          <a:lstStyle>
            <a:lvl1pPr algn="r">
              <a:defRPr sz="1200"/>
            </a:lvl1pPr>
          </a:lstStyle>
          <a:p>
            <a:pPr>
              <a:defRPr/>
            </a:pPr>
            <a:fld id="{13ACB1FB-3EF2-0C4B-8999-EBD2C23C2F43}"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13ACB1FB-3EF2-0C4B-8999-EBD2C23C2F43}" type="slidenum">
              <a:rPr lang="en-US" altLang="en-US" smtClean="0"/>
              <a:pPr>
                <a:defRPr/>
              </a:pPr>
              <a:t>1</a:t>
            </a:fld>
            <a:endParaRPr lang="en-US" altLang="en-US"/>
          </a:p>
        </p:txBody>
      </p:sp>
    </p:spTree>
    <p:extLst>
      <p:ext uri="{BB962C8B-B14F-4D97-AF65-F5344CB8AC3E}">
        <p14:creationId xmlns:p14="http://schemas.microsoft.com/office/powerpoint/2010/main" val="21440829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13ACB1FB-3EF2-0C4B-8999-EBD2C23C2F43}" type="slidenum">
              <a:rPr lang="en-US" altLang="en-US" smtClean="0"/>
              <a:pPr>
                <a:defRPr/>
              </a:pPr>
              <a:t>2</a:t>
            </a:fld>
            <a:endParaRPr lang="en-US" altLang="en-US"/>
          </a:p>
        </p:txBody>
      </p:sp>
    </p:spTree>
    <p:extLst>
      <p:ext uri="{BB962C8B-B14F-4D97-AF65-F5344CB8AC3E}">
        <p14:creationId xmlns:p14="http://schemas.microsoft.com/office/powerpoint/2010/main" val="41470003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Rot="1" noChangeAspect="1" noChangeArrowheads="1" noTextEdit="1"/>
          </p:cNvSpPr>
          <p:nvPr>
            <p:ph type="sldImg"/>
          </p:nvPr>
        </p:nvSpPr>
        <p:spPr>
          <a:xfrm>
            <a:off x="1150938" y="692150"/>
            <a:ext cx="4556125" cy="3416300"/>
          </a:xfrm>
          <a:ln/>
        </p:spPr>
      </p:sp>
      <p:sp>
        <p:nvSpPr>
          <p:cNvPr id="829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Graphs out the inverse of the PE ratios (the earnings to price ratio or the earnings yield), the 10-year treasury bond rate and the difference between the 10-year </a:t>
            </a:r>
            <a:r>
              <a:rPr lang="en-US" altLang="en-US" dirty="0" err="1">
                <a:latin typeface="Times" charset="0"/>
                <a:ea typeface="ＭＳ Ｐゴシック" charset="-128"/>
              </a:rPr>
              <a:t>T.Bond</a:t>
            </a:r>
            <a:r>
              <a:rPr lang="en-US" altLang="en-US" dirty="0">
                <a:latin typeface="Times" charset="0"/>
                <a:ea typeface="ＭＳ Ｐゴシック" charset="-128"/>
              </a:rPr>
              <a:t> rate and the 6-month </a:t>
            </a:r>
            <a:r>
              <a:rPr lang="en-US" altLang="en-US" dirty="0" err="1">
                <a:latin typeface="Times" charset="0"/>
                <a:ea typeface="ＭＳ Ｐゴシック" charset="-128"/>
              </a:rPr>
              <a:t>T.Bill</a:t>
            </a:r>
            <a:r>
              <a:rPr lang="en-US" altLang="en-US" dirty="0">
                <a:latin typeface="Times" charset="0"/>
                <a:ea typeface="ＭＳ Ｐゴシック" charset="-128"/>
              </a:rPr>
              <a:t> rate. Even without any statistical analysis, the earnings yield and interest rates are highly correlated. </a:t>
            </a:r>
          </a:p>
        </p:txBody>
      </p:sp>
    </p:spTree>
    <p:extLst>
      <p:ext uri="{BB962C8B-B14F-4D97-AF65-F5344CB8AC3E}">
        <p14:creationId xmlns:p14="http://schemas.microsoft.com/office/powerpoint/2010/main" val="10012327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Rot="1" noChangeAspect="1" noChangeArrowheads="1" noTextEdit="1"/>
          </p:cNvSpPr>
          <p:nvPr>
            <p:ph type="sldImg"/>
          </p:nvPr>
        </p:nvSpPr>
        <p:spPr>
          <a:xfrm>
            <a:off x="1150938" y="692150"/>
            <a:ext cx="4556125" cy="3416300"/>
          </a:xfrm>
          <a:ln/>
        </p:spPr>
      </p:sp>
      <p:sp>
        <p:nvSpPr>
          <p:cNvPr id="65538" name="Rectangle 3"/>
          <p:cNvSpPr>
            <a:spLocks noGrp="1" noChangeArrowheads="1"/>
          </p:cNvSpPr>
          <p:nvPr>
            <p:ph type="body" idx="1"/>
          </p:nvPr>
        </p:nvSpPr>
        <p:spPr>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228600" indent="-228600"/>
            <a:r>
              <a:rPr lang="en-US" altLang="en-US" dirty="0">
                <a:latin typeface="Times" charset="0"/>
                <a:ea typeface="ＭＳ Ｐゴシック" charset="-128"/>
              </a:rPr>
              <a:t>The regression yields the following conclusions:</a:t>
            </a:r>
          </a:p>
          <a:p>
            <a:pPr marL="228600" indent="-228600">
              <a:buFontTx/>
              <a:buAutoNum type="alphaLcPeriod"/>
            </a:pPr>
            <a:r>
              <a:rPr lang="en-US" altLang="en-US" dirty="0">
                <a:latin typeface="Times" charset="0"/>
                <a:ea typeface="ＭＳ Ｐゴシック" charset="-128"/>
              </a:rPr>
              <a:t>Every 1% increase in the treasury bond rate increases the earnings yield by 0.52% (an increase in the earnings yield lowers the PE ratio). The effect on the PE ratio will therefore depend upon whether the </a:t>
            </a:r>
            <a:r>
              <a:rPr lang="en-US" altLang="en-US" dirty="0" err="1">
                <a:latin typeface="Times" charset="0"/>
                <a:ea typeface="ＭＳ Ｐゴシック" charset="-128"/>
              </a:rPr>
              <a:t>T.Bond</a:t>
            </a:r>
            <a:r>
              <a:rPr lang="en-US" altLang="en-US" dirty="0">
                <a:latin typeface="Times" charset="0"/>
                <a:ea typeface="ＭＳ Ｐゴシック" charset="-128"/>
              </a:rPr>
              <a:t> rate is increasing from 4% to 5% (the effect will be much larger) or from 9% to 10%..</a:t>
            </a:r>
          </a:p>
          <a:p>
            <a:pPr marL="228600" indent="-228600">
              <a:buFontTx/>
              <a:buAutoNum type="alphaLcPeriod"/>
            </a:pPr>
            <a:r>
              <a:rPr lang="en-US" altLang="en-US" dirty="0">
                <a:latin typeface="Times" charset="0"/>
                <a:ea typeface="ＭＳ Ｐゴシック" charset="-128"/>
              </a:rPr>
              <a:t>Every 1% increase in the difference between long term and short term rates decreases the earnings yield by 0.17% (and increases PE ratios). As the yield curve becomes more upward sloping, expectations of real economic growth generally increase. This variable may therefore be a proxy for economic growth. Higher growth translates into higher PE ratios.</a:t>
            </a:r>
          </a:p>
          <a:p>
            <a:pPr marL="228600" indent="-228600">
              <a:buFontTx/>
              <a:buAutoNum type="alphaLcPeriod"/>
            </a:pPr>
            <a:endParaRPr lang="en-US" altLang="en-US" dirty="0">
              <a:latin typeface="Times" charset="0"/>
              <a:ea typeface="ＭＳ Ｐゴシック" charset="-128"/>
            </a:endParaRPr>
          </a:p>
          <a:p>
            <a:pPr marL="228600" indent="-228600"/>
            <a:r>
              <a:rPr lang="en-US" altLang="en-US" dirty="0">
                <a:latin typeface="Times" charset="0"/>
                <a:ea typeface="ＭＳ Ｐゴシック" charset="-128"/>
              </a:rPr>
              <a:t>The last five years, where low interest rates have co-existed with low PE ratios have changed the relationship. Perhaps, the market is less trusting of a Fed effect (that the Fed can change the real growth in the economy) than it used to be…</a:t>
            </a:r>
          </a:p>
        </p:txBody>
      </p:sp>
    </p:spTree>
    <p:extLst>
      <p:ext uri="{BB962C8B-B14F-4D97-AF65-F5344CB8AC3E}">
        <p14:creationId xmlns:p14="http://schemas.microsoft.com/office/powerpoint/2010/main" val="15901792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2"/>
          <p:cNvSpPr>
            <a:spLocks noGrp="1" noRot="1" noChangeAspect="1" noChangeArrowheads="1" noTextEdit="1"/>
          </p:cNvSpPr>
          <p:nvPr>
            <p:ph type="sldImg"/>
          </p:nvPr>
        </p:nvSpPr>
        <p:spPr>
          <a:xfrm>
            <a:off x="1150938" y="692150"/>
            <a:ext cx="4556125" cy="3416300"/>
          </a:xfrm>
          <a:ln/>
        </p:spPr>
      </p:sp>
      <p:sp>
        <p:nvSpPr>
          <p:cNvPr id="1331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ea typeface="ＭＳ Ｐゴシック" charset="-128"/>
              </a:rPr>
              <a:t>We used the Economist</a:t>
            </a:r>
            <a:r>
              <a:rPr lang="ja-JP" altLang="en-US">
                <a:ea typeface="ＭＳ Ｐゴシック" charset="-128"/>
              </a:rPr>
              <a:t>’</a:t>
            </a:r>
            <a:r>
              <a:rPr lang="en-US" altLang="ja-JP">
                <a:ea typeface="ＭＳ Ｐゴシック" charset="-128"/>
              </a:rPr>
              <a:t>s measure of country risk because it is numerical rather than the ratings, which are not. There are significant differences in country risk, at least as measured by the Economist.</a:t>
            </a:r>
          </a:p>
          <a:p>
            <a:r>
              <a:rPr lang="en-US" altLang="en-US">
                <a:ea typeface="ＭＳ Ｐゴシック" charset="-128"/>
              </a:rPr>
              <a:t>The estimates of GDP real growth were for the next year and were obtained from the OECD.</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Rot="1" noChangeAspect="1" noChangeArrowheads="1" noTextEdit="1"/>
          </p:cNvSpPr>
          <p:nvPr>
            <p:ph type="sldImg"/>
          </p:nvPr>
        </p:nvSpPr>
        <p:spPr>
          <a:xfrm>
            <a:off x="1150938" y="692150"/>
            <a:ext cx="4556125" cy="3416300"/>
          </a:xfrm>
          <a:ln/>
        </p:spPr>
      </p:sp>
      <p:sp>
        <p:nvSpPr>
          <p:cNvPr id="1536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x-none">
                <a:ea typeface="ＭＳ Ｐゴシック" charset="-128"/>
              </a:rPr>
              <a:t>The regression confirms our priors:</a:t>
            </a:r>
          </a:p>
          <a:p>
            <a:pPr marL="228600" indent="-228600">
              <a:buFontTx/>
              <a:buAutoNum type="alphaLcPeriod"/>
            </a:pPr>
            <a:r>
              <a:rPr lang="en-US" altLang="x-none">
                <a:ea typeface="ＭＳ Ｐゴシック" charset="-128"/>
              </a:rPr>
              <a:t>Higher interest rates translate into lower PE ratios.</a:t>
            </a:r>
          </a:p>
          <a:p>
            <a:pPr marL="228600" indent="-228600">
              <a:buFontTx/>
              <a:buAutoNum type="alphaLcPeriod"/>
            </a:pPr>
            <a:r>
              <a:rPr lang="en-US" altLang="x-none">
                <a:ea typeface="ＭＳ Ｐゴシック" charset="-128"/>
              </a:rPr>
              <a:t>Higher GDP growth results in higher PE ratios</a:t>
            </a:r>
          </a:p>
          <a:p>
            <a:pPr marL="228600" indent="-228600">
              <a:buFontTx/>
              <a:buAutoNum type="alphaLcPeriod"/>
            </a:pPr>
            <a:r>
              <a:rPr lang="en-US" altLang="x-none">
                <a:ea typeface="ＭＳ Ｐゴシック" charset="-128"/>
              </a:rPr>
              <a:t>Higher country risk results in lower PE ratios</a:t>
            </a:r>
          </a:p>
          <a:p>
            <a:pPr marL="228600" indent="-228600">
              <a:buFontTx/>
              <a:buAutoNum type="alphaLcPeriod"/>
            </a:pPr>
            <a:endParaRPr lang="en-US" altLang="x-none">
              <a:ea typeface="ＭＳ Ｐゴシック"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xfrm>
            <a:off x="1150938" y="692150"/>
            <a:ext cx="4556125" cy="3416300"/>
          </a:xfrm>
          <a:ln/>
        </p:spPr>
      </p:sp>
      <p:sp>
        <p:nvSpPr>
          <p:cNvPr id="1741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ea typeface="ＭＳ Ｐゴシック" charset="-128"/>
              </a:rPr>
              <a:t>The predicted PE ratios are close to the actual PE ratios for most of the countries. Venezuela looks most overvalued…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13ACB1FB-3EF2-0C4B-8999-EBD2C23C2F43}" type="slidenum">
              <a:rPr lang="en-US" altLang="en-US" smtClean="0"/>
              <a:pPr>
                <a:defRPr/>
              </a:pPr>
              <a:t>15</a:t>
            </a:fld>
            <a:endParaRPr lang="en-US" altLang="en-US"/>
          </a:p>
        </p:txBody>
      </p:sp>
    </p:spTree>
    <p:extLst>
      <p:ext uri="{BB962C8B-B14F-4D97-AF65-F5344CB8AC3E}">
        <p14:creationId xmlns:p14="http://schemas.microsoft.com/office/powerpoint/2010/main" val="1675936350"/>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4"/>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802386" y="1432223"/>
            <a:ext cx="7579614" cy="2346711"/>
          </a:xfrm>
          <a:noFill/>
        </p:spPr>
        <p:txBody>
          <a:bodyPr anchor="ctr">
            <a:noAutofit/>
          </a:bodyPr>
          <a:lstStyle>
            <a:lvl1pPr algn="l">
              <a:lnSpc>
                <a:spcPct val="80000"/>
              </a:lnSpc>
              <a:defRPr sz="3600" b="0" cap="all" baseline="0">
                <a:blipFill dpi="0" rotWithShape="1">
                  <a:blip r:embed="rId5"/>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3D26A9E3-151A-DC40-A008-56E99036CE0B}" type="datetime1">
              <a:rPr lang="en-US" altLang="en-US" smtClean="0"/>
              <a:pPr>
                <a:defRPr/>
              </a:pPr>
              <a:t>12/16/25</a:t>
            </a:fld>
            <a:endParaRPr lang="en-US" altLang="en-US"/>
          </a:p>
        </p:txBody>
      </p:sp>
      <p:sp>
        <p:nvSpPr>
          <p:cNvPr id="5" name="Footer Placeholder 4"/>
          <p:cNvSpPr>
            <a:spLocks noGrp="1"/>
          </p:cNvSpPr>
          <p:nvPr>
            <p:ph type="ftr" sz="quarter" idx="11"/>
          </p:nvPr>
        </p:nvSpPr>
        <p:spPr>
          <a:xfrm>
            <a:off x="812805" y="6272785"/>
            <a:ext cx="4745736" cy="365125"/>
          </a:xfrm>
        </p:spPr>
        <p:txBody>
          <a:bodyPr/>
          <a:lstStyle/>
          <a:p>
            <a:pPr>
              <a:defRPr/>
            </a:pPr>
            <a:endParaRPr lang="en-US"/>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pPr>
              <a:defRPr/>
            </a:pPr>
            <a:fld id="{83D890FD-9F41-AD43-BA61-53F852C8786C}" type="slidenum">
              <a:rPr lang="en-US" altLang="en-US" smtClean="0"/>
              <a:pPr>
                <a:defRPr/>
              </a:pPr>
              <a:t>‹#›</a:t>
            </a:fld>
            <a:endParaRPr lang="en-US" altLang="en-US"/>
          </a:p>
        </p:txBody>
      </p:sp>
    </p:spTree>
    <p:extLst>
      <p:ext uri="{BB962C8B-B14F-4D97-AF65-F5344CB8AC3E}">
        <p14:creationId xmlns:p14="http://schemas.microsoft.com/office/powerpoint/2010/main" val="1125246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84632"/>
            <a:ext cx="7848600" cy="1267968"/>
          </a:xfrm>
          <a:blipFill>
            <a:blip r:embed="rId2"/>
            <a:tile tx="0" ty="0" sx="100000" sy="100000" flip="none" algn="tl"/>
          </a:blipFill>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685800" y="1752600"/>
            <a:ext cx="77724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a:xfrm>
            <a:off x="685800" y="6272785"/>
            <a:ext cx="7162800" cy="432815"/>
          </a:xfrm>
        </p:spPr>
        <p:txBody>
          <a:bodyPr/>
          <a:lstStyle/>
          <a:p>
            <a:pPr>
              <a:defRPr/>
            </a:pPr>
            <a:endParaRPr lang="en-US"/>
          </a:p>
        </p:txBody>
      </p:sp>
      <p:sp>
        <p:nvSpPr>
          <p:cNvPr id="11" name="TextBox 10">
            <a:extLst>
              <a:ext uri="{FF2B5EF4-FFF2-40B4-BE49-F238E27FC236}">
                <a16:creationId xmlns:a16="http://schemas.microsoft.com/office/drawing/2014/main" id="{30A25D40-AD66-1409-90C4-FA94D13A5D17}"/>
              </a:ext>
            </a:extLst>
          </p:cNvPr>
          <p:cNvSpPr txBox="1"/>
          <p:nvPr/>
        </p:nvSpPr>
        <p:spPr>
          <a:xfrm>
            <a:off x="8305800" y="6373368"/>
            <a:ext cx="638503" cy="276999"/>
          </a:xfrm>
          <a:prstGeom prst="rect">
            <a:avLst/>
          </a:prstGeom>
          <a:noFill/>
        </p:spPr>
        <p:txBody>
          <a:bodyPr wrap="square" rtlCol="0">
            <a:spAutoFit/>
          </a:bodyPr>
          <a:lstStyle/>
          <a:p>
            <a:fld id="{18B5A4B2-E9A6-6D4E-82FC-EA84D6FA2603}" type="slidenum">
              <a:rPr lang="en-US" sz="1200" smtClean="0"/>
              <a:t>‹#›</a:t>
            </a:fld>
            <a:endParaRPr lang="en-US" sz="1200" dirty="0"/>
          </a:p>
        </p:txBody>
      </p:sp>
    </p:spTree>
    <p:extLst>
      <p:ext uri="{BB962C8B-B14F-4D97-AF65-F5344CB8AC3E}">
        <p14:creationId xmlns:p14="http://schemas.microsoft.com/office/powerpoint/2010/main" val="39176028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fld id="{EE3E4661-7E68-0742-9176-7D84C4E2A68C}" type="datetime1">
              <a:rPr lang="en-US" altLang="en-US" smtClean="0"/>
              <a:pPr>
                <a:defRPr/>
              </a:pPr>
              <a:t>12/16/25</a:t>
            </a:fld>
            <a:endParaRPr lang="en-US" altLang="en-US"/>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endParaRPr lang="en-US"/>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pPr>
              <a:defRPr/>
            </a:pPr>
            <a:fld id="{49D8B7FC-1B57-F94B-8B89-7883FD5A44D3}" type="slidenum">
              <a:rPr lang="en-US" altLang="en-US" smtClean="0"/>
              <a:pPr>
                <a:defRPr/>
              </a:pPr>
              <a:t>‹#›</a:t>
            </a:fld>
            <a:endParaRPr lang="en-US" altLang="en-US"/>
          </a:p>
        </p:txBody>
      </p:sp>
    </p:spTree>
    <p:extLst>
      <p:ext uri="{BB962C8B-B14F-4D97-AF65-F5344CB8AC3E}">
        <p14:creationId xmlns:p14="http://schemas.microsoft.com/office/powerpoint/2010/main" val="5291940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61732" cy="11917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3BA55483-C9CA-E049-B05D-970F1542AC4C}" type="datetime1">
              <a:rPr lang="en-US" altLang="en-US" smtClean="0"/>
              <a:pPr>
                <a:defRPr/>
              </a:pPr>
              <a:t>12/16/25</a:t>
            </a:fld>
            <a:endParaRPr lang="en-US" alt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0D43A4A3-7778-C144-B17A-5806681AECCF}" type="slidenum">
              <a:rPr lang="en-US" altLang="en-US" smtClean="0"/>
              <a:pPr>
                <a:defRPr/>
              </a:pPr>
              <a:t>‹#›</a:t>
            </a:fld>
            <a:endParaRPr lang="en-US" altLang="en-US"/>
          </a:p>
        </p:txBody>
      </p:sp>
    </p:spTree>
    <p:extLst>
      <p:ext uri="{BB962C8B-B14F-4D97-AF65-F5344CB8AC3E}">
        <p14:creationId xmlns:p14="http://schemas.microsoft.com/office/powerpoint/2010/main" val="24784702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A4366167-F9F5-4E4E-94EE-5005A6C2D33D}" type="datetime1">
              <a:rPr lang="en-US" altLang="en-US" smtClean="0"/>
              <a:pPr>
                <a:defRPr/>
              </a:pPr>
              <a:t>12/16/25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r>
              <a:rPr lang="en-US"/>
              <a:t>1</a:t>
            </a: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8586980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fld id="{B31736B7-2F1D-0842-AC96-B95403D03425}" type="datetime1">
              <a:rPr lang="en-US" altLang="en-US" smtClean="0"/>
              <a:pPr>
                <a:defRPr/>
              </a:pPr>
              <a:t>12/16/25</a:t>
            </a:fld>
            <a:endParaRPr lang="en-US" alt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endParaRPr lang="en-US"/>
          </a:p>
        </p:txBody>
      </p:sp>
      <p:sp>
        <p:nvSpPr>
          <p:cNvPr id="5" name="Slide Number Placeholder 4"/>
          <p:cNvSpPr>
            <a:spLocks noGrp="1"/>
          </p:cNvSpPr>
          <p:nvPr>
            <p:ph type="sldNum" sz="quarter" idx="12"/>
          </p:nvPr>
        </p:nvSpPr>
        <p:spPr/>
        <p:txBody>
          <a:bodyPr/>
          <a:lstStyle/>
          <a:p>
            <a:pPr>
              <a:defRPr/>
            </a:pPr>
            <a:fld id="{C4E5FAE4-5C70-DE4F-AC5A-1EF09754412F}" type="slidenum">
              <a:rPr lang="en-US" altLang="en-US" smtClean="0"/>
              <a:pPr>
                <a:defRPr/>
              </a:pPr>
              <a:t>‹#›</a:t>
            </a:fld>
            <a:endParaRPr lang="en-US" altLang="en-US"/>
          </a:p>
        </p:txBody>
      </p:sp>
      <p:sp>
        <p:nvSpPr>
          <p:cNvPr id="6" name="Title 5"/>
          <p:cNvSpPr>
            <a:spLocks noGrp="1"/>
          </p:cNvSpPr>
          <p:nvPr>
            <p:ph type="title"/>
          </p:nvPr>
        </p:nvSpPr>
        <p:spPr>
          <a:xfrm>
            <a:off x="685800" y="484632"/>
            <a:ext cx="7797546" cy="1344168"/>
          </a:xfrm>
        </p:spPr>
        <p:txBody>
          <a:bodyPr/>
          <a:lstStyle/>
          <a:p>
            <a:r>
              <a:rPr lang="en-US"/>
              <a:t>Click to edit Master title style</a:t>
            </a:r>
          </a:p>
        </p:txBody>
      </p:sp>
    </p:spTree>
    <p:extLst>
      <p:ext uri="{BB962C8B-B14F-4D97-AF65-F5344CB8AC3E}">
        <p14:creationId xmlns:p14="http://schemas.microsoft.com/office/powerpoint/2010/main" val="14516441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4B0F313-DDD8-154A-9465-C74ABAA6AB2E}" type="datetime1">
              <a:rPr lang="en-US" altLang="en-US" smtClean="0"/>
              <a:pPr>
                <a:defRPr/>
              </a:pPr>
              <a:t>12/16/25</a:t>
            </a:fld>
            <a:endParaRPr lang="en-US" alt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C167329A-0FCE-CD4F-9D38-E2435A5B104D}" type="slidenum">
              <a:rPr lang="en-US" altLang="en-US" smtClean="0"/>
              <a:pPr>
                <a:defRPr/>
              </a:pPr>
              <a:t>‹#›</a:t>
            </a:fld>
            <a:endParaRPr lang="en-US" altLang="en-US"/>
          </a:p>
        </p:txBody>
      </p:sp>
    </p:spTree>
    <p:extLst>
      <p:ext uri="{BB962C8B-B14F-4D97-AF65-F5344CB8AC3E}">
        <p14:creationId xmlns:p14="http://schemas.microsoft.com/office/powerpoint/2010/main" val="42297056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pPr>
              <a:defRPr/>
            </a:pPr>
            <a:fld id="{A4366167-F9F5-4E4E-94EE-5005A6C2D33D}" type="datetime1">
              <a:rPr lang="en-US" altLang="en-US" smtClean="0"/>
              <a:pPr>
                <a:defRPr/>
              </a:pPr>
              <a:t>12/16/25</a:t>
            </a:fld>
            <a:endParaRPr lang="en-US" altLang="en-US"/>
          </a:p>
        </p:txBody>
      </p:sp>
      <p:sp>
        <p:nvSpPr>
          <p:cNvPr id="10" name="Footer Placeholder 9"/>
          <p:cNvSpPr>
            <a:spLocks noGrp="1"/>
          </p:cNvSpPr>
          <p:nvPr>
            <p:ph type="ftr" sz="quarter" idx="11"/>
          </p:nvPr>
        </p:nvSpPr>
        <p:spPr/>
        <p:txBody>
          <a:bodyPr/>
          <a:lstStyle/>
          <a:p>
            <a:pPr>
              <a:defRPr/>
            </a:pPr>
            <a:endParaRPr lang="en-US"/>
          </a:p>
        </p:txBody>
      </p:sp>
      <p:sp>
        <p:nvSpPr>
          <p:cNvPr id="11" name="Slide Number Placeholder 10"/>
          <p:cNvSpPr>
            <a:spLocks noGrp="1"/>
          </p:cNvSpPr>
          <p:nvPr>
            <p:ph type="sldNum" sz="quarter" idx="12"/>
          </p:nvPr>
        </p:nvSpPr>
        <p:spPr/>
        <p:txBody>
          <a:bodyPr/>
          <a:lstStyle/>
          <a:p>
            <a:pPr>
              <a:defRPr/>
            </a:pPr>
            <a:r>
              <a:rPr lang="en-US"/>
              <a:t>1</a:t>
            </a:r>
          </a:p>
        </p:txBody>
      </p:sp>
    </p:spTree>
    <p:extLst>
      <p:ext uri="{BB962C8B-B14F-4D97-AF65-F5344CB8AC3E}">
        <p14:creationId xmlns:p14="http://schemas.microsoft.com/office/powerpoint/2010/main" val="24705570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pPr>
              <a:defRPr/>
            </a:pPr>
            <a:fld id="{C5BDEC22-3A68-2846-BB65-FC1B0508E98A}" type="datetime1">
              <a:rPr lang="en-US" altLang="en-US" smtClean="0"/>
              <a:pPr>
                <a:defRPr/>
              </a:pPr>
              <a:t>12/16/25</a:t>
            </a:fld>
            <a:endParaRPr lang="en-US" altLang="en-US"/>
          </a:p>
        </p:txBody>
      </p:sp>
      <p:sp>
        <p:nvSpPr>
          <p:cNvPr id="10" name="Slide Number Placeholder 9"/>
          <p:cNvSpPr>
            <a:spLocks noGrp="1"/>
          </p:cNvSpPr>
          <p:nvPr>
            <p:ph type="sldNum" sz="quarter" idx="12"/>
          </p:nvPr>
        </p:nvSpPr>
        <p:spPr/>
        <p:txBody>
          <a:bodyPr/>
          <a:lstStyle/>
          <a:p>
            <a:pPr>
              <a:defRPr/>
            </a:pPr>
            <a:fld id="{46EFA2AB-161F-9442-B4FA-C3C3F0E08A3E}" type="slidenum">
              <a:rPr lang="en-US" altLang="en-US" smtClean="0"/>
              <a:pPr>
                <a:defRPr/>
              </a:pPr>
              <a:t>‹#›</a:t>
            </a:fld>
            <a:endParaRPr lang="en-US" altLang="en-US"/>
          </a:p>
        </p:txBody>
      </p:sp>
    </p:spTree>
    <p:extLst>
      <p:ext uri="{BB962C8B-B14F-4D97-AF65-F5344CB8AC3E}">
        <p14:creationId xmlns:p14="http://schemas.microsoft.com/office/powerpoint/2010/main" val="36671355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C7930BFA-6476-7544-897F-57EDA73018C4}" type="datetime1">
              <a:rPr lang="en-US" altLang="en-US" smtClean="0"/>
              <a:pPr>
                <a:defRPr/>
              </a:pPr>
              <a:t>12/16/25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D859E206-A7AE-1A44-A06E-C8B5B2F66B6D}" type="slidenum">
              <a:rPr lang="en-US" altLang="en-US" smtClean="0"/>
              <a:pPr>
                <a:defRPr/>
              </a:pPr>
              <a:t>‹#›</a:t>
            </a:fld>
            <a:endParaRPr lang="en-US" altLang="en-US"/>
          </a:p>
        </p:txBody>
      </p:sp>
    </p:spTree>
    <p:extLst>
      <p:ext uri="{BB962C8B-B14F-4D97-AF65-F5344CB8AC3E}">
        <p14:creationId xmlns:p14="http://schemas.microsoft.com/office/powerpoint/2010/main" val="40921353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E4FC1DEF-E859-7641-8212-6C10BBB12F6F}" type="datetime1">
              <a:rPr lang="en-US" altLang="en-US" smtClean="0"/>
              <a:pPr>
                <a:defRPr/>
              </a:pPr>
              <a:t>12/16/25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A69A3D51-32AC-4F47-A03B-76BB9DB4D39A}" type="slidenum">
              <a:rPr lang="en-US" altLang="en-US" smtClean="0"/>
              <a:pPr>
                <a:defRPr/>
              </a:pPr>
              <a:t>‹#›</a:t>
            </a:fld>
            <a:endParaRPr lang="en-US" altLang="en-US"/>
          </a:p>
        </p:txBody>
      </p:sp>
    </p:spTree>
    <p:extLst>
      <p:ext uri="{BB962C8B-B14F-4D97-AF65-F5344CB8AC3E}">
        <p14:creationId xmlns:p14="http://schemas.microsoft.com/office/powerpoint/2010/main" val="31289947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875476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a:t>Click to edit Master title style</a:t>
            </a:r>
          </a:p>
        </p:txBody>
      </p:sp>
      <p:sp>
        <p:nvSpPr>
          <p:cNvPr id="3" name="Chart Placeholder 2"/>
          <p:cNvSpPr>
            <a:spLocks noGrp="1"/>
          </p:cNvSpPr>
          <p:nvPr>
            <p:ph type="chart" idx="1"/>
          </p:nvPr>
        </p:nvSpPr>
        <p:spPr>
          <a:xfrm>
            <a:off x="1143000" y="1828800"/>
            <a:ext cx="7753350" cy="4191000"/>
          </a:xfrm>
        </p:spPr>
        <p:txBody>
          <a:bodyPr>
            <a:normAutofit/>
          </a:bodyPr>
          <a:lstStyle/>
          <a:p>
            <a:pPr lvl="0"/>
            <a:r>
              <a:rPr lang="en-US" noProof="0"/>
              <a:t>Click icon to add chart</a:t>
            </a:r>
          </a:p>
        </p:txBody>
      </p:sp>
    </p:spTree>
    <p:extLst>
      <p:ext uri="{BB962C8B-B14F-4D97-AF65-F5344CB8AC3E}">
        <p14:creationId xmlns:p14="http://schemas.microsoft.com/office/powerpoint/2010/main" val="8077608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5">
                <a:duotone>
                  <a:schemeClr val="accent1">
                    <a:shade val="45000"/>
                    <a:satMod val="135000"/>
                  </a:schemeClr>
                  <a:prstClr val="white"/>
                </a:duotone>
                <a:extLst>
                  <a:ext uri="{BEBA8EAE-BF5A-486C-A8C5-ECC9F3942E4B}">
                    <a14:imgProps xmlns:a14="http://schemas.microsoft.com/office/drawing/2010/main">
                      <a14:imgLayer r:embed="rId1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fld id="{A4366167-F9F5-4E4E-94EE-5005A6C2D33D}" type="datetime1">
              <a:rPr lang="en-US" altLang="en-US" smtClean="0"/>
              <a:pPr>
                <a:defRPr/>
              </a:pPr>
              <a:t>12/16/25</a:t>
            </a:fld>
            <a:endParaRPr lang="en-US" altLang="en-US"/>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endParaRPr lang="en-US"/>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r>
              <a:rPr lang="en-US"/>
              <a:t>1</a:t>
            </a:r>
          </a:p>
        </p:txBody>
      </p:sp>
    </p:spTree>
    <p:extLst>
      <p:ext uri="{BB962C8B-B14F-4D97-AF65-F5344CB8AC3E}">
        <p14:creationId xmlns:p14="http://schemas.microsoft.com/office/powerpoint/2010/main" val="1136044623"/>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 id="2147483787" r:id="rId12"/>
    <p:sldLayoutId id="2147483788" r:id="rId13"/>
  </p:sldLayoutIdLst>
  <p:txStyles>
    <p:titleStyle>
      <a:lvl1pPr algn="l" defTabSz="914400" rtl="0" eaLnBrk="1" latinLnBrk="0" hangingPunct="1">
        <a:lnSpc>
          <a:spcPct val="90000"/>
        </a:lnSpc>
        <a:spcBef>
          <a:spcPct val="0"/>
        </a:spcBef>
        <a:buNone/>
        <a:defRPr sz="4200" b="0" kern="1200" cap="all" baseline="0">
          <a:blipFill>
            <a:blip r:embed="rId17">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a16="http://schemas.microsoft.com/office/drawing/2014/main" id="{57D303F0-5AB9-EE4E-8EA2-D8DA6E8BEC49}"/>
              </a:ext>
            </a:extLst>
          </p:cNvPr>
          <p:cNvSpPr>
            <a:spLocks noGrp="1" noChangeArrowheads="1"/>
          </p:cNvSpPr>
          <p:nvPr>
            <p:ph type="ctrTitle"/>
          </p:nvPr>
        </p:nvSpPr>
        <p:spPr/>
        <p:txBody>
          <a:bodyPr/>
          <a:lstStyle/>
          <a:p>
            <a:r>
              <a:rPr lang="en-US" altLang="en-US" dirty="0"/>
              <a:t>Market Timing Approaches:</a:t>
            </a:r>
            <a:br>
              <a:rPr lang="en-US" altLang="en-US" dirty="0"/>
            </a:br>
            <a:r>
              <a:rPr lang="en-US" altLang="en-US" dirty="0"/>
              <a:t>Valuing/pricing the Market</a:t>
            </a:r>
          </a:p>
        </p:txBody>
      </p:sp>
      <p:sp>
        <p:nvSpPr>
          <p:cNvPr id="3075" name="Rectangle 3">
            <a:extLst>
              <a:ext uri="{FF2B5EF4-FFF2-40B4-BE49-F238E27FC236}">
                <a16:creationId xmlns:a16="http://schemas.microsoft.com/office/drawing/2014/main" id="{0ABCDA63-5016-D840-897E-EB84DE605F27}"/>
              </a:ext>
            </a:extLst>
          </p:cNvPr>
          <p:cNvSpPr>
            <a:spLocks noGrp="1" noChangeArrowheads="1"/>
          </p:cNvSpPr>
          <p:nvPr>
            <p:ph type="subTitle" idx="1"/>
          </p:nvPr>
        </p:nvSpPr>
        <p:spPr/>
        <p:txBody>
          <a:bodyPr/>
          <a:lstStyle/>
          <a:p>
            <a:r>
              <a:rPr lang="en-US" dirty="0"/>
              <a:t>Cash flows, growth and risk?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itle 1"/>
          <p:cNvSpPr>
            <a:spLocks noGrp="1"/>
          </p:cNvSpPr>
          <p:nvPr>
            <p:ph type="title"/>
          </p:nvPr>
        </p:nvSpPr>
        <p:spPr/>
        <p:txBody>
          <a:bodyPr/>
          <a:lstStyle/>
          <a:p>
            <a:r>
              <a:rPr lang="en-US" altLang="en-US"/>
              <a:t>Valuation Approaches</a:t>
            </a:r>
          </a:p>
        </p:txBody>
      </p:sp>
      <p:sp>
        <p:nvSpPr>
          <p:cNvPr id="3074" name="Content Placeholder 2"/>
          <p:cNvSpPr>
            <a:spLocks noGrp="1"/>
          </p:cNvSpPr>
          <p:nvPr>
            <p:ph idx="1"/>
          </p:nvPr>
        </p:nvSpPr>
        <p:spPr/>
        <p:txBody>
          <a:bodyPr/>
          <a:lstStyle/>
          <a:p>
            <a:r>
              <a:rPr lang="en-US" altLang="en-US" dirty="0"/>
              <a:t>Just as you can value individual stocks with intrinsic valuation (DCF) models and relative valuation (multiples) models, </a:t>
            </a:r>
            <a:r>
              <a:rPr lang="en-US" altLang="en-US" b="1" dirty="0"/>
              <a:t>you can value the market</a:t>
            </a:r>
            <a:r>
              <a:rPr lang="en-US" altLang="en-US" dirty="0"/>
              <a:t>.</a:t>
            </a:r>
          </a:p>
          <a:p>
            <a:r>
              <a:rPr lang="en-US" altLang="en-US" dirty="0"/>
              <a:t>If you have faith in your market valuations, you view markets as </a:t>
            </a:r>
            <a:r>
              <a:rPr lang="en-US" altLang="en-US" b="1" dirty="0"/>
              <a:t>under valued (over valued) if they are priced at a level lower (higher) </a:t>
            </a:r>
            <a:r>
              <a:rPr lang="en-US" altLang="en-US" dirty="0"/>
              <a:t>than predicted by your intrinsic or relative value models.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intrinsic valuation of the market</a:t>
            </a:r>
          </a:p>
        </p:txBody>
      </p:sp>
      <p:sp>
        <p:nvSpPr>
          <p:cNvPr id="3" name="Content Placeholder 2"/>
          <p:cNvSpPr>
            <a:spLocks noGrp="1"/>
          </p:cNvSpPr>
          <p:nvPr>
            <p:ph idx="1"/>
          </p:nvPr>
        </p:nvSpPr>
        <p:spPr/>
        <p:txBody>
          <a:bodyPr/>
          <a:lstStyle/>
          <a:p>
            <a:r>
              <a:rPr lang="en-US" dirty="0"/>
              <a:t>Following the same thesis that the value of a business (stock) is the present value of the cash flows on that business (stock), you can value the entire market.</a:t>
            </a:r>
          </a:p>
          <a:p>
            <a:r>
              <a:rPr lang="en-US" dirty="0"/>
              <a:t>To value the market, you have to </a:t>
            </a:r>
          </a:p>
          <a:p>
            <a:pPr lvl="1"/>
            <a:r>
              <a:rPr lang="en-US" b="1" dirty="0"/>
              <a:t>Estimate expected cash flows </a:t>
            </a:r>
            <a:r>
              <a:rPr lang="en-US" dirty="0"/>
              <a:t>from buying the entire market in future years. If you are looking at an equity index, these cash flows have to be to equity investors.</a:t>
            </a:r>
          </a:p>
          <a:p>
            <a:pPr lvl="1"/>
            <a:r>
              <a:rPr lang="en-US" b="1" dirty="0"/>
              <a:t>Assess a rate of return </a:t>
            </a:r>
            <a:r>
              <a:rPr lang="en-US" dirty="0"/>
              <a:t>that you believe is a fair rate of return on stocks collectively, by adding a “fair” equity risk premium to a risk free rate.</a:t>
            </a:r>
          </a:p>
        </p:txBody>
      </p:sp>
    </p:spTree>
    <p:extLst>
      <p:ext uri="{BB962C8B-B14F-4D97-AF65-F5344CB8AC3E}">
        <p14:creationId xmlns:p14="http://schemas.microsoft.com/office/powerpoint/2010/main" val="14926095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a:extLst>
              <a:ext uri="{FF2B5EF4-FFF2-40B4-BE49-F238E27FC236}">
                <a16:creationId xmlns:a16="http://schemas.microsoft.com/office/drawing/2014/main" id="{5DB5AF7C-9F98-F349-B0D6-92E45C93EDF9}"/>
              </a:ext>
            </a:extLst>
          </p:cNvPr>
          <p:cNvSpPr>
            <a:spLocks noGrp="1" noChangeArrowheads="1"/>
          </p:cNvSpPr>
          <p:nvPr>
            <p:ph type="title"/>
          </p:nvPr>
        </p:nvSpPr>
        <p:spPr/>
        <p:txBody>
          <a:bodyPr/>
          <a:lstStyle/>
          <a:p>
            <a:r>
              <a:rPr lang="en-US" dirty="0" err="1"/>
              <a:t>IIntrinsic</a:t>
            </a:r>
            <a:r>
              <a:rPr lang="en-US" dirty="0"/>
              <a:t> Value: Valuing the S&amp;P 500 with a dividend discount model</a:t>
            </a:r>
          </a:p>
        </p:txBody>
      </p:sp>
      <p:sp>
        <p:nvSpPr>
          <p:cNvPr id="4098" name="Rectangle 3"/>
          <p:cNvSpPr>
            <a:spLocks noGrp="1"/>
          </p:cNvSpPr>
          <p:nvPr>
            <p:ph idx="1"/>
          </p:nvPr>
        </p:nvSpPr>
        <p:spPr/>
        <p:txBody>
          <a:bodyPr/>
          <a:lstStyle/>
          <a:p>
            <a:r>
              <a:rPr lang="en-US" dirty="0"/>
              <a:t>On January 1, 2025, the S&amp;P 500 was trading at 5881.63, and the dividends on the index amounted to 73.40 over the previous year (on earnings of 243.32 during the year). </a:t>
            </a:r>
          </a:p>
          <a:p>
            <a:r>
              <a:rPr lang="en-US" dirty="0"/>
              <a:t>On the same date, analysts were estimating an expected growth rate of 9.57% in earnings for the index for the following five years. </a:t>
            </a:r>
          </a:p>
          <a:p>
            <a:r>
              <a:rPr lang="en-US" dirty="0"/>
              <a:t>Assuming that dividends grow at the same rate as earnings, we obtain the following:</a:t>
            </a:r>
          </a:p>
        </p:txBody>
      </p:sp>
      <p:graphicFrame>
        <p:nvGraphicFramePr>
          <p:cNvPr id="6" name="Table 5">
            <a:extLst>
              <a:ext uri="{FF2B5EF4-FFF2-40B4-BE49-F238E27FC236}">
                <a16:creationId xmlns:a16="http://schemas.microsoft.com/office/drawing/2014/main" id="{D3F6E760-CD71-E211-C6EA-97E93E115FD4}"/>
              </a:ext>
            </a:extLst>
          </p:cNvPr>
          <p:cNvGraphicFramePr>
            <a:graphicFrameLocks noGrp="1"/>
          </p:cNvGraphicFramePr>
          <p:nvPr>
            <p:extLst>
              <p:ext uri="{D42A27DB-BD31-4B8C-83A1-F6EECF244321}">
                <p14:modId xmlns:p14="http://schemas.microsoft.com/office/powerpoint/2010/main" val="964393678"/>
              </p:ext>
            </p:extLst>
          </p:nvPr>
        </p:nvGraphicFramePr>
        <p:xfrm>
          <a:off x="990598" y="4572000"/>
          <a:ext cx="7467602" cy="1219200"/>
        </p:xfrm>
        <a:graphic>
          <a:graphicData uri="http://schemas.openxmlformats.org/drawingml/2006/table">
            <a:tbl>
              <a:tblPr firstRow="1" firstCol="1" bandRow="1">
                <a:tableStyleId>{073A0DAA-6AF3-43AB-8588-CEC1D06C72B9}</a:tableStyleId>
              </a:tblPr>
              <a:tblGrid>
                <a:gridCol w="1832956">
                  <a:extLst>
                    <a:ext uri="{9D8B030D-6E8A-4147-A177-3AD203B41FA5}">
                      <a16:colId xmlns:a16="http://schemas.microsoft.com/office/drawing/2014/main" val="2003926160"/>
                    </a:ext>
                  </a:extLst>
                </a:gridCol>
                <a:gridCol w="1425633">
                  <a:extLst>
                    <a:ext uri="{9D8B030D-6E8A-4147-A177-3AD203B41FA5}">
                      <a16:colId xmlns:a16="http://schemas.microsoft.com/office/drawing/2014/main" val="29104075"/>
                    </a:ext>
                  </a:extLst>
                </a:gridCol>
                <a:gridCol w="780704">
                  <a:extLst>
                    <a:ext uri="{9D8B030D-6E8A-4147-A177-3AD203B41FA5}">
                      <a16:colId xmlns:a16="http://schemas.microsoft.com/office/drawing/2014/main" val="3444275232"/>
                    </a:ext>
                  </a:extLst>
                </a:gridCol>
                <a:gridCol w="780704">
                  <a:extLst>
                    <a:ext uri="{9D8B030D-6E8A-4147-A177-3AD203B41FA5}">
                      <a16:colId xmlns:a16="http://schemas.microsoft.com/office/drawing/2014/main" val="3117776649"/>
                    </a:ext>
                  </a:extLst>
                </a:gridCol>
                <a:gridCol w="882535">
                  <a:extLst>
                    <a:ext uri="{9D8B030D-6E8A-4147-A177-3AD203B41FA5}">
                      <a16:colId xmlns:a16="http://schemas.microsoft.com/office/drawing/2014/main" val="3305050630"/>
                    </a:ext>
                  </a:extLst>
                </a:gridCol>
                <a:gridCol w="882535">
                  <a:extLst>
                    <a:ext uri="{9D8B030D-6E8A-4147-A177-3AD203B41FA5}">
                      <a16:colId xmlns:a16="http://schemas.microsoft.com/office/drawing/2014/main" val="2884373944"/>
                    </a:ext>
                  </a:extLst>
                </a:gridCol>
                <a:gridCol w="882535">
                  <a:extLst>
                    <a:ext uri="{9D8B030D-6E8A-4147-A177-3AD203B41FA5}">
                      <a16:colId xmlns:a16="http://schemas.microsoft.com/office/drawing/2014/main" val="1682632416"/>
                    </a:ext>
                  </a:extLst>
                </a:gridCol>
              </a:tblGrid>
              <a:tr h="457200">
                <a:tc>
                  <a:txBody>
                    <a:bodyPr/>
                    <a:lstStyle/>
                    <a:p>
                      <a:endParaRPr lang="en-US" sz="1200" dirty="0">
                        <a:effectLst/>
                        <a:latin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200">
                          <a:effectLst/>
                        </a:rPr>
                        <a:t>Last 12 months</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200">
                          <a:effectLst/>
                        </a:rPr>
                        <a:t>1</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200">
                          <a:effectLst/>
                        </a:rPr>
                        <a:t>2</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200">
                          <a:effectLst/>
                        </a:rPr>
                        <a:t>3</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200">
                          <a:effectLst/>
                        </a:rPr>
                        <a:t>4</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200">
                          <a:effectLst/>
                        </a:rPr>
                        <a:t>5</a:t>
                      </a:r>
                      <a:endParaRPr lang="en-US" sz="18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1479960820"/>
                  </a:ext>
                </a:extLst>
              </a:tr>
              <a:tr h="304800">
                <a:tc>
                  <a:txBody>
                    <a:bodyPr/>
                    <a:lstStyle/>
                    <a:p>
                      <a:pPr marL="0" marR="0" indent="0" algn="l">
                        <a:spcBef>
                          <a:spcPts val="0"/>
                        </a:spcBef>
                        <a:spcAft>
                          <a:spcPts val="0"/>
                        </a:spcAft>
                      </a:pPr>
                      <a:r>
                        <a:rPr lang="en-US" sz="1200">
                          <a:effectLst/>
                        </a:rPr>
                        <a:t>Expected Earnings</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200" dirty="0">
                          <a:effectLst/>
                        </a:rPr>
                        <a:t>243.32</a:t>
                      </a:r>
                      <a:endParaRPr lang="en-US" sz="18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200" dirty="0">
                          <a:effectLst/>
                        </a:rPr>
                        <a:t>266.62</a:t>
                      </a:r>
                      <a:endParaRPr lang="en-US" sz="18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200" dirty="0">
                          <a:effectLst/>
                        </a:rPr>
                        <a:t>292.14</a:t>
                      </a:r>
                      <a:endParaRPr lang="en-US" sz="18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200" dirty="0">
                          <a:effectLst/>
                        </a:rPr>
                        <a:t>320.12</a:t>
                      </a:r>
                      <a:endParaRPr lang="en-US" sz="18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200" dirty="0">
                          <a:effectLst/>
                        </a:rPr>
                        <a:t>350.77</a:t>
                      </a:r>
                      <a:endParaRPr lang="en-US" sz="18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200">
                          <a:effectLst/>
                        </a:rPr>
                        <a:t>384.35</a:t>
                      </a:r>
                      <a:endParaRPr lang="en-US" sz="18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3095947334"/>
                  </a:ext>
                </a:extLst>
              </a:tr>
              <a:tr h="457200">
                <a:tc>
                  <a:txBody>
                    <a:bodyPr/>
                    <a:lstStyle/>
                    <a:p>
                      <a:pPr marL="0" marR="0" indent="0" algn="l">
                        <a:spcBef>
                          <a:spcPts val="0"/>
                        </a:spcBef>
                        <a:spcAft>
                          <a:spcPts val="0"/>
                        </a:spcAft>
                      </a:pPr>
                      <a:r>
                        <a:rPr lang="en-US" sz="1200">
                          <a:effectLst/>
                        </a:rPr>
                        <a:t>Expected Dividends</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200" dirty="0">
                          <a:effectLst/>
                        </a:rPr>
                        <a:t>73.40</a:t>
                      </a:r>
                      <a:endParaRPr lang="en-US" sz="18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200">
                          <a:effectLst/>
                        </a:rPr>
                        <a:t> $  80.42 </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200">
                          <a:effectLst/>
                        </a:rPr>
                        <a:t> $  88.12 </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200">
                          <a:effectLst/>
                        </a:rPr>
                        <a:t> $    96.56 </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200" dirty="0">
                          <a:effectLst/>
                        </a:rPr>
                        <a:t> $  105.81 </a:t>
                      </a:r>
                      <a:endParaRPr lang="en-US" sz="18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200" dirty="0">
                          <a:effectLst/>
                        </a:rPr>
                        <a:t> $  115.94 </a:t>
                      </a:r>
                      <a:endParaRPr lang="en-US" sz="1800" dirty="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1067992798"/>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64DD58-B0C3-4F3F-A717-29CE516AAE51}"/>
              </a:ext>
            </a:extLst>
          </p:cNvPr>
          <p:cNvSpPr>
            <a:spLocks noGrp="1"/>
          </p:cNvSpPr>
          <p:nvPr>
            <p:ph type="title"/>
          </p:nvPr>
        </p:nvSpPr>
        <p:spPr/>
        <p:txBody>
          <a:bodyPr/>
          <a:lstStyle/>
          <a:p>
            <a:r>
              <a:rPr lang="en-US" dirty="0"/>
              <a:t>Completing the valuation</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976B21BD-CEFA-4D37-1CD9-3F103DBCB79C}"/>
                  </a:ext>
                </a:extLst>
              </p:cNvPr>
              <p:cNvSpPr>
                <a:spLocks noGrp="1"/>
              </p:cNvSpPr>
              <p:nvPr>
                <p:ph idx="1"/>
              </p:nvPr>
            </p:nvSpPr>
            <p:spPr/>
            <p:txBody>
              <a:bodyPr/>
              <a:lstStyle/>
              <a:p>
                <a:r>
                  <a:rPr lang="en-US" dirty="0"/>
                  <a:t>To estimate the cost of equity, </a:t>
                </a:r>
                <a:r>
                  <a:rPr lang="en-US" b="1" dirty="0"/>
                  <a:t>we assume a beta of one for the index and use the riskfree rate on January 1, 2025, of 4.58% and an equity risk premium of 4.5%:</a:t>
                </a:r>
              </a:p>
              <a:p>
                <a:pPr marL="0" indent="0" algn="ctr">
                  <a:buNone/>
                </a:pPr>
                <a:r>
                  <a:rPr lang="en-US" dirty="0"/>
                  <a:t>Cost of equity = 4.58% + 4.5% = 9.08%</a:t>
                </a:r>
              </a:p>
              <a:p>
                <a:r>
                  <a:rPr lang="en-US" dirty="0"/>
                  <a:t>After year 5, </a:t>
                </a:r>
                <a:r>
                  <a:rPr lang="en-US" b="1" dirty="0"/>
                  <a:t>earnings and dividends are expected to grow at 4.58%, the same nominal rate as the economy </a:t>
                </a:r>
                <a:r>
                  <a:rPr lang="en-US" dirty="0"/>
                  <a:t>(assumed to be equal to the riskfree rate). </a:t>
                </a:r>
              </a:p>
              <a:p>
                <a:r>
                  <a:rPr lang="en-US" dirty="0"/>
                  <a:t>The value that we obtained for the index is below:</a:t>
                </a:r>
              </a:p>
              <a:p>
                <a:pPr marL="0" indent="0">
                  <a:buNone/>
                </a:pPr>
                <a:r>
                  <a:rPr lang="en-US" sz="1800" dirty="0">
                    <a:effectLst/>
                    <a:latin typeface="Times New Roman" panose="02020603050405020304" pitchFamily="18" charset="0"/>
                    <a:ea typeface="Times New Roman" panose="02020603050405020304" pitchFamily="18" charset="0"/>
                  </a:rPr>
                  <a:t> </a:t>
                </a:r>
                <a14:m>
                  <m:oMath xmlns:m="http://schemas.openxmlformats.org/officeDocument/2006/math">
                    <m:f>
                      <m:fPr>
                        <m:ctrlPr>
                          <a:rPr lang="en-US" sz="1800" i="1">
                            <a:effectLst/>
                            <a:latin typeface="Cambria Math" panose="02040503050406030204" pitchFamily="18" charset="0"/>
                            <a:ea typeface="Times New Roman" panose="02020603050405020304" pitchFamily="18" charset="0"/>
                          </a:rPr>
                        </m:ctrlPr>
                      </m:fPr>
                      <m:num>
                        <m:r>
                          <a:rPr lang="en-US" sz="1800" i="1">
                            <a:effectLst/>
                            <a:latin typeface="Cambria Math" panose="02040503050406030204" pitchFamily="18" charset="0"/>
                            <a:ea typeface="Times New Roman" panose="02020603050405020304" pitchFamily="18" charset="0"/>
                          </a:rPr>
                          <m:t>80.42</m:t>
                        </m:r>
                      </m:num>
                      <m:den>
                        <m:r>
                          <a:rPr lang="en-US" sz="1800" i="1">
                            <a:effectLst/>
                            <a:latin typeface="Cambria Math" panose="02040503050406030204" pitchFamily="18" charset="0"/>
                            <a:ea typeface="Times New Roman" panose="02020603050405020304" pitchFamily="18" charset="0"/>
                          </a:rPr>
                          <m:t>1.0908</m:t>
                        </m:r>
                      </m:den>
                    </m:f>
                  </m:oMath>
                </a14:m>
                <a:r>
                  <a:rPr lang="en-US" sz="1800" dirty="0">
                    <a:effectLst/>
                    <a:latin typeface="Times New Roman" panose="02020603050405020304" pitchFamily="18" charset="0"/>
                    <a:ea typeface="Times New Roman" panose="02020603050405020304" pitchFamily="18" charset="0"/>
                  </a:rPr>
                  <a:t> + </a:t>
                </a:r>
                <a14:m>
                  <m:oMath xmlns:m="http://schemas.openxmlformats.org/officeDocument/2006/math">
                    <m:f>
                      <m:fPr>
                        <m:ctrlPr>
                          <a:rPr lang="en-US" sz="1800" i="1">
                            <a:effectLst/>
                            <a:latin typeface="Cambria Math" panose="02040503050406030204" pitchFamily="18" charset="0"/>
                            <a:ea typeface="Times New Roman" panose="02020603050405020304" pitchFamily="18" charset="0"/>
                          </a:rPr>
                        </m:ctrlPr>
                      </m:fPr>
                      <m:num>
                        <m:r>
                          <a:rPr lang="en-US" sz="1800" i="1">
                            <a:effectLst/>
                            <a:latin typeface="Cambria Math" panose="02040503050406030204" pitchFamily="18" charset="0"/>
                            <a:ea typeface="Times New Roman" panose="02020603050405020304" pitchFamily="18" charset="0"/>
                          </a:rPr>
                          <m:t>88.12</m:t>
                        </m:r>
                      </m:num>
                      <m:den>
                        <m:sSup>
                          <m:sSupPr>
                            <m:ctrlPr>
                              <a:rPr lang="en-US" sz="1800" i="1">
                                <a:effectLst/>
                                <a:latin typeface="Cambria Math" panose="02040503050406030204" pitchFamily="18" charset="0"/>
                                <a:ea typeface="Times New Roman" panose="02020603050405020304" pitchFamily="18" charset="0"/>
                              </a:rPr>
                            </m:ctrlPr>
                          </m:sSupPr>
                          <m:e>
                            <m:r>
                              <a:rPr lang="en-US" sz="1800" i="1">
                                <a:effectLst/>
                                <a:latin typeface="Cambria Math" panose="02040503050406030204" pitchFamily="18" charset="0"/>
                                <a:ea typeface="Times New Roman" panose="02020603050405020304" pitchFamily="18" charset="0"/>
                              </a:rPr>
                              <m:t>1.0908</m:t>
                            </m:r>
                          </m:e>
                          <m:sup>
                            <m:r>
                              <a:rPr lang="en-US" sz="1800" i="1">
                                <a:effectLst/>
                                <a:latin typeface="Cambria Math" panose="02040503050406030204" pitchFamily="18" charset="0"/>
                                <a:ea typeface="Times New Roman" panose="02020603050405020304" pitchFamily="18" charset="0"/>
                              </a:rPr>
                              <m:t>2</m:t>
                            </m:r>
                          </m:sup>
                        </m:sSup>
                      </m:den>
                    </m:f>
                  </m:oMath>
                </a14:m>
                <a:r>
                  <a:rPr lang="en-US" sz="1800" dirty="0">
                    <a:effectLst/>
                    <a:latin typeface="Times New Roman" panose="02020603050405020304" pitchFamily="18" charset="0"/>
                    <a:ea typeface="Times New Roman" panose="02020603050405020304" pitchFamily="18" charset="0"/>
                  </a:rPr>
                  <a:t>+ </a:t>
                </a:r>
                <a14:m>
                  <m:oMath xmlns:m="http://schemas.openxmlformats.org/officeDocument/2006/math">
                    <m:f>
                      <m:fPr>
                        <m:ctrlPr>
                          <a:rPr lang="en-US" sz="1800" i="1">
                            <a:effectLst/>
                            <a:latin typeface="Cambria Math" panose="02040503050406030204" pitchFamily="18" charset="0"/>
                            <a:ea typeface="Times New Roman" panose="02020603050405020304" pitchFamily="18" charset="0"/>
                          </a:rPr>
                        </m:ctrlPr>
                      </m:fPr>
                      <m:num>
                        <m:r>
                          <a:rPr lang="en-US" sz="1800" i="1">
                            <a:effectLst/>
                            <a:latin typeface="Cambria Math" panose="02040503050406030204" pitchFamily="18" charset="0"/>
                            <a:ea typeface="Times New Roman" panose="02020603050405020304" pitchFamily="18" charset="0"/>
                          </a:rPr>
                          <m:t>96.56</m:t>
                        </m:r>
                      </m:num>
                      <m:den>
                        <m:sSup>
                          <m:sSupPr>
                            <m:ctrlPr>
                              <a:rPr lang="en-US" sz="1800" i="1">
                                <a:effectLst/>
                                <a:latin typeface="Cambria Math" panose="02040503050406030204" pitchFamily="18" charset="0"/>
                                <a:ea typeface="Times New Roman" panose="02020603050405020304" pitchFamily="18" charset="0"/>
                              </a:rPr>
                            </m:ctrlPr>
                          </m:sSupPr>
                          <m:e>
                            <m:r>
                              <a:rPr lang="en-US" sz="1800" i="1">
                                <a:effectLst/>
                                <a:latin typeface="Cambria Math" panose="02040503050406030204" pitchFamily="18" charset="0"/>
                                <a:ea typeface="Times New Roman" panose="02020603050405020304" pitchFamily="18" charset="0"/>
                              </a:rPr>
                              <m:t>1.0908</m:t>
                            </m:r>
                          </m:e>
                          <m:sup>
                            <m:r>
                              <a:rPr lang="en-US" sz="1800" i="1">
                                <a:effectLst/>
                                <a:latin typeface="Cambria Math" panose="02040503050406030204" pitchFamily="18" charset="0"/>
                                <a:ea typeface="Times New Roman" panose="02020603050405020304" pitchFamily="18" charset="0"/>
                              </a:rPr>
                              <m:t>3</m:t>
                            </m:r>
                          </m:sup>
                        </m:sSup>
                      </m:den>
                    </m:f>
                  </m:oMath>
                </a14:m>
                <a:r>
                  <a:rPr lang="en-US" sz="1800" dirty="0">
                    <a:effectLst/>
                    <a:latin typeface="Times New Roman" panose="02020603050405020304" pitchFamily="18" charset="0"/>
                    <a:ea typeface="Times New Roman" panose="02020603050405020304" pitchFamily="18" charset="0"/>
                  </a:rPr>
                  <a:t>+ </a:t>
                </a:r>
                <a14:m>
                  <m:oMath xmlns:m="http://schemas.openxmlformats.org/officeDocument/2006/math">
                    <m:f>
                      <m:fPr>
                        <m:ctrlPr>
                          <a:rPr lang="en-US" sz="1800" i="1">
                            <a:effectLst/>
                            <a:latin typeface="Cambria Math" panose="02040503050406030204" pitchFamily="18" charset="0"/>
                            <a:ea typeface="Times New Roman" panose="02020603050405020304" pitchFamily="18" charset="0"/>
                          </a:rPr>
                        </m:ctrlPr>
                      </m:fPr>
                      <m:num>
                        <m:r>
                          <a:rPr lang="en-US" sz="1800" i="1">
                            <a:effectLst/>
                            <a:latin typeface="Cambria Math" panose="02040503050406030204" pitchFamily="18" charset="0"/>
                            <a:ea typeface="Times New Roman" panose="02020603050405020304" pitchFamily="18" charset="0"/>
                          </a:rPr>
                          <m:t>105.81</m:t>
                        </m:r>
                      </m:num>
                      <m:den>
                        <m:sSup>
                          <m:sSupPr>
                            <m:ctrlPr>
                              <a:rPr lang="en-US" sz="1800" i="1">
                                <a:effectLst/>
                                <a:latin typeface="Cambria Math" panose="02040503050406030204" pitchFamily="18" charset="0"/>
                                <a:ea typeface="Times New Roman" panose="02020603050405020304" pitchFamily="18" charset="0"/>
                              </a:rPr>
                            </m:ctrlPr>
                          </m:sSupPr>
                          <m:e>
                            <m:r>
                              <a:rPr lang="en-US" sz="1800" i="1">
                                <a:effectLst/>
                                <a:latin typeface="Cambria Math" panose="02040503050406030204" pitchFamily="18" charset="0"/>
                                <a:ea typeface="Times New Roman" panose="02020603050405020304" pitchFamily="18" charset="0"/>
                              </a:rPr>
                              <m:t>1.0908</m:t>
                            </m:r>
                          </m:e>
                          <m:sup>
                            <m:r>
                              <a:rPr lang="en-US" sz="1800" i="1">
                                <a:effectLst/>
                                <a:latin typeface="Cambria Math" panose="02040503050406030204" pitchFamily="18" charset="0"/>
                                <a:ea typeface="Times New Roman" panose="02020603050405020304" pitchFamily="18" charset="0"/>
                              </a:rPr>
                              <m:t>4</m:t>
                            </m:r>
                          </m:sup>
                        </m:sSup>
                      </m:den>
                    </m:f>
                  </m:oMath>
                </a14:m>
                <a:r>
                  <a:rPr lang="en-US" sz="1800" dirty="0">
                    <a:effectLst/>
                    <a:latin typeface="Times New Roman" panose="02020603050405020304" pitchFamily="18" charset="0"/>
                    <a:ea typeface="Times New Roman" panose="02020603050405020304" pitchFamily="18" charset="0"/>
                  </a:rPr>
                  <a:t>+ </a:t>
                </a:r>
                <a14:m>
                  <m:oMath xmlns:m="http://schemas.openxmlformats.org/officeDocument/2006/math">
                    <m:f>
                      <m:fPr>
                        <m:ctrlPr>
                          <a:rPr lang="en-US" sz="1800" i="1">
                            <a:effectLst/>
                            <a:latin typeface="Cambria Math" panose="02040503050406030204" pitchFamily="18" charset="0"/>
                            <a:ea typeface="Times New Roman" panose="02020603050405020304" pitchFamily="18" charset="0"/>
                          </a:rPr>
                        </m:ctrlPr>
                      </m:fPr>
                      <m:num>
                        <m:r>
                          <a:rPr lang="en-US" sz="1800" i="1">
                            <a:effectLst/>
                            <a:latin typeface="Cambria Math" panose="02040503050406030204" pitchFamily="18" charset="0"/>
                            <a:ea typeface="Times New Roman" panose="02020603050405020304" pitchFamily="18" charset="0"/>
                          </a:rPr>
                          <m:t>115.94</m:t>
                        </m:r>
                      </m:num>
                      <m:den>
                        <m:sSup>
                          <m:sSupPr>
                            <m:ctrlPr>
                              <a:rPr lang="en-US" sz="1800" i="1">
                                <a:effectLst/>
                                <a:latin typeface="Cambria Math" panose="02040503050406030204" pitchFamily="18" charset="0"/>
                                <a:ea typeface="Times New Roman" panose="02020603050405020304" pitchFamily="18" charset="0"/>
                              </a:rPr>
                            </m:ctrlPr>
                          </m:sSupPr>
                          <m:e>
                            <m:r>
                              <a:rPr lang="en-US" sz="1800" i="1">
                                <a:effectLst/>
                                <a:latin typeface="Cambria Math" panose="02040503050406030204" pitchFamily="18" charset="0"/>
                                <a:ea typeface="Times New Roman" panose="02020603050405020304" pitchFamily="18" charset="0"/>
                              </a:rPr>
                              <m:t>1.0908</m:t>
                            </m:r>
                          </m:e>
                          <m:sup>
                            <m:r>
                              <a:rPr lang="en-US" sz="1800" i="1">
                                <a:effectLst/>
                                <a:latin typeface="Cambria Math" panose="02040503050406030204" pitchFamily="18" charset="0"/>
                                <a:ea typeface="Times New Roman" panose="02020603050405020304" pitchFamily="18" charset="0"/>
                              </a:rPr>
                              <m:t>5</m:t>
                            </m:r>
                          </m:sup>
                        </m:sSup>
                      </m:den>
                    </m:f>
                  </m:oMath>
                </a14:m>
                <a:r>
                  <a:rPr lang="en-US" sz="1800" dirty="0">
                    <a:effectLst/>
                    <a:latin typeface="Times New Roman" panose="02020603050405020304" pitchFamily="18" charset="0"/>
                    <a:ea typeface="Times New Roman" panose="02020603050405020304" pitchFamily="18" charset="0"/>
                  </a:rPr>
                  <a:t>+ </a:t>
                </a:r>
                <a14:m>
                  <m:oMath xmlns:m="http://schemas.openxmlformats.org/officeDocument/2006/math">
                    <m:f>
                      <m:fPr>
                        <m:ctrlPr>
                          <a:rPr lang="en-US" sz="1800" i="1">
                            <a:effectLst/>
                            <a:latin typeface="Cambria Math" panose="02040503050406030204" pitchFamily="18" charset="0"/>
                            <a:ea typeface="Times New Roman" panose="02020603050405020304" pitchFamily="18" charset="0"/>
                          </a:rPr>
                        </m:ctrlPr>
                      </m:fPr>
                      <m:num>
                        <m:r>
                          <a:rPr lang="en-US" sz="1800" i="1">
                            <a:effectLst/>
                            <a:latin typeface="Cambria Math" panose="02040503050406030204" pitchFamily="18" charset="0"/>
                            <a:ea typeface="Times New Roman" panose="02020603050405020304" pitchFamily="18" charset="0"/>
                          </a:rPr>
                          <m:t>115.94 (1.0458)</m:t>
                        </m:r>
                      </m:num>
                      <m:den>
                        <m:sSup>
                          <m:sSupPr>
                            <m:ctrlPr>
                              <a:rPr lang="en-US" sz="1800" i="1">
                                <a:effectLst/>
                                <a:latin typeface="Cambria Math" panose="02040503050406030204" pitchFamily="18" charset="0"/>
                                <a:ea typeface="Times New Roman" panose="02020603050405020304" pitchFamily="18" charset="0"/>
                              </a:rPr>
                            </m:ctrlPr>
                          </m:sSupPr>
                          <m:e>
                            <m:d>
                              <m:dPr>
                                <m:ctrlPr>
                                  <a:rPr lang="en-US" sz="1800" i="1">
                                    <a:effectLst/>
                                    <a:latin typeface="Cambria Math" panose="02040503050406030204" pitchFamily="18" charset="0"/>
                                    <a:ea typeface="Times New Roman" panose="02020603050405020304" pitchFamily="18" charset="0"/>
                                  </a:rPr>
                                </m:ctrlPr>
                              </m:dPr>
                              <m:e>
                                <m:r>
                                  <a:rPr lang="en-US" sz="1800" i="1">
                                    <a:effectLst/>
                                    <a:latin typeface="Cambria Math" panose="02040503050406030204" pitchFamily="18" charset="0"/>
                                    <a:ea typeface="Times New Roman" panose="02020603050405020304" pitchFamily="18" charset="0"/>
                                  </a:rPr>
                                  <m:t>.0908−.0458</m:t>
                                </m:r>
                              </m:e>
                            </m:d>
                            <m:r>
                              <a:rPr lang="en-US" sz="1800" i="1">
                                <a:effectLst/>
                                <a:latin typeface="Cambria Math" panose="02040503050406030204" pitchFamily="18" charset="0"/>
                                <a:ea typeface="Times New Roman" panose="02020603050405020304" pitchFamily="18" charset="0"/>
                              </a:rPr>
                              <m:t>(1.0908</m:t>
                            </m:r>
                          </m:e>
                          <m:sup>
                            <m:r>
                              <a:rPr lang="en-US" sz="1800" i="1">
                                <a:effectLst/>
                                <a:latin typeface="Cambria Math" panose="02040503050406030204" pitchFamily="18" charset="0"/>
                                <a:ea typeface="Times New Roman" panose="02020603050405020304" pitchFamily="18" charset="0"/>
                              </a:rPr>
                              <m:t>5</m:t>
                            </m:r>
                          </m:sup>
                        </m:sSup>
                        <m:r>
                          <a:rPr lang="en-US" sz="1800" i="1">
                            <a:effectLst/>
                            <a:latin typeface="Cambria Math" panose="02040503050406030204" pitchFamily="18" charset="0"/>
                            <a:ea typeface="Times New Roman" panose="02020603050405020304" pitchFamily="18" charset="0"/>
                          </a:rPr>
                          <m:t>)</m:t>
                        </m:r>
                      </m:den>
                    </m:f>
                  </m:oMath>
                </a14:m>
                <a:r>
                  <a:rPr lang="en-US" sz="1800" dirty="0">
                    <a:effectLst/>
                    <a:latin typeface="Times New Roman" panose="02020603050405020304" pitchFamily="18" charset="0"/>
                    <a:ea typeface="Times New Roman" panose="02020603050405020304" pitchFamily="18" charset="0"/>
                  </a:rPr>
                  <a:t>  = 2079.16</a:t>
                </a:r>
              </a:p>
              <a:p>
                <a:pPr marL="0" indent="0">
                  <a:buNone/>
                </a:pPr>
                <a:endParaRPr lang="en-US" dirty="0"/>
              </a:p>
              <a:p>
                <a:endParaRPr lang="en-US" dirty="0"/>
              </a:p>
            </p:txBody>
          </p:sp>
        </mc:Choice>
        <mc:Fallback>
          <p:sp>
            <p:nvSpPr>
              <p:cNvPr id="3" name="Content Placeholder 2">
                <a:extLst>
                  <a:ext uri="{FF2B5EF4-FFF2-40B4-BE49-F238E27FC236}">
                    <a16:creationId xmlns:a16="http://schemas.microsoft.com/office/drawing/2014/main" id="{976B21BD-CEFA-4D37-1CD9-3F103DBCB79C}"/>
                  </a:ext>
                </a:extLst>
              </p:cNvPr>
              <p:cNvSpPr>
                <a:spLocks noGrp="1" noRot="1" noChangeAspect="1" noMove="1" noResize="1" noEditPoints="1" noAdjustHandles="1" noChangeArrowheads="1" noChangeShapeType="1" noTextEdit="1"/>
              </p:cNvSpPr>
              <p:nvPr>
                <p:ph idx="1"/>
              </p:nvPr>
            </p:nvSpPr>
            <p:spPr>
              <a:blipFill>
                <a:blip r:embed="rId2"/>
                <a:stretch>
                  <a:fillRect l="-489" t="-1433" r="-1142"/>
                </a:stretch>
              </a:blipFill>
            </p:spPr>
            <p:txBody>
              <a:bodyPr/>
              <a:lstStyle/>
              <a:p>
                <a:r>
                  <a:rPr lang="en-US">
                    <a:noFill/>
                  </a:rPr>
                  <a:t> </a:t>
                </a:r>
              </a:p>
            </p:txBody>
          </p:sp>
        </mc:Fallback>
      </mc:AlternateContent>
    </p:spTree>
    <p:extLst>
      <p:ext uri="{BB962C8B-B14F-4D97-AF65-F5344CB8AC3E}">
        <p14:creationId xmlns:p14="http://schemas.microsoft.com/office/powerpoint/2010/main" val="11047907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9CA77-644F-D72F-EFBC-010730E07794}"/>
              </a:ext>
            </a:extLst>
          </p:cNvPr>
          <p:cNvSpPr>
            <a:spLocks noGrp="1"/>
          </p:cNvSpPr>
          <p:nvPr>
            <p:ph type="title"/>
          </p:nvPr>
        </p:nvSpPr>
        <p:spPr/>
        <p:txBody>
          <a:bodyPr/>
          <a:lstStyle/>
          <a:p>
            <a:r>
              <a:rPr lang="en-US" dirty="0"/>
              <a:t>From dividends to augmented dividends…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2323ED49-AEFF-9A97-BB35-0F65F7143B22}"/>
                  </a:ext>
                </a:extLst>
              </p:cNvPr>
              <p:cNvSpPr>
                <a:spLocks noGrp="1"/>
              </p:cNvSpPr>
              <p:nvPr>
                <p:ph idx="1"/>
              </p:nvPr>
            </p:nvSpPr>
            <p:spPr/>
            <p:txBody>
              <a:bodyPr/>
              <a:lstStyle/>
              <a:p>
                <a:pPr lvl="0"/>
                <a:r>
                  <a:rPr lang="en-US" dirty="0"/>
                  <a:t>Since many of the companies in the index have chosen to return cash in the form of stock buybacks, rather than dividends, a more realistic estimate of value would incorporate these expected buybacks. </a:t>
                </a:r>
              </a:p>
              <a:p>
                <a:pPr lvl="0"/>
                <a:r>
                  <a:rPr lang="en-US" dirty="0"/>
                  <a:t>To do so, </a:t>
                </a:r>
                <a:r>
                  <a:rPr lang="en-US" b="1" dirty="0"/>
                  <a:t>we added the buybacks in the last twelve months to the dividends to arrive at a value of 182.79 for augmented dividends on the index</a:t>
                </a:r>
                <a:r>
                  <a:rPr lang="en-US" dirty="0"/>
                  <a:t>. </a:t>
                </a:r>
              </a:p>
              <a:p>
                <a:pPr lvl="0"/>
                <a:r>
                  <a:rPr lang="en-US" dirty="0"/>
                  <a:t>The payout ratio reflects current growth, and it can be adjusted over time to reflect the expectations that growth will be lower in the future. That would increase the payout ratio in stable growth. The value with these augmented cash flows is:</a:t>
                </a:r>
              </a:p>
              <a:p>
                <a:pPr marL="0" indent="0">
                  <a:buNone/>
                </a:pPr>
                <a14:m>
                  <m:oMath xmlns:m="http://schemas.openxmlformats.org/officeDocument/2006/math">
                    <m:f>
                      <m:fPr>
                        <m:ctrlPr>
                          <a:rPr lang="en-US" sz="1800" i="1" smtClean="0">
                            <a:effectLst/>
                            <a:latin typeface="Cambria Math" panose="02040503050406030204" pitchFamily="18" charset="0"/>
                            <a:ea typeface="Times New Roman" panose="02020603050405020304" pitchFamily="18" charset="0"/>
                          </a:rPr>
                        </m:ctrlPr>
                      </m:fPr>
                      <m:num>
                        <m:r>
                          <a:rPr lang="en-US" sz="1800" i="1">
                            <a:effectLst/>
                            <a:latin typeface="Cambria Math" panose="02040503050406030204" pitchFamily="18" charset="0"/>
                            <a:ea typeface="Times New Roman" panose="02020603050405020304" pitchFamily="18" charset="0"/>
                          </a:rPr>
                          <m:t>182.79</m:t>
                        </m:r>
                      </m:num>
                      <m:den>
                        <m:r>
                          <a:rPr lang="en-US" sz="1800" i="1">
                            <a:effectLst/>
                            <a:latin typeface="Cambria Math" panose="02040503050406030204" pitchFamily="18" charset="0"/>
                            <a:ea typeface="Times New Roman" panose="02020603050405020304" pitchFamily="18" charset="0"/>
                          </a:rPr>
                          <m:t>1.0908</m:t>
                        </m:r>
                      </m:den>
                    </m:f>
                  </m:oMath>
                </a14:m>
                <a:r>
                  <a:rPr lang="en-US" sz="1800" dirty="0">
                    <a:effectLst/>
                    <a:latin typeface="Times New Roman" panose="02020603050405020304" pitchFamily="18" charset="0"/>
                    <a:ea typeface="Times New Roman" panose="02020603050405020304" pitchFamily="18" charset="0"/>
                  </a:rPr>
                  <a:t> + </a:t>
                </a:r>
                <a14:m>
                  <m:oMath xmlns:m="http://schemas.openxmlformats.org/officeDocument/2006/math">
                    <m:f>
                      <m:fPr>
                        <m:ctrlPr>
                          <a:rPr lang="en-US" sz="1800" i="1">
                            <a:effectLst/>
                            <a:latin typeface="Cambria Math" panose="02040503050406030204" pitchFamily="18" charset="0"/>
                            <a:ea typeface="Times New Roman" panose="02020603050405020304" pitchFamily="18" charset="0"/>
                          </a:rPr>
                        </m:ctrlPr>
                      </m:fPr>
                      <m:num>
                        <m:r>
                          <a:rPr lang="en-US" sz="1800" i="1">
                            <a:effectLst/>
                            <a:latin typeface="Cambria Math" panose="02040503050406030204" pitchFamily="18" charset="0"/>
                            <a:ea typeface="Times New Roman" panose="02020603050405020304" pitchFamily="18" charset="0"/>
                          </a:rPr>
                          <m:t>199.63</m:t>
                        </m:r>
                      </m:num>
                      <m:den>
                        <m:sSup>
                          <m:sSupPr>
                            <m:ctrlPr>
                              <a:rPr lang="en-US" sz="1800" i="1">
                                <a:effectLst/>
                                <a:latin typeface="Cambria Math" panose="02040503050406030204" pitchFamily="18" charset="0"/>
                                <a:ea typeface="Times New Roman" panose="02020603050405020304" pitchFamily="18" charset="0"/>
                              </a:rPr>
                            </m:ctrlPr>
                          </m:sSupPr>
                          <m:e>
                            <m:r>
                              <a:rPr lang="en-US" sz="1800" i="1">
                                <a:effectLst/>
                                <a:latin typeface="Cambria Math" panose="02040503050406030204" pitchFamily="18" charset="0"/>
                                <a:ea typeface="Times New Roman" panose="02020603050405020304" pitchFamily="18" charset="0"/>
                              </a:rPr>
                              <m:t>1.0908</m:t>
                            </m:r>
                          </m:e>
                          <m:sup>
                            <m:r>
                              <a:rPr lang="en-US" sz="1800" i="1">
                                <a:effectLst/>
                                <a:latin typeface="Cambria Math" panose="02040503050406030204" pitchFamily="18" charset="0"/>
                                <a:ea typeface="Times New Roman" panose="02020603050405020304" pitchFamily="18" charset="0"/>
                              </a:rPr>
                              <m:t>2</m:t>
                            </m:r>
                          </m:sup>
                        </m:sSup>
                      </m:den>
                    </m:f>
                  </m:oMath>
                </a14:m>
                <a:r>
                  <a:rPr lang="en-US" sz="1800" dirty="0">
                    <a:effectLst/>
                    <a:latin typeface="Times New Roman" panose="02020603050405020304" pitchFamily="18" charset="0"/>
                    <a:ea typeface="Times New Roman" panose="02020603050405020304" pitchFamily="18" charset="0"/>
                  </a:rPr>
                  <a:t>+ </a:t>
                </a:r>
                <a14:m>
                  <m:oMath xmlns:m="http://schemas.openxmlformats.org/officeDocument/2006/math">
                    <m:f>
                      <m:fPr>
                        <m:ctrlPr>
                          <a:rPr lang="en-US" sz="1800" i="1">
                            <a:effectLst/>
                            <a:latin typeface="Cambria Math" panose="02040503050406030204" pitchFamily="18" charset="0"/>
                            <a:ea typeface="Times New Roman" panose="02020603050405020304" pitchFamily="18" charset="0"/>
                          </a:rPr>
                        </m:ctrlPr>
                      </m:fPr>
                      <m:num>
                        <m:r>
                          <a:rPr lang="en-US" sz="1800" i="1">
                            <a:effectLst/>
                            <a:latin typeface="Cambria Math" panose="02040503050406030204" pitchFamily="18" charset="0"/>
                            <a:ea typeface="Times New Roman" panose="02020603050405020304" pitchFamily="18" charset="0"/>
                          </a:rPr>
                          <m:t>218.01</m:t>
                        </m:r>
                      </m:num>
                      <m:den>
                        <m:sSup>
                          <m:sSupPr>
                            <m:ctrlPr>
                              <a:rPr lang="en-US" sz="1800" i="1">
                                <a:effectLst/>
                                <a:latin typeface="Cambria Math" panose="02040503050406030204" pitchFamily="18" charset="0"/>
                                <a:ea typeface="Times New Roman" panose="02020603050405020304" pitchFamily="18" charset="0"/>
                              </a:rPr>
                            </m:ctrlPr>
                          </m:sSupPr>
                          <m:e>
                            <m:r>
                              <a:rPr lang="en-US" sz="1800" i="1">
                                <a:effectLst/>
                                <a:latin typeface="Cambria Math" panose="02040503050406030204" pitchFamily="18" charset="0"/>
                                <a:ea typeface="Times New Roman" panose="02020603050405020304" pitchFamily="18" charset="0"/>
                              </a:rPr>
                              <m:t>1.0908</m:t>
                            </m:r>
                          </m:e>
                          <m:sup>
                            <m:r>
                              <a:rPr lang="en-US" sz="1800" i="1">
                                <a:effectLst/>
                                <a:latin typeface="Cambria Math" panose="02040503050406030204" pitchFamily="18" charset="0"/>
                                <a:ea typeface="Times New Roman" panose="02020603050405020304" pitchFamily="18" charset="0"/>
                              </a:rPr>
                              <m:t>3</m:t>
                            </m:r>
                          </m:sup>
                        </m:sSup>
                      </m:den>
                    </m:f>
                  </m:oMath>
                </a14:m>
                <a:r>
                  <a:rPr lang="en-US" sz="1800" dirty="0">
                    <a:effectLst/>
                    <a:latin typeface="Times New Roman" panose="02020603050405020304" pitchFamily="18" charset="0"/>
                    <a:ea typeface="Times New Roman" panose="02020603050405020304" pitchFamily="18" charset="0"/>
                  </a:rPr>
                  <a:t>+ </a:t>
                </a:r>
                <a14:m>
                  <m:oMath xmlns:m="http://schemas.openxmlformats.org/officeDocument/2006/math">
                    <m:f>
                      <m:fPr>
                        <m:ctrlPr>
                          <a:rPr lang="en-US" sz="1800" i="1">
                            <a:effectLst/>
                            <a:latin typeface="Cambria Math" panose="02040503050406030204" pitchFamily="18" charset="0"/>
                            <a:ea typeface="Times New Roman" panose="02020603050405020304" pitchFamily="18" charset="0"/>
                          </a:rPr>
                        </m:ctrlPr>
                      </m:fPr>
                      <m:num>
                        <m:r>
                          <a:rPr lang="en-US" sz="1800" i="1">
                            <a:effectLst/>
                            <a:latin typeface="Cambria Math" panose="02040503050406030204" pitchFamily="18" charset="0"/>
                            <a:ea typeface="Times New Roman" panose="02020603050405020304" pitchFamily="18" charset="0"/>
                          </a:rPr>
                          <m:t>238.08</m:t>
                        </m:r>
                      </m:num>
                      <m:den>
                        <m:sSup>
                          <m:sSupPr>
                            <m:ctrlPr>
                              <a:rPr lang="en-US" sz="1800" i="1">
                                <a:effectLst/>
                                <a:latin typeface="Cambria Math" panose="02040503050406030204" pitchFamily="18" charset="0"/>
                                <a:ea typeface="Times New Roman" panose="02020603050405020304" pitchFamily="18" charset="0"/>
                              </a:rPr>
                            </m:ctrlPr>
                          </m:sSupPr>
                          <m:e>
                            <m:r>
                              <a:rPr lang="en-US" sz="1800" i="1">
                                <a:effectLst/>
                                <a:latin typeface="Cambria Math" panose="02040503050406030204" pitchFamily="18" charset="0"/>
                                <a:ea typeface="Times New Roman" panose="02020603050405020304" pitchFamily="18" charset="0"/>
                              </a:rPr>
                              <m:t>1.0908</m:t>
                            </m:r>
                          </m:e>
                          <m:sup>
                            <m:r>
                              <a:rPr lang="en-US" sz="1800" i="1">
                                <a:effectLst/>
                                <a:latin typeface="Cambria Math" panose="02040503050406030204" pitchFamily="18" charset="0"/>
                                <a:ea typeface="Times New Roman" panose="02020603050405020304" pitchFamily="18" charset="0"/>
                              </a:rPr>
                              <m:t>4</m:t>
                            </m:r>
                          </m:sup>
                        </m:sSup>
                      </m:den>
                    </m:f>
                  </m:oMath>
                </a14:m>
                <a:r>
                  <a:rPr lang="en-US" sz="1800" dirty="0">
                    <a:effectLst/>
                    <a:latin typeface="Times New Roman" panose="02020603050405020304" pitchFamily="18" charset="0"/>
                    <a:ea typeface="Times New Roman" panose="02020603050405020304" pitchFamily="18" charset="0"/>
                  </a:rPr>
                  <a:t>+ </a:t>
                </a:r>
                <a14:m>
                  <m:oMath xmlns:m="http://schemas.openxmlformats.org/officeDocument/2006/math">
                    <m:f>
                      <m:fPr>
                        <m:ctrlPr>
                          <a:rPr lang="en-US" sz="1800" i="1">
                            <a:effectLst/>
                            <a:latin typeface="Cambria Math" panose="02040503050406030204" pitchFamily="18" charset="0"/>
                            <a:ea typeface="Times New Roman" panose="02020603050405020304" pitchFamily="18" charset="0"/>
                          </a:rPr>
                        </m:ctrlPr>
                      </m:fPr>
                      <m:num>
                        <m:r>
                          <a:rPr lang="en-US" sz="1800" i="1">
                            <a:effectLst/>
                            <a:latin typeface="Cambria Math" panose="02040503050406030204" pitchFamily="18" charset="0"/>
                            <a:ea typeface="Times New Roman" panose="02020603050405020304" pitchFamily="18" charset="0"/>
                          </a:rPr>
                          <m:t>260.00</m:t>
                        </m:r>
                      </m:num>
                      <m:den>
                        <m:sSup>
                          <m:sSupPr>
                            <m:ctrlPr>
                              <a:rPr lang="en-US" sz="1800" i="1">
                                <a:effectLst/>
                                <a:latin typeface="Cambria Math" panose="02040503050406030204" pitchFamily="18" charset="0"/>
                                <a:ea typeface="Times New Roman" panose="02020603050405020304" pitchFamily="18" charset="0"/>
                              </a:rPr>
                            </m:ctrlPr>
                          </m:sSupPr>
                          <m:e>
                            <m:r>
                              <a:rPr lang="en-US" sz="1800" i="1">
                                <a:effectLst/>
                                <a:latin typeface="Cambria Math" panose="02040503050406030204" pitchFamily="18" charset="0"/>
                                <a:ea typeface="Times New Roman" panose="02020603050405020304" pitchFamily="18" charset="0"/>
                              </a:rPr>
                              <m:t>1.0908</m:t>
                            </m:r>
                          </m:e>
                          <m:sup>
                            <m:r>
                              <a:rPr lang="en-US" sz="1800" i="1">
                                <a:effectLst/>
                                <a:latin typeface="Cambria Math" panose="02040503050406030204" pitchFamily="18" charset="0"/>
                                <a:ea typeface="Times New Roman" panose="02020603050405020304" pitchFamily="18" charset="0"/>
                              </a:rPr>
                              <m:t>5</m:t>
                            </m:r>
                          </m:sup>
                        </m:sSup>
                      </m:den>
                    </m:f>
                  </m:oMath>
                </a14:m>
                <a:r>
                  <a:rPr lang="en-US" sz="1800" dirty="0">
                    <a:effectLst/>
                    <a:latin typeface="Times New Roman" panose="02020603050405020304" pitchFamily="18" charset="0"/>
                    <a:ea typeface="Times New Roman" panose="02020603050405020304" pitchFamily="18" charset="0"/>
                  </a:rPr>
                  <a:t>+ </a:t>
                </a:r>
                <a14:m>
                  <m:oMath xmlns:m="http://schemas.openxmlformats.org/officeDocument/2006/math">
                    <m:f>
                      <m:fPr>
                        <m:ctrlPr>
                          <a:rPr lang="en-US" sz="1800" i="1">
                            <a:effectLst/>
                            <a:latin typeface="Cambria Math" panose="02040503050406030204" pitchFamily="18" charset="0"/>
                            <a:ea typeface="Times New Roman" panose="02020603050405020304" pitchFamily="18" charset="0"/>
                          </a:rPr>
                        </m:ctrlPr>
                      </m:fPr>
                      <m:num>
                        <m:r>
                          <a:rPr lang="en-US" sz="1800" i="1">
                            <a:effectLst/>
                            <a:latin typeface="Cambria Math" panose="02040503050406030204" pitchFamily="18" charset="0"/>
                            <a:ea typeface="Times New Roman" panose="02020603050405020304" pitchFamily="18" charset="0"/>
                          </a:rPr>
                          <m:t>260.00  (1.0458)</m:t>
                        </m:r>
                      </m:num>
                      <m:den>
                        <m:sSup>
                          <m:sSupPr>
                            <m:ctrlPr>
                              <a:rPr lang="en-US" sz="1800" i="1">
                                <a:effectLst/>
                                <a:latin typeface="Cambria Math" panose="02040503050406030204" pitchFamily="18" charset="0"/>
                                <a:ea typeface="Times New Roman" panose="02020603050405020304" pitchFamily="18" charset="0"/>
                              </a:rPr>
                            </m:ctrlPr>
                          </m:sSupPr>
                          <m:e>
                            <m:d>
                              <m:dPr>
                                <m:ctrlPr>
                                  <a:rPr lang="en-US" sz="1800" i="1">
                                    <a:effectLst/>
                                    <a:latin typeface="Cambria Math" panose="02040503050406030204" pitchFamily="18" charset="0"/>
                                    <a:ea typeface="Times New Roman" panose="02020603050405020304" pitchFamily="18" charset="0"/>
                                  </a:rPr>
                                </m:ctrlPr>
                              </m:dPr>
                              <m:e>
                                <m:r>
                                  <a:rPr lang="en-US" sz="1800" i="1">
                                    <a:effectLst/>
                                    <a:latin typeface="Cambria Math" panose="02040503050406030204" pitchFamily="18" charset="0"/>
                                    <a:ea typeface="Times New Roman" panose="02020603050405020304" pitchFamily="18" charset="0"/>
                                  </a:rPr>
                                  <m:t>.0908−.0458</m:t>
                                </m:r>
                              </m:e>
                            </m:d>
                            <m:r>
                              <a:rPr lang="en-US" sz="1800" i="1">
                                <a:effectLst/>
                                <a:latin typeface="Cambria Math" panose="02040503050406030204" pitchFamily="18" charset="0"/>
                                <a:ea typeface="Times New Roman" panose="02020603050405020304" pitchFamily="18" charset="0"/>
                              </a:rPr>
                              <m:t>(1.0908</m:t>
                            </m:r>
                          </m:e>
                          <m:sup>
                            <m:r>
                              <a:rPr lang="en-US" sz="1800" i="1">
                                <a:effectLst/>
                                <a:latin typeface="Cambria Math" panose="02040503050406030204" pitchFamily="18" charset="0"/>
                                <a:ea typeface="Times New Roman" panose="02020603050405020304" pitchFamily="18" charset="0"/>
                              </a:rPr>
                              <m:t>5</m:t>
                            </m:r>
                          </m:sup>
                        </m:sSup>
                        <m:r>
                          <a:rPr lang="en-US" sz="1800" i="1">
                            <a:effectLst/>
                            <a:latin typeface="Cambria Math" panose="02040503050406030204" pitchFamily="18" charset="0"/>
                            <a:ea typeface="Times New Roman" panose="02020603050405020304" pitchFamily="18" charset="0"/>
                          </a:rPr>
                          <m:t>)</m:t>
                        </m:r>
                      </m:den>
                    </m:f>
                  </m:oMath>
                </a14:m>
                <a:r>
                  <a:rPr lang="en-US" sz="1800" dirty="0">
                    <a:effectLst/>
                    <a:latin typeface="Times New Roman" panose="02020603050405020304" pitchFamily="18" charset="0"/>
                    <a:ea typeface="Times New Roman" panose="02020603050405020304" pitchFamily="18" charset="0"/>
                  </a:rPr>
                  <a:t>  = 5098.07</a:t>
                </a:r>
              </a:p>
              <a:p>
                <a:pPr marL="0" lvl="0" indent="0">
                  <a:buNone/>
                </a:pPr>
                <a:endParaRPr lang="en-US" dirty="0"/>
              </a:p>
              <a:p>
                <a:endParaRPr lang="en-US" dirty="0"/>
              </a:p>
            </p:txBody>
          </p:sp>
        </mc:Choice>
        <mc:Fallback>
          <p:sp>
            <p:nvSpPr>
              <p:cNvPr id="3" name="Content Placeholder 2">
                <a:extLst>
                  <a:ext uri="{FF2B5EF4-FFF2-40B4-BE49-F238E27FC236}">
                    <a16:creationId xmlns:a16="http://schemas.microsoft.com/office/drawing/2014/main" id="{2323ED49-AEFF-9A97-BB35-0F65F7143B22}"/>
                  </a:ext>
                </a:extLst>
              </p:cNvPr>
              <p:cNvSpPr>
                <a:spLocks noGrp="1" noRot="1" noChangeAspect="1" noMove="1" noResize="1" noEditPoints="1" noAdjustHandles="1" noChangeArrowheads="1" noChangeShapeType="1" noTextEdit="1"/>
              </p:cNvSpPr>
              <p:nvPr>
                <p:ph idx="1"/>
              </p:nvPr>
            </p:nvSpPr>
            <p:spPr>
              <a:blipFill>
                <a:blip r:embed="rId2"/>
                <a:stretch>
                  <a:fillRect l="-489" t="-1433" r="-1468"/>
                </a:stretch>
              </a:blipFill>
            </p:spPr>
            <p:txBody>
              <a:bodyPr/>
              <a:lstStyle/>
              <a:p>
                <a:r>
                  <a:rPr lang="en-US">
                    <a:noFill/>
                  </a:rPr>
                  <a:t> </a:t>
                </a:r>
              </a:p>
            </p:txBody>
          </p:sp>
        </mc:Fallback>
      </mc:AlternateContent>
    </p:spTree>
    <p:extLst>
      <p:ext uri="{BB962C8B-B14F-4D97-AF65-F5344CB8AC3E}">
        <p14:creationId xmlns:p14="http://schemas.microsoft.com/office/powerpoint/2010/main" val="34417017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a:extLst>
              <a:ext uri="{FF2B5EF4-FFF2-40B4-BE49-F238E27FC236}">
                <a16:creationId xmlns:a16="http://schemas.microsoft.com/office/drawing/2014/main" id="{CA00361F-29A4-F74B-BB5A-EBBD7A5C3FCC}"/>
              </a:ext>
            </a:extLst>
          </p:cNvPr>
          <p:cNvSpPr>
            <a:spLocks noGrp="1" noChangeArrowheads="1"/>
          </p:cNvSpPr>
          <p:nvPr>
            <p:ph type="title"/>
          </p:nvPr>
        </p:nvSpPr>
        <p:spPr/>
        <p:txBody>
          <a:bodyPr/>
          <a:lstStyle/>
          <a:p>
            <a:r>
              <a:rPr lang="en-US"/>
              <a:t>How well do intrinsic valuation models work?</a:t>
            </a:r>
          </a:p>
        </p:txBody>
      </p:sp>
      <p:sp>
        <p:nvSpPr>
          <p:cNvPr id="154627" name="Rectangle 3">
            <a:extLst>
              <a:ext uri="{FF2B5EF4-FFF2-40B4-BE49-F238E27FC236}">
                <a16:creationId xmlns:a16="http://schemas.microsoft.com/office/drawing/2014/main" id="{6FC42972-A46C-E84D-B86A-A4D00BAA30C3}"/>
              </a:ext>
            </a:extLst>
          </p:cNvPr>
          <p:cNvSpPr>
            <a:spLocks noGrp="1" noChangeArrowheads="1"/>
          </p:cNvSpPr>
          <p:nvPr>
            <p:ph idx="1"/>
          </p:nvPr>
        </p:nvSpPr>
        <p:spPr/>
        <p:txBody>
          <a:bodyPr>
            <a:normAutofit fontScale="92500" lnSpcReduction="10000"/>
          </a:bodyPr>
          <a:lstStyle/>
          <a:p>
            <a:r>
              <a:rPr lang="en-US" altLang="en-US" dirty="0"/>
              <a:t>Generally speaking, the </a:t>
            </a:r>
            <a:r>
              <a:rPr lang="en-US" altLang="en-US" b="1" dirty="0"/>
              <a:t>odds of succeeding increase as the quality of your inputs improves and your time horizon lengthens</a:t>
            </a:r>
            <a:r>
              <a:rPr lang="en-US" altLang="en-US" dirty="0"/>
              <a:t>. Eventually, markets seem to revert back to intrinsic value but eventually can be a long time coming. </a:t>
            </a:r>
          </a:p>
          <a:p>
            <a:r>
              <a:rPr lang="en-US" altLang="en-US" dirty="0"/>
              <a:t>There is, however, a </a:t>
            </a:r>
            <a:r>
              <a:rPr lang="en-US" altLang="en-US" b="1" dirty="0"/>
              <a:t>significant cost associated with using intrinsic valuation models when they find equity markets to be overvalued</a:t>
            </a:r>
            <a:r>
              <a:rPr lang="en-US" altLang="en-US" dirty="0"/>
              <a:t>. If you take the logical next step of not investing in stocks when they are overvalued, </a:t>
            </a:r>
            <a:r>
              <a:rPr lang="en-US" altLang="en-US" b="1" dirty="0"/>
              <a:t>you will have to invest your funds in either other securities that you believe are fairly valued (such as short term government securities) or in other asset classes</a:t>
            </a:r>
            <a:r>
              <a:rPr lang="en-US" altLang="en-US" dirty="0"/>
              <a:t>. In the process, you may end up out of the stock market for extended periods while the market is, in fact, going up.</a:t>
            </a:r>
          </a:p>
          <a:p>
            <a:r>
              <a:rPr lang="en-US" altLang="en-US" dirty="0"/>
              <a:t>The problem with intrinsic value models is their </a:t>
            </a:r>
            <a:r>
              <a:rPr lang="en-US" altLang="en-US" b="1" dirty="0"/>
              <a:t>failure to capture permanent shifts in attitudes towards risk or investor characteristics</a:t>
            </a:r>
            <a:r>
              <a:rPr lang="en-US" altLang="en-US" dirty="0"/>
              <a:t>. This is because so many of the inputs for these models come from looking at the past.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2"/>
          <p:cNvSpPr>
            <a:spLocks noGrp="1"/>
          </p:cNvSpPr>
          <p:nvPr>
            <p:ph type="title"/>
          </p:nvPr>
        </p:nvSpPr>
        <p:spPr/>
        <p:txBody>
          <a:bodyPr/>
          <a:lstStyle/>
          <a:p>
            <a:r>
              <a:rPr lang="en-US" altLang="en-US" dirty="0"/>
              <a:t>Relative Valuation (pricing) Models</a:t>
            </a:r>
          </a:p>
        </p:txBody>
      </p:sp>
      <p:sp>
        <p:nvSpPr>
          <p:cNvPr id="155651" name="Rectangle 3">
            <a:extLst>
              <a:ext uri="{FF2B5EF4-FFF2-40B4-BE49-F238E27FC236}">
                <a16:creationId xmlns:a16="http://schemas.microsoft.com/office/drawing/2014/main" id="{27F58436-EEE9-8D46-BCA3-7AA93A9C061D}"/>
              </a:ext>
            </a:extLst>
          </p:cNvPr>
          <p:cNvSpPr>
            <a:spLocks noGrp="1" noChangeArrowheads="1"/>
          </p:cNvSpPr>
          <p:nvPr>
            <p:ph idx="1"/>
          </p:nvPr>
        </p:nvSpPr>
        <p:spPr/>
        <p:txBody>
          <a:bodyPr/>
          <a:lstStyle/>
          <a:p>
            <a:r>
              <a:rPr lang="en-US" dirty="0"/>
              <a:t>In pricing models, you examine how markets are priced relative to other markets and to fundamentals. </a:t>
            </a:r>
          </a:p>
          <a:p>
            <a:r>
              <a:rPr lang="en-US" dirty="0"/>
              <a:t>While it shares some characteristics with intrinsic valuation models, </a:t>
            </a:r>
            <a:r>
              <a:rPr lang="en-US" b="1" dirty="0"/>
              <a:t>this approach is less rigid</a:t>
            </a:r>
            <a:r>
              <a:rPr lang="en-US" dirty="0"/>
              <a:t>, insofar as it does not require that you work within the structure of a discounted </a:t>
            </a:r>
            <a:r>
              <a:rPr lang="en-US" dirty="0" err="1"/>
              <a:t>cashflow</a:t>
            </a:r>
            <a:r>
              <a:rPr lang="en-US" dirty="0"/>
              <a:t> model. </a:t>
            </a:r>
          </a:p>
          <a:p>
            <a:r>
              <a:rPr lang="en-US" dirty="0"/>
              <a:t>Instead, you either </a:t>
            </a:r>
            <a:r>
              <a:rPr lang="en-US" b="1" dirty="0"/>
              <a:t>make comparisons of markets over time (the S&amp;P in 2019 versus the S&amp;P in 1990) or different markets at the same point in time </a:t>
            </a:r>
            <a:r>
              <a:rPr lang="en-US" dirty="0"/>
              <a:t>(U.S. stocks in 2019 versus European stocks in 2019).</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ChangeArrowheads="1"/>
          </p:cNvSpPr>
          <p:nvPr>
            <p:ph type="title"/>
          </p:nvPr>
        </p:nvSpPr>
        <p:spPr/>
        <p:txBody>
          <a:bodyPr/>
          <a:lstStyle/>
          <a:p>
            <a:r>
              <a:rPr lang="en-US" dirty="0"/>
              <a:t>US Stocks: E/P Ratios , </a:t>
            </a:r>
            <a:r>
              <a:rPr lang="en-US" dirty="0" err="1"/>
              <a:t>T.Bond</a:t>
            </a:r>
            <a:r>
              <a:rPr lang="en-US" dirty="0"/>
              <a:t> Rates and Term Structure over time</a:t>
            </a:r>
          </a:p>
        </p:txBody>
      </p:sp>
      <p:sp>
        <p:nvSpPr>
          <p:cNvPr id="81922" name="Footer Placeholder 3"/>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dirty="0"/>
          </a:p>
        </p:txBody>
      </p:sp>
      <p:sp>
        <p:nvSpPr>
          <p:cNvPr id="5" name="Slide Number Placeholder 4"/>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B693325-AEAB-7A4D-9F8E-8FD23ACBECD7}" type="slidenum">
              <a:rPr lang="en-US" altLang="en-US" sz="1200">
                <a:solidFill>
                  <a:srgbClr val="FFFFFF"/>
                </a:solidFill>
              </a:rPr>
              <a:pPr>
                <a:lnSpc>
                  <a:spcPct val="80000"/>
                </a:lnSpc>
              </a:pPr>
              <a:t>9</a:t>
            </a:fld>
            <a:endParaRPr lang="en-US" altLang="en-US" sz="1200">
              <a:solidFill>
                <a:srgbClr val="FFFFFF"/>
              </a:solidFill>
            </a:endParaRPr>
          </a:p>
        </p:txBody>
      </p:sp>
      <p:pic>
        <p:nvPicPr>
          <p:cNvPr id="9" name="Content Placeholder 8">
            <a:extLst>
              <a:ext uri="{FF2B5EF4-FFF2-40B4-BE49-F238E27FC236}">
                <a16:creationId xmlns:a16="http://schemas.microsoft.com/office/drawing/2014/main" id="{0B3B6A4A-FC9F-2934-310B-A1DCC32949C3}"/>
              </a:ext>
            </a:extLst>
          </p:cNvPr>
          <p:cNvPicPr>
            <a:picLocks noGrp="1" noChangeAspect="1"/>
          </p:cNvPicPr>
          <p:nvPr>
            <p:ph idx="1"/>
          </p:nvPr>
        </p:nvPicPr>
        <p:blipFill>
          <a:blip r:embed="rId3"/>
          <a:stretch>
            <a:fillRect/>
          </a:stretch>
        </p:blipFill>
        <p:spPr>
          <a:xfrm>
            <a:off x="1552398" y="1752600"/>
            <a:ext cx="6039204" cy="4419600"/>
          </a:xfrm>
          <a:prstGeom prst="rect">
            <a:avLst/>
          </a:prstGeom>
        </p:spPr>
      </p:pic>
    </p:spTree>
    <p:extLst>
      <p:ext uri="{BB962C8B-B14F-4D97-AF65-F5344CB8AC3E}">
        <p14:creationId xmlns:p14="http://schemas.microsoft.com/office/powerpoint/2010/main" val="199127663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ChangeArrowheads="1"/>
          </p:cNvSpPr>
          <p:nvPr>
            <p:ph type="title"/>
          </p:nvPr>
        </p:nvSpPr>
        <p:spPr/>
        <p:txBody>
          <a:bodyPr/>
          <a:lstStyle/>
          <a:p>
            <a:r>
              <a:rPr lang="en-US" altLang="en-US" dirty="0"/>
              <a:t>Regression Results</a:t>
            </a:r>
          </a:p>
        </p:txBody>
      </p:sp>
      <p:sp>
        <p:nvSpPr>
          <p:cNvPr id="66562" name="Rectangle 3"/>
          <p:cNvSpPr>
            <a:spLocks noGrp="1" noChangeArrowheads="1"/>
          </p:cNvSpPr>
          <p:nvPr>
            <p:ph idx="1"/>
          </p:nvPr>
        </p:nvSpPr>
        <p:spPr/>
        <p:txBody>
          <a:bodyPr>
            <a:normAutofit/>
          </a:bodyPr>
          <a:lstStyle/>
          <a:p>
            <a:endParaRPr lang="en-US" altLang="en-US" dirty="0"/>
          </a:p>
          <a:p>
            <a:pPr marL="0" indent="0">
              <a:buNone/>
            </a:pPr>
            <a:endParaRPr lang="en-US" altLang="en-US" dirty="0"/>
          </a:p>
          <a:p>
            <a:r>
              <a:rPr lang="en-US" altLang="en-US" dirty="0"/>
              <a:t>In the following regression, using 1960-2024 data, we regress E/P ratios against the level of </a:t>
            </a:r>
            <a:r>
              <a:rPr lang="en-US" altLang="en-US" dirty="0" err="1"/>
              <a:t>T.Bond</a:t>
            </a:r>
            <a:r>
              <a:rPr lang="en-US" altLang="en-US" dirty="0"/>
              <a:t> rates and a term structure variable (</a:t>
            </a:r>
            <a:r>
              <a:rPr lang="en-US" altLang="en-US" dirty="0" err="1"/>
              <a:t>T.Bond</a:t>
            </a:r>
            <a:r>
              <a:rPr lang="en-US" altLang="en-US" dirty="0"/>
              <a:t> - </a:t>
            </a:r>
            <a:r>
              <a:rPr lang="en-US" altLang="en-US" dirty="0" err="1"/>
              <a:t>T.Bill</a:t>
            </a:r>
            <a:r>
              <a:rPr lang="en-US" altLang="en-US" dirty="0"/>
              <a:t> rate)</a:t>
            </a:r>
          </a:p>
          <a:p>
            <a:pPr lvl="1"/>
            <a:r>
              <a:rPr lang="en-US" altLang="en-US" sz="1600" dirty="0"/>
              <a:t>EP Ratio = 0.0341 + </a:t>
            </a:r>
            <a:r>
              <a:rPr lang="en-US" altLang="en-US" sz="1600" b="1" dirty="0"/>
              <a:t>0.5618</a:t>
            </a:r>
            <a:r>
              <a:rPr lang="en-US" altLang="en-US" sz="1600" dirty="0"/>
              <a:t> </a:t>
            </a:r>
            <a:r>
              <a:rPr lang="en-US" altLang="en-US" sz="1600" dirty="0" err="1"/>
              <a:t>T.Bond</a:t>
            </a:r>
            <a:r>
              <a:rPr lang="en-US" altLang="en-US" sz="1600" dirty="0"/>
              <a:t> Rate - 0.1161 (</a:t>
            </a:r>
            <a:r>
              <a:rPr lang="en-US" altLang="en-US" sz="1600" dirty="0" err="1"/>
              <a:t>T.Bond</a:t>
            </a:r>
            <a:r>
              <a:rPr lang="en-US" altLang="en-US" sz="1600" dirty="0"/>
              <a:t> Rate - </a:t>
            </a:r>
            <a:r>
              <a:rPr lang="en-US" altLang="en-US" sz="1600" dirty="0" err="1"/>
              <a:t>T.Bill</a:t>
            </a:r>
            <a:r>
              <a:rPr lang="en-US" altLang="en-US" sz="1600" dirty="0"/>
              <a:t> Rate) 		           (6.47)      </a:t>
            </a:r>
            <a:r>
              <a:rPr lang="en-US" altLang="en-US" sz="1600" b="1" dirty="0"/>
              <a:t>(7.45)                          </a:t>
            </a:r>
            <a:r>
              <a:rPr lang="en-US" altLang="en-US" sz="1600" dirty="0"/>
              <a:t>(-0.08)	</a:t>
            </a:r>
          </a:p>
          <a:p>
            <a:pPr lvl="1"/>
            <a:r>
              <a:rPr lang="en-US" altLang="en-US" dirty="0"/>
              <a:t>R squared = 47.4%</a:t>
            </a:r>
          </a:p>
          <a:p>
            <a:r>
              <a:rPr lang="en-US" altLang="en-US" dirty="0"/>
              <a:t>In 2008, this is what the regression looked like:</a:t>
            </a:r>
          </a:p>
          <a:p>
            <a:pPr lvl="1"/>
            <a:r>
              <a:rPr lang="en-US" altLang="en-US" sz="1600" dirty="0"/>
              <a:t>E/P =  2.56%  + 0.7044 </a:t>
            </a:r>
            <a:r>
              <a:rPr lang="en-US" altLang="en-US" sz="1600" dirty="0" err="1"/>
              <a:t>T.Bond</a:t>
            </a:r>
            <a:r>
              <a:rPr lang="en-US" altLang="en-US" sz="1600" dirty="0"/>
              <a:t> Rate – 0.3289 (</a:t>
            </a:r>
            <a:r>
              <a:rPr lang="en-US" altLang="en-US" sz="1600" dirty="0" err="1"/>
              <a:t>T.Bond</a:t>
            </a:r>
            <a:r>
              <a:rPr lang="en-US" altLang="en-US" sz="1600" dirty="0"/>
              <a:t> Rate-</a:t>
            </a:r>
            <a:r>
              <a:rPr lang="en-US" altLang="en-US" sz="1600" dirty="0" err="1"/>
              <a:t>T.Bill</a:t>
            </a:r>
            <a:r>
              <a:rPr lang="en-US" altLang="en-US" sz="1600" dirty="0"/>
              <a:t> Rate) 		    (4.71)	   (7.10)		    (1.46)	</a:t>
            </a:r>
          </a:p>
          <a:p>
            <a:pPr lvl="1"/>
            <a:r>
              <a:rPr lang="en-US" altLang="en-US" dirty="0"/>
              <a:t>R squared = 50.71%</a:t>
            </a:r>
          </a:p>
          <a:p>
            <a:pPr lvl="1"/>
            <a:r>
              <a:rPr lang="en-US" altLang="en-US" b="1" dirty="0"/>
              <a:t>The R-squared has dropped and the differential with the </a:t>
            </a:r>
            <a:r>
              <a:rPr lang="en-US" altLang="en-US" b="1" dirty="0" err="1"/>
              <a:t>T.Bill</a:t>
            </a:r>
            <a:r>
              <a:rPr lang="en-US" altLang="en-US" b="1" dirty="0"/>
              <a:t> rate has lost significance. How would you read this result?</a:t>
            </a:r>
          </a:p>
        </p:txBody>
      </p:sp>
      <p:sp>
        <p:nvSpPr>
          <p:cNvPr id="3" name="TextBox 2"/>
          <p:cNvSpPr txBox="1"/>
          <p:nvPr/>
        </p:nvSpPr>
        <p:spPr>
          <a:xfrm>
            <a:off x="4796902" y="1828800"/>
            <a:ext cx="4106894" cy="369332"/>
          </a:xfrm>
          <a:prstGeom prst="rect">
            <a:avLst/>
          </a:prstGeom>
          <a:noFill/>
        </p:spPr>
        <p:txBody>
          <a:bodyPr wrap="none" rtlCol="0">
            <a:spAutoFit/>
          </a:bodyPr>
          <a:lstStyle/>
          <a:p>
            <a:r>
              <a:rPr lang="en-US" sz="1800" dirty="0"/>
              <a:t>Correlation between E/P and interest rates</a:t>
            </a:r>
          </a:p>
        </p:txBody>
      </p:sp>
      <p:sp>
        <p:nvSpPr>
          <p:cNvPr id="8" name="Footer Placeholder 7">
            <a:extLst>
              <a:ext uri="{FF2B5EF4-FFF2-40B4-BE49-F238E27FC236}">
                <a16:creationId xmlns:a16="http://schemas.microsoft.com/office/drawing/2014/main" id="{F304FE18-10DF-07BB-53B6-277D336953D9}"/>
              </a:ext>
            </a:extLst>
          </p:cNvPr>
          <p:cNvSpPr>
            <a:spLocks noGrp="1"/>
          </p:cNvSpPr>
          <p:nvPr>
            <p:ph type="ftr" sz="quarter" idx="11"/>
          </p:nvPr>
        </p:nvSpPr>
        <p:spPr/>
        <p:txBody>
          <a:bodyPr/>
          <a:lstStyle/>
          <a:p>
            <a:pPr>
              <a:defRPr/>
            </a:pPr>
            <a:r>
              <a:rPr lang="en-US"/>
              <a:t>Aswath Damodaran</a:t>
            </a:r>
          </a:p>
        </p:txBody>
      </p:sp>
      <p:pic>
        <p:nvPicPr>
          <p:cNvPr id="9" name="Picture 8">
            <a:extLst>
              <a:ext uri="{FF2B5EF4-FFF2-40B4-BE49-F238E27FC236}">
                <a16:creationId xmlns:a16="http://schemas.microsoft.com/office/drawing/2014/main" id="{EAA0B112-E9DE-B295-7690-A23B9B0FFD93}"/>
              </a:ext>
            </a:extLst>
          </p:cNvPr>
          <p:cNvPicPr>
            <a:picLocks noChangeAspect="1"/>
          </p:cNvPicPr>
          <p:nvPr/>
        </p:nvPicPr>
        <p:blipFill>
          <a:blip r:embed="rId3"/>
          <a:stretch>
            <a:fillRect/>
          </a:stretch>
        </p:blipFill>
        <p:spPr>
          <a:xfrm>
            <a:off x="685799" y="1817132"/>
            <a:ext cx="4058951" cy="621268"/>
          </a:xfrm>
          <a:prstGeom prst="rect">
            <a:avLst/>
          </a:prstGeom>
        </p:spPr>
      </p:pic>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p:cNvSpPr>
            <a:spLocks noGrp="1"/>
          </p:cNvSpPr>
          <p:nvPr>
            <p:ph type="title"/>
          </p:nvPr>
        </p:nvSpPr>
        <p:spPr/>
        <p:txBody>
          <a:bodyPr/>
          <a:lstStyle/>
          <a:p>
            <a:r>
              <a:rPr lang="en-US" altLang="en-US" dirty="0"/>
              <a:t>2. Comparisons across markets: Markets with the lowest PE in 2025</a:t>
            </a:r>
          </a:p>
        </p:txBody>
      </p:sp>
      <p:graphicFrame>
        <p:nvGraphicFramePr>
          <p:cNvPr id="6" name="Content Placeholder 5">
            <a:extLst>
              <a:ext uri="{FF2B5EF4-FFF2-40B4-BE49-F238E27FC236}">
                <a16:creationId xmlns:a16="http://schemas.microsoft.com/office/drawing/2014/main" id="{1330D81C-42CA-277E-3606-BDED55BA1ABD}"/>
              </a:ext>
            </a:extLst>
          </p:cNvPr>
          <p:cNvGraphicFramePr>
            <a:graphicFrameLocks noGrp="1"/>
          </p:cNvGraphicFramePr>
          <p:nvPr>
            <p:ph idx="1"/>
            <p:extLst>
              <p:ext uri="{D42A27DB-BD31-4B8C-83A1-F6EECF244321}">
                <p14:modId xmlns:p14="http://schemas.microsoft.com/office/powerpoint/2010/main" val="2054622492"/>
              </p:ext>
            </p:extLst>
          </p:nvPr>
        </p:nvGraphicFramePr>
        <p:xfrm>
          <a:off x="2718791" y="1752601"/>
          <a:ext cx="3706418" cy="4419597"/>
        </p:xfrm>
        <a:graphic>
          <a:graphicData uri="http://schemas.openxmlformats.org/drawingml/2006/table">
            <a:tbl>
              <a:tblPr>
                <a:tableStyleId>{073A0DAA-6AF3-43AB-8588-CEC1D06C72B9}</a:tableStyleId>
              </a:tblPr>
              <a:tblGrid>
                <a:gridCol w="1008570">
                  <a:extLst>
                    <a:ext uri="{9D8B030D-6E8A-4147-A177-3AD203B41FA5}">
                      <a16:colId xmlns:a16="http://schemas.microsoft.com/office/drawing/2014/main" val="1972579682"/>
                    </a:ext>
                  </a:extLst>
                </a:gridCol>
                <a:gridCol w="1405129">
                  <a:extLst>
                    <a:ext uri="{9D8B030D-6E8A-4147-A177-3AD203B41FA5}">
                      <a16:colId xmlns:a16="http://schemas.microsoft.com/office/drawing/2014/main" val="3452688478"/>
                    </a:ext>
                  </a:extLst>
                </a:gridCol>
                <a:gridCol w="1292719">
                  <a:extLst>
                    <a:ext uri="{9D8B030D-6E8A-4147-A177-3AD203B41FA5}">
                      <a16:colId xmlns:a16="http://schemas.microsoft.com/office/drawing/2014/main" val="340350738"/>
                    </a:ext>
                  </a:extLst>
                </a:gridCol>
              </a:tblGrid>
              <a:tr h="210457">
                <a:tc>
                  <a:txBody>
                    <a:bodyPr/>
                    <a:lstStyle/>
                    <a:p>
                      <a:pPr marL="0" marR="0" indent="0" algn="ctr">
                        <a:spcBef>
                          <a:spcPts val="0"/>
                        </a:spcBef>
                        <a:spcAft>
                          <a:spcPts val="0"/>
                        </a:spcAft>
                      </a:pPr>
                      <a:r>
                        <a:rPr lang="en-US" sz="1200">
                          <a:effectLst/>
                        </a:rPr>
                        <a:t>Country</a:t>
                      </a:r>
                      <a:endParaRPr lang="en-US" sz="1200">
                        <a:effectLst/>
                        <a:latin typeface="Times New Roman" panose="02020603050405020304" pitchFamily="18" charset="0"/>
                        <a:ea typeface="Times New Roman" panose="02020603050405020304" pitchFamily="18" charset="0"/>
                      </a:endParaRPr>
                    </a:p>
                  </a:txBody>
                  <a:tcPr marL="8743" marR="8743" marT="8743" marB="0" anchor="b"/>
                </a:tc>
                <a:tc>
                  <a:txBody>
                    <a:bodyPr/>
                    <a:lstStyle/>
                    <a:p>
                      <a:pPr marL="0" marR="0" indent="0" algn="ctr">
                        <a:spcBef>
                          <a:spcPts val="0"/>
                        </a:spcBef>
                        <a:spcAft>
                          <a:spcPts val="0"/>
                        </a:spcAft>
                      </a:pPr>
                      <a:r>
                        <a:rPr lang="en-US" sz="1200">
                          <a:effectLst/>
                        </a:rPr>
                        <a:t>Number of firms</a:t>
                      </a:r>
                      <a:endParaRPr lang="en-US" sz="1200">
                        <a:effectLst/>
                        <a:latin typeface="Times New Roman" panose="02020603050405020304" pitchFamily="18" charset="0"/>
                        <a:ea typeface="Times New Roman" panose="02020603050405020304" pitchFamily="18" charset="0"/>
                      </a:endParaRPr>
                    </a:p>
                  </a:txBody>
                  <a:tcPr marL="8743" marR="8743" marT="8743" marB="0" anchor="b"/>
                </a:tc>
                <a:tc>
                  <a:txBody>
                    <a:bodyPr/>
                    <a:lstStyle/>
                    <a:p>
                      <a:pPr marL="0" marR="0" indent="0" algn="ctr">
                        <a:spcBef>
                          <a:spcPts val="0"/>
                        </a:spcBef>
                        <a:spcAft>
                          <a:spcPts val="0"/>
                        </a:spcAft>
                      </a:pPr>
                      <a:r>
                        <a:rPr lang="en-US" sz="1200">
                          <a:effectLst/>
                        </a:rPr>
                        <a:t>Trailing PE)</a:t>
                      </a:r>
                      <a:endParaRPr lang="en-US" sz="1200">
                        <a:effectLst/>
                        <a:latin typeface="Times New Roman" panose="02020603050405020304" pitchFamily="18" charset="0"/>
                        <a:ea typeface="Times New Roman" panose="02020603050405020304" pitchFamily="18" charset="0"/>
                      </a:endParaRPr>
                    </a:p>
                  </a:txBody>
                  <a:tcPr marL="8743" marR="8743" marT="8743" marB="0" anchor="b"/>
                </a:tc>
                <a:extLst>
                  <a:ext uri="{0D108BD9-81ED-4DB2-BD59-A6C34878D82A}">
                    <a16:rowId xmlns:a16="http://schemas.microsoft.com/office/drawing/2014/main" val="560190368"/>
                  </a:ext>
                </a:extLst>
              </a:tr>
              <a:tr h="210457">
                <a:tc>
                  <a:txBody>
                    <a:bodyPr/>
                    <a:lstStyle/>
                    <a:p>
                      <a:pPr marL="0" marR="0" indent="0" algn="just">
                        <a:spcBef>
                          <a:spcPts val="0"/>
                        </a:spcBef>
                        <a:spcAft>
                          <a:spcPts val="0"/>
                        </a:spcAft>
                      </a:pPr>
                      <a:r>
                        <a:rPr lang="en-US" sz="1200">
                          <a:effectLst/>
                        </a:rPr>
                        <a:t>Zambia</a:t>
                      </a:r>
                      <a:endParaRPr lang="en-US" sz="1200">
                        <a:effectLst/>
                        <a:latin typeface="Times New Roman" panose="02020603050405020304" pitchFamily="18" charset="0"/>
                        <a:ea typeface="Times New Roman" panose="02020603050405020304" pitchFamily="18" charset="0"/>
                      </a:endParaRPr>
                    </a:p>
                  </a:txBody>
                  <a:tcPr marL="8743" marR="8743" marT="8743" marB="0" anchor="ctr"/>
                </a:tc>
                <a:tc>
                  <a:txBody>
                    <a:bodyPr/>
                    <a:lstStyle/>
                    <a:p>
                      <a:pPr marL="0" marR="0" indent="457200" algn="ctr">
                        <a:spcBef>
                          <a:spcPts val="0"/>
                        </a:spcBef>
                        <a:spcAft>
                          <a:spcPts val="0"/>
                        </a:spcAft>
                      </a:pPr>
                      <a:r>
                        <a:rPr lang="en-US" sz="1200">
                          <a:effectLst/>
                        </a:rPr>
                        <a:t>15</a:t>
                      </a:r>
                      <a:endParaRPr lang="en-US" sz="1200">
                        <a:effectLst/>
                        <a:latin typeface="Times New Roman" panose="02020603050405020304" pitchFamily="18" charset="0"/>
                        <a:ea typeface="Times New Roman" panose="02020603050405020304" pitchFamily="18" charset="0"/>
                      </a:endParaRPr>
                    </a:p>
                  </a:txBody>
                  <a:tcPr marL="8743" marR="8743" marT="8743" marB="0" anchor="b"/>
                </a:tc>
                <a:tc>
                  <a:txBody>
                    <a:bodyPr/>
                    <a:lstStyle/>
                    <a:p>
                      <a:pPr marL="0" marR="0" indent="457200" algn="just">
                        <a:spcBef>
                          <a:spcPts val="0"/>
                        </a:spcBef>
                        <a:spcAft>
                          <a:spcPts val="0"/>
                        </a:spcAft>
                      </a:pPr>
                      <a:r>
                        <a:rPr lang="en-US" sz="1200">
                          <a:effectLst/>
                        </a:rPr>
                        <a:t>4.31</a:t>
                      </a:r>
                      <a:endParaRPr lang="en-US" sz="1200">
                        <a:effectLst/>
                        <a:latin typeface="Times New Roman" panose="02020603050405020304" pitchFamily="18" charset="0"/>
                        <a:ea typeface="Times New Roman" panose="02020603050405020304" pitchFamily="18" charset="0"/>
                      </a:endParaRPr>
                    </a:p>
                  </a:txBody>
                  <a:tcPr marL="8743" marR="8743" marT="8743" marB="0" anchor="b"/>
                </a:tc>
                <a:extLst>
                  <a:ext uri="{0D108BD9-81ED-4DB2-BD59-A6C34878D82A}">
                    <a16:rowId xmlns:a16="http://schemas.microsoft.com/office/drawing/2014/main" val="24333828"/>
                  </a:ext>
                </a:extLst>
              </a:tr>
              <a:tr h="210457">
                <a:tc>
                  <a:txBody>
                    <a:bodyPr/>
                    <a:lstStyle/>
                    <a:p>
                      <a:pPr marL="0" marR="0" indent="0" algn="just">
                        <a:spcBef>
                          <a:spcPts val="0"/>
                        </a:spcBef>
                        <a:spcAft>
                          <a:spcPts val="0"/>
                        </a:spcAft>
                      </a:pPr>
                      <a:r>
                        <a:rPr lang="en-US" sz="1200">
                          <a:effectLst/>
                        </a:rPr>
                        <a:t>Kenya</a:t>
                      </a:r>
                      <a:endParaRPr lang="en-US" sz="1200">
                        <a:effectLst/>
                        <a:latin typeface="Times New Roman" panose="02020603050405020304" pitchFamily="18" charset="0"/>
                        <a:ea typeface="Times New Roman" panose="02020603050405020304" pitchFamily="18" charset="0"/>
                      </a:endParaRPr>
                    </a:p>
                  </a:txBody>
                  <a:tcPr marL="8743" marR="8743" marT="8743" marB="0" anchor="ctr"/>
                </a:tc>
                <a:tc>
                  <a:txBody>
                    <a:bodyPr/>
                    <a:lstStyle/>
                    <a:p>
                      <a:pPr marL="0" marR="0" indent="457200" algn="ctr">
                        <a:spcBef>
                          <a:spcPts val="0"/>
                        </a:spcBef>
                        <a:spcAft>
                          <a:spcPts val="0"/>
                        </a:spcAft>
                      </a:pPr>
                      <a:r>
                        <a:rPr lang="en-US" sz="1200">
                          <a:effectLst/>
                        </a:rPr>
                        <a:t>50</a:t>
                      </a:r>
                      <a:endParaRPr lang="en-US" sz="1200">
                        <a:effectLst/>
                        <a:latin typeface="Times New Roman" panose="02020603050405020304" pitchFamily="18" charset="0"/>
                        <a:ea typeface="Times New Roman" panose="02020603050405020304" pitchFamily="18" charset="0"/>
                      </a:endParaRPr>
                    </a:p>
                  </a:txBody>
                  <a:tcPr marL="8743" marR="8743" marT="8743" marB="0" anchor="b"/>
                </a:tc>
                <a:tc>
                  <a:txBody>
                    <a:bodyPr/>
                    <a:lstStyle/>
                    <a:p>
                      <a:pPr marL="0" marR="0" indent="457200" algn="just">
                        <a:spcBef>
                          <a:spcPts val="0"/>
                        </a:spcBef>
                        <a:spcAft>
                          <a:spcPts val="0"/>
                        </a:spcAft>
                      </a:pPr>
                      <a:r>
                        <a:rPr lang="en-US" sz="1200">
                          <a:effectLst/>
                        </a:rPr>
                        <a:t>4.43</a:t>
                      </a:r>
                      <a:endParaRPr lang="en-US" sz="1200">
                        <a:effectLst/>
                        <a:latin typeface="Times New Roman" panose="02020603050405020304" pitchFamily="18" charset="0"/>
                        <a:ea typeface="Times New Roman" panose="02020603050405020304" pitchFamily="18" charset="0"/>
                      </a:endParaRPr>
                    </a:p>
                  </a:txBody>
                  <a:tcPr marL="8743" marR="8743" marT="8743" marB="0" anchor="b"/>
                </a:tc>
                <a:extLst>
                  <a:ext uri="{0D108BD9-81ED-4DB2-BD59-A6C34878D82A}">
                    <a16:rowId xmlns:a16="http://schemas.microsoft.com/office/drawing/2014/main" val="479243053"/>
                  </a:ext>
                </a:extLst>
              </a:tr>
              <a:tr h="210457">
                <a:tc>
                  <a:txBody>
                    <a:bodyPr/>
                    <a:lstStyle/>
                    <a:p>
                      <a:pPr marL="0" marR="0" indent="0" algn="just">
                        <a:spcBef>
                          <a:spcPts val="0"/>
                        </a:spcBef>
                        <a:spcAft>
                          <a:spcPts val="0"/>
                        </a:spcAft>
                      </a:pPr>
                      <a:r>
                        <a:rPr lang="en-US" sz="1200">
                          <a:effectLst/>
                        </a:rPr>
                        <a:t>Ghana</a:t>
                      </a:r>
                      <a:endParaRPr lang="en-US" sz="1200">
                        <a:effectLst/>
                        <a:latin typeface="Times New Roman" panose="02020603050405020304" pitchFamily="18" charset="0"/>
                        <a:ea typeface="Times New Roman" panose="02020603050405020304" pitchFamily="18" charset="0"/>
                      </a:endParaRPr>
                    </a:p>
                  </a:txBody>
                  <a:tcPr marL="8743" marR="8743" marT="8743" marB="0" anchor="ctr"/>
                </a:tc>
                <a:tc>
                  <a:txBody>
                    <a:bodyPr/>
                    <a:lstStyle/>
                    <a:p>
                      <a:pPr marL="0" marR="0" indent="457200" algn="ctr">
                        <a:spcBef>
                          <a:spcPts val="0"/>
                        </a:spcBef>
                        <a:spcAft>
                          <a:spcPts val="0"/>
                        </a:spcAft>
                      </a:pPr>
                      <a:r>
                        <a:rPr lang="en-US" sz="1200">
                          <a:effectLst/>
                        </a:rPr>
                        <a:t>23</a:t>
                      </a:r>
                      <a:endParaRPr lang="en-US" sz="1200">
                        <a:effectLst/>
                        <a:latin typeface="Times New Roman" panose="02020603050405020304" pitchFamily="18" charset="0"/>
                        <a:ea typeface="Times New Roman" panose="02020603050405020304" pitchFamily="18" charset="0"/>
                      </a:endParaRPr>
                    </a:p>
                  </a:txBody>
                  <a:tcPr marL="8743" marR="8743" marT="8743" marB="0" anchor="b"/>
                </a:tc>
                <a:tc>
                  <a:txBody>
                    <a:bodyPr/>
                    <a:lstStyle/>
                    <a:p>
                      <a:pPr marL="0" marR="0" indent="457200" algn="just">
                        <a:spcBef>
                          <a:spcPts val="0"/>
                        </a:spcBef>
                        <a:spcAft>
                          <a:spcPts val="0"/>
                        </a:spcAft>
                      </a:pPr>
                      <a:r>
                        <a:rPr lang="en-US" sz="1200">
                          <a:effectLst/>
                        </a:rPr>
                        <a:t>5.34</a:t>
                      </a:r>
                      <a:endParaRPr lang="en-US" sz="1200">
                        <a:effectLst/>
                        <a:latin typeface="Times New Roman" panose="02020603050405020304" pitchFamily="18" charset="0"/>
                        <a:ea typeface="Times New Roman" panose="02020603050405020304" pitchFamily="18" charset="0"/>
                      </a:endParaRPr>
                    </a:p>
                  </a:txBody>
                  <a:tcPr marL="8743" marR="8743" marT="8743" marB="0" anchor="b"/>
                </a:tc>
                <a:extLst>
                  <a:ext uri="{0D108BD9-81ED-4DB2-BD59-A6C34878D82A}">
                    <a16:rowId xmlns:a16="http://schemas.microsoft.com/office/drawing/2014/main" val="668316487"/>
                  </a:ext>
                </a:extLst>
              </a:tr>
              <a:tr h="210457">
                <a:tc>
                  <a:txBody>
                    <a:bodyPr/>
                    <a:lstStyle/>
                    <a:p>
                      <a:pPr marL="0" marR="0" indent="0" algn="just">
                        <a:spcBef>
                          <a:spcPts val="0"/>
                        </a:spcBef>
                        <a:spcAft>
                          <a:spcPts val="0"/>
                        </a:spcAft>
                      </a:pPr>
                      <a:r>
                        <a:rPr lang="en-US" sz="1200">
                          <a:effectLst/>
                        </a:rPr>
                        <a:t>Cyprus</a:t>
                      </a:r>
                      <a:endParaRPr lang="en-US" sz="1200">
                        <a:effectLst/>
                        <a:latin typeface="Times New Roman" panose="02020603050405020304" pitchFamily="18" charset="0"/>
                        <a:ea typeface="Times New Roman" panose="02020603050405020304" pitchFamily="18" charset="0"/>
                      </a:endParaRPr>
                    </a:p>
                  </a:txBody>
                  <a:tcPr marL="8743" marR="8743" marT="8743" marB="0" anchor="ctr"/>
                </a:tc>
                <a:tc>
                  <a:txBody>
                    <a:bodyPr/>
                    <a:lstStyle/>
                    <a:p>
                      <a:pPr marL="0" marR="0" indent="457200" algn="ctr">
                        <a:spcBef>
                          <a:spcPts val="0"/>
                        </a:spcBef>
                        <a:spcAft>
                          <a:spcPts val="0"/>
                        </a:spcAft>
                      </a:pPr>
                      <a:r>
                        <a:rPr lang="en-US" sz="1200">
                          <a:effectLst/>
                        </a:rPr>
                        <a:t>64</a:t>
                      </a:r>
                      <a:endParaRPr lang="en-US" sz="1200">
                        <a:effectLst/>
                        <a:latin typeface="Times New Roman" panose="02020603050405020304" pitchFamily="18" charset="0"/>
                        <a:ea typeface="Times New Roman" panose="02020603050405020304" pitchFamily="18" charset="0"/>
                      </a:endParaRPr>
                    </a:p>
                  </a:txBody>
                  <a:tcPr marL="8743" marR="8743" marT="8743" marB="0" anchor="b"/>
                </a:tc>
                <a:tc>
                  <a:txBody>
                    <a:bodyPr/>
                    <a:lstStyle/>
                    <a:p>
                      <a:pPr marL="0" marR="0" indent="457200" algn="just">
                        <a:spcBef>
                          <a:spcPts val="0"/>
                        </a:spcBef>
                        <a:spcAft>
                          <a:spcPts val="0"/>
                        </a:spcAft>
                      </a:pPr>
                      <a:r>
                        <a:rPr lang="en-US" sz="1200">
                          <a:effectLst/>
                        </a:rPr>
                        <a:t>6.08</a:t>
                      </a:r>
                      <a:endParaRPr lang="en-US" sz="1200">
                        <a:effectLst/>
                        <a:latin typeface="Times New Roman" panose="02020603050405020304" pitchFamily="18" charset="0"/>
                        <a:ea typeface="Times New Roman" panose="02020603050405020304" pitchFamily="18" charset="0"/>
                      </a:endParaRPr>
                    </a:p>
                  </a:txBody>
                  <a:tcPr marL="8743" marR="8743" marT="8743" marB="0" anchor="b"/>
                </a:tc>
                <a:extLst>
                  <a:ext uri="{0D108BD9-81ED-4DB2-BD59-A6C34878D82A}">
                    <a16:rowId xmlns:a16="http://schemas.microsoft.com/office/drawing/2014/main" val="1961803866"/>
                  </a:ext>
                </a:extLst>
              </a:tr>
              <a:tr h="210457">
                <a:tc>
                  <a:txBody>
                    <a:bodyPr/>
                    <a:lstStyle/>
                    <a:p>
                      <a:pPr marL="0" marR="0" indent="0" algn="just">
                        <a:spcBef>
                          <a:spcPts val="0"/>
                        </a:spcBef>
                        <a:spcAft>
                          <a:spcPts val="0"/>
                        </a:spcAft>
                      </a:pPr>
                      <a:r>
                        <a:rPr lang="en-US" sz="1200">
                          <a:effectLst/>
                        </a:rPr>
                        <a:t>Pakistan</a:t>
                      </a:r>
                      <a:endParaRPr lang="en-US" sz="1200">
                        <a:effectLst/>
                        <a:latin typeface="Times New Roman" panose="02020603050405020304" pitchFamily="18" charset="0"/>
                        <a:ea typeface="Times New Roman" panose="02020603050405020304" pitchFamily="18" charset="0"/>
                      </a:endParaRPr>
                    </a:p>
                  </a:txBody>
                  <a:tcPr marL="8743" marR="8743" marT="8743" marB="0" anchor="ctr"/>
                </a:tc>
                <a:tc>
                  <a:txBody>
                    <a:bodyPr/>
                    <a:lstStyle/>
                    <a:p>
                      <a:pPr marL="0" marR="0" indent="457200" algn="ctr">
                        <a:spcBef>
                          <a:spcPts val="0"/>
                        </a:spcBef>
                        <a:spcAft>
                          <a:spcPts val="0"/>
                        </a:spcAft>
                      </a:pPr>
                      <a:r>
                        <a:rPr lang="en-US" sz="1200">
                          <a:effectLst/>
                        </a:rPr>
                        <a:t>424</a:t>
                      </a:r>
                      <a:endParaRPr lang="en-US" sz="1200">
                        <a:effectLst/>
                        <a:latin typeface="Times New Roman" panose="02020603050405020304" pitchFamily="18" charset="0"/>
                        <a:ea typeface="Times New Roman" panose="02020603050405020304" pitchFamily="18" charset="0"/>
                      </a:endParaRPr>
                    </a:p>
                  </a:txBody>
                  <a:tcPr marL="8743" marR="8743" marT="8743" marB="0" anchor="b"/>
                </a:tc>
                <a:tc>
                  <a:txBody>
                    <a:bodyPr/>
                    <a:lstStyle/>
                    <a:p>
                      <a:pPr marL="0" marR="0" indent="457200" algn="just">
                        <a:spcBef>
                          <a:spcPts val="0"/>
                        </a:spcBef>
                        <a:spcAft>
                          <a:spcPts val="0"/>
                        </a:spcAft>
                      </a:pPr>
                      <a:r>
                        <a:rPr lang="en-US" sz="1200">
                          <a:effectLst/>
                        </a:rPr>
                        <a:t>6.24</a:t>
                      </a:r>
                      <a:endParaRPr lang="en-US" sz="1200">
                        <a:effectLst/>
                        <a:latin typeface="Times New Roman" panose="02020603050405020304" pitchFamily="18" charset="0"/>
                        <a:ea typeface="Times New Roman" panose="02020603050405020304" pitchFamily="18" charset="0"/>
                      </a:endParaRPr>
                    </a:p>
                  </a:txBody>
                  <a:tcPr marL="8743" marR="8743" marT="8743" marB="0" anchor="b"/>
                </a:tc>
                <a:extLst>
                  <a:ext uri="{0D108BD9-81ED-4DB2-BD59-A6C34878D82A}">
                    <a16:rowId xmlns:a16="http://schemas.microsoft.com/office/drawing/2014/main" val="1445217568"/>
                  </a:ext>
                </a:extLst>
              </a:tr>
              <a:tr h="210457">
                <a:tc>
                  <a:txBody>
                    <a:bodyPr/>
                    <a:lstStyle/>
                    <a:p>
                      <a:pPr marL="0" marR="0" indent="0" algn="just">
                        <a:spcBef>
                          <a:spcPts val="0"/>
                        </a:spcBef>
                        <a:spcAft>
                          <a:spcPts val="0"/>
                        </a:spcAft>
                      </a:pPr>
                      <a:r>
                        <a:rPr lang="en-US" sz="1200">
                          <a:effectLst/>
                        </a:rPr>
                        <a:t>Serbia</a:t>
                      </a:r>
                      <a:endParaRPr lang="en-US" sz="1200">
                        <a:effectLst/>
                        <a:latin typeface="Times New Roman" panose="02020603050405020304" pitchFamily="18" charset="0"/>
                        <a:ea typeface="Times New Roman" panose="02020603050405020304" pitchFamily="18" charset="0"/>
                      </a:endParaRPr>
                    </a:p>
                  </a:txBody>
                  <a:tcPr marL="8743" marR="8743" marT="8743" marB="0" anchor="ctr"/>
                </a:tc>
                <a:tc>
                  <a:txBody>
                    <a:bodyPr/>
                    <a:lstStyle/>
                    <a:p>
                      <a:pPr marL="0" marR="0" indent="457200" algn="ctr">
                        <a:spcBef>
                          <a:spcPts val="0"/>
                        </a:spcBef>
                        <a:spcAft>
                          <a:spcPts val="0"/>
                        </a:spcAft>
                      </a:pPr>
                      <a:r>
                        <a:rPr lang="en-US" sz="1200">
                          <a:effectLst/>
                        </a:rPr>
                        <a:t>17</a:t>
                      </a:r>
                      <a:endParaRPr lang="en-US" sz="1200">
                        <a:effectLst/>
                        <a:latin typeface="Times New Roman" panose="02020603050405020304" pitchFamily="18" charset="0"/>
                        <a:ea typeface="Times New Roman" panose="02020603050405020304" pitchFamily="18" charset="0"/>
                      </a:endParaRPr>
                    </a:p>
                  </a:txBody>
                  <a:tcPr marL="8743" marR="8743" marT="8743" marB="0" anchor="b"/>
                </a:tc>
                <a:tc>
                  <a:txBody>
                    <a:bodyPr/>
                    <a:lstStyle/>
                    <a:p>
                      <a:pPr marL="0" marR="0" indent="457200" algn="just">
                        <a:spcBef>
                          <a:spcPts val="0"/>
                        </a:spcBef>
                        <a:spcAft>
                          <a:spcPts val="0"/>
                        </a:spcAft>
                      </a:pPr>
                      <a:r>
                        <a:rPr lang="en-US" sz="1200">
                          <a:effectLst/>
                        </a:rPr>
                        <a:t>6.69</a:t>
                      </a:r>
                      <a:endParaRPr lang="en-US" sz="1200">
                        <a:effectLst/>
                        <a:latin typeface="Times New Roman" panose="02020603050405020304" pitchFamily="18" charset="0"/>
                        <a:ea typeface="Times New Roman" panose="02020603050405020304" pitchFamily="18" charset="0"/>
                      </a:endParaRPr>
                    </a:p>
                  </a:txBody>
                  <a:tcPr marL="8743" marR="8743" marT="8743" marB="0" anchor="b"/>
                </a:tc>
                <a:extLst>
                  <a:ext uri="{0D108BD9-81ED-4DB2-BD59-A6C34878D82A}">
                    <a16:rowId xmlns:a16="http://schemas.microsoft.com/office/drawing/2014/main" val="4194555942"/>
                  </a:ext>
                </a:extLst>
              </a:tr>
              <a:tr h="210457">
                <a:tc>
                  <a:txBody>
                    <a:bodyPr/>
                    <a:lstStyle/>
                    <a:p>
                      <a:pPr marL="0" marR="0" indent="0" algn="just">
                        <a:spcBef>
                          <a:spcPts val="0"/>
                        </a:spcBef>
                        <a:spcAft>
                          <a:spcPts val="0"/>
                        </a:spcAft>
                      </a:pPr>
                      <a:r>
                        <a:rPr lang="en-US" sz="1200">
                          <a:effectLst/>
                        </a:rPr>
                        <a:t>Kazakhstan</a:t>
                      </a:r>
                      <a:endParaRPr lang="en-US" sz="1200">
                        <a:effectLst/>
                        <a:latin typeface="Times New Roman" panose="02020603050405020304" pitchFamily="18" charset="0"/>
                        <a:ea typeface="Times New Roman" panose="02020603050405020304" pitchFamily="18" charset="0"/>
                      </a:endParaRPr>
                    </a:p>
                  </a:txBody>
                  <a:tcPr marL="8743" marR="8743" marT="8743" marB="0" anchor="ctr"/>
                </a:tc>
                <a:tc>
                  <a:txBody>
                    <a:bodyPr/>
                    <a:lstStyle/>
                    <a:p>
                      <a:pPr marL="0" marR="0" indent="457200" algn="ctr">
                        <a:spcBef>
                          <a:spcPts val="0"/>
                        </a:spcBef>
                        <a:spcAft>
                          <a:spcPts val="0"/>
                        </a:spcAft>
                      </a:pPr>
                      <a:r>
                        <a:rPr lang="en-US" sz="1200">
                          <a:effectLst/>
                        </a:rPr>
                        <a:t>21</a:t>
                      </a:r>
                      <a:endParaRPr lang="en-US" sz="1200">
                        <a:effectLst/>
                        <a:latin typeface="Times New Roman" panose="02020603050405020304" pitchFamily="18" charset="0"/>
                        <a:ea typeface="Times New Roman" panose="02020603050405020304" pitchFamily="18" charset="0"/>
                      </a:endParaRPr>
                    </a:p>
                  </a:txBody>
                  <a:tcPr marL="8743" marR="8743" marT="8743" marB="0" anchor="b"/>
                </a:tc>
                <a:tc>
                  <a:txBody>
                    <a:bodyPr/>
                    <a:lstStyle/>
                    <a:p>
                      <a:pPr marL="0" marR="0" indent="457200" algn="just">
                        <a:spcBef>
                          <a:spcPts val="0"/>
                        </a:spcBef>
                        <a:spcAft>
                          <a:spcPts val="0"/>
                        </a:spcAft>
                      </a:pPr>
                      <a:r>
                        <a:rPr lang="en-US" sz="1200">
                          <a:effectLst/>
                        </a:rPr>
                        <a:t>6.82</a:t>
                      </a:r>
                      <a:endParaRPr lang="en-US" sz="1200">
                        <a:effectLst/>
                        <a:latin typeface="Times New Roman" panose="02020603050405020304" pitchFamily="18" charset="0"/>
                        <a:ea typeface="Times New Roman" panose="02020603050405020304" pitchFamily="18" charset="0"/>
                      </a:endParaRPr>
                    </a:p>
                  </a:txBody>
                  <a:tcPr marL="8743" marR="8743" marT="8743" marB="0" anchor="b"/>
                </a:tc>
                <a:extLst>
                  <a:ext uri="{0D108BD9-81ED-4DB2-BD59-A6C34878D82A}">
                    <a16:rowId xmlns:a16="http://schemas.microsoft.com/office/drawing/2014/main" val="433467329"/>
                  </a:ext>
                </a:extLst>
              </a:tr>
              <a:tr h="210457">
                <a:tc>
                  <a:txBody>
                    <a:bodyPr/>
                    <a:lstStyle/>
                    <a:p>
                      <a:pPr marL="0" marR="0" indent="0" algn="just">
                        <a:spcBef>
                          <a:spcPts val="0"/>
                        </a:spcBef>
                        <a:spcAft>
                          <a:spcPts val="0"/>
                        </a:spcAft>
                      </a:pPr>
                      <a:r>
                        <a:rPr lang="en-US" sz="1200">
                          <a:effectLst/>
                        </a:rPr>
                        <a:t>Isle of Man</a:t>
                      </a:r>
                      <a:endParaRPr lang="en-US" sz="1200">
                        <a:effectLst/>
                        <a:latin typeface="Times New Roman" panose="02020603050405020304" pitchFamily="18" charset="0"/>
                        <a:ea typeface="Times New Roman" panose="02020603050405020304" pitchFamily="18" charset="0"/>
                      </a:endParaRPr>
                    </a:p>
                  </a:txBody>
                  <a:tcPr marL="8743" marR="8743" marT="8743" marB="0" anchor="ctr"/>
                </a:tc>
                <a:tc>
                  <a:txBody>
                    <a:bodyPr/>
                    <a:lstStyle/>
                    <a:p>
                      <a:pPr marL="0" marR="0" indent="457200" algn="ctr">
                        <a:spcBef>
                          <a:spcPts val="0"/>
                        </a:spcBef>
                        <a:spcAft>
                          <a:spcPts val="0"/>
                        </a:spcAft>
                      </a:pPr>
                      <a:r>
                        <a:rPr lang="en-US" sz="1200">
                          <a:effectLst/>
                        </a:rPr>
                        <a:t>16</a:t>
                      </a:r>
                      <a:endParaRPr lang="en-US" sz="1200">
                        <a:effectLst/>
                        <a:latin typeface="Times New Roman" panose="02020603050405020304" pitchFamily="18" charset="0"/>
                        <a:ea typeface="Times New Roman" panose="02020603050405020304" pitchFamily="18" charset="0"/>
                      </a:endParaRPr>
                    </a:p>
                  </a:txBody>
                  <a:tcPr marL="8743" marR="8743" marT="8743" marB="0" anchor="b"/>
                </a:tc>
                <a:tc>
                  <a:txBody>
                    <a:bodyPr/>
                    <a:lstStyle/>
                    <a:p>
                      <a:pPr marL="0" marR="0" indent="457200" algn="just">
                        <a:spcBef>
                          <a:spcPts val="0"/>
                        </a:spcBef>
                        <a:spcAft>
                          <a:spcPts val="0"/>
                        </a:spcAft>
                      </a:pPr>
                      <a:r>
                        <a:rPr lang="en-US" sz="1200">
                          <a:effectLst/>
                        </a:rPr>
                        <a:t>7.32</a:t>
                      </a:r>
                      <a:endParaRPr lang="en-US" sz="1200">
                        <a:effectLst/>
                        <a:latin typeface="Times New Roman" panose="02020603050405020304" pitchFamily="18" charset="0"/>
                        <a:ea typeface="Times New Roman" panose="02020603050405020304" pitchFamily="18" charset="0"/>
                      </a:endParaRPr>
                    </a:p>
                  </a:txBody>
                  <a:tcPr marL="8743" marR="8743" marT="8743" marB="0" anchor="b"/>
                </a:tc>
                <a:extLst>
                  <a:ext uri="{0D108BD9-81ED-4DB2-BD59-A6C34878D82A}">
                    <a16:rowId xmlns:a16="http://schemas.microsoft.com/office/drawing/2014/main" val="1437974171"/>
                  </a:ext>
                </a:extLst>
              </a:tr>
              <a:tr h="210457">
                <a:tc>
                  <a:txBody>
                    <a:bodyPr/>
                    <a:lstStyle/>
                    <a:p>
                      <a:pPr marL="0" marR="0" indent="0" algn="just">
                        <a:spcBef>
                          <a:spcPts val="0"/>
                        </a:spcBef>
                        <a:spcAft>
                          <a:spcPts val="0"/>
                        </a:spcAft>
                      </a:pPr>
                      <a:r>
                        <a:rPr lang="en-US" sz="1200">
                          <a:effectLst/>
                        </a:rPr>
                        <a:t>Sri Lanka</a:t>
                      </a:r>
                      <a:endParaRPr lang="en-US" sz="1200">
                        <a:effectLst/>
                        <a:latin typeface="Times New Roman" panose="02020603050405020304" pitchFamily="18" charset="0"/>
                        <a:ea typeface="Times New Roman" panose="02020603050405020304" pitchFamily="18" charset="0"/>
                      </a:endParaRPr>
                    </a:p>
                  </a:txBody>
                  <a:tcPr marL="8743" marR="8743" marT="8743" marB="0" anchor="ctr"/>
                </a:tc>
                <a:tc>
                  <a:txBody>
                    <a:bodyPr/>
                    <a:lstStyle/>
                    <a:p>
                      <a:pPr marL="0" marR="0" indent="457200" algn="ctr">
                        <a:spcBef>
                          <a:spcPts val="0"/>
                        </a:spcBef>
                        <a:spcAft>
                          <a:spcPts val="0"/>
                        </a:spcAft>
                      </a:pPr>
                      <a:r>
                        <a:rPr lang="en-US" sz="1200">
                          <a:effectLst/>
                        </a:rPr>
                        <a:t>262</a:t>
                      </a:r>
                      <a:endParaRPr lang="en-US" sz="1200">
                        <a:effectLst/>
                        <a:latin typeface="Times New Roman" panose="02020603050405020304" pitchFamily="18" charset="0"/>
                        <a:ea typeface="Times New Roman" panose="02020603050405020304" pitchFamily="18" charset="0"/>
                      </a:endParaRPr>
                    </a:p>
                  </a:txBody>
                  <a:tcPr marL="8743" marR="8743" marT="8743" marB="0" anchor="b"/>
                </a:tc>
                <a:tc>
                  <a:txBody>
                    <a:bodyPr/>
                    <a:lstStyle/>
                    <a:p>
                      <a:pPr marL="0" marR="0" indent="457200" algn="just">
                        <a:spcBef>
                          <a:spcPts val="0"/>
                        </a:spcBef>
                        <a:spcAft>
                          <a:spcPts val="0"/>
                        </a:spcAft>
                      </a:pPr>
                      <a:r>
                        <a:rPr lang="en-US" sz="1200">
                          <a:effectLst/>
                        </a:rPr>
                        <a:t>7.49</a:t>
                      </a:r>
                      <a:endParaRPr lang="en-US" sz="1200">
                        <a:effectLst/>
                        <a:latin typeface="Times New Roman" panose="02020603050405020304" pitchFamily="18" charset="0"/>
                        <a:ea typeface="Times New Roman" panose="02020603050405020304" pitchFamily="18" charset="0"/>
                      </a:endParaRPr>
                    </a:p>
                  </a:txBody>
                  <a:tcPr marL="8743" marR="8743" marT="8743" marB="0" anchor="b"/>
                </a:tc>
                <a:extLst>
                  <a:ext uri="{0D108BD9-81ED-4DB2-BD59-A6C34878D82A}">
                    <a16:rowId xmlns:a16="http://schemas.microsoft.com/office/drawing/2014/main" val="2711947288"/>
                  </a:ext>
                </a:extLst>
              </a:tr>
              <a:tr h="210457">
                <a:tc>
                  <a:txBody>
                    <a:bodyPr/>
                    <a:lstStyle/>
                    <a:p>
                      <a:pPr marL="0" marR="0" indent="0" algn="just">
                        <a:spcBef>
                          <a:spcPts val="0"/>
                        </a:spcBef>
                        <a:spcAft>
                          <a:spcPts val="0"/>
                        </a:spcAft>
                      </a:pPr>
                      <a:r>
                        <a:rPr lang="en-US" sz="1200">
                          <a:effectLst/>
                        </a:rPr>
                        <a:t>Mauritius</a:t>
                      </a:r>
                      <a:endParaRPr lang="en-US" sz="1200">
                        <a:effectLst/>
                        <a:latin typeface="Times New Roman" panose="02020603050405020304" pitchFamily="18" charset="0"/>
                        <a:ea typeface="Times New Roman" panose="02020603050405020304" pitchFamily="18" charset="0"/>
                      </a:endParaRPr>
                    </a:p>
                  </a:txBody>
                  <a:tcPr marL="8743" marR="8743" marT="8743" marB="0" anchor="ctr"/>
                </a:tc>
                <a:tc>
                  <a:txBody>
                    <a:bodyPr/>
                    <a:lstStyle/>
                    <a:p>
                      <a:pPr marL="0" marR="0" indent="457200" algn="ctr">
                        <a:spcBef>
                          <a:spcPts val="0"/>
                        </a:spcBef>
                        <a:spcAft>
                          <a:spcPts val="0"/>
                        </a:spcAft>
                      </a:pPr>
                      <a:r>
                        <a:rPr lang="en-US" sz="1200">
                          <a:effectLst/>
                        </a:rPr>
                        <a:t>75</a:t>
                      </a:r>
                      <a:endParaRPr lang="en-US" sz="1200">
                        <a:effectLst/>
                        <a:latin typeface="Times New Roman" panose="02020603050405020304" pitchFamily="18" charset="0"/>
                        <a:ea typeface="Times New Roman" panose="02020603050405020304" pitchFamily="18" charset="0"/>
                      </a:endParaRPr>
                    </a:p>
                  </a:txBody>
                  <a:tcPr marL="8743" marR="8743" marT="8743" marB="0" anchor="b"/>
                </a:tc>
                <a:tc>
                  <a:txBody>
                    <a:bodyPr/>
                    <a:lstStyle/>
                    <a:p>
                      <a:pPr marL="0" marR="0" indent="457200" algn="just">
                        <a:spcBef>
                          <a:spcPts val="0"/>
                        </a:spcBef>
                        <a:spcAft>
                          <a:spcPts val="0"/>
                        </a:spcAft>
                      </a:pPr>
                      <a:r>
                        <a:rPr lang="en-US" sz="1200">
                          <a:effectLst/>
                        </a:rPr>
                        <a:t>7.51</a:t>
                      </a:r>
                      <a:endParaRPr lang="en-US" sz="1200">
                        <a:effectLst/>
                        <a:latin typeface="Times New Roman" panose="02020603050405020304" pitchFamily="18" charset="0"/>
                        <a:ea typeface="Times New Roman" panose="02020603050405020304" pitchFamily="18" charset="0"/>
                      </a:endParaRPr>
                    </a:p>
                  </a:txBody>
                  <a:tcPr marL="8743" marR="8743" marT="8743" marB="0" anchor="b"/>
                </a:tc>
                <a:extLst>
                  <a:ext uri="{0D108BD9-81ED-4DB2-BD59-A6C34878D82A}">
                    <a16:rowId xmlns:a16="http://schemas.microsoft.com/office/drawing/2014/main" val="2072452029"/>
                  </a:ext>
                </a:extLst>
              </a:tr>
              <a:tr h="210457">
                <a:tc>
                  <a:txBody>
                    <a:bodyPr/>
                    <a:lstStyle/>
                    <a:p>
                      <a:pPr marL="0" marR="0" indent="0" algn="just">
                        <a:spcBef>
                          <a:spcPts val="0"/>
                        </a:spcBef>
                        <a:spcAft>
                          <a:spcPts val="0"/>
                        </a:spcAft>
                      </a:pPr>
                      <a:r>
                        <a:rPr lang="en-US" sz="1200">
                          <a:effectLst/>
                        </a:rPr>
                        <a:t>Tanzania</a:t>
                      </a:r>
                      <a:endParaRPr lang="en-US" sz="1200">
                        <a:effectLst/>
                        <a:latin typeface="Times New Roman" panose="02020603050405020304" pitchFamily="18" charset="0"/>
                        <a:ea typeface="Times New Roman" panose="02020603050405020304" pitchFamily="18" charset="0"/>
                      </a:endParaRPr>
                    </a:p>
                  </a:txBody>
                  <a:tcPr marL="8743" marR="8743" marT="8743" marB="0" anchor="ctr"/>
                </a:tc>
                <a:tc>
                  <a:txBody>
                    <a:bodyPr/>
                    <a:lstStyle/>
                    <a:p>
                      <a:pPr marL="0" marR="0" indent="457200" algn="ctr">
                        <a:spcBef>
                          <a:spcPts val="0"/>
                        </a:spcBef>
                        <a:spcAft>
                          <a:spcPts val="0"/>
                        </a:spcAft>
                      </a:pPr>
                      <a:r>
                        <a:rPr lang="en-US" sz="1200">
                          <a:effectLst/>
                        </a:rPr>
                        <a:t>15</a:t>
                      </a:r>
                      <a:endParaRPr lang="en-US" sz="1200">
                        <a:effectLst/>
                        <a:latin typeface="Times New Roman" panose="02020603050405020304" pitchFamily="18" charset="0"/>
                        <a:ea typeface="Times New Roman" panose="02020603050405020304" pitchFamily="18" charset="0"/>
                      </a:endParaRPr>
                    </a:p>
                  </a:txBody>
                  <a:tcPr marL="8743" marR="8743" marT="8743" marB="0" anchor="b"/>
                </a:tc>
                <a:tc>
                  <a:txBody>
                    <a:bodyPr/>
                    <a:lstStyle/>
                    <a:p>
                      <a:pPr marL="0" marR="0" indent="457200" algn="just">
                        <a:spcBef>
                          <a:spcPts val="0"/>
                        </a:spcBef>
                        <a:spcAft>
                          <a:spcPts val="0"/>
                        </a:spcAft>
                      </a:pPr>
                      <a:r>
                        <a:rPr lang="en-US" sz="1200">
                          <a:effectLst/>
                        </a:rPr>
                        <a:t>7.52</a:t>
                      </a:r>
                      <a:endParaRPr lang="en-US" sz="1200">
                        <a:effectLst/>
                        <a:latin typeface="Times New Roman" panose="02020603050405020304" pitchFamily="18" charset="0"/>
                        <a:ea typeface="Times New Roman" panose="02020603050405020304" pitchFamily="18" charset="0"/>
                      </a:endParaRPr>
                    </a:p>
                  </a:txBody>
                  <a:tcPr marL="8743" marR="8743" marT="8743" marB="0" anchor="b"/>
                </a:tc>
                <a:extLst>
                  <a:ext uri="{0D108BD9-81ED-4DB2-BD59-A6C34878D82A}">
                    <a16:rowId xmlns:a16="http://schemas.microsoft.com/office/drawing/2014/main" val="3175618649"/>
                  </a:ext>
                </a:extLst>
              </a:tr>
              <a:tr h="210457">
                <a:tc>
                  <a:txBody>
                    <a:bodyPr/>
                    <a:lstStyle/>
                    <a:p>
                      <a:pPr marL="0" marR="0" indent="0" algn="just">
                        <a:spcBef>
                          <a:spcPts val="0"/>
                        </a:spcBef>
                        <a:spcAft>
                          <a:spcPts val="0"/>
                        </a:spcAft>
                      </a:pPr>
                      <a:r>
                        <a:rPr lang="en-US" sz="1200">
                          <a:effectLst/>
                        </a:rPr>
                        <a:t>Nigeria</a:t>
                      </a:r>
                      <a:endParaRPr lang="en-US" sz="1200">
                        <a:effectLst/>
                        <a:latin typeface="Times New Roman" panose="02020603050405020304" pitchFamily="18" charset="0"/>
                        <a:ea typeface="Times New Roman" panose="02020603050405020304" pitchFamily="18" charset="0"/>
                      </a:endParaRPr>
                    </a:p>
                  </a:txBody>
                  <a:tcPr marL="8743" marR="8743" marT="8743" marB="0" anchor="ctr"/>
                </a:tc>
                <a:tc>
                  <a:txBody>
                    <a:bodyPr/>
                    <a:lstStyle/>
                    <a:p>
                      <a:pPr marL="0" marR="0" indent="457200" algn="ctr">
                        <a:spcBef>
                          <a:spcPts val="0"/>
                        </a:spcBef>
                        <a:spcAft>
                          <a:spcPts val="0"/>
                        </a:spcAft>
                      </a:pPr>
                      <a:r>
                        <a:rPr lang="en-US" sz="1200">
                          <a:effectLst/>
                        </a:rPr>
                        <a:t>126</a:t>
                      </a:r>
                      <a:endParaRPr lang="en-US" sz="1200">
                        <a:effectLst/>
                        <a:latin typeface="Times New Roman" panose="02020603050405020304" pitchFamily="18" charset="0"/>
                        <a:ea typeface="Times New Roman" panose="02020603050405020304" pitchFamily="18" charset="0"/>
                      </a:endParaRPr>
                    </a:p>
                  </a:txBody>
                  <a:tcPr marL="8743" marR="8743" marT="8743" marB="0" anchor="b"/>
                </a:tc>
                <a:tc>
                  <a:txBody>
                    <a:bodyPr/>
                    <a:lstStyle/>
                    <a:p>
                      <a:pPr marL="0" marR="0" indent="457200" algn="just">
                        <a:spcBef>
                          <a:spcPts val="0"/>
                        </a:spcBef>
                        <a:spcAft>
                          <a:spcPts val="0"/>
                        </a:spcAft>
                      </a:pPr>
                      <a:r>
                        <a:rPr lang="en-US" sz="1200">
                          <a:effectLst/>
                        </a:rPr>
                        <a:t>7.90</a:t>
                      </a:r>
                      <a:endParaRPr lang="en-US" sz="1200">
                        <a:effectLst/>
                        <a:latin typeface="Times New Roman" panose="02020603050405020304" pitchFamily="18" charset="0"/>
                        <a:ea typeface="Times New Roman" panose="02020603050405020304" pitchFamily="18" charset="0"/>
                      </a:endParaRPr>
                    </a:p>
                  </a:txBody>
                  <a:tcPr marL="8743" marR="8743" marT="8743" marB="0" anchor="b"/>
                </a:tc>
                <a:extLst>
                  <a:ext uri="{0D108BD9-81ED-4DB2-BD59-A6C34878D82A}">
                    <a16:rowId xmlns:a16="http://schemas.microsoft.com/office/drawing/2014/main" val="1100102563"/>
                  </a:ext>
                </a:extLst>
              </a:tr>
              <a:tr h="210457">
                <a:tc>
                  <a:txBody>
                    <a:bodyPr/>
                    <a:lstStyle/>
                    <a:p>
                      <a:pPr marL="0" marR="0" indent="0" algn="just">
                        <a:spcBef>
                          <a:spcPts val="0"/>
                        </a:spcBef>
                        <a:spcAft>
                          <a:spcPts val="0"/>
                        </a:spcAft>
                      </a:pPr>
                      <a:r>
                        <a:rPr lang="en-US" sz="1200">
                          <a:effectLst/>
                        </a:rPr>
                        <a:t>Macau</a:t>
                      </a:r>
                      <a:endParaRPr lang="en-US" sz="1200">
                        <a:effectLst/>
                        <a:latin typeface="Times New Roman" panose="02020603050405020304" pitchFamily="18" charset="0"/>
                        <a:ea typeface="Times New Roman" panose="02020603050405020304" pitchFamily="18" charset="0"/>
                      </a:endParaRPr>
                    </a:p>
                  </a:txBody>
                  <a:tcPr marL="8743" marR="8743" marT="8743" marB="0" anchor="ctr"/>
                </a:tc>
                <a:tc>
                  <a:txBody>
                    <a:bodyPr/>
                    <a:lstStyle/>
                    <a:p>
                      <a:pPr marL="0" marR="0" indent="457200" algn="ctr">
                        <a:spcBef>
                          <a:spcPts val="0"/>
                        </a:spcBef>
                        <a:spcAft>
                          <a:spcPts val="0"/>
                        </a:spcAft>
                      </a:pPr>
                      <a:r>
                        <a:rPr lang="en-US" sz="1200">
                          <a:effectLst/>
                        </a:rPr>
                        <a:t>16</a:t>
                      </a:r>
                      <a:endParaRPr lang="en-US" sz="1200">
                        <a:effectLst/>
                        <a:latin typeface="Times New Roman" panose="02020603050405020304" pitchFamily="18" charset="0"/>
                        <a:ea typeface="Times New Roman" panose="02020603050405020304" pitchFamily="18" charset="0"/>
                      </a:endParaRPr>
                    </a:p>
                  </a:txBody>
                  <a:tcPr marL="8743" marR="8743" marT="8743" marB="0" anchor="b"/>
                </a:tc>
                <a:tc>
                  <a:txBody>
                    <a:bodyPr/>
                    <a:lstStyle/>
                    <a:p>
                      <a:pPr marL="0" marR="0" indent="457200" algn="just">
                        <a:spcBef>
                          <a:spcPts val="0"/>
                        </a:spcBef>
                        <a:spcAft>
                          <a:spcPts val="0"/>
                        </a:spcAft>
                      </a:pPr>
                      <a:r>
                        <a:rPr lang="en-US" sz="1200">
                          <a:effectLst/>
                        </a:rPr>
                        <a:t>8.30</a:t>
                      </a:r>
                      <a:endParaRPr lang="en-US" sz="1200">
                        <a:effectLst/>
                        <a:latin typeface="Times New Roman" panose="02020603050405020304" pitchFamily="18" charset="0"/>
                        <a:ea typeface="Times New Roman" panose="02020603050405020304" pitchFamily="18" charset="0"/>
                      </a:endParaRPr>
                    </a:p>
                  </a:txBody>
                  <a:tcPr marL="8743" marR="8743" marT="8743" marB="0" anchor="b"/>
                </a:tc>
                <a:extLst>
                  <a:ext uri="{0D108BD9-81ED-4DB2-BD59-A6C34878D82A}">
                    <a16:rowId xmlns:a16="http://schemas.microsoft.com/office/drawing/2014/main" val="785396486"/>
                  </a:ext>
                </a:extLst>
              </a:tr>
              <a:tr h="210457">
                <a:tc>
                  <a:txBody>
                    <a:bodyPr/>
                    <a:lstStyle/>
                    <a:p>
                      <a:pPr marL="0" marR="0" indent="0" algn="just">
                        <a:spcBef>
                          <a:spcPts val="0"/>
                        </a:spcBef>
                        <a:spcAft>
                          <a:spcPts val="0"/>
                        </a:spcAft>
                      </a:pPr>
                      <a:r>
                        <a:rPr lang="en-US" sz="1200">
                          <a:effectLst/>
                        </a:rPr>
                        <a:t>Ivory Coast</a:t>
                      </a:r>
                      <a:endParaRPr lang="en-US" sz="1200">
                        <a:effectLst/>
                        <a:latin typeface="Times New Roman" panose="02020603050405020304" pitchFamily="18" charset="0"/>
                        <a:ea typeface="Times New Roman" panose="02020603050405020304" pitchFamily="18" charset="0"/>
                      </a:endParaRPr>
                    </a:p>
                  </a:txBody>
                  <a:tcPr marL="8743" marR="8743" marT="8743" marB="0" anchor="ctr"/>
                </a:tc>
                <a:tc>
                  <a:txBody>
                    <a:bodyPr/>
                    <a:lstStyle/>
                    <a:p>
                      <a:pPr marL="0" marR="0" indent="457200" algn="ctr">
                        <a:spcBef>
                          <a:spcPts val="0"/>
                        </a:spcBef>
                        <a:spcAft>
                          <a:spcPts val="0"/>
                        </a:spcAft>
                      </a:pPr>
                      <a:r>
                        <a:rPr lang="en-US" sz="1200">
                          <a:effectLst/>
                        </a:rPr>
                        <a:t>34</a:t>
                      </a:r>
                      <a:endParaRPr lang="en-US" sz="1200">
                        <a:effectLst/>
                        <a:latin typeface="Times New Roman" panose="02020603050405020304" pitchFamily="18" charset="0"/>
                        <a:ea typeface="Times New Roman" panose="02020603050405020304" pitchFamily="18" charset="0"/>
                      </a:endParaRPr>
                    </a:p>
                  </a:txBody>
                  <a:tcPr marL="8743" marR="8743" marT="8743" marB="0" anchor="b"/>
                </a:tc>
                <a:tc>
                  <a:txBody>
                    <a:bodyPr/>
                    <a:lstStyle/>
                    <a:p>
                      <a:pPr marL="0" marR="0" indent="457200" algn="just">
                        <a:spcBef>
                          <a:spcPts val="0"/>
                        </a:spcBef>
                        <a:spcAft>
                          <a:spcPts val="0"/>
                        </a:spcAft>
                      </a:pPr>
                      <a:r>
                        <a:rPr lang="en-US" sz="1200">
                          <a:effectLst/>
                        </a:rPr>
                        <a:t>8.41</a:t>
                      </a:r>
                      <a:endParaRPr lang="en-US" sz="1200">
                        <a:effectLst/>
                        <a:latin typeface="Times New Roman" panose="02020603050405020304" pitchFamily="18" charset="0"/>
                        <a:ea typeface="Times New Roman" panose="02020603050405020304" pitchFamily="18" charset="0"/>
                      </a:endParaRPr>
                    </a:p>
                  </a:txBody>
                  <a:tcPr marL="8743" marR="8743" marT="8743" marB="0" anchor="b"/>
                </a:tc>
                <a:extLst>
                  <a:ext uri="{0D108BD9-81ED-4DB2-BD59-A6C34878D82A}">
                    <a16:rowId xmlns:a16="http://schemas.microsoft.com/office/drawing/2014/main" val="822406129"/>
                  </a:ext>
                </a:extLst>
              </a:tr>
              <a:tr h="210457">
                <a:tc>
                  <a:txBody>
                    <a:bodyPr/>
                    <a:lstStyle/>
                    <a:p>
                      <a:pPr marL="0" marR="0" indent="0" algn="just">
                        <a:spcBef>
                          <a:spcPts val="0"/>
                        </a:spcBef>
                        <a:spcAft>
                          <a:spcPts val="0"/>
                        </a:spcAft>
                      </a:pPr>
                      <a:r>
                        <a:rPr lang="en-US" sz="1200">
                          <a:effectLst/>
                        </a:rPr>
                        <a:t>Tunisia</a:t>
                      </a:r>
                      <a:endParaRPr lang="en-US" sz="1200">
                        <a:effectLst/>
                        <a:latin typeface="Times New Roman" panose="02020603050405020304" pitchFamily="18" charset="0"/>
                        <a:ea typeface="Times New Roman" panose="02020603050405020304" pitchFamily="18" charset="0"/>
                      </a:endParaRPr>
                    </a:p>
                  </a:txBody>
                  <a:tcPr marL="8743" marR="8743" marT="8743" marB="0" anchor="ctr"/>
                </a:tc>
                <a:tc>
                  <a:txBody>
                    <a:bodyPr/>
                    <a:lstStyle/>
                    <a:p>
                      <a:pPr marL="0" marR="0" indent="457200" algn="ctr">
                        <a:spcBef>
                          <a:spcPts val="0"/>
                        </a:spcBef>
                        <a:spcAft>
                          <a:spcPts val="0"/>
                        </a:spcAft>
                      </a:pPr>
                      <a:r>
                        <a:rPr lang="en-US" sz="1200">
                          <a:effectLst/>
                        </a:rPr>
                        <a:t>76</a:t>
                      </a:r>
                      <a:endParaRPr lang="en-US" sz="1200">
                        <a:effectLst/>
                        <a:latin typeface="Times New Roman" panose="02020603050405020304" pitchFamily="18" charset="0"/>
                        <a:ea typeface="Times New Roman" panose="02020603050405020304" pitchFamily="18" charset="0"/>
                      </a:endParaRPr>
                    </a:p>
                  </a:txBody>
                  <a:tcPr marL="8743" marR="8743" marT="8743" marB="0" anchor="b"/>
                </a:tc>
                <a:tc>
                  <a:txBody>
                    <a:bodyPr/>
                    <a:lstStyle/>
                    <a:p>
                      <a:pPr marL="0" marR="0" indent="457200" algn="just">
                        <a:spcBef>
                          <a:spcPts val="0"/>
                        </a:spcBef>
                        <a:spcAft>
                          <a:spcPts val="0"/>
                        </a:spcAft>
                      </a:pPr>
                      <a:r>
                        <a:rPr lang="en-US" sz="1200">
                          <a:effectLst/>
                        </a:rPr>
                        <a:t>8.68</a:t>
                      </a:r>
                      <a:endParaRPr lang="en-US" sz="1200">
                        <a:effectLst/>
                        <a:latin typeface="Times New Roman" panose="02020603050405020304" pitchFamily="18" charset="0"/>
                        <a:ea typeface="Times New Roman" panose="02020603050405020304" pitchFamily="18" charset="0"/>
                      </a:endParaRPr>
                    </a:p>
                  </a:txBody>
                  <a:tcPr marL="8743" marR="8743" marT="8743" marB="0" anchor="b"/>
                </a:tc>
                <a:extLst>
                  <a:ext uri="{0D108BD9-81ED-4DB2-BD59-A6C34878D82A}">
                    <a16:rowId xmlns:a16="http://schemas.microsoft.com/office/drawing/2014/main" val="2268846942"/>
                  </a:ext>
                </a:extLst>
              </a:tr>
              <a:tr h="210457">
                <a:tc>
                  <a:txBody>
                    <a:bodyPr/>
                    <a:lstStyle/>
                    <a:p>
                      <a:pPr marL="0" marR="0" indent="0" algn="just">
                        <a:spcBef>
                          <a:spcPts val="0"/>
                        </a:spcBef>
                        <a:spcAft>
                          <a:spcPts val="0"/>
                        </a:spcAft>
                      </a:pPr>
                      <a:r>
                        <a:rPr lang="en-US" sz="1200">
                          <a:effectLst/>
                        </a:rPr>
                        <a:t>Bermuda</a:t>
                      </a:r>
                      <a:endParaRPr lang="en-US" sz="1200">
                        <a:effectLst/>
                        <a:latin typeface="Times New Roman" panose="02020603050405020304" pitchFamily="18" charset="0"/>
                        <a:ea typeface="Times New Roman" panose="02020603050405020304" pitchFamily="18" charset="0"/>
                      </a:endParaRPr>
                    </a:p>
                  </a:txBody>
                  <a:tcPr marL="8743" marR="8743" marT="8743" marB="0" anchor="ctr"/>
                </a:tc>
                <a:tc>
                  <a:txBody>
                    <a:bodyPr/>
                    <a:lstStyle/>
                    <a:p>
                      <a:pPr marL="0" marR="0" indent="457200" algn="ctr">
                        <a:spcBef>
                          <a:spcPts val="0"/>
                        </a:spcBef>
                        <a:spcAft>
                          <a:spcPts val="0"/>
                        </a:spcAft>
                      </a:pPr>
                      <a:r>
                        <a:rPr lang="en-US" sz="1200">
                          <a:effectLst/>
                        </a:rPr>
                        <a:t>62</a:t>
                      </a:r>
                      <a:endParaRPr lang="en-US" sz="1200">
                        <a:effectLst/>
                        <a:latin typeface="Times New Roman" panose="02020603050405020304" pitchFamily="18" charset="0"/>
                        <a:ea typeface="Times New Roman" panose="02020603050405020304" pitchFamily="18" charset="0"/>
                      </a:endParaRPr>
                    </a:p>
                  </a:txBody>
                  <a:tcPr marL="8743" marR="8743" marT="8743" marB="0" anchor="b"/>
                </a:tc>
                <a:tc>
                  <a:txBody>
                    <a:bodyPr/>
                    <a:lstStyle/>
                    <a:p>
                      <a:pPr marL="0" marR="0" indent="457200" algn="just">
                        <a:spcBef>
                          <a:spcPts val="0"/>
                        </a:spcBef>
                        <a:spcAft>
                          <a:spcPts val="0"/>
                        </a:spcAft>
                      </a:pPr>
                      <a:r>
                        <a:rPr lang="en-US" sz="1200">
                          <a:effectLst/>
                        </a:rPr>
                        <a:t>8.69</a:t>
                      </a:r>
                      <a:endParaRPr lang="en-US" sz="1200">
                        <a:effectLst/>
                        <a:latin typeface="Times New Roman" panose="02020603050405020304" pitchFamily="18" charset="0"/>
                        <a:ea typeface="Times New Roman" panose="02020603050405020304" pitchFamily="18" charset="0"/>
                      </a:endParaRPr>
                    </a:p>
                  </a:txBody>
                  <a:tcPr marL="8743" marR="8743" marT="8743" marB="0" anchor="b"/>
                </a:tc>
                <a:extLst>
                  <a:ext uri="{0D108BD9-81ED-4DB2-BD59-A6C34878D82A}">
                    <a16:rowId xmlns:a16="http://schemas.microsoft.com/office/drawing/2014/main" val="2458492974"/>
                  </a:ext>
                </a:extLst>
              </a:tr>
              <a:tr h="210457">
                <a:tc>
                  <a:txBody>
                    <a:bodyPr/>
                    <a:lstStyle/>
                    <a:p>
                      <a:pPr marL="0" marR="0" indent="0" algn="just">
                        <a:spcBef>
                          <a:spcPts val="0"/>
                        </a:spcBef>
                        <a:spcAft>
                          <a:spcPts val="0"/>
                        </a:spcAft>
                      </a:pPr>
                      <a:r>
                        <a:rPr lang="en-US" sz="1200">
                          <a:effectLst/>
                        </a:rPr>
                        <a:t>Malawi</a:t>
                      </a:r>
                      <a:endParaRPr lang="en-US" sz="1200">
                        <a:effectLst/>
                        <a:latin typeface="Times New Roman" panose="02020603050405020304" pitchFamily="18" charset="0"/>
                        <a:ea typeface="Times New Roman" panose="02020603050405020304" pitchFamily="18" charset="0"/>
                      </a:endParaRPr>
                    </a:p>
                  </a:txBody>
                  <a:tcPr marL="8743" marR="8743" marT="8743" marB="0" anchor="ctr"/>
                </a:tc>
                <a:tc>
                  <a:txBody>
                    <a:bodyPr/>
                    <a:lstStyle/>
                    <a:p>
                      <a:pPr marL="0" marR="0" indent="457200" algn="ctr">
                        <a:spcBef>
                          <a:spcPts val="0"/>
                        </a:spcBef>
                        <a:spcAft>
                          <a:spcPts val="0"/>
                        </a:spcAft>
                      </a:pPr>
                      <a:r>
                        <a:rPr lang="en-US" sz="1200">
                          <a:effectLst/>
                        </a:rPr>
                        <a:t>14</a:t>
                      </a:r>
                      <a:endParaRPr lang="en-US" sz="1200">
                        <a:effectLst/>
                        <a:latin typeface="Times New Roman" panose="02020603050405020304" pitchFamily="18" charset="0"/>
                        <a:ea typeface="Times New Roman" panose="02020603050405020304" pitchFamily="18" charset="0"/>
                      </a:endParaRPr>
                    </a:p>
                  </a:txBody>
                  <a:tcPr marL="8743" marR="8743" marT="8743" marB="0" anchor="b"/>
                </a:tc>
                <a:tc>
                  <a:txBody>
                    <a:bodyPr/>
                    <a:lstStyle/>
                    <a:p>
                      <a:pPr marL="0" marR="0" indent="457200" algn="just">
                        <a:spcBef>
                          <a:spcPts val="0"/>
                        </a:spcBef>
                        <a:spcAft>
                          <a:spcPts val="0"/>
                        </a:spcAft>
                      </a:pPr>
                      <a:r>
                        <a:rPr lang="en-US" sz="1200">
                          <a:effectLst/>
                        </a:rPr>
                        <a:t>8.71</a:t>
                      </a:r>
                      <a:endParaRPr lang="en-US" sz="1200">
                        <a:effectLst/>
                        <a:latin typeface="Times New Roman" panose="02020603050405020304" pitchFamily="18" charset="0"/>
                        <a:ea typeface="Times New Roman" panose="02020603050405020304" pitchFamily="18" charset="0"/>
                      </a:endParaRPr>
                    </a:p>
                  </a:txBody>
                  <a:tcPr marL="8743" marR="8743" marT="8743" marB="0" anchor="b"/>
                </a:tc>
                <a:extLst>
                  <a:ext uri="{0D108BD9-81ED-4DB2-BD59-A6C34878D82A}">
                    <a16:rowId xmlns:a16="http://schemas.microsoft.com/office/drawing/2014/main" val="2451621430"/>
                  </a:ext>
                </a:extLst>
              </a:tr>
              <a:tr h="210457">
                <a:tc>
                  <a:txBody>
                    <a:bodyPr/>
                    <a:lstStyle/>
                    <a:p>
                      <a:pPr marL="0" marR="0" indent="0" algn="just">
                        <a:spcBef>
                          <a:spcPts val="0"/>
                        </a:spcBef>
                        <a:spcAft>
                          <a:spcPts val="0"/>
                        </a:spcAft>
                      </a:pPr>
                      <a:r>
                        <a:rPr lang="en-US" sz="1200">
                          <a:effectLst/>
                        </a:rPr>
                        <a:t>Colombia</a:t>
                      </a:r>
                      <a:endParaRPr lang="en-US" sz="1200">
                        <a:effectLst/>
                        <a:latin typeface="Times New Roman" panose="02020603050405020304" pitchFamily="18" charset="0"/>
                        <a:ea typeface="Times New Roman" panose="02020603050405020304" pitchFamily="18" charset="0"/>
                      </a:endParaRPr>
                    </a:p>
                  </a:txBody>
                  <a:tcPr marL="8743" marR="8743" marT="8743" marB="0" anchor="ctr"/>
                </a:tc>
                <a:tc>
                  <a:txBody>
                    <a:bodyPr/>
                    <a:lstStyle/>
                    <a:p>
                      <a:pPr marL="0" marR="0" indent="457200" algn="ctr">
                        <a:spcBef>
                          <a:spcPts val="0"/>
                        </a:spcBef>
                        <a:spcAft>
                          <a:spcPts val="0"/>
                        </a:spcAft>
                      </a:pPr>
                      <a:r>
                        <a:rPr lang="en-US" sz="1200">
                          <a:effectLst/>
                        </a:rPr>
                        <a:t>28</a:t>
                      </a:r>
                      <a:endParaRPr lang="en-US" sz="1200">
                        <a:effectLst/>
                        <a:latin typeface="Times New Roman" panose="02020603050405020304" pitchFamily="18" charset="0"/>
                        <a:ea typeface="Times New Roman" panose="02020603050405020304" pitchFamily="18" charset="0"/>
                      </a:endParaRPr>
                    </a:p>
                  </a:txBody>
                  <a:tcPr marL="8743" marR="8743" marT="8743" marB="0" anchor="b"/>
                </a:tc>
                <a:tc>
                  <a:txBody>
                    <a:bodyPr/>
                    <a:lstStyle/>
                    <a:p>
                      <a:pPr marL="0" marR="0" indent="457200" algn="just">
                        <a:spcBef>
                          <a:spcPts val="0"/>
                        </a:spcBef>
                        <a:spcAft>
                          <a:spcPts val="0"/>
                        </a:spcAft>
                      </a:pPr>
                      <a:r>
                        <a:rPr lang="en-US" sz="1200">
                          <a:effectLst/>
                        </a:rPr>
                        <a:t>8.71</a:t>
                      </a:r>
                      <a:endParaRPr lang="en-US" sz="1200">
                        <a:effectLst/>
                        <a:latin typeface="Times New Roman" panose="02020603050405020304" pitchFamily="18" charset="0"/>
                        <a:ea typeface="Times New Roman" panose="02020603050405020304" pitchFamily="18" charset="0"/>
                      </a:endParaRPr>
                    </a:p>
                  </a:txBody>
                  <a:tcPr marL="8743" marR="8743" marT="8743" marB="0" anchor="b"/>
                </a:tc>
                <a:extLst>
                  <a:ext uri="{0D108BD9-81ED-4DB2-BD59-A6C34878D82A}">
                    <a16:rowId xmlns:a16="http://schemas.microsoft.com/office/drawing/2014/main" val="187729779"/>
                  </a:ext>
                </a:extLst>
              </a:tr>
              <a:tr h="210457">
                <a:tc>
                  <a:txBody>
                    <a:bodyPr/>
                    <a:lstStyle/>
                    <a:p>
                      <a:pPr marL="0" marR="0" indent="0" algn="just">
                        <a:spcBef>
                          <a:spcPts val="0"/>
                        </a:spcBef>
                        <a:spcAft>
                          <a:spcPts val="0"/>
                        </a:spcAft>
                      </a:pPr>
                      <a:r>
                        <a:rPr lang="en-US" sz="1200">
                          <a:effectLst/>
                        </a:rPr>
                        <a:t>Chile</a:t>
                      </a:r>
                      <a:endParaRPr lang="en-US" sz="1200">
                        <a:effectLst/>
                        <a:latin typeface="Times New Roman" panose="02020603050405020304" pitchFamily="18" charset="0"/>
                        <a:ea typeface="Times New Roman" panose="02020603050405020304" pitchFamily="18" charset="0"/>
                      </a:endParaRPr>
                    </a:p>
                  </a:txBody>
                  <a:tcPr marL="8743" marR="8743" marT="8743" marB="0" anchor="ctr"/>
                </a:tc>
                <a:tc>
                  <a:txBody>
                    <a:bodyPr/>
                    <a:lstStyle/>
                    <a:p>
                      <a:pPr marL="0" marR="0" indent="457200" algn="ctr">
                        <a:spcBef>
                          <a:spcPts val="0"/>
                        </a:spcBef>
                        <a:spcAft>
                          <a:spcPts val="0"/>
                        </a:spcAft>
                      </a:pPr>
                      <a:r>
                        <a:rPr lang="en-US" sz="1200">
                          <a:effectLst/>
                        </a:rPr>
                        <a:t>122</a:t>
                      </a:r>
                      <a:endParaRPr lang="en-US" sz="1200">
                        <a:effectLst/>
                        <a:latin typeface="Times New Roman" panose="02020603050405020304" pitchFamily="18" charset="0"/>
                        <a:ea typeface="Times New Roman" panose="02020603050405020304" pitchFamily="18" charset="0"/>
                      </a:endParaRPr>
                    </a:p>
                  </a:txBody>
                  <a:tcPr marL="8743" marR="8743" marT="8743" marB="0" anchor="b"/>
                </a:tc>
                <a:tc>
                  <a:txBody>
                    <a:bodyPr/>
                    <a:lstStyle/>
                    <a:p>
                      <a:pPr marL="0" marR="0" indent="457200" algn="just">
                        <a:spcBef>
                          <a:spcPts val="0"/>
                        </a:spcBef>
                        <a:spcAft>
                          <a:spcPts val="0"/>
                        </a:spcAft>
                      </a:pPr>
                      <a:r>
                        <a:rPr lang="en-US" sz="1200" dirty="0">
                          <a:effectLst/>
                        </a:rPr>
                        <a:t>8.84</a:t>
                      </a:r>
                      <a:endParaRPr lang="en-US" sz="1200" dirty="0">
                        <a:effectLst/>
                        <a:latin typeface="Times New Roman" panose="02020603050405020304" pitchFamily="18" charset="0"/>
                        <a:ea typeface="Times New Roman" panose="02020603050405020304" pitchFamily="18" charset="0"/>
                      </a:endParaRPr>
                    </a:p>
                  </a:txBody>
                  <a:tcPr marL="8743" marR="8743" marT="8743" marB="0" anchor="b"/>
                </a:tc>
                <a:extLst>
                  <a:ext uri="{0D108BD9-81ED-4DB2-BD59-A6C34878D82A}">
                    <a16:rowId xmlns:a16="http://schemas.microsoft.com/office/drawing/2014/main" val="567515381"/>
                  </a:ext>
                </a:extLst>
              </a:tr>
              <a:tr h="210457">
                <a:tc>
                  <a:txBody>
                    <a:bodyPr/>
                    <a:lstStyle/>
                    <a:p>
                      <a:pPr marL="0" marR="0" indent="0" algn="just">
                        <a:spcBef>
                          <a:spcPts val="0"/>
                        </a:spcBef>
                        <a:spcAft>
                          <a:spcPts val="0"/>
                        </a:spcAft>
                      </a:pPr>
                      <a:r>
                        <a:rPr lang="en-US" sz="1200">
                          <a:effectLst/>
                        </a:rPr>
                        <a:t>Lithuania</a:t>
                      </a:r>
                      <a:endParaRPr lang="en-US" sz="1200">
                        <a:effectLst/>
                        <a:latin typeface="Times New Roman" panose="02020603050405020304" pitchFamily="18" charset="0"/>
                        <a:ea typeface="Times New Roman" panose="02020603050405020304" pitchFamily="18" charset="0"/>
                      </a:endParaRPr>
                    </a:p>
                  </a:txBody>
                  <a:tcPr marL="8743" marR="8743" marT="8743" marB="0" anchor="ctr"/>
                </a:tc>
                <a:tc>
                  <a:txBody>
                    <a:bodyPr/>
                    <a:lstStyle/>
                    <a:p>
                      <a:pPr marL="0" marR="0" indent="457200" algn="ctr">
                        <a:spcBef>
                          <a:spcPts val="0"/>
                        </a:spcBef>
                        <a:spcAft>
                          <a:spcPts val="0"/>
                        </a:spcAft>
                      </a:pPr>
                      <a:r>
                        <a:rPr lang="en-US" sz="1200">
                          <a:effectLst/>
                        </a:rPr>
                        <a:t>29</a:t>
                      </a:r>
                      <a:endParaRPr lang="en-US" sz="1200">
                        <a:effectLst/>
                        <a:latin typeface="Times New Roman" panose="02020603050405020304" pitchFamily="18" charset="0"/>
                        <a:ea typeface="Times New Roman" panose="02020603050405020304" pitchFamily="18" charset="0"/>
                      </a:endParaRPr>
                    </a:p>
                  </a:txBody>
                  <a:tcPr marL="8743" marR="8743" marT="8743" marB="0" anchor="b"/>
                </a:tc>
                <a:tc>
                  <a:txBody>
                    <a:bodyPr/>
                    <a:lstStyle/>
                    <a:p>
                      <a:pPr marL="0" marR="0" indent="457200" algn="just">
                        <a:spcBef>
                          <a:spcPts val="0"/>
                        </a:spcBef>
                        <a:spcAft>
                          <a:spcPts val="0"/>
                        </a:spcAft>
                      </a:pPr>
                      <a:r>
                        <a:rPr lang="en-US" sz="1200" dirty="0">
                          <a:effectLst/>
                        </a:rPr>
                        <a:t>8.87</a:t>
                      </a:r>
                      <a:endParaRPr lang="en-US" sz="1200" dirty="0">
                        <a:effectLst/>
                        <a:latin typeface="Times New Roman" panose="02020603050405020304" pitchFamily="18" charset="0"/>
                        <a:ea typeface="Times New Roman" panose="02020603050405020304" pitchFamily="18" charset="0"/>
                      </a:endParaRPr>
                    </a:p>
                  </a:txBody>
                  <a:tcPr marL="8743" marR="8743" marT="8743" marB="0" anchor="b"/>
                </a:tc>
                <a:extLst>
                  <a:ext uri="{0D108BD9-81ED-4DB2-BD59-A6C34878D82A}">
                    <a16:rowId xmlns:a16="http://schemas.microsoft.com/office/drawing/2014/main" val="1715935174"/>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2"/>
          <p:cNvSpPr>
            <a:spLocks noGrp="1"/>
          </p:cNvSpPr>
          <p:nvPr>
            <p:ph type="title"/>
          </p:nvPr>
        </p:nvSpPr>
        <p:spPr/>
        <p:txBody>
          <a:bodyPr/>
          <a:lstStyle/>
          <a:p>
            <a:r>
              <a:rPr lang="en-US" altLang="en-US"/>
              <a:t>Example : Emerging Markets: June 2000</a:t>
            </a:r>
          </a:p>
        </p:txBody>
      </p:sp>
      <p:pic>
        <p:nvPicPr>
          <p:cNvPr id="12290" name="Picture 116"/>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762000" y="2083296"/>
            <a:ext cx="7696200" cy="3938639"/>
          </a:xfrm>
        </p:spPr>
      </p:pic>
      <p:sp>
        <p:nvSpPr>
          <p:cNvPr id="12291" name="Slide Number Placeholder 4"/>
          <p:cNvSpPr>
            <a:spLocks noGrp="1" noChangeArrowheads="1"/>
          </p:cNvSpPr>
          <p:nvPr>
            <p:ph type="sldNum" sz="quarter" idx="4294967295"/>
          </p:nvPr>
        </p:nvSpPr>
        <p:spPr bwMode="auto">
          <a:xfrm>
            <a:off x="0" y="6356350"/>
            <a:ext cx="2895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fontAlgn="base">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fontAlgn="base">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fontAlgn="base">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fontAlgn="base">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09083A05-44B0-AF4C-9BB7-4CC74DA9C69E}" type="slidenum">
              <a:rPr lang="en-US" altLang="en-US" sz="1200">
                <a:solidFill>
                  <a:srgbClr val="898989"/>
                </a:solidFill>
                <a:latin typeface="Times" charset="0"/>
              </a:rPr>
              <a:pPr>
                <a:spcBef>
                  <a:spcPct val="0"/>
                </a:spcBef>
                <a:buClrTx/>
                <a:buSzTx/>
                <a:buFontTx/>
                <a:buNone/>
              </a:pPr>
              <a:t>12</a:t>
            </a:fld>
            <a:endParaRPr lang="en-US" altLang="en-US" sz="1200">
              <a:solidFill>
                <a:srgbClr val="898989"/>
              </a:solidFill>
              <a:latin typeface="Times" charset="0"/>
            </a:endParaRP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p:cNvSpPr>
          <p:nvPr>
            <p:ph type="title"/>
          </p:nvPr>
        </p:nvSpPr>
        <p:spPr/>
        <p:txBody>
          <a:bodyPr/>
          <a:lstStyle/>
          <a:p>
            <a:r>
              <a:rPr lang="en-US" altLang="en-US"/>
              <a:t>Regression Results</a:t>
            </a:r>
          </a:p>
        </p:txBody>
      </p:sp>
      <p:sp>
        <p:nvSpPr>
          <p:cNvPr id="14338" name="Rectangle 3"/>
          <p:cNvSpPr>
            <a:spLocks noGrp="1"/>
          </p:cNvSpPr>
          <p:nvPr>
            <p:ph idx="1"/>
          </p:nvPr>
        </p:nvSpPr>
        <p:spPr/>
        <p:txBody>
          <a:bodyPr/>
          <a:lstStyle/>
          <a:p>
            <a:r>
              <a:rPr lang="en-US" altLang="en-US" dirty="0"/>
              <a:t>The markets that trade at low PE ratios also have high interest rates and high country risk. </a:t>
            </a:r>
          </a:p>
          <a:p>
            <a:r>
              <a:rPr lang="en-US" altLang="en-US" dirty="0"/>
              <a:t>To control for those differences, I regressed PE ratios on these variables–</a:t>
            </a:r>
          </a:p>
          <a:p>
            <a:pPr lvl="1"/>
            <a:r>
              <a:rPr lang="en-US" altLang="en-US" dirty="0"/>
              <a:t>PE = 16.16	 	- 7.94 Interest Rates </a:t>
            </a:r>
          </a:p>
          <a:p>
            <a:pPr lvl="1"/>
            <a:r>
              <a:rPr lang="en-US" altLang="en-US" dirty="0"/>
              <a:t>			+ 154.40 Growth in GDP</a:t>
            </a:r>
          </a:p>
          <a:p>
            <a:pPr lvl="1"/>
            <a:r>
              <a:rPr lang="en-US" altLang="en-US" dirty="0"/>
              <a:t>			 - 0.1116 Country Risk</a:t>
            </a:r>
          </a:p>
          <a:p>
            <a:pPr lvl="1"/>
            <a:r>
              <a:rPr lang="en-US" altLang="en-US" dirty="0"/>
              <a:t>R Squared = 73%	</a:t>
            </a:r>
          </a:p>
        </p:txBody>
      </p:sp>
      <p:sp>
        <p:nvSpPr>
          <p:cNvPr id="14339" name="Slide Number Placeholder 4"/>
          <p:cNvSpPr>
            <a:spLocks noGrp="1" noChangeArrowheads="1"/>
          </p:cNvSpPr>
          <p:nvPr>
            <p:ph type="sldNum" sz="quarter" idx="4294967295"/>
          </p:nvPr>
        </p:nvSpPr>
        <p:spPr bwMode="auto">
          <a:xfrm>
            <a:off x="0" y="6356350"/>
            <a:ext cx="2895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fontAlgn="base">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fontAlgn="base">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fontAlgn="base">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fontAlgn="base">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CB81B005-099B-DB44-8871-CB6B0D6D4B94}" type="slidenum">
              <a:rPr lang="en-US" altLang="en-US" sz="1200">
                <a:solidFill>
                  <a:srgbClr val="898989"/>
                </a:solidFill>
                <a:latin typeface="Times" charset="0"/>
              </a:rPr>
              <a:pPr>
                <a:spcBef>
                  <a:spcPct val="0"/>
                </a:spcBef>
                <a:buClrTx/>
                <a:buSzTx/>
                <a:buFontTx/>
                <a:buNone/>
              </a:pPr>
              <a:t>13</a:t>
            </a:fld>
            <a:endParaRPr lang="en-US" altLang="en-US" sz="1200">
              <a:solidFill>
                <a:srgbClr val="898989"/>
              </a:solidFill>
              <a:latin typeface="Times" charset="0"/>
            </a:endParaRP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p:cNvSpPr>
          <p:nvPr>
            <p:ph type="title"/>
          </p:nvPr>
        </p:nvSpPr>
        <p:spPr/>
        <p:txBody>
          <a:bodyPr/>
          <a:lstStyle/>
          <a:p>
            <a:r>
              <a:rPr lang="en-US" altLang="en-US"/>
              <a:t>Predicted PE Ratios</a:t>
            </a:r>
          </a:p>
        </p:txBody>
      </p:sp>
      <p:pic>
        <p:nvPicPr>
          <p:cNvPr id="16386" name="Picture 4"/>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762000" y="2191216"/>
            <a:ext cx="7848600" cy="2895600"/>
          </a:xfrm>
        </p:spPr>
      </p:pic>
      <p:sp>
        <p:nvSpPr>
          <p:cNvPr id="16387" name="Slide Number Placeholder 4"/>
          <p:cNvSpPr>
            <a:spLocks noGrp="1" noChangeArrowheads="1"/>
          </p:cNvSpPr>
          <p:nvPr>
            <p:ph type="sldNum" sz="quarter" idx="4294967295"/>
          </p:nvPr>
        </p:nvSpPr>
        <p:spPr bwMode="auto">
          <a:xfrm>
            <a:off x="0" y="6356350"/>
            <a:ext cx="2895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fontAlgn="base">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fontAlgn="base">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fontAlgn="base">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fontAlgn="base">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31E88D03-E2F3-A245-9952-DE69CFAA0BCE}" type="slidenum">
              <a:rPr lang="en-US" altLang="en-US" sz="1200">
                <a:solidFill>
                  <a:srgbClr val="898989"/>
                </a:solidFill>
                <a:latin typeface="Times" charset="0"/>
              </a:rPr>
              <a:pPr>
                <a:spcBef>
                  <a:spcPct val="0"/>
                </a:spcBef>
                <a:buClrTx/>
                <a:buSzTx/>
                <a:buFontTx/>
                <a:buNone/>
              </a:pPr>
              <a:t>14</a:t>
            </a:fld>
            <a:endParaRPr lang="en-US" altLang="en-US" sz="1200">
              <a:solidFill>
                <a:srgbClr val="898989"/>
              </a:solidFill>
              <a:latin typeface="Times" charset="0"/>
            </a:endParaRP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a:extLst>
              <a:ext uri="{FF2B5EF4-FFF2-40B4-BE49-F238E27FC236}">
                <a16:creationId xmlns:a16="http://schemas.microsoft.com/office/drawing/2014/main" id="{E47C0910-3373-C945-9672-F275DB7AB331}"/>
              </a:ext>
            </a:extLst>
          </p:cNvPr>
          <p:cNvSpPr>
            <a:spLocks noGrp="1" noChangeArrowheads="1"/>
          </p:cNvSpPr>
          <p:nvPr>
            <p:ph type="title"/>
          </p:nvPr>
        </p:nvSpPr>
        <p:spPr/>
        <p:txBody>
          <a:bodyPr/>
          <a:lstStyle/>
          <a:p>
            <a:r>
              <a:rPr lang="en-US"/>
              <a:t>Determinants of Success at using Fundamentals in Market Timing</a:t>
            </a:r>
          </a:p>
        </p:txBody>
      </p:sp>
      <p:sp>
        <p:nvSpPr>
          <p:cNvPr id="164867" name="Rectangle 3">
            <a:extLst>
              <a:ext uri="{FF2B5EF4-FFF2-40B4-BE49-F238E27FC236}">
                <a16:creationId xmlns:a16="http://schemas.microsoft.com/office/drawing/2014/main" id="{2F862DF6-4965-7849-9765-2D954DEC1CAA}"/>
              </a:ext>
            </a:extLst>
          </p:cNvPr>
          <p:cNvSpPr>
            <a:spLocks noGrp="1" noChangeArrowheads="1"/>
          </p:cNvSpPr>
          <p:nvPr>
            <p:ph idx="1"/>
          </p:nvPr>
        </p:nvSpPr>
        <p:spPr/>
        <p:txBody>
          <a:bodyPr/>
          <a:lstStyle/>
          <a:p>
            <a:r>
              <a:rPr lang="en-US" dirty="0"/>
              <a:t>This approach has two limitations:</a:t>
            </a:r>
          </a:p>
          <a:p>
            <a:pPr lvl="1"/>
            <a:r>
              <a:rPr lang="en-US" dirty="0"/>
              <a:t>Since you are basing your analysis by looking at the past, you are </a:t>
            </a:r>
            <a:r>
              <a:rPr lang="en-US" b="1" dirty="0"/>
              <a:t>assuming that there has not been a significant shift in the underlying relationship</a:t>
            </a:r>
            <a:r>
              <a:rPr lang="en-US" dirty="0"/>
              <a:t>. </a:t>
            </a:r>
          </a:p>
          <a:p>
            <a:pPr lvl="1"/>
            <a:r>
              <a:rPr lang="en-US" dirty="0"/>
              <a:t>Even if you assume that the past is prologue and that </a:t>
            </a:r>
            <a:r>
              <a:rPr lang="en-US" b="1" dirty="0"/>
              <a:t>there will be reversion back to historic norms</a:t>
            </a:r>
            <a:r>
              <a:rPr lang="en-US" dirty="0"/>
              <a:t>, you do not control this part of the process.. </a:t>
            </a:r>
          </a:p>
          <a:p>
            <a:r>
              <a:rPr lang="en-US" dirty="0"/>
              <a:t>How can you improve your odds of success? </a:t>
            </a:r>
          </a:p>
          <a:p>
            <a:pPr lvl="1"/>
            <a:r>
              <a:rPr lang="en-US" dirty="0"/>
              <a:t>You can </a:t>
            </a:r>
            <a:r>
              <a:rPr lang="en-US" b="1" dirty="0"/>
              <a:t>try to incorporate into your analysis those variables that reflect the shifts </a:t>
            </a:r>
            <a:r>
              <a:rPr lang="en-US" dirty="0"/>
              <a:t>that you believe have occurred in markets. </a:t>
            </a:r>
          </a:p>
          <a:p>
            <a:pPr lvl="1"/>
            <a:r>
              <a:rPr lang="en-US" dirty="0"/>
              <a:t>You can have a </a:t>
            </a:r>
            <a:r>
              <a:rPr lang="en-US" b="1" dirty="0"/>
              <a:t>longer time horizon</a:t>
            </a:r>
            <a:r>
              <a:rPr lang="en-US" dirty="0"/>
              <a:t>, since you improve your odds on convergence.</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ides2025">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Slides2025" id="{05942FBA-225E-6645-B28D-21FD89D289E1}" vid="{85763B86-D4DA-AB47-A780-1B8926470B6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Slides2025</Template>
  <TotalTime>1381</TotalTime>
  <Words>1690</Words>
  <Application>Microsoft Macintosh PowerPoint</Application>
  <PresentationFormat>On-screen Show (4:3)</PresentationFormat>
  <Paragraphs>166</Paragraphs>
  <Slides>15</Slides>
  <Notes>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15</vt:i4>
      </vt:variant>
    </vt:vector>
  </HeadingPairs>
  <TitlesOfParts>
    <vt:vector size="24" baseType="lpstr">
      <vt:lpstr>Calibri</vt:lpstr>
      <vt:lpstr>Cambria Math</vt:lpstr>
      <vt:lpstr>Rockwell</vt:lpstr>
      <vt:lpstr>Rockwell Condensed</vt:lpstr>
      <vt:lpstr>Rockwell Extra Bold</vt:lpstr>
      <vt:lpstr>Times</vt:lpstr>
      <vt:lpstr>Times New Roman</vt:lpstr>
      <vt:lpstr>Wingdings</vt:lpstr>
      <vt:lpstr>Slides2025</vt:lpstr>
      <vt:lpstr>Market Timing Approaches: Valuing/pricing the Market</vt:lpstr>
      <vt:lpstr>Valuation Approaches</vt:lpstr>
      <vt:lpstr>An intrinsic valuation of the market</vt:lpstr>
      <vt:lpstr>IIntrinsic Value: Valuing the S&amp;P 500 with a dividend discount model</vt:lpstr>
      <vt:lpstr>Completing the valuation</vt:lpstr>
      <vt:lpstr>From dividends to augmented dividends…</vt:lpstr>
      <vt:lpstr>How well do intrinsic valuation models work?</vt:lpstr>
      <vt:lpstr>Relative Valuation (pricing) Models</vt:lpstr>
      <vt:lpstr>US Stocks: E/P Ratios , T.Bond Rates and Term Structure over time</vt:lpstr>
      <vt:lpstr>Regression Results</vt:lpstr>
      <vt:lpstr>2. Comparisons across markets: Markets with the lowest PE in 2025</vt:lpstr>
      <vt:lpstr>Example : Emerging Markets: June 2000</vt:lpstr>
      <vt:lpstr>Regression Results</vt:lpstr>
      <vt:lpstr>Predicted PE Ratios</vt:lpstr>
      <vt:lpstr>Determinants of Success at using Fundamentals in Market Timing</vt:lpstr>
    </vt:vector>
  </TitlesOfParts>
  <Company>Stern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Case For Passive Investing</dc:title>
  <dc:creator>Aswath Damodaran</dc:creator>
  <cp:lastModifiedBy>Aswath Damodaran</cp:lastModifiedBy>
  <cp:revision>107</cp:revision>
  <cp:lastPrinted>2025-12-16T18:19:09Z</cp:lastPrinted>
  <dcterms:created xsi:type="dcterms:W3CDTF">1998-07-22T17:34:10Z</dcterms:created>
  <dcterms:modified xsi:type="dcterms:W3CDTF">2025-12-16T18:20:49Z</dcterms:modified>
</cp:coreProperties>
</file>