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75" r:id="rId1"/>
  </p:sldMasterIdLst>
  <p:notesMasterIdLst>
    <p:notesMasterId r:id="rId19"/>
  </p:notesMasterIdLst>
  <p:sldIdLst>
    <p:sldId id="256" r:id="rId2"/>
    <p:sldId id="351" r:id="rId3"/>
    <p:sldId id="366" r:id="rId4"/>
    <p:sldId id="352" r:id="rId5"/>
    <p:sldId id="369" r:id="rId6"/>
    <p:sldId id="367" r:id="rId7"/>
    <p:sldId id="354" r:id="rId8"/>
    <p:sldId id="355" r:id="rId9"/>
    <p:sldId id="356" r:id="rId10"/>
    <p:sldId id="370" r:id="rId11"/>
    <p:sldId id="357" r:id="rId12"/>
    <p:sldId id="358" r:id="rId13"/>
    <p:sldId id="359" r:id="rId14"/>
    <p:sldId id="360" r:id="rId15"/>
    <p:sldId id="361" r:id="rId16"/>
    <p:sldId id="362" r:id="rId17"/>
    <p:sldId id="36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061"/>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E72164EE-C5DF-7B49-859C-445E1C864ED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9B03179E-30C9-6E4C-9D01-CE2B854ED86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989" name="Rectangle 5">
            <a:extLst>
              <a:ext uri="{FF2B5EF4-FFF2-40B4-BE49-F238E27FC236}">
                <a16:creationId xmlns:a16="http://schemas.microsoft.com/office/drawing/2014/main" id="{5B2C4629-D9C4-B741-AD19-6D67CACD940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91BDFF57-35EC-1449-97BF-296A2DE6B14E}"/>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5DA5E92D-82B8-AF42-AE4C-7AD6E488F905}"/>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FE92DC1F-60A8-2544-820A-5800FF86492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E92DC1F-60A8-2544-820A-5800FF864920}" type="slidenum">
              <a:rPr lang="en-US" altLang="en-US" smtClean="0"/>
              <a:pPr>
                <a:defRPr/>
              </a:pPr>
              <a:t>1</a:t>
            </a:fld>
            <a:endParaRPr lang="en-US" altLang="en-US"/>
          </a:p>
        </p:txBody>
      </p:sp>
    </p:spTree>
    <p:extLst>
      <p:ext uri="{BB962C8B-B14F-4D97-AF65-F5344CB8AC3E}">
        <p14:creationId xmlns:p14="http://schemas.microsoft.com/office/powerpoint/2010/main" val="3384982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92DC1F-60A8-2544-820A-5800FF864920}" type="slidenum">
              <a:rPr lang="en-US" altLang="en-US" smtClean="0"/>
              <a:pPr>
                <a:defRPr/>
              </a:pPr>
              <a:t>14</a:t>
            </a:fld>
            <a:endParaRPr lang="en-US" altLang="en-US"/>
          </a:p>
        </p:txBody>
      </p:sp>
    </p:spTree>
    <p:extLst>
      <p:ext uri="{BB962C8B-B14F-4D97-AF65-F5344CB8AC3E}">
        <p14:creationId xmlns:p14="http://schemas.microsoft.com/office/powerpoint/2010/main" val="1046992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E92DC1F-60A8-2544-820A-5800FF864920}" type="slidenum">
              <a:rPr lang="en-US" altLang="en-US" smtClean="0"/>
              <a:pPr>
                <a:defRPr/>
              </a:pPr>
              <a:t>16</a:t>
            </a:fld>
            <a:endParaRPr lang="en-US" altLang="en-US"/>
          </a:p>
        </p:txBody>
      </p:sp>
    </p:spTree>
    <p:extLst>
      <p:ext uri="{BB962C8B-B14F-4D97-AF65-F5344CB8AC3E}">
        <p14:creationId xmlns:p14="http://schemas.microsoft.com/office/powerpoint/2010/main" val="137330170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D54D1F65-4A26-1A4D-A7AC-9FDE57E6F952}"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6BE1E58-7D7B-AD48-A36B-4E9CEC22051F}" type="slidenum">
              <a:rPr lang="en-US" altLang="en-US" smtClean="0"/>
              <a:pPr>
                <a:defRPr/>
              </a:pPr>
              <a:t>‹#›</a:t>
            </a:fld>
            <a:endParaRPr lang="en-US" altLang="en-US"/>
          </a:p>
        </p:txBody>
      </p:sp>
    </p:spTree>
    <p:extLst>
      <p:ext uri="{BB962C8B-B14F-4D97-AF65-F5344CB8AC3E}">
        <p14:creationId xmlns:p14="http://schemas.microsoft.com/office/powerpoint/2010/main" val="3074370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38252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BF41CE92-7631-4E40-A858-115E64429A46}"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E7BAE1AF-052C-2E47-BF19-63FBE8B23221}" type="slidenum">
              <a:rPr lang="en-US" altLang="en-US" smtClean="0"/>
              <a:pPr>
                <a:defRPr/>
              </a:pPr>
              <a:t>‹#›</a:t>
            </a:fld>
            <a:endParaRPr lang="en-US" altLang="en-US"/>
          </a:p>
        </p:txBody>
      </p:sp>
    </p:spTree>
    <p:extLst>
      <p:ext uri="{BB962C8B-B14F-4D97-AF65-F5344CB8AC3E}">
        <p14:creationId xmlns:p14="http://schemas.microsoft.com/office/powerpoint/2010/main" val="3479434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E49C5FF-3796-FB45-9D37-2F5BD58597FE}" type="datetime1">
              <a:rPr lang="en-US" altLang="en-US" smtClean="0"/>
              <a:pPr>
                <a:defRPr/>
              </a:pPr>
              <a:t>12/16/25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4C27941-8F66-4942-AC13-0843C2D94AB1}" type="slidenum">
              <a:rPr lang="en-US" altLang="en-US" smtClean="0"/>
              <a:pPr>
                <a:defRPr/>
              </a:pPr>
              <a:t>‹#›</a:t>
            </a:fld>
            <a:endParaRPr lang="en-US" altLang="en-US"/>
          </a:p>
        </p:txBody>
      </p:sp>
    </p:spTree>
    <p:extLst>
      <p:ext uri="{BB962C8B-B14F-4D97-AF65-F5344CB8AC3E}">
        <p14:creationId xmlns:p14="http://schemas.microsoft.com/office/powerpoint/2010/main" val="2579391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EB51D00F-1750-3F40-B76C-93DB96258D9E}"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53108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A47685D3-F831-2643-8C98-4646F1C97060}" type="datetime1">
              <a:rPr lang="en-US" altLang="en-US" smtClean="0"/>
              <a:pPr>
                <a:defRPr/>
              </a:pPr>
              <a:t>12/16/25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25237820-18FC-9F43-98FC-9E09CD5E6F02}"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4100192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5BB95B6-951E-B643-9A04-90071A27CF6A}" type="datetime1">
              <a:rPr lang="en-US" altLang="en-US" smtClean="0"/>
              <a:pPr>
                <a:defRPr/>
              </a:pPr>
              <a:t>12/16/25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F09D634-C645-9D45-9DC9-79BDF4B58D1D}" type="slidenum">
              <a:rPr lang="en-US" altLang="en-US" smtClean="0"/>
              <a:pPr>
                <a:defRPr/>
              </a:pPr>
              <a:t>‹#›</a:t>
            </a:fld>
            <a:endParaRPr lang="en-US" altLang="en-US"/>
          </a:p>
        </p:txBody>
      </p:sp>
    </p:spTree>
    <p:extLst>
      <p:ext uri="{BB962C8B-B14F-4D97-AF65-F5344CB8AC3E}">
        <p14:creationId xmlns:p14="http://schemas.microsoft.com/office/powerpoint/2010/main" val="1268576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EB51D00F-1750-3F40-B76C-93DB96258D9E}" type="datetime1">
              <a:rPr lang="en-US" altLang="en-US" smtClean="0"/>
              <a:pPr>
                <a:defRPr/>
              </a:pPr>
              <a:t>12/16/25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272074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08221A96-1A2B-7C4B-B055-A07040D6393E}" type="datetime1">
              <a:rPr lang="en-US" altLang="en-US" smtClean="0"/>
              <a:pPr>
                <a:defRPr/>
              </a:pPr>
              <a:t>12/16/25</a:t>
            </a:fld>
            <a:endParaRPr lang="en-US" altLang="en-US"/>
          </a:p>
        </p:txBody>
      </p:sp>
      <p:sp>
        <p:nvSpPr>
          <p:cNvPr id="10" name="Slide Number Placeholder 9"/>
          <p:cNvSpPr>
            <a:spLocks noGrp="1"/>
          </p:cNvSpPr>
          <p:nvPr>
            <p:ph type="sldNum" sz="quarter" idx="12"/>
          </p:nvPr>
        </p:nvSpPr>
        <p:spPr/>
        <p:txBody>
          <a:bodyPr/>
          <a:lstStyle/>
          <a:p>
            <a:pPr>
              <a:defRPr/>
            </a:pPr>
            <a:fld id="{41FD3736-7F7D-844F-AE01-7CA551FE3417}" type="slidenum">
              <a:rPr lang="en-US" altLang="en-US" smtClean="0"/>
              <a:pPr>
                <a:defRPr/>
              </a:pPr>
              <a:t>‹#›</a:t>
            </a:fld>
            <a:endParaRPr lang="en-US" altLang="en-US"/>
          </a:p>
        </p:txBody>
      </p:sp>
    </p:spTree>
    <p:extLst>
      <p:ext uri="{BB962C8B-B14F-4D97-AF65-F5344CB8AC3E}">
        <p14:creationId xmlns:p14="http://schemas.microsoft.com/office/powerpoint/2010/main" val="4123649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CFF32FE-00B2-AA49-BB42-8A58B54AD625}"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6DC88C5-3B8A-C949-8FB3-57F3FDC97FF6}" type="slidenum">
              <a:rPr lang="en-US" altLang="en-US" smtClean="0"/>
              <a:pPr>
                <a:defRPr/>
              </a:pPr>
              <a:t>‹#›</a:t>
            </a:fld>
            <a:endParaRPr lang="en-US" altLang="en-US"/>
          </a:p>
        </p:txBody>
      </p:sp>
    </p:spTree>
    <p:extLst>
      <p:ext uri="{BB962C8B-B14F-4D97-AF65-F5344CB8AC3E}">
        <p14:creationId xmlns:p14="http://schemas.microsoft.com/office/powerpoint/2010/main" val="2879550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E191A001-415C-A54F-A133-521ECBEB8155}"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445F3FD-90F4-F34D-A21F-E3FA5F8BEEC5}" type="slidenum">
              <a:rPr lang="en-US" altLang="en-US" smtClean="0"/>
              <a:pPr>
                <a:defRPr/>
              </a:pPr>
              <a:t>‹#›</a:t>
            </a:fld>
            <a:endParaRPr lang="en-US" altLang="en-US"/>
          </a:p>
        </p:txBody>
      </p:sp>
    </p:spTree>
    <p:extLst>
      <p:ext uri="{BB962C8B-B14F-4D97-AF65-F5344CB8AC3E}">
        <p14:creationId xmlns:p14="http://schemas.microsoft.com/office/powerpoint/2010/main" val="926154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695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091957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EB51D00F-1750-3F40-B76C-93DB96258D9E}" type="datetime1">
              <a:rPr lang="en-US" altLang="en-US" smtClean="0"/>
              <a:pPr>
                <a:defRPr/>
              </a:pPr>
              <a:t>12/16/25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60043996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C5A7490F-6A98-4446-B6D0-7F0851FF5DB1}"/>
              </a:ext>
            </a:extLst>
          </p:cNvPr>
          <p:cNvSpPr>
            <a:spLocks noGrp="1" noChangeArrowheads="1"/>
          </p:cNvSpPr>
          <p:nvPr>
            <p:ph type="ctrTitle"/>
          </p:nvPr>
        </p:nvSpPr>
        <p:spPr/>
        <p:txBody>
          <a:bodyPr/>
          <a:lstStyle/>
          <a:p>
            <a:r>
              <a:rPr lang="en-US" altLang="en-US"/>
              <a:t>Market Timing: Does it work?</a:t>
            </a:r>
          </a:p>
        </p:txBody>
      </p:sp>
      <p:sp>
        <p:nvSpPr>
          <p:cNvPr id="3075" name="Rectangle 3">
            <a:extLst>
              <a:ext uri="{FF2B5EF4-FFF2-40B4-BE49-F238E27FC236}">
                <a16:creationId xmlns:a16="http://schemas.microsoft.com/office/drawing/2014/main" id="{535EC6CB-D9B7-2F40-B4DC-4B5F72D6C095}"/>
              </a:ext>
            </a:extLst>
          </p:cNvPr>
          <p:cNvSpPr>
            <a:spLocks noGrp="1" noChangeArrowheads="1"/>
          </p:cNvSpPr>
          <p:nvPr>
            <p:ph type="subTitle" idx="1"/>
          </p:nvPr>
        </p:nvSpPr>
        <p:spPr/>
        <p:txBody>
          <a:bodyPr/>
          <a:lstStyle/>
          <a:p>
            <a:r>
              <a:rPr lang="en-US" dirty="0"/>
              <a:t>Back to the “impossible” in the impossible dream!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p:cNvSpPr>
          <p:nvPr>
            <p:ph type="title"/>
          </p:nvPr>
        </p:nvSpPr>
        <p:spPr/>
        <p:txBody>
          <a:bodyPr/>
          <a:lstStyle/>
          <a:p>
            <a:r>
              <a:rPr lang="en-US" altLang="en-US" dirty="0"/>
              <a:t>The Evidence on Market Timing – everyone does it!</a:t>
            </a:r>
          </a:p>
        </p:txBody>
      </p:sp>
      <p:sp>
        <p:nvSpPr>
          <p:cNvPr id="165891" name="Rectangle 3">
            <a:extLst>
              <a:ext uri="{FF2B5EF4-FFF2-40B4-BE49-F238E27FC236}">
                <a16:creationId xmlns:a16="http://schemas.microsoft.com/office/drawing/2014/main" id="{8EEA1B50-5C1B-AA44-BCF3-9146453CDDFC}"/>
              </a:ext>
            </a:extLst>
          </p:cNvPr>
          <p:cNvSpPr>
            <a:spLocks noGrp="1" noChangeArrowheads="1"/>
          </p:cNvSpPr>
          <p:nvPr>
            <p:ph idx="1"/>
          </p:nvPr>
        </p:nvSpPr>
        <p:spPr/>
        <p:txBody>
          <a:bodyPr/>
          <a:lstStyle/>
          <a:p>
            <a:r>
              <a:rPr lang="en-US" dirty="0"/>
              <a:t>Mutual fund managers constantly </a:t>
            </a:r>
            <a:r>
              <a:rPr lang="en-US" b="1" dirty="0"/>
              <a:t>try to time markets by changing the amount of cash that they hold in the fund</a:t>
            </a:r>
            <a:r>
              <a:rPr lang="en-US" dirty="0"/>
              <a:t>. If they are bullish, the cash balances decrease. If they are bearish, the cash balances increase.</a:t>
            </a:r>
          </a:p>
          <a:p>
            <a:r>
              <a:rPr lang="en-US" dirty="0"/>
              <a:t>Investment Newsletters often take </a:t>
            </a:r>
            <a:r>
              <a:rPr lang="en-US" b="1" dirty="0"/>
              <a:t>bullish or bearish views </a:t>
            </a:r>
            <a:r>
              <a:rPr lang="en-US" dirty="0"/>
              <a:t>about the market.</a:t>
            </a:r>
          </a:p>
          <a:p>
            <a:r>
              <a:rPr lang="en-US" b="1" dirty="0"/>
              <a:t>Market Strategists at investment banks make their forecasts </a:t>
            </a:r>
            <a:r>
              <a:rPr lang="en-US" dirty="0"/>
              <a:t>for the overall market.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title"/>
          </p:nvPr>
        </p:nvSpPr>
        <p:spPr/>
        <p:txBody>
          <a:bodyPr/>
          <a:lstStyle/>
          <a:p>
            <a:r>
              <a:rPr lang="en-US" altLang="en-US"/>
              <a:t>1. Mutual Fund Managers</a:t>
            </a:r>
          </a:p>
        </p:txBody>
      </p:sp>
      <p:sp>
        <p:nvSpPr>
          <p:cNvPr id="4098" name="Content Placeholder 2"/>
          <p:cNvSpPr>
            <a:spLocks noGrp="1"/>
          </p:cNvSpPr>
          <p:nvPr>
            <p:ph idx="1"/>
          </p:nvPr>
        </p:nvSpPr>
        <p:spPr/>
        <p:txBody>
          <a:bodyPr/>
          <a:lstStyle/>
          <a:p>
            <a:r>
              <a:rPr lang="en-US" altLang="en-US" dirty="0"/>
              <a:t>While most mutual funds don’t claim to do market timing, they implicitly do so by </a:t>
            </a:r>
            <a:r>
              <a:rPr lang="en-US" altLang="en-US" b="1" dirty="0"/>
              <a:t>holding more of the fund in cash (when they are bearish) or less in cash (when they are bullish).</a:t>
            </a:r>
          </a:p>
          <a:p>
            <a:r>
              <a:rPr lang="en-US" altLang="en-US" dirty="0"/>
              <a:t>Some </a:t>
            </a:r>
            <a:r>
              <a:rPr lang="en-US" altLang="en-US" b="1" dirty="0"/>
              <a:t>mutual funds do try to time markets. They are called tactical asset allocation funds</a:t>
            </a:r>
            <a:r>
              <a:rPr lang="en-US" altLang="en-US"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p:txBody>
          <a:bodyPr/>
          <a:lstStyle/>
          <a:p>
            <a:r>
              <a:rPr lang="en-US" altLang="en-US"/>
              <a:t>a. Mutual Fund Cash Positions</a:t>
            </a:r>
          </a:p>
        </p:txBody>
      </p:sp>
      <p:pic>
        <p:nvPicPr>
          <p:cNvPr id="6" name="Content Placeholder 5">
            <a:extLst>
              <a:ext uri="{FF2B5EF4-FFF2-40B4-BE49-F238E27FC236}">
                <a16:creationId xmlns:a16="http://schemas.microsoft.com/office/drawing/2014/main" id="{61000999-073B-BFA3-7747-9EBB66C19D1F}"/>
              </a:ext>
            </a:extLst>
          </p:cNvPr>
          <p:cNvPicPr>
            <a:picLocks noGrp="1" noChangeAspect="1"/>
          </p:cNvPicPr>
          <p:nvPr>
            <p:ph idx="1"/>
          </p:nvPr>
        </p:nvPicPr>
        <p:blipFill>
          <a:blip r:embed="rId2"/>
          <a:stretch>
            <a:fillRect/>
          </a:stretch>
        </p:blipFill>
        <p:spPr>
          <a:xfrm>
            <a:off x="1013059" y="1752600"/>
            <a:ext cx="7117882" cy="441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C4F79-7037-50D4-3122-588E0342AF44}"/>
              </a:ext>
            </a:extLst>
          </p:cNvPr>
          <p:cNvSpPr>
            <a:spLocks noGrp="1"/>
          </p:cNvSpPr>
          <p:nvPr>
            <p:ph type="title"/>
          </p:nvPr>
        </p:nvSpPr>
        <p:spPr/>
        <p:txBody>
          <a:bodyPr/>
          <a:lstStyle/>
          <a:p>
            <a:r>
              <a:rPr lang="en-US" dirty="0"/>
              <a:t>Tactical Allocation funds</a:t>
            </a:r>
          </a:p>
        </p:txBody>
      </p:sp>
      <p:pic>
        <p:nvPicPr>
          <p:cNvPr id="4" name="Content Placeholder 3">
            <a:extLst>
              <a:ext uri="{FF2B5EF4-FFF2-40B4-BE49-F238E27FC236}">
                <a16:creationId xmlns:a16="http://schemas.microsoft.com/office/drawing/2014/main" id="{A7D64447-001D-4C7B-004E-BCE142B2136C}"/>
              </a:ext>
            </a:extLst>
          </p:cNvPr>
          <p:cNvPicPr>
            <a:picLocks noGrp="1" noChangeAspect="1"/>
          </p:cNvPicPr>
          <p:nvPr>
            <p:ph idx="1"/>
          </p:nvPr>
        </p:nvPicPr>
        <p:blipFill>
          <a:blip r:embed="rId2"/>
          <a:stretch>
            <a:fillRect/>
          </a:stretch>
        </p:blipFill>
        <p:spPr>
          <a:xfrm>
            <a:off x="979532" y="1752600"/>
            <a:ext cx="7184936" cy="4419600"/>
          </a:xfrm>
          <a:prstGeom prst="rect">
            <a:avLst/>
          </a:prstGeom>
        </p:spPr>
      </p:pic>
    </p:spTree>
    <p:extLst>
      <p:ext uri="{BB962C8B-B14F-4D97-AF65-F5344CB8AC3E}">
        <p14:creationId xmlns:p14="http://schemas.microsoft.com/office/powerpoint/2010/main" val="380151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p:txBody>
          <a:bodyPr/>
          <a:lstStyle/>
          <a:p>
            <a:r>
              <a:rPr lang="en-US" altLang="en-US"/>
              <a:t>2. Hedge Funds</a:t>
            </a:r>
          </a:p>
        </p:txBody>
      </p:sp>
      <p:sp>
        <p:nvSpPr>
          <p:cNvPr id="7170" name="Content Placeholder 2"/>
          <p:cNvSpPr>
            <a:spLocks noGrp="1"/>
          </p:cNvSpPr>
          <p:nvPr>
            <p:ph idx="1"/>
          </p:nvPr>
        </p:nvSpPr>
        <p:spPr/>
        <p:txBody>
          <a:bodyPr>
            <a:normAutofit lnSpcReduction="10000"/>
          </a:bodyPr>
          <a:lstStyle/>
          <a:p>
            <a:r>
              <a:rPr lang="en-US" altLang="en-US" dirty="0"/>
              <a:t>An early paper looking at the </a:t>
            </a:r>
            <a:r>
              <a:rPr lang="en-US" altLang="en-US" b="1" dirty="0"/>
              <a:t>ability of hedge funds to time markets in their focus groups</a:t>
            </a:r>
            <a:r>
              <a:rPr lang="en-US" altLang="en-US" dirty="0"/>
              <a:t> (which may be commodities, currencies, fixed income or arbitrage) found </a:t>
            </a:r>
            <a:r>
              <a:rPr lang="en-US" altLang="en-US" b="1" dirty="0"/>
              <a:t>some evidence (albeit not overwhelming) of market timing payoff </a:t>
            </a:r>
            <a:r>
              <a:rPr lang="en-US" altLang="en-US" dirty="0"/>
              <a:t>in bond and currency markets but none in equity markets. </a:t>
            </a:r>
          </a:p>
          <a:p>
            <a:r>
              <a:rPr lang="en-US" altLang="en-US" dirty="0"/>
              <a:t>A more recent and comprehensive evaluation of just 221 market timing hedge funds found evidence that a few of these funds are able to </a:t>
            </a:r>
            <a:r>
              <a:rPr lang="en-US" altLang="en-US" b="1" dirty="0"/>
              <a:t>time both market direction and volatility</a:t>
            </a:r>
            <a:r>
              <a:rPr lang="en-US" altLang="en-US" dirty="0"/>
              <a:t>, and generate abnormal returns as a consequence.</a:t>
            </a:r>
          </a:p>
          <a:p>
            <a:r>
              <a:rPr lang="en-US" altLang="en-US" dirty="0"/>
              <a:t>There is also evidence that what separates successful hedge funds from those that fail is their </a:t>
            </a:r>
            <a:r>
              <a:rPr lang="en-US" altLang="en-US" b="1" dirty="0"/>
              <a:t>capacity to adjust market exposure ahead of market liquidity changes, reducing exposure prior to periods of high illiquidity</a:t>
            </a:r>
            <a:r>
              <a:rPr lang="en-US" altLang="en-US" dirty="0"/>
              <a:t>. The funds that do this best outperform funds that are don’t make the adjustment by 3.6-4.9% a year after adjusting for risk.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p:cNvSpPr>
          <p:nvPr>
            <p:ph type="title"/>
          </p:nvPr>
        </p:nvSpPr>
        <p:spPr/>
        <p:txBody>
          <a:bodyPr/>
          <a:lstStyle/>
          <a:p>
            <a:r>
              <a:rPr lang="en-US" altLang="en-US"/>
              <a:t>3. Investment Newsletters</a:t>
            </a:r>
          </a:p>
        </p:txBody>
      </p:sp>
      <p:sp>
        <p:nvSpPr>
          <p:cNvPr id="168963" name="Rectangle 3">
            <a:extLst>
              <a:ext uri="{FF2B5EF4-FFF2-40B4-BE49-F238E27FC236}">
                <a16:creationId xmlns:a16="http://schemas.microsoft.com/office/drawing/2014/main" id="{030EE0FD-A07E-C446-B900-2A46D96CEC24}"/>
              </a:ext>
            </a:extLst>
          </p:cNvPr>
          <p:cNvSpPr>
            <a:spLocks noGrp="1" noChangeArrowheads="1"/>
          </p:cNvSpPr>
          <p:nvPr>
            <p:ph idx="1"/>
          </p:nvPr>
        </p:nvSpPr>
        <p:spPr/>
        <p:txBody>
          <a:bodyPr>
            <a:normAutofit fontScale="92500" lnSpcReduction="10000"/>
          </a:bodyPr>
          <a:lstStyle/>
          <a:p>
            <a:r>
              <a:rPr lang="en-US" dirty="0"/>
              <a:t>Campbell and Harvey (1996) examined the market timing abilities of investment newsletters by examining the stock/cash mixes recommended in 237 newsletters from 1980 to 1992. </a:t>
            </a:r>
          </a:p>
          <a:p>
            <a:pPr lvl="1"/>
            <a:r>
              <a:rPr lang="en-US" dirty="0"/>
              <a:t>If investment newsletters are good market timers, you should expect to see the proportion allocated to stocks increase prior to the stock market going up. When the </a:t>
            </a:r>
            <a:r>
              <a:rPr lang="en-US" b="1" dirty="0"/>
              <a:t>returns earned on the mixes recommended in these newsletters is compared to a buy and hold strategy, 183 or the 237 newsletters (77%) delivered lower returns than the buy and hold strategy. </a:t>
            </a:r>
            <a:r>
              <a:rPr lang="en-US" dirty="0"/>
              <a:t> </a:t>
            </a:r>
          </a:p>
          <a:p>
            <a:pPr lvl="1"/>
            <a:r>
              <a:rPr lang="en-US" dirty="0"/>
              <a:t>One measure of the ineffectuality of the market timing recommendations of these investment newsletters lies in the fact that while </a:t>
            </a:r>
            <a:r>
              <a:rPr lang="en-US" b="1" dirty="0"/>
              <a:t>equity weights increased 58% of the time before market upturns, they also increased by 53% before market downturns</a:t>
            </a:r>
            <a:r>
              <a:rPr lang="en-US" dirty="0"/>
              <a:t>. </a:t>
            </a:r>
          </a:p>
          <a:p>
            <a:pPr lvl="1"/>
            <a:r>
              <a:rPr lang="en-US" dirty="0"/>
              <a:t>There is </a:t>
            </a:r>
            <a:r>
              <a:rPr lang="en-US" b="1" dirty="0"/>
              <a:t>some evidence of continuity in performance</a:t>
            </a:r>
            <a:r>
              <a:rPr lang="en-US" dirty="0"/>
              <a:t>, but the evidence is much stronger for negative performance than for positive. In other words, investment newsletters that </a:t>
            </a:r>
            <a:r>
              <a:rPr lang="en-US" b="1" dirty="0"/>
              <a:t>give bad advice on market timing are more likely to continue to give bad advice than are newsletters that gave good advice to continue giving good advice</a:t>
            </a:r>
            <a:r>
              <a:rPr lang="en-US"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E20C147B-B517-BF44-91AF-23E4B42057A9}"/>
              </a:ext>
            </a:extLst>
          </p:cNvPr>
          <p:cNvSpPr>
            <a:spLocks noGrp="1" noChangeArrowheads="1"/>
          </p:cNvSpPr>
          <p:nvPr>
            <p:ph type="title"/>
          </p:nvPr>
        </p:nvSpPr>
        <p:spPr/>
        <p:txBody>
          <a:bodyPr/>
          <a:lstStyle/>
          <a:p>
            <a:r>
              <a:rPr lang="en-US"/>
              <a:t>Some hope? Professional Market Timers</a:t>
            </a:r>
            <a:endParaRPr lang="en-US" dirty="0"/>
          </a:p>
        </p:txBody>
      </p:sp>
      <p:sp>
        <p:nvSpPr>
          <p:cNvPr id="9218" name="Rectangle 3"/>
          <p:cNvSpPr>
            <a:spLocks noGrp="1"/>
          </p:cNvSpPr>
          <p:nvPr>
            <p:ph idx="1"/>
          </p:nvPr>
        </p:nvSpPr>
        <p:spPr/>
        <p:txBody>
          <a:bodyPr>
            <a:normAutofit fontScale="92500"/>
          </a:bodyPr>
          <a:lstStyle/>
          <a:p>
            <a:r>
              <a:rPr lang="en-US" altLang="en-US" dirty="0"/>
              <a:t>Professional market timers </a:t>
            </a:r>
            <a:r>
              <a:rPr lang="en-US" altLang="en-US" b="1" dirty="0"/>
              <a:t>provide explicit timing recommendations only to their clients</a:t>
            </a:r>
            <a:r>
              <a:rPr lang="en-US" altLang="en-US" dirty="0"/>
              <a:t>, who then adjust their portfolios accordingly - shifting money into stocks if they are bullish and out of stocks if they are bearish. </a:t>
            </a:r>
          </a:p>
          <a:p>
            <a:r>
              <a:rPr lang="en-US" altLang="en-US" dirty="0"/>
              <a:t> A study by Chance and </a:t>
            </a:r>
            <a:r>
              <a:rPr lang="en-US" altLang="en-US" dirty="0" err="1"/>
              <a:t>Hemler</a:t>
            </a:r>
            <a:r>
              <a:rPr lang="en-US" altLang="en-US" dirty="0"/>
              <a:t> (2001) looked at 30 professional market timers who were monitored by </a:t>
            </a:r>
            <a:r>
              <a:rPr lang="en-US" altLang="en-US" dirty="0" err="1"/>
              <a:t>MoniResearch</a:t>
            </a:r>
            <a:r>
              <a:rPr lang="en-US" altLang="en-US" dirty="0"/>
              <a:t> Corporation, a service monitors the performance of such advisors and </a:t>
            </a:r>
            <a:r>
              <a:rPr lang="en-US" altLang="en-US" b="1" dirty="0"/>
              <a:t>found mild evidence of market timing ability</a:t>
            </a:r>
            <a:r>
              <a:rPr lang="en-US" altLang="en-US" dirty="0"/>
              <a:t>.</a:t>
            </a:r>
          </a:p>
          <a:p>
            <a:r>
              <a:rPr lang="en-US" altLang="en-US" dirty="0"/>
              <a:t>It should be noted that the timing calls were both </a:t>
            </a:r>
            <a:r>
              <a:rPr lang="en-US" altLang="en-US" b="1" dirty="0"/>
              <a:t>short term and frequent</a:t>
            </a:r>
            <a:r>
              <a:rPr lang="en-US" altLang="en-US" dirty="0"/>
              <a:t>. One market timer had a total of 303 timing signals between 1989 and 1994, and there were, on average, about 15 signals per year across all 30 market timers. Notwithstanding the </a:t>
            </a:r>
            <a:r>
              <a:rPr lang="en-US" altLang="en-US" b="1" dirty="0"/>
              <a:t>high transactions costs </a:t>
            </a:r>
            <a:r>
              <a:rPr lang="en-US" altLang="en-US" dirty="0"/>
              <a:t>associated with following these timing signals, following their recommendations would have generated excess returns for investors.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FA6B6E4B-E202-AF4E-9B25-BB2A24125EBA}"/>
              </a:ext>
            </a:extLst>
          </p:cNvPr>
          <p:cNvSpPr>
            <a:spLocks noGrp="1" noChangeArrowheads="1"/>
          </p:cNvSpPr>
          <p:nvPr>
            <p:ph type="title"/>
          </p:nvPr>
        </p:nvSpPr>
        <p:spPr/>
        <p:txBody>
          <a:bodyPr/>
          <a:lstStyle/>
          <a:p>
            <a:r>
              <a:rPr lang="en-US" altLang="en-US"/>
              <a:t>4. Market Strategists provide timing advice…</a:t>
            </a:r>
          </a:p>
        </p:txBody>
      </p:sp>
      <p:pic>
        <p:nvPicPr>
          <p:cNvPr id="6" name="Content Placeholder 5" descr="A graph of a market&#10;&#10;Description automatically generated with medium confidence">
            <a:extLst>
              <a:ext uri="{FF2B5EF4-FFF2-40B4-BE49-F238E27FC236}">
                <a16:creationId xmlns:a16="http://schemas.microsoft.com/office/drawing/2014/main" id="{127E8481-A4CB-7527-9A68-3BBB1C3F8001}"/>
              </a:ext>
            </a:extLst>
          </p:cNvPr>
          <p:cNvPicPr>
            <a:picLocks noGrp="1" noChangeAspect="1"/>
          </p:cNvPicPr>
          <p:nvPr>
            <p:ph idx="1"/>
          </p:nvPr>
        </p:nvPicPr>
        <p:blipFill>
          <a:blip r:embed="rId2"/>
          <a:stretch>
            <a:fillRect/>
          </a:stretch>
        </p:blipFill>
        <p:spPr>
          <a:xfrm>
            <a:off x="1333500" y="2123976"/>
            <a:ext cx="6477000" cy="42159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6532A-75B4-EBBD-98A7-4E83745D1CD9}"/>
              </a:ext>
            </a:extLst>
          </p:cNvPr>
          <p:cNvSpPr>
            <a:spLocks noGrp="1"/>
          </p:cNvSpPr>
          <p:nvPr>
            <p:ph type="title"/>
          </p:nvPr>
        </p:nvSpPr>
        <p:spPr/>
        <p:txBody>
          <a:bodyPr/>
          <a:lstStyle/>
          <a:p>
            <a:r>
              <a:rPr lang="en-US" dirty="0"/>
              <a:t>5. </a:t>
            </a:r>
            <a:r>
              <a:rPr lang="en-US" dirty="0" err="1"/>
              <a:t>Finfluencers</a:t>
            </a:r>
            <a:r>
              <a:rPr lang="en-US" dirty="0"/>
              <a:t>: What do they do?</a:t>
            </a:r>
          </a:p>
        </p:txBody>
      </p:sp>
      <p:pic>
        <p:nvPicPr>
          <p:cNvPr id="4" name="Content Placeholder 3" descr="A graph of different colored bars&#10;&#10;Description automatically generated">
            <a:extLst>
              <a:ext uri="{FF2B5EF4-FFF2-40B4-BE49-F238E27FC236}">
                <a16:creationId xmlns:a16="http://schemas.microsoft.com/office/drawing/2014/main" id="{3A325584-2675-1059-6C6E-06BA27048D8C}"/>
              </a:ext>
            </a:extLst>
          </p:cNvPr>
          <p:cNvPicPr>
            <a:picLocks noGrp="1" noChangeAspect="1"/>
          </p:cNvPicPr>
          <p:nvPr>
            <p:ph idx="1"/>
          </p:nvPr>
        </p:nvPicPr>
        <p:blipFill>
          <a:blip r:embed="rId2"/>
          <a:stretch>
            <a:fillRect/>
          </a:stretch>
        </p:blipFill>
        <p:spPr>
          <a:xfrm>
            <a:off x="1458370" y="1946334"/>
            <a:ext cx="6151059" cy="4419600"/>
          </a:xfrm>
          <a:prstGeom prst="rect">
            <a:avLst/>
          </a:prstGeom>
        </p:spPr>
      </p:pic>
    </p:spTree>
    <p:extLst>
      <p:ext uri="{BB962C8B-B14F-4D97-AF65-F5344CB8AC3E}">
        <p14:creationId xmlns:p14="http://schemas.microsoft.com/office/powerpoint/2010/main" val="386883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p:txBody>
          <a:bodyPr/>
          <a:lstStyle/>
          <a:p>
            <a:r>
              <a:rPr lang="en-US" altLang="en-US"/>
              <a:t>But how good is the advice?</a:t>
            </a:r>
          </a:p>
        </p:txBody>
      </p:sp>
      <p:sp>
        <p:nvSpPr>
          <p:cNvPr id="3" name="Content Placeholder 2">
            <a:extLst>
              <a:ext uri="{FF2B5EF4-FFF2-40B4-BE49-F238E27FC236}">
                <a16:creationId xmlns:a16="http://schemas.microsoft.com/office/drawing/2014/main" id="{57B20CF6-7E62-E7B4-920F-33F2127D2C62}"/>
              </a:ext>
            </a:extLst>
          </p:cNvPr>
          <p:cNvSpPr>
            <a:spLocks noGrp="1"/>
          </p:cNvSpPr>
          <p:nvPr>
            <p:ph idx="1"/>
          </p:nvPr>
        </p:nvSpPr>
        <p:spPr/>
        <p:txBody>
          <a:bodyPr/>
          <a:lstStyle/>
          <a:p>
            <a:r>
              <a:rPr lang="en-US" dirty="0"/>
              <a:t>Most </a:t>
            </a:r>
            <a:r>
              <a:rPr lang="en-US" dirty="0" err="1"/>
              <a:t>finfluencers</a:t>
            </a:r>
            <a:r>
              <a:rPr lang="en-US" dirty="0"/>
              <a:t> have been in operation in a period where stocks have gone up strongly, and the test of market timing is often in periods of duress.</a:t>
            </a:r>
          </a:p>
          <a:p>
            <a:r>
              <a:rPr lang="en-US" dirty="0"/>
              <a:t>Many </a:t>
            </a:r>
            <a:r>
              <a:rPr lang="en-US" dirty="0" err="1"/>
              <a:t>finfluencers</a:t>
            </a:r>
            <a:r>
              <a:rPr lang="en-US" dirty="0"/>
              <a:t> have been drawn to meme stocks (in equity markets) or crypto, not only because they are volatile (and momentum plays), but also because you have someone to blame (hedge funds, shadow bankers etc.) if your recommendations do not work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p:cNvSpPr>
          <p:nvPr>
            <p:ph type="title"/>
          </p:nvPr>
        </p:nvSpPr>
        <p:spPr/>
        <p:txBody>
          <a:bodyPr/>
          <a:lstStyle/>
          <a:p>
            <a:r>
              <a:rPr lang="en-US" altLang="en-US"/>
              <a:t>Market timing Strategies</a:t>
            </a:r>
          </a:p>
        </p:txBody>
      </p:sp>
      <p:sp>
        <p:nvSpPr>
          <p:cNvPr id="173059" name="Rectangle 3">
            <a:extLst>
              <a:ext uri="{FF2B5EF4-FFF2-40B4-BE49-F238E27FC236}">
                <a16:creationId xmlns:a16="http://schemas.microsoft.com/office/drawing/2014/main" id="{DF06759E-E170-2C46-9DAE-054A8C602D0F}"/>
              </a:ext>
            </a:extLst>
          </p:cNvPr>
          <p:cNvSpPr>
            <a:spLocks noGrp="1" noChangeArrowheads="1"/>
          </p:cNvSpPr>
          <p:nvPr>
            <p:ph idx="1"/>
          </p:nvPr>
        </p:nvSpPr>
        <p:spPr/>
        <p:txBody>
          <a:bodyPr/>
          <a:lstStyle/>
          <a:p>
            <a:r>
              <a:rPr lang="en-US" b="1" dirty="0"/>
              <a:t>Adjust asset allocation</a:t>
            </a:r>
            <a:r>
              <a:rPr lang="en-US" dirty="0"/>
              <a:t>: Adjust your mix of assets, allocating more than you normally would (given your time horizon and risk preferences) to markets that you believe are under valued and less than you normally would to markets that are overvalued. </a:t>
            </a:r>
          </a:p>
          <a:p>
            <a:r>
              <a:rPr lang="en-US" b="1" dirty="0"/>
              <a:t>Switch investment styles</a:t>
            </a:r>
            <a:r>
              <a:rPr lang="en-US" dirty="0"/>
              <a:t>: Switch investment styles and strategies within a market (usually stocks) to reflect expected market performance. </a:t>
            </a:r>
          </a:p>
          <a:p>
            <a:r>
              <a:rPr lang="en-US" b="1" dirty="0"/>
              <a:t>Sector rotation</a:t>
            </a:r>
            <a:r>
              <a:rPr lang="en-US" dirty="0"/>
              <a:t>: Shift your funds within the equity market from sector to sector, depending upon your expectations of future economic and market growth. </a:t>
            </a:r>
          </a:p>
          <a:p>
            <a:r>
              <a:rPr lang="en-US" b="1" dirty="0"/>
              <a:t>Market speculation</a:t>
            </a:r>
            <a:r>
              <a:rPr lang="en-US" dirty="0"/>
              <a:t>: Speculate on market direction, using either borrowed money (leverage) or derivatives to magnify profits.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p:cNvSpPr>
          <p:nvPr>
            <p:ph type="title"/>
          </p:nvPr>
        </p:nvSpPr>
        <p:spPr/>
        <p:txBody>
          <a:bodyPr/>
          <a:lstStyle/>
          <a:p>
            <a:r>
              <a:rPr lang="en-US" altLang="en-US"/>
              <a:t>1. Asset Allocation Changes</a:t>
            </a:r>
          </a:p>
        </p:txBody>
      </p:sp>
      <p:sp>
        <p:nvSpPr>
          <p:cNvPr id="13314" name="Rectangle 3"/>
          <p:cNvSpPr>
            <a:spLocks noGrp="1"/>
          </p:cNvSpPr>
          <p:nvPr>
            <p:ph idx="1"/>
          </p:nvPr>
        </p:nvSpPr>
        <p:spPr/>
        <p:txBody>
          <a:bodyPr/>
          <a:lstStyle/>
          <a:p>
            <a:r>
              <a:rPr lang="en-US" altLang="en-US" dirty="0"/>
              <a:t>The simplest way of incorporating market timing into investment strategies is to </a:t>
            </a:r>
            <a:r>
              <a:rPr lang="en-US" altLang="en-US" b="1" dirty="0"/>
              <a:t>alter the mix of assets – stocks, cash, bonds and other assets – in your portfolio</a:t>
            </a:r>
            <a:r>
              <a:rPr lang="en-US" altLang="en-US" dirty="0"/>
              <a:t>. </a:t>
            </a:r>
          </a:p>
          <a:p>
            <a:pPr lvl="1"/>
            <a:r>
              <a:rPr lang="en-US" altLang="en-US" dirty="0"/>
              <a:t>In this strategy, you will shift </a:t>
            </a:r>
            <a:r>
              <a:rPr lang="en-US" altLang="en-US" b="1" dirty="0"/>
              <a:t>part or all of your funds out of equity markets if you believe that they are over valued </a:t>
            </a:r>
            <a:r>
              <a:rPr lang="en-US" altLang="en-US" dirty="0"/>
              <a:t>and can pay a significant price if the stock market goes up. </a:t>
            </a:r>
          </a:p>
          <a:p>
            <a:pPr lvl="1"/>
            <a:r>
              <a:rPr lang="en-US" altLang="en-US" dirty="0"/>
              <a:t>If you adopt an </a:t>
            </a:r>
            <a:r>
              <a:rPr lang="en-US" altLang="en-US" b="1" dirty="0"/>
              <a:t>all or nothing strategy, shifting 100% into equity if you believe that the market is under valued and 100% into cash if you believe that it is overvalued</a:t>
            </a:r>
            <a:r>
              <a:rPr lang="en-US" altLang="en-US" dirty="0"/>
              <a:t>, you increase the cost of being wrong. </a:t>
            </a:r>
          </a:p>
          <a:p>
            <a:endParaRPr lang="en-US"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p:txBody>
          <a:bodyPr/>
          <a:lstStyle/>
          <a:p>
            <a:r>
              <a:rPr lang="en-US" altLang="en-US"/>
              <a:t>2. Style Switching</a:t>
            </a:r>
          </a:p>
        </p:txBody>
      </p:sp>
      <p:sp>
        <p:nvSpPr>
          <p:cNvPr id="14338" name="Rectangle 3"/>
          <p:cNvSpPr>
            <a:spLocks noGrp="1"/>
          </p:cNvSpPr>
          <p:nvPr>
            <p:ph idx="1"/>
          </p:nvPr>
        </p:nvSpPr>
        <p:spPr/>
        <p:txBody>
          <a:bodyPr>
            <a:normAutofit lnSpcReduction="10000"/>
          </a:bodyPr>
          <a:lstStyle/>
          <a:p>
            <a:r>
              <a:rPr lang="en-US" altLang="en-US" dirty="0"/>
              <a:t>There are some investment strategies that do well in bull markets and others that do better in bear markets. </a:t>
            </a:r>
            <a:r>
              <a:rPr lang="en-US" altLang="en-US" b="1" dirty="0"/>
              <a:t>If you can identify when markets are overvalued or undervalued, you could shift from one strategy to another or even from one investment philosophy to another just in time for a market shift</a:t>
            </a:r>
            <a:r>
              <a:rPr lang="en-US" altLang="en-US" dirty="0"/>
              <a:t>.</a:t>
            </a:r>
          </a:p>
          <a:p>
            <a:pPr lvl="1"/>
            <a:r>
              <a:rPr lang="en-US" altLang="en-US" b="1" dirty="0"/>
              <a:t>Growth and small cap investing do better when growth is low and when the yield curve is downward sloping</a:t>
            </a:r>
            <a:r>
              <a:rPr lang="en-US" altLang="en-US" dirty="0"/>
              <a:t>. </a:t>
            </a:r>
          </a:p>
          <a:p>
            <a:r>
              <a:rPr lang="en-US" altLang="en-US" dirty="0"/>
              <a:t>Kao and Shumaker estimate the returns an investor would have made if she had switched with perfect foresight from 1979 to 1997 from </a:t>
            </a:r>
            <a:r>
              <a:rPr lang="en-US" altLang="en-US" b="1" dirty="0"/>
              <a:t>value to growth stocks and back for both small cap and large cap stocks</a:t>
            </a:r>
            <a:r>
              <a:rPr lang="en-US" altLang="en-US" dirty="0"/>
              <a:t>. The annual returns from a perfect foresight strategy each year would have been 20.86% for large cap stocks and 27.30% for small cap stocks. In contrast, the annual return across all stocks was only 10.33% over the period.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title"/>
          </p:nvPr>
        </p:nvSpPr>
        <p:spPr/>
        <p:txBody>
          <a:bodyPr/>
          <a:lstStyle/>
          <a:p>
            <a:r>
              <a:rPr lang="en-US" altLang="en-US"/>
              <a:t>3. Sector Rotation</a:t>
            </a:r>
          </a:p>
        </p:txBody>
      </p:sp>
      <p:pic>
        <p:nvPicPr>
          <p:cNvPr id="1536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52600" y="2393950"/>
            <a:ext cx="5638800" cy="31369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p:txBody>
          <a:bodyPr/>
          <a:lstStyle/>
          <a:p>
            <a:r>
              <a:rPr lang="en-US" altLang="en-US"/>
              <a:t>4. Speculation</a:t>
            </a:r>
          </a:p>
        </p:txBody>
      </p:sp>
      <p:sp>
        <p:nvSpPr>
          <p:cNvPr id="177155" name="Rectangle 3">
            <a:extLst>
              <a:ext uri="{FF2B5EF4-FFF2-40B4-BE49-F238E27FC236}">
                <a16:creationId xmlns:a16="http://schemas.microsoft.com/office/drawing/2014/main" id="{2560A4F8-836C-0F44-A351-618414FAB848}"/>
              </a:ext>
            </a:extLst>
          </p:cNvPr>
          <p:cNvSpPr>
            <a:spLocks noGrp="1" noChangeArrowheads="1"/>
          </p:cNvSpPr>
          <p:nvPr>
            <p:ph idx="1"/>
          </p:nvPr>
        </p:nvSpPr>
        <p:spPr/>
        <p:txBody>
          <a:bodyPr/>
          <a:lstStyle/>
          <a:p>
            <a:r>
              <a:rPr lang="en-US" dirty="0"/>
              <a:t>The most direct way to take advantage of your market timing abilities is to </a:t>
            </a:r>
            <a:r>
              <a:rPr lang="en-US" b="1" dirty="0"/>
              <a:t>buy assets in a market that you believe is under valued and sell assets in one that you believe is over valued</a:t>
            </a:r>
            <a:r>
              <a:rPr lang="en-US" dirty="0"/>
              <a:t>. </a:t>
            </a:r>
          </a:p>
          <a:p>
            <a:r>
              <a:rPr lang="en-US" dirty="0"/>
              <a:t>It is </a:t>
            </a:r>
            <a:r>
              <a:rPr lang="en-US" b="1" dirty="0"/>
              <a:t>a high risk, high return strategy</a:t>
            </a:r>
            <a:r>
              <a:rPr lang="en-US" dirty="0"/>
              <a:t>. If you are successful, you will earn an immense amount of money. If you are wrong, you could lose it all.</a:t>
            </a:r>
          </a:p>
          <a:p>
            <a:r>
              <a:rPr lang="en-US" dirty="0"/>
              <a:t>If </a:t>
            </a:r>
            <a:r>
              <a:rPr lang="en-US" b="1" dirty="0"/>
              <a:t>you use leverage</a:t>
            </a:r>
            <a:r>
              <a:rPr lang="en-US" dirty="0"/>
              <a:t> (either by borrowing money or investing in options), it becomes even higher risk and return.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CEB7B7D7-3D30-E548-A27C-F91E253A9D22}"/>
              </a:ext>
            </a:extLst>
          </p:cNvPr>
          <p:cNvSpPr>
            <a:spLocks noGrp="1" noChangeArrowheads="1"/>
          </p:cNvSpPr>
          <p:nvPr>
            <p:ph type="title"/>
          </p:nvPr>
        </p:nvSpPr>
        <p:spPr/>
        <p:txBody>
          <a:bodyPr/>
          <a:lstStyle/>
          <a:p>
            <a:r>
              <a:rPr lang="en-US"/>
              <a:t>Connecting Market Timing to Security Selection</a:t>
            </a:r>
          </a:p>
        </p:txBody>
      </p:sp>
      <p:sp>
        <p:nvSpPr>
          <p:cNvPr id="18434" name="Rectangle 3"/>
          <p:cNvSpPr>
            <a:spLocks noGrp="1"/>
          </p:cNvSpPr>
          <p:nvPr>
            <p:ph idx="1"/>
          </p:nvPr>
        </p:nvSpPr>
        <p:spPr/>
        <p:txBody>
          <a:bodyPr/>
          <a:lstStyle/>
          <a:p>
            <a:r>
              <a:rPr lang="en-US" altLang="en-US" dirty="0"/>
              <a:t>You can be </a:t>
            </a:r>
            <a:r>
              <a:rPr lang="en-US" altLang="en-US" b="1" dirty="0"/>
              <a:t>both a market timer and security selector</a:t>
            </a:r>
            <a:r>
              <a:rPr lang="en-US" altLang="en-US" dirty="0"/>
              <a:t>. The same beliefs about markets that led you to become a security selector may also lead you to become a market timer. In fact, there are many investors who combine asset allocation and security selection in a coherent investment strategy.</a:t>
            </a:r>
          </a:p>
          <a:p>
            <a:r>
              <a:rPr lang="en-US" altLang="en-US" dirty="0"/>
              <a:t>There are, however, two caveats to an investment philosophy that includes this combination. </a:t>
            </a:r>
          </a:p>
          <a:p>
            <a:pPr lvl="1"/>
            <a:r>
              <a:rPr lang="en-US" altLang="en-US" dirty="0"/>
              <a:t>To the extent that </a:t>
            </a:r>
            <a:r>
              <a:rPr lang="en-US" altLang="en-US" b="1" dirty="0"/>
              <a:t>you have differing skills as a market timer and as a security selector, you have to gauge where your differential advantage lies</a:t>
            </a:r>
            <a:r>
              <a:rPr lang="en-US" altLang="en-US" dirty="0"/>
              <a:t>, since you have limited time and resources to direct towards your task of building a portfolio. </a:t>
            </a:r>
          </a:p>
          <a:p>
            <a:pPr lvl="1"/>
            <a:r>
              <a:rPr lang="en-US" altLang="en-US" dirty="0"/>
              <a:t>You </a:t>
            </a:r>
            <a:r>
              <a:rPr lang="en-US" altLang="en-US" b="1" dirty="0"/>
              <a:t>may find that your attempts at market timing are under cutting your asset selection and that your overall returns suffer as a consequence</a:t>
            </a:r>
            <a:r>
              <a:rPr lang="en-US" altLang="en-US" dirty="0"/>
              <a:t>.  If this is the case, you should abandon market timing and focus exclusively on security selection.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1393</TotalTime>
  <Words>1439</Words>
  <Application>Microsoft Macintosh PowerPoint</Application>
  <PresentationFormat>On-screen Show (4:3)</PresentationFormat>
  <Paragraphs>55</Paragraphs>
  <Slides>17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Calibri</vt:lpstr>
      <vt:lpstr>Rockwell</vt:lpstr>
      <vt:lpstr>Rockwell Condensed</vt:lpstr>
      <vt:lpstr>Rockwell Extra Bold</vt:lpstr>
      <vt:lpstr>Times</vt:lpstr>
      <vt:lpstr>Wingdings</vt:lpstr>
      <vt:lpstr>Slides2025</vt:lpstr>
      <vt:lpstr>Market Timing: Does it work?</vt:lpstr>
      <vt:lpstr>The Evidence on Market Timing – everyone does it!</vt:lpstr>
      <vt:lpstr>1. Mutual Fund Managers</vt:lpstr>
      <vt:lpstr>a. Mutual Fund Cash Positions</vt:lpstr>
      <vt:lpstr>Tactical Allocation funds</vt:lpstr>
      <vt:lpstr>2. Hedge Funds</vt:lpstr>
      <vt:lpstr>3. Investment Newsletters</vt:lpstr>
      <vt:lpstr>Some hope? Professional Market Timers</vt:lpstr>
      <vt:lpstr>4. Market Strategists provide timing advice…</vt:lpstr>
      <vt:lpstr>5. Finfluencers: What do they do?</vt:lpstr>
      <vt:lpstr>But how good is the advice?</vt:lpstr>
      <vt:lpstr>Market timing Strategies</vt:lpstr>
      <vt:lpstr>1. Asset Allocation Changes</vt:lpstr>
      <vt:lpstr>2. Style Switching</vt:lpstr>
      <vt:lpstr>3. Sector Rotation</vt:lpstr>
      <vt:lpstr>4. Speculation</vt:lpstr>
      <vt:lpstr>Connecting Market Timing to Security Selection</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105</cp:revision>
  <cp:lastPrinted>1998-08-25T17:04:55Z</cp:lastPrinted>
  <dcterms:created xsi:type="dcterms:W3CDTF">1998-07-22T17:34:10Z</dcterms:created>
  <dcterms:modified xsi:type="dcterms:W3CDTF">2025-12-16T19:02:16Z</dcterms:modified>
</cp:coreProperties>
</file>