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75" r:id="rId1"/>
  </p:sldMasterIdLst>
  <p:notesMasterIdLst>
    <p:notesMasterId r:id="rId21"/>
  </p:notesMasterIdLst>
  <p:sldIdLst>
    <p:sldId id="256" r:id="rId2"/>
    <p:sldId id="316" r:id="rId3"/>
    <p:sldId id="279" r:id="rId4"/>
    <p:sldId id="280" r:id="rId5"/>
    <p:sldId id="312" r:id="rId6"/>
    <p:sldId id="257" r:id="rId7"/>
    <p:sldId id="258" r:id="rId8"/>
    <p:sldId id="260" r:id="rId9"/>
    <p:sldId id="283" r:id="rId10"/>
    <p:sldId id="284" r:id="rId11"/>
    <p:sldId id="285" r:id="rId12"/>
    <p:sldId id="286" r:id="rId13"/>
    <p:sldId id="287" r:id="rId14"/>
    <p:sldId id="288" r:id="rId15"/>
    <p:sldId id="313" r:id="rId16"/>
    <p:sldId id="289" r:id="rId17"/>
    <p:sldId id="282" r:id="rId18"/>
    <p:sldId id="315" r:id="rId19"/>
    <p:sldId id="314"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3"/>
    <p:restoredTop sz="93061"/>
  </p:normalViewPr>
  <p:slideViewPr>
    <p:cSldViewPr>
      <p:cViewPr varScale="1">
        <p:scale>
          <a:sx n="114" d="100"/>
          <a:sy n="114" d="100"/>
        </p:scale>
        <p:origin x="1648"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6802" name="Rectangle 2">
            <a:extLst>
              <a:ext uri="{FF2B5EF4-FFF2-40B4-BE49-F238E27FC236}">
                <a16:creationId xmlns:a16="http://schemas.microsoft.com/office/drawing/2014/main" id="{4ED2AD3A-D7C8-B44F-96E1-3F37D2349A57}"/>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76803" name="Rectangle 3">
            <a:extLst>
              <a:ext uri="{FF2B5EF4-FFF2-40B4-BE49-F238E27FC236}">
                <a16:creationId xmlns:a16="http://schemas.microsoft.com/office/drawing/2014/main" id="{9ED54471-10F9-014A-A13A-F0A04006C1A7}"/>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lvl1pPr algn="r">
              <a:defRPr sz="1200">
                <a:latin typeface="Times" charset="0"/>
                <a:ea typeface="ＭＳ Ｐゴシック" charset="0"/>
                <a:cs typeface="+mn-cs"/>
              </a:defRPr>
            </a:lvl1pPr>
          </a:lstStyle>
          <a:p>
            <a:pPr>
              <a:defRPr/>
            </a:pPr>
            <a:endParaRPr lang="en-US"/>
          </a:p>
        </p:txBody>
      </p:sp>
      <p:sp>
        <p:nvSpPr>
          <p:cNvPr id="102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6805" name="Rectangle 5">
            <a:extLst>
              <a:ext uri="{FF2B5EF4-FFF2-40B4-BE49-F238E27FC236}">
                <a16:creationId xmlns:a16="http://schemas.microsoft.com/office/drawing/2014/main" id="{FA883511-DFC0-8240-AEFB-DF8BDEC5CAF2}"/>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6806" name="Rectangle 6">
            <a:extLst>
              <a:ext uri="{FF2B5EF4-FFF2-40B4-BE49-F238E27FC236}">
                <a16:creationId xmlns:a16="http://schemas.microsoft.com/office/drawing/2014/main" id="{55FABB22-EFF9-7C4D-8048-A5CEF26D4B86}"/>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b"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76807" name="Rectangle 7">
            <a:extLst>
              <a:ext uri="{FF2B5EF4-FFF2-40B4-BE49-F238E27FC236}">
                <a16:creationId xmlns:a16="http://schemas.microsoft.com/office/drawing/2014/main" id="{915EC799-AE8C-C74C-80EF-E92C73268CA7}"/>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b" anchorCtr="0" compatLnSpc="1">
            <a:prstTxWarp prst="textNoShape">
              <a:avLst/>
            </a:prstTxWarp>
          </a:bodyPr>
          <a:lstStyle>
            <a:lvl1pPr algn="r">
              <a:defRPr sz="1200"/>
            </a:lvl1pPr>
          </a:lstStyle>
          <a:p>
            <a:pPr>
              <a:defRPr/>
            </a:pPr>
            <a:fld id="{A80768B7-F41A-4E4B-AFBB-9CF0CE356585}"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A80768B7-F41A-4E4B-AFBB-9CF0CE356585}" type="slidenum">
              <a:rPr lang="en-US" altLang="en-US" smtClean="0"/>
              <a:pPr>
                <a:defRPr/>
              </a:pPr>
              <a:t>6</a:t>
            </a:fld>
            <a:endParaRPr lang="en-US" altLang="en-US"/>
          </a:p>
        </p:txBody>
      </p:sp>
    </p:spTree>
    <p:extLst>
      <p:ext uri="{BB962C8B-B14F-4D97-AF65-F5344CB8AC3E}">
        <p14:creationId xmlns:p14="http://schemas.microsoft.com/office/powerpoint/2010/main" val="3977664657"/>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5800" y="1346947"/>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85800" y="4282763"/>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85800" y="1484779"/>
            <a:ext cx="7772400" cy="2743200"/>
          </a:xfrm>
          <a:prstGeom prst="rect">
            <a:avLst/>
          </a:prstGeom>
          <a:blipFill dpi="0" rotWithShape="1">
            <a:blip r:embed="rId4"/>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802386" y="1432223"/>
            <a:ext cx="7579614" cy="2346711"/>
          </a:xfrm>
          <a:noFill/>
        </p:spPr>
        <p:txBody>
          <a:bodyPr anchor="ctr">
            <a:noAutofit/>
          </a:bodyPr>
          <a:lstStyle>
            <a:lvl1pPr algn="l">
              <a:lnSpc>
                <a:spcPct val="80000"/>
              </a:lnSpc>
              <a:defRPr sz="3600" b="0" cap="all" baseline="0">
                <a:blipFill dpi="0" rotWithShape="1">
                  <a:blip r:embed="rId5"/>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fld id="{4D39E0E5-E891-454D-B4C5-9BFBD014566D}" type="datetime1">
              <a:rPr lang="en-US" altLang="en-US" smtClean="0"/>
              <a:pPr>
                <a:defRPr/>
              </a:pPr>
              <a:t>12/16/25</a:t>
            </a:fld>
            <a:endParaRPr lang="en-US" altLang="en-US"/>
          </a:p>
        </p:txBody>
      </p:sp>
      <p:sp>
        <p:nvSpPr>
          <p:cNvPr id="5" name="Footer Placeholder 4"/>
          <p:cNvSpPr>
            <a:spLocks noGrp="1"/>
          </p:cNvSpPr>
          <p:nvPr>
            <p:ph type="ftr" sz="quarter" idx="11"/>
          </p:nvPr>
        </p:nvSpPr>
        <p:spPr>
          <a:xfrm>
            <a:off x="812805" y="6272785"/>
            <a:ext cx="4745736" cy="365125"/>
          </a:xfrm>
        </p:spPr>
        <p:txBody>
          <a:bodyPr/>
          <a:lstStyle/>
          <a:p>
            <a:pPr>
              <a:defRPr/>
            </a:pPr>
            <a:endParaRPr lang="en-US"/>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pPr>
              <a:defRPr/>
            </a:pPr>
            <a:fld id="{27E4C53B-DEC3-6149-A02B-A00230EECBDD}" type="slidenum">
              <a:rPr lang="en-US" altLang="en-US" smtClean="0"/>
              <a:pPr>
                <a:defRPr/>
              </a:pPr>
              <a:t>‹#›</a:t>
            </a:fld>
            <a:endParaRPr lang="en-US" altLang="en-US"/>
          </a:p>
        </p:txBody>
      </p:sp>
    </p:spTree>
    <p:extLst>
      <p:ext uri="{BB962C8B-B14F-4D97-AF65-F5344CB8AC3E}">
        <p14:creationId xmlns:p14="http://schemas.microsoft.com/office/powerpoint/2010/main" val="38334589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484632"/>
            <a:ext cx="7848600" cy="1267968"/>
          </a:xfrm>
          <a:blipFill>
            <a:blip r:embed="rId2"/>
            <a:tile tx="0" ty="0" sx="100000" sy="100000" flip="none" algn="tl"/>
          </a:blipFill>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685800" y="1752600"/>
            <a:ext cx="77724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a:xfrm>
            <a:off x="685800" y="6272785"/>
            <a:ext cx="7162800" cy="432815"/>
          </a:xfrm>
        </p:spPr>
        <p:txBody>
          <a:bodyPr/>
          <a:lstStyle/>
          <a:p>
            <a:pPr>
              <a:defRPr/>
            </a:pPr>
            <a:endParaRPr lang="en-US"/>
          </a:p>
        </p:txBody>
      </p:sp>
      <p:sp>
        <p:nvSpPr>
          <p:cNvPr id="11" name="TextBox 10">
            <a:extLst>
              <a:ext uri="{FF2B5EF4-FFF2-40B4-BE49-F238E27FC236}">
                <a16:creationId xmlns:a16="http://schemas.microsoft.com/office/drawing/2014/main" id="{30A25D40-AD66-1409-90C4-FA94D13A5D17}"/>
              </a:ext>
            </a:extLst>
          </p:cNvPr>
          <p:cNvSpPr txBox="1"/>
          <p:nvPr/>
        </p:nvSpPr>
        <p:spPr>
          <a:xfrm>
            <a:off x="8305800" y="6373368"/>
            <a:ext cx="638503" cy="276999"/>
          </a:xfrm>
          <a:prstGeom prst="rect">
            <a:avLst/>
          </a:prstGeom>
          <a:noFill/>
        </p:spPr>
        <p:txBody>
          <a:bodyPr wrap="square" rtlCol="0">
            <a:spAutoFit/>
          </a:bodyPr>
          <a:lstStyle/>
          <a:p>
            <a:fld id="{18B5A4B2-E9A6-6D4E-82FC-EA84D6FA2603}" type="slidenum">
              <a:rPr lang="en-US" sz="1200" smtClean="0"/>
              <a:t>‹#›</a:t>
            </a:fld>
            <a:endParaRPr lang="en-US" sz="1200" dirty="0"/>
          </a:p>
        </p:txBody>
      </p:sp>
    </p:spTree>
    <p:extLst>
      <p:ext uri="{BB962C8B-B14F-4D97-AF65-F5344CB8AC3E}">
        <p14:creationId xmlns:p14="http://schemas.microsoft.com/office/powerpoint/2010/main" val="23303636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625346" y="1225296"/>
            <a:ext cx="6960870" cy="3520440"/>
          </a:xfrm>
        </p:spPr>
        <p:txBody>
          <a:bodyPr anchor="ctr">
            <a:normAutofit/>
          </a:bodyPr>
          <a:lstStyle>
            <a:lvl1pPr>
              <a:lnSpc>
                <a:spcPct val="80000"/>
              </a:lnSpc>
              <a:defRPr sz="6400" b="0"/>
            </a:lvl1pPr>
          </a:lstStyle>
          <a:p>
            <a:r>
              <a:rPr lang="en-US"/>
              <a:t>Click to edit Master title style</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445251" y="6272785"/>
            <a:ext cx="1983232" cy="365125"/>
          </a:xfrm>
        </p:spPr>
        <p:txBody>
          <a:bodyPr/>
          <a:lstStyle>
            <a:lvl1pPr>
              <a:defRPr>
                <a:solidFill>
                  <a:schemeClr val="accent1">
                    <a:lumMod val="50000"/>
                  </a:schemeClr>
                </a:solidFill>
              </a:defRPr>
            </a:lvl1pPr>
          </a:lstStyle>
          <a:p>
            <a:pPr>
              <a:defRPr/>
            </a:pPr>
            <a:fld id="{F112D88E-DCD1-CB4E-9B43-ADE586CAD090}" type="datetime1">
              <a:rPr lang="en-US" altLang="en-US" smtClean="0"/>
              <a:pPr>
                <a:defRPr/>
              </a:pPr>
              <a:t>12/16/25</a:t>
            </a:fld>
            <a:endParaRPr lang="en-US" altLang="en-US"/>
          </a:p>
        </p:txBody>
      </p:sp>
      <p:sp>
        <p:nvSpPr>
          <p:cNvPr id="5" name="Footer Placeholder 4"/>
          <p:cNvSpPr>
            <a:spLocks noGrp="1"/>
          </p:cNvSpPr>
          <p:nvPr>
            <p:ph type="ftr" sz="quarter" idx="11"/>
          </p:nvPr>
        </p:nvSpPr>
        <p:spPr>
          <a:xfrm>
            <a:off x="1636099" y="6272784"/>
            <a:ext cx="4745736" cy="365125"/>
          </a:xfrm>
        </p:spPr>
        <p:txBody>
          <a:bodyPr/>
          <a:lstStyle>
            <a:lvl1pPr>
              <a:defRPr>
                <a:solidFill>
                  <a:schemeClr val="accent1">
                    <a:lumMod val="50000"/>
                  </a:schemeClr>
                </a:solidFill>
              </a:defRPr>
            </a:lvl1pPr>
          </a:lstStyle>
          <a:p>
            <a:pPr>
              <a:defRPr/>
            </a:pPr>
            <a:endParaRPr lang="en-US"/>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pPr>
              <a:defRPr/>
            </a:pPr>
            <a:fld id="{0FF0159A-C861-F541-9189-34581DAA85DD}" type="slidenum">
              <a:rPr lang="en-US" altLang="en-US" smtClean="0"/>
              <a:pPr>
                <a:defRPr/>
              </a:pPr>
              <a:t>‹#›</a:t>
            </a:fld>
            <a:endParaRPr lang="en-US" altLang="en-US"/>
          </a:p>
        </p:txBody>
      </p:sp>
    </p:spTree>
    <p:extLst>
      <p:ext uri="{BB962C8B-B14F-4D97-AF65-F5344CB8AC3E}">
        <p14:creationId xmlns:p14="http://schemas.microsoft.com/office/powerpoint/2010/main" val="31928097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84632"/>
            <a:ext cx="7761732" cy="1191768"/>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fld id="{86E43C50-598F-D949-A636-C35807ED9368}" type="datetime1">
              <a:rPr lang="en-US" altLang="en-US" smtClean="0"/>
              <a:pPr>
                <a:defRPr/>
              </a:pPr>
              <a:t>12/16/25</a:t>
            </a:fld>
            <a:endParaRPr lang="en-US" alt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DBBDE3E4-423A-4A41-B1FE-85D09655CAF5}" type="slidenum">
              <a:rPr lang="en-US" altLang="en-US" smtClean="0"/>
              <a:pPr>
                <a:defRPr/>
              </a:pPr>
              <a:t>‹#›</a:t>
            </a:fld>
            <a:endParaRPr lang="en-US" altLang="en-US"/>
          </a:p>
        </p:txBody>
      </p:sp>
    </p:spTree>
    <p:extLst>
      <p:ext uri="{BB962C8B-B14F-4D97-AF65-F5344CB8AC3E}">
        <p14:creationId xmlns:p14="http://schemas.microsoft.com/office/powerpoint/2010/main" val="10857051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DD2696DA-F319-4B4E-8E38-13F2100B4536}" type="datetime1">
              <a:rPr lang="en-US" altLang="en-US" smtClean="0"/>
              <a:pPr>
                <a:defRPr/>
              </a:pPr>
              <a:t>12/16/25</a:t>
            </a:fld>
            <a:endParaRPr lang="en-US" alt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r>
              <a:rPr lang="en-US"/>
              <a:t>1</a:t>
            </a:r>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5391228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accent1">
                    <a:lumMod val="50000"/>
                  </a:schemeClr>
                </a:solidFill>
              </a:defRPr>
            </a:lvl1pPr>
          </a:lstStyle>
          <a:p>
            <a:pPr>
              <a:defRPr/>
            </a:pPr>
            <a:fld id="{2EC1A298-4C97-A741-99F8-84A4EAC2189E}" type="datetime1">
              <a:rPr lang="en-US" altLang="en-US" smtClean="0"/>
              <a:pPr>
                <a:defRPr/>
              </a:pPr>
              <a:t>12/16/25</a:t>
            </a:fld>
            <a:endParaRPr lang="en-US" altLang="en-US"/>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pPr>
              <a:defRPr/>
            </a:pPr>
            <a:endParaRPr lang="en-US"/>
          </a:p>
        </p:txBody>
      </p:sp>
      <p:sp>
        <p:nvSpPr>
          <p:cNvPr id="5" name="Slide Number Placeholder 4"/>
          <p:cNvSpPr>
            <a:spLocks noGrp="1"/>
          </p:cNvSpPr>
          <p:nvPr>
            <p:ph type="sldNum" sz="quarter" idx="12"/>
          </p:nvPr>
        </p:nvSpPr>
        <p:spPr/>
        <p:txBody>
          <a:bodyPr/>
          <a:lstStyle/>
          <a:p>
            <a:pPr>
              <a:defRPr/>
            </a:pPr>
            <a:fld id="{D52641F6-F59E-3A4F-8FEE-5DD0651F9629}" type="slidenum">
              <a:rPr lang="en-US" altLang="en-US" smtClean="0"/>
              <a:pPr>
                <a:defRPr/>
              </a:pPr>
              <a:t>‹#›</a:t>
            </a:fld>
            <a:endParaRPr lang="en-US" altLang="en-US"/>
          </a:p>
        </p:txBody>
      </p:sp>
      <p:sp>
        <p:nvSpPr>
          <p:cNvPr id="6" name="Title 5"/>
          <p:cNvSpPr>
            <a:spLocks noGrp="1"/>
          </p:cNvSpPr>
          <p:nvPr>
            <p:ph type="title"/>
          </p:nvPr>
        </p:nvSpPr>
        <p:spPr>
          <a:xfrm>
            <a:off x="685800" y="484632"/>
            <a:ext cx="7797546" cy="1344168"/>
          </a:xfrm>
        </p:spPr>
        <p:txBody>
          <a:bodyPr/>
          <a:lstStyle/>
          <a:p>
            <a:r>
              <a:rPr lang="en-US"/>
              <a:t>Click to edit Master title style</a:t>
            </a:r>
          </a:p>
        </p:txBody>
      </p:sp>
    </p:spTree>
    <p:extLst>
      <p:ext uri="{BB962C8B-B14F-4D97-AF65-F5344CB8AC3E}">
        <p14:creationId xmlns:p14="http://schemas.microsoft.com/office/powerpoint/2010/main" val="24297498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94707AFA-479C-5D42-8CDA-4CFDD79516DC}" type="datetime1">
              <a:rPr lang="en-US" altLang="en-US" smtClean="0"/>
              <a:pPr>
                <a:defRPr/>
              </a:pPr>
              <a:t>12/16/25</a:t>
            </a:fld>
            <a:endParaRPr lang="en-US" alt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D8425C3A-61F2-584B-844D-98DA378AFE5D}" type="slidenum">
              <a:rPr lang="en-US" altLang="en-US" smtClean="0"/>
              <a:pPr>
                <a:defRPr/>
              </a:pPr>
              <a:t>‹#›</a:t>
            </a:fld>
            <a:endParaRPr lang="en-US" altLang="en-US"/>
          </a:p>
        </p:txBody>
      </p:sp>
    </p:spTree>
    <p:extLst>
      <p:ext uri="{BB962C8B-B14F-4D97-AF65-F5344CB8AC3E}">
        <p14:creationId xmlns:p14="http://schemas.microsoft.com/office/powerpoint/2010/main" val="21399958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9" name="Date Placeholder 8"/>
          <p:cNvSpPr>
            <a:spLocks noGrp="1"/>
          </p:cNvSpPr>
          <p:nvPr>
            <p:ph type="dt" sz="half" idx="10"/>
          </p:nvPr>
        </p:nvSpPr>
        <p:spPr/>
        <p:txBody>
          <a:bodyPr/>
          <a:lstStyle/>
          <a:p>
            <a:pPr>
              <a:defRPr/>
            </a:pPr>
            <a:fld id="{DD2696DA-F319-4B4E-8E38-13F2100B4536}" type="datetime1">
              <a:rPr lang="en-US" altLang="en-US" smtClean="0"/>
              <a:pPr>
                <a:defRPr/>
              </a:pPr>
              <a:t>12/16/25</a:t>
            </a:fld>
            <a:endParaRPr lang="en-US" altLang="en-US"/>
          </a:p>
        </p:txBody>
      </p:sp>
      <p:sp>
        <p:nvSpPr>
          <p:cNvPr id="10" name="Footer Placeholder 9"/>
          <p:cNvSpPr>
            <a:spLocks noGrp="1"/>
          </p:cNvSpPr>
          <p:nvPr>
            <p:ph type="ftr" sz="quarter" idx="11"/>
          </p:nvPr>
        </p:nvSpPr>
        <p:spPr/>
        <p:txBody>
          <a:bodyPr/>
          <a:lstStyle/>
          <a:p>
            <a:pPr>
              <a:defRPr/>
            </a:pPr>
            <a:endParaRPr lang="en-US"/>
          </a:p>
        </p:txBody>
      </p:sp>
      <p:sp>
        <p:nvSpPr>
          <p:cNvPr id="11" name="Slide Number Placeholder 10"/>
          <p:cNvSpPr>
            <a:spLocks noGrp="1"/>
          </p:cNvSpPr>
          <p:nvPr>
            <p:ph type="sldNum" sz="quarter" idx="12"/>
          </p:nvPr>
        </p:nvSpPr>
        <p:spPr/>
        <p:txBody>
          <a:bodyPr/>
          <a:lstStyle/>
          <a:p>
            <a:pPr>
              <a:defRPr/>
            </a:pPr>
            <a:r>
              <a:rPr lang="en-US"/>
              <a:t>1</a:t>
            </a:r>
          </a:p>
        </p:txBody>
      </p:sp>
    </p:spTree>
    <p:extLst>
      <p:ext uri="{BB962C8B-B14F-4D97-AF65-F5344CB8AC3E}">
        <p14:creationId xmlns:p14="http://schemas.microsoft.com/office/powerpoint/2010/main" val="25611622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Picture Placeholder 2"/>
          <p:cNvSpPr>
            <a:spLocks noGrp="1"/>
          </p:cNvSpPr>
          <p:nvPr>
            <p:ph type="pic" idx="1"/>
          </p:nvPr>
        </p:nvSpPr>
        <p:spPr>
          <a:xfrm>
            <a:off x="0" y="0"/>
            <a:ext cx="6227805"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8" name="Date Placeholder 7"/>
          <p:cNvSpPr>
            <a:spLocks noGrp="1"/>
          </p:cNvSpPr>
          <p:nvPr>
            <p:ph type="dt" sz="half" idx="10"/>
          </p:nvPr>
        </p:nvSpPr>
        <p:spPr/>
        <p:txBody>
          <a:bodyPr/>
          <a:lstStyle/>
          <a:p>
            <a:pPr>
              <a:defRPr/>
            </a:pPr>
            <a:fld id="{91F61162-3F55-BA45-A378-3933EC9552AD}" type="datetime1">
              <a:rPr lang="en-US" altLang="en-US" smtClean="0"/>
              <a:pPr>
                <a:defRPr/>
              </a:pPr>
              <a:t>12/16/25</a:t>
            </a:fld>
            <a:endParaRPr lang="en-US" altLang="en-US"/>
          </a:p>
        </p:txBody>
      </p:sp>
      <p:sp>
        <p:nvSpPr>
          <p:cNvPr id="10" name="Slide Number Placeholder 9"/>
          <p:cNvSpPr>
            <a:spLocks noGrp="1"/>
          </p:cNvSpPr>
          <p:nvPr>
            <p:ph type="sldNum" sz="quarter" idx="12"/>
          </p:nvPr>
        </p:nvSpPr>
        <p:spPr/>
        <p:txBody>
          <a:bodyPr/>
          <a:lstStyle/>
          <a:p>
            <a:pPr>
              <a:defRPr/>
            </a:pPr>
            <a:fld id="{D3A117B7-4A2E-B84D-8D57-E50ADA2F1BB5}" type="slidenum">
              <a:rPr lang="en-US" altLang="en-US" smtClean="0"/>
              <a:pPr>
                <a:defRPr/>
              </a:pPr>
              <a:t>‹#›</a:t>
            </a:fld>
            <a:endParaRPr lang="en-US" altLang="en-US"/>
          </a:p>
        </p:txBody>
      </p:sp>
    </p:spTree>
    <p:extLst>
      <p:ext uri="{BB962C8B-B14F-4D97-AF65-F5344CB8AC3E}">
        <p14:creationId xmlns:p14="http://schemas.microsoft.com/office/powerpoint/2010/main" val="390232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1CF674E6-5097-AF4D-B5C8-18DAE0F84182}" type="datetime1">
              <a:rPr lang="en-US" altLang="en-US" smtClean="0"/>
              <a:pPr>
                <a:defRPr/>
              </a:pPr>
              <a:t>12/16/25</a:t>
            </a:fld>
            <a:endParaRPr lang="en-US" alt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189A1D5F-CBC6-0445-A1B9-B817890585BA}" type="slidenum">
              <a:rPr lang="en-US" altLang="en-US" smtClean="0"/>
              <a:pPr>
                <a:defRPr/>
              </a:pPr>
              <a:t>‹#›</a:t>
            </a:fld>
            <a:endParaRPr lang="en-US" altLang="en-US"/>
          </a:p>
        </p:txBody>
      </p:sp>
    </p:spTree>
    <p:extLst>
      <p:ext uri="{BB962C8B-B14F-4D97-AF65-F5344CB8AC3E}">
        <p14:creationId xmlns:p14="http://schemas.microsoft.com/office/powerpoint/2010/main" val="31456484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lvl1pPr>
              <a:defRPr b="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10F2A68E-9244-B249-9F6E-A2BD645473D4}" type="datetime1">
              <a:rPr lang="en-US" altLang="en-US" smtClean="0"/>
              <a:pPr>
                <a:defRPr/>
              </a:pPr>
              <a:t>12/16/25</a:t>
            </a:fld>
            <a:endParaRPr lang="en-US" alt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9BC2B308-8AC3-E24F-AF2B-2F413E7381EE}" type="slidenum">
              <a:rPr lang="en-US" altLang="en-US" smtClean="0"/>
              <a:pPr>
                <a:defRPr/>
              </a:pPr>
              <a:t>‹#›</a:t>
            </a:fld>
            <a:endParaRPr lang="en-US" altLang="en-US"/>
          </a:p>
        </p:txBody>
      </p:sp>
    </p:spTree>
    <p:extLst>
      <p:ext uri="{BB962C8B-B14F-4D97-AF65-F5344CB8AC3E}">
        <p14:creationId xmlns:p14="http://schemas.microsoft.com/office/powerpoint/2010/main" val="32420403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woTxTwoObj">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392701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696200" cy="1143000"/>
          </a:xfrm>
        </p:spPr>
        <p:txBody>
          <a:bodyPr/>
          <a:lstStyle/>
          <a:p>
            <a:r>
              <a:rPr lang="en-US"/>
              <a:t>Click to edit Master title style</a:t>
            </a:r>
          </a:p>
        </p:txBody>
      </p:sp>
      <p:sp>
        <p:nvSpPr>
          <p:cNvPr id="3" name="Chart Placeholder 2"/>
          <p:cNvSpPr>
            <a:spLocks noGrp="1"/>
          </p:cNvSpPr>
          <p:nvPr>
            <p:ph type="chart" idx="1"/>
          </p:nvPr>
        </p:nvSpPr>
        <p:spPr>
          <a:xfrm>
            <a:off x="1143000" y="1828800"/>
            <a:ext cx="7753350" cy="4191000"/>
          </a:xfrm>
        </p:spPr>
        <p:txBody>
          <a:bodyPr>
            <a:normAutofit/>
          </a:bodyPr>
          <a:lstStyle/>
          <a:p>
            <a:pPr lvl="0"/>
            <a:r>
              <a:rPr lang="en-US" noProof="0"/>
              <a:t>Click icon to add chart</a:t>
            </a:r>
          </a:p>
        </p:txBody>
      </p:sp>
    </p:spTree>
    <p:extLst>
      <p:ext uri="{BB962C8B-B14F-4D97-AF65-F5344CB8AC3E}">
        <p14:creationId xmlns:p14="http://schemas.microsoft.com/office/powerpoint/2010/main" val="34326886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microsoft.com/office/2007/relationships/hdphoto" Target="../media/hdphoto1.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5">
                <a:duotone>
                  <a:schemeClr val="accent1">
                    <a:shade val="45000"/>
                    <a:satMod val="135000"/>
                  </a:schemeClr>
                  <a:prstClr val="white"/>
                </a:duotone>
                <a:extLst>
                  <a:ext uri="{BEBA8EAE-BF5A-486C-A8C5-ECC9F3942E4B}">
                    <a14:imgProps xmlns:a14="http://schemas.microsoft.com/office/drawing/2010/main">
                      <a14:imgLayer r:embed="rId16">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pPr>
              <a:defRPr/>
            </a:pPr>
            <a:fld id="{DD2696DA-F319-4B4E-8E38-13F2100B4536}" type="datetime1">
              <a:rPr lang="en-US" altLang="en-US" smtClean="0"/>
              <a:pPr>
                <a:defRPr/>
              </a:pPr>
              <a:t>12/16/25</a:t>
            </a:fld>
            <a:endParaRPr lang="en-US" altLang="en-US"/>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pPr>
              <a:defRPr/>
            </a:pPr>
            <a:endParaRPr lang="en-US"/>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pPr>
              <a:defRPr/>
            </a:pPr>
            <a:r>
              <a:rPr lang="en-US"/>
              <a:t>1</a:t>
            </a:r>
          </a:p>
        </p:txBody>
      </p:sp>
    </p:spTree>
    <p:extLst>
      <p:ext uri="{BB962C8B-B14F-4D97-AF65-F5344CB8AC3E}">
        <p14:creationId xmlns:p14="http://schemas.microsoft.com/office/powerpoint/2010/main" val="2666728414"/>
      </p:ext>
    </p:extLst>
  </p:cSld>
  <p:clrMap bg1="lt1" tx1="dk1" bg2="lt2" tx2="dk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5" r:id="rId10"/>
    <p:sldLayoutId id="2147483786" r:id="rId11"/>
    <p:sldLayoutId id="2147483787" r:id="rId12"/>
    <p:sldLayoutId id="2147483788" r:id="rId13"/>
  </p:sldLayoutIdLst>
  <p:txStyles>
    <p:titleStyle>
      <a:lvl1pPr algn="l" defTabSz="914400" rtl="0" eaLnBrk="1" latinLnBrk="0" hangingPunct="1">
        <a:lnSpc>
          <a:spcPct val="90000"/>
        </a:lnSpc>
        <a:spcBef>
          <a:spcPct val="0"/>
        </a:spcBef>
        <a:buNone/>
        <a:defRPr sz="4200" b="0" kern="1200" cap="all" baseline="0">
          <a:blipFill>
            <a:blip r:embed="rId17">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a:extLst>
              <a:ext uri="{FF2B5EF4-FFF2-40B4-BE49-F238E27FC236}">
                <a16:creationId xmlns:a16="http://schemas.microsoft.com/office/drawing/2014/main" id="{ED53210A-CD5D-8C46-B089-C5645FD567CF}"/>
              </a:ext>
            </a:extLst>
          </p:cNvPr>
          <p:cNvSpPr>
            <a:spLocks noGrp="1" noChangeArrowheads="1"/>
          </p:cNvSpPr>
          <p:nvPr>
            <p:ph type="ctrTitle"/>
          </p:nvPr>
        </p:nvSpPr>
        <p:spPr/>
        <p:txBody>
          <a:bodyPr/>
          <a:lstStyle/>
          <a:p>
            <a:r>
              <a:rPr lang="en-US" altLang="en-US"/>
              <a:t>The Case For Passive Investing: Active investor track records</a:t>
            </a:r>
          </a:p>
        </p:txBody>
      </p:sp>
      <p:sp>
        <p:nvSpPr>
          <p:cNvPr id="3075" name="Rectangle 3">
            <a:extLst>
              <a:ext uri="{FF2B5EF4-FFF2-40B4-BE49-F238E27FC236}">
                <a16:creationId xmlns:a16="http://schemas.microsoft.com/office/drawing/2014/main" id="{E358914F-9B79-2E46-A829-E385A4F73063}"/>
              </a:ext>
            </a:extLst>
          </p:cNvPr>
          <p:cNvSpPr>
            <a:spLocks noGrp="1" noChangeArrowheads="1"/>
          </p:cNvSpPr>
          <p:nvPr>
            <p:ph type="subTitle" idx="1"/>
          </p:nvPr>
        </p:nvSpPr>
        <p:spPr/>
        <p:txBody>
          <a:bodyPr/>
          <a:lstStyle/>
          <a:p>
            <a:r>
              <a:rPr lang="en-US" dirty="0"/>
              <a:t>When doing nothing beats doing something!</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57DE1-7A65-1183-E7F2-2F9EF5CECED9}"/>
              </a:ext>
            </a:extLst>
          </p:cNvPr>
          <p:cNvSpPr>
            <a:spLocks noGrp="1"/>
          </p:cNvSpPr>
          <p:nvPr>
            <p:ph type="title"/>
          </p:nvPr>
        </p:nvSpPr>
        <p:spPr/>
        <p:txBody>
          <a:bodyPr/>
          <a:lstStyle/>
          <a:p>
            <a:r>
              <a:rPr lang="en-US" dirty="0"/>
              <a:t>The rise of Passive investing…</a:t>
            </a:r>
          </a:p>
        </p:txBody>
      </p:sp>
      <p:pic>
        <p:nvPicPr>
          <p:cNvPr id="4" name="Content Placeholder 3">
            <a:extLst>
              <a:ext uri="{FF2B5EF4-FFF2-40B4-BE49-F238E27FC236}">
                <a16:creationId xmlns:a16="http://schemas.microsoft.com/office/drawing/2014/main" id="{6FA87B49-2612-6B10-2009-BB6DDCC917E1}"/>
              </a:ext>
            </a:extLst>
          </p:cNvPr>
          <p:cNvPicPr>
            <a:picLocks noGrp="1" noChangeAspect="1"/>
          </p:cNvPicPr>
          <p:nvPr>
            <p:ph idx="1"/>
          </p:nvPr>
        </p:nvPicPr>
        <p:blipFill>
          <a:blip r:embed="rId2"/>
          <a:stretch>
            <a:fillRect/>
          </a:stretch>
        </p:blipFill>
        <p:spPr>
          <a:xfrm>
            <a:off x="1562521" y="1752600"/>
            <a:ext cx="6018958" cy="4419600"/>
          </a:xfrm>
          <a:prstGeom prst="rect">
            <a:avLst/>
          </a:prstGeom>
        </p:spPr>
      </p:pic>
    </p:spTree>
    <p:extLst>
      <p:ext uri="{BB962C8B-B14F-4D97-AF65-F5344CB8AC3E}">
        <p14:creationId xmlns:p14="http://schemas.microsoft.com/office/powerpoint/2010/main" val="29285582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Rectangle 2"/>
          <p:cNvSpPr>
            <a:spLocks noGrp="1"/>
          </p:cNvSpPr>
          <p:nvPr>
            <p:ph type="title"/>
          </p:nvPr>
        </p:nvSpPr>
        <p:spPr/>
        <p:txBody>
          <a:bodyPr/>
          <a:lstStyle/>
          <a:p>
            <a:r>
              <a:rPr lang="en-US" altLang="en-US"/>
              <a:t>The Case for passive investing</a:t>
            </a:r>
          </a:p>
        </p:txBody>
      </p:sp>
      <p:sp>
        <p:nvSpPr>
          <p:cNvPr id="3074" name="Rectangle 3"/>
          <p:cNvSpPr>
            <a:spLocks noGrp="1"/>
          </p:cNvSpPr>
          <p:nvPr>
            <p:ph idx="1"/>
          </p:nvPr>
        </p:nvSpPr>
        <p:spPr/>
        <p:txBody>
          <a:bodyPr/>
          <a:lstStyle/>
          <a:p>
            <a:r>
              <a:rPr lang="en-US" altLang="x-none" dirty="0"/>
              <a:t>The case for passive investing is </a:t>
            </a:r>
            <a:r>
              <a:rPr lang="en-US" altLang="x-none" b="1" dirty="0"/>
              <a:t>best made by active investors who try to beat the market and fail</a:t>
            </a:r>
            <a:r>
              <a:rPr lang="en-US" altLang="x-none" dirty="0"/>
              <a:t>.</a:t>
            </a:r>
          </a:p>
          <a:p>
            <a:r>
              <a:rPr lang="en-US" altLang="x-none" dirty="0"/>
              <a:t>Looking at the evidence, the question of whether to index can be boiled down to answering two questions?</a:t>
            </a:r>
          </a:p>
          <a:p>
            <a:pPr lvl="1"/>
            <a:r>
              <a:rPr lang="en-US" altLang="x-none" dirty="0"/>
              <a:t>Can </a:t>
            </a:r>
            <a:r>
              <a:rPr lang="en-US" altLang="x-none" b="1" dirty="0"/>
              <a:t>individual investors </a:t>
            </a:r>
            <a:r>
              <a:rPr lang="en-US" altLang="x-none" dirty="0"/>
              <a:t>who are active investors beat the market?</a:t>
            </a:r>
          </a:p>
          <a:p>
            <a:pPr lvl="1"/>
            <a:r>
              <a:rPr lang="en-US" altLang="x-none" dirty="0"/>
              <a:t>Can </a:t>
            </a:r>
            <a:r>
              <a:rPr lang="en-US" altLang="x-none" b="1" dirty="0"/>
              <a:t>professional money managers </a:t>
            </a:r>
            <a:r>
              <a:rPr lang="en-US" altLang="x-none" dirty="0"/>
              <a:t>beat the market?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D047A1B7-B477-BD47-9424-ED421BE3DA73}"/>
              </a:ext>
            </a:extLst>
          </p:cNvPr>
          <p:cNvSpPr>
            <a:spLocks noGrp="1" noChangeArrowheads="1"/>
          </p:cNvSpPr>
          <p:nvPr>
            <p:ph type="title"/>
          </p:nvPr>
        </p:nvSpPr>
        <p:spPr/>
        <p:txBody>
          <a:bodyPr/>
          <a:lstStyle/>
          <a:p>
            <a:r>
              <a:rPr lang="en-US" altLang="en-US"/>
              <a:t>Individual Investors: The bad news first…</a:t>
            </a:r>
          </a:p>
        </p:txBody>
      </p:sp>
      <p:sp>
        <p:nvSpPr>
          <p:cNvPr id="4098" name="Rectangle 3"/>
          <p:cNvSpPr>
            <a:spLocks noGrp="1"/>
          </p:cNvSpPr>
          <p:nvPr>
            <p:ph idx="1"/>
          </p:nvPr>
        </p:nvSpPr>
        <p:spPr/>
        <p:txBody>
          <a:bodyPr>
            <a:normAutofit fontScale="92500" lnSpcReduction="10000"/>
          </a:bodyPr>
          <a:lstStyle/>
          <a:p>
            <a:r>
              <a:rPr lang="en-US" altLang="en-US" b="1" dirty="0"/>
              <a:t>The average individual investor does not beat the market, after netting out trading costs</a:t>
            </a:r>
            <a:r>
              <a:rPr lang="en-US" altLang="en-US" dirty="0"/>
              <a:t>. Between 1991 and 1996, for instance, the annual net (of transactions costs) return on an S&amp;P 500 index fund was 17.8% whereas the average investor trading at the brokerage house had a net return of 16.4%.</a:t>
            </a:r>
          </a:p>
          <a:p>
            <a:r>
              <a:rPr lang="en-US" altLang="en-US" b="1" dirty="0"/>
              <a:t>The more individual investors trade, the lower their returns tend to be.  </a:t>
            </a:r>
            <a:r>
              <a:rPr lang="en-US" altLang="en-US" dirty="0"/>
              <a:t>In fact, the returns before transactions costs are accounted for are lower for more active traders than they are for less active traders. After transactions costs are accounted for, the returns to active trading get worse.</a:t>
            </a:r>
          </a:p>
          <a:p>
            <a:r>
              <a:rPr lang="en-US" altLang="en-US" b="1" dirty="0"/>
              <a:t>Pooling the talent and strengths of individual investors into investment clubs does not result in better returns</a:t>
            </a:r>
            <a:r>
              <a:rPr lang="en-US" altLang="en-US" dirty="0"/>
              <a:t>. Barber and </a:t>
            </a:r>
            <a:r>
              <a:rPr lang="en-US" altLang="en-US" dirty="0" err="1"/>
              <a:t>Odean</a:t>
            </a:r>
            <a:r>
              <a:rPr lang="en-US" altLang="en-US" dirty="0"/>
              <a:t> examined the performance of 166 randomly selected investment clubs that used the discount brokerage house. Between 1991 and 1996, these investment clubs had a net annual return of 14.1%, underperforming the S&amp;P 500 (17.8%) and individual investors (16.4%). </a:t>
            </a:r>
          </a:p>
          <a:p>
            <a:endParaRPr lang="en-US" alt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Title 1"/>
          <p:cNvSpPr>
            <a:spLocks noGrp="1"/>
          </p:cNvSpPr>
          <p:nvPr>
            <p:ph type="title"/>
          </p:nvPr>
        </p:nvSpPr>
        <p:spPr/>
        <p:txBody>
          <a:bodyPr/>
          <a:lstStyle/>
          <a:p>
            <a:r>
              <a:rPr lang="en-US" altLang="en-US"/>
              <a:t>And some possible good news…</a:t>
            </a:r>
          </a:p>
        </p:txBody>
      </p:sp>
      <p:sp>
        <p:nvSpPr>
          <p:cNvPr id="3" name="Content Placeholder 2">
            <a:extLst>
              <a:ext uri="{FF2B5EF4-FFF2-40B4-BE49-F238E27FC236}">
                <a16:creationId xmlns:a16="http://schemas.microsoft.com/office/drawing/2014/main" id="{59F730AD-F37C-004B-AF00-795ACF8CCE0F}"/>
              </a:ext>
            </a:extLst>
          </p:cNvPr>
          <p:cNvSpPr>
            <a:spLocks noGrp="1"/>
          </p:cNvSpPr>
          <p:nvPr>
            <p:ph idx="1"/>
          </p:nvPr>
        </p:nvSpPr>
        <p:spPr/>
        <p:txBody>
          <a:bodyPr/>
          <a:lstStyle/>
          <a:p>
            <a:r>
              <a:rPr lang="en-US" dirty="0"/>
              <a:t> </a:t>
            </a:r>
            <a:r>
              <a:rPr lang="en-US" b="1" dirty="0"/>
              <a:t>Stay with what you know</a:t>
            </a:r>
            <a:r>
              <a:rPr lang="en-US" dirty="0"/>
              <a:t>: Building on that theme, other studies of individual investors find that they generate relatively high returns when they invest in companies close to their homes compared to the stocks of distant companies, and that investors with more concentrated portfolios outperform those with more diversified portfolios. </a:t>
            </a:r>
          </a:p>
          <a:p>
            <a:r>
              <a:rPr lang="en-US" b="1" dirty="0"/>
              <a:t>The winners win big</a:t>
            </a:r>
            <a:r>
              <a:rPr lang="en-US" dirty="0"/>
              <a:t>: The study by Barber and </a:t>
            </a:r>
            <a:r>
              <a:rPr lang="en-US" dirty="0" err="1"/>
              <a:t>Odean</a:t>
            </a:r>
            <a:r>
              <a:rPr lang="en-US" dirty="0"/>
              <a:t>, quoted in the last page, found that the top performing quartile of individual investors does outperform the market by about 6% a month. A study of 16,668 individual trader accounts at a large discount brokerage house finds that the top 10% of traders in this group outperform the bottom 10% by about 8 percent per year over long period.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2"/>
          <p:cNvSpPr>
            <a:spLocks noGrp="1"/>
          </p:cNvSpPr>
          <p:nvPr>
            <p:ph type="title"/>
          </p:nvPr>
        </p:nvSpPr>
        <p:spPr/>
        <p:txBody>
          <a:bodyPr/>
          <a:lstStyle/>
          <a:p>
            <a:r>
              <a:rPr lang="en-US" altLang="en-US"/>
              <a:t>Professional Money Managers</a:t>
            </a:r>
          </a:p>
        </p:txBody>
      </p:sp>
      <p:sp>
        <p:nvSpPr>
          <p:cNvPr id="6146" name="Rectangle 3"/>
          <p:cNvSpPr>
            <a:spLocks noGrp="1"/>
          </p:cNvSpPr>
          <p:nvPr>
            <p:ph idx="1"/>
          </p:nvPr>
        </p:nvSpPr>
        <p:spPr/>
        <p:txBody>
          <a:bodyPr/>
          <a:lstStyle/>
          <a:p>
            <a:r>
              <a:rPr lang="en-US" altLang="en-US" dirty="0"/>
              <a:t>Professional money managers operate as the experts in the field of investments. They are </a:t>
            </a:r>
            <a:r>
              <a:rPr lang="en-US" altLang="en-US" b="1" dirty="0"/>
              <a:t>supposed to be better informed, smarter, have lower transactions costs and be better investors overall than smaller investors</a:t>
            </a:r>
            <a:r>
              <a:rPr lang="en-US" altLang="en-US" dirty="0"/>
              <a:t>.</a:t>
            </a:r>
          </a:p>
          <a:p>
            <a:r>
              <a:rPr lang="en-US" altLang="en-US" dirty="0"/>
              <a:t>Studies of mutual funds </a:t>
            </a:r>
            <a:r>
              <a:rPr lang="en-US" altLang="en-US" b="1" dirty="0"/>
              <a:t>do not seem to support the proposition that professional money managers earn excess returns</a:t>
            </a:r>
            <a:r>
              <a:rPr lang="en-US" altLang="en-US" dirty="0"/>
              <a: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2"/>
          <p:cNvSpPr>
            <a:spLocks noGrp="1"/>
          </p:cNvSpPr>
          <p:nvPr>
            <p:ph type="title"/>
          </p:nvPr>
        </p:nvSpPr>
        <p:spPr/>
        <p:txBody>
          <a:bodyPr/>
          <a:lstStyle/>
          <a:p>
            <a:r>
              <a:rPr lang="en-US" altLang="en-US" dirty="0"/>
              <a:t>Jensen</a:t>
            </a:r>
            <a:r>
              <a:rPr lang="ja-JP" altLang="en-US" dirty="0"/>
              <a:t>’</a:t>
            </a:r>
            <a:r>
              <a:rPr lang="en-US" altLang="ja-JP" dirty="0"/>
              <a:t>s Results on mutual funds</a:t>
            </a:r>
            <a:endParaRPr lang="en-US" altLang="en-US" dirty="0"/>
          </a:p>
        </p:txBody>
      </p:sp>
      <p:pic>
        <p:nvPicPr>
          <p:cNvPr id="6" name="Content Placeholder 5">
            <a:extLst>
              <a:ext uri="{FF2B5EF4-FFF2-40B4-BE49-F238E27FC236}">
                <a16:creationId xmlns:a16="http://schemas.microsoft.com/office/drawing/2014/main" id="{1225607A-3D50-034B-60D4-AE53D19FD7C4}"/>
              </a:ext>
            </a:extLst>
          </p:cNvPr>
          <p:cNvPicPr>
            <a:picLocks noGrp="1" noChangeAspect="1"/>
          </p:cNvPicPr>
          <p:nvPr>
            <p:ph idx="1"/>
          </p:nvPr>
        </p:nvPicPr>
        <p:blipFill>
          <a:blip r:embed="rId2"/>
          <a:stretch>
            <a:fillRect/>
          </a:stretch>
        </p:blipFill>
        <p:spPr>
          <a:xfrm>
            <a:off x="1371600" y="2514599"/>
            <a:ext cx="6629400" cy="3302647"/>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299A126B-81A5-4240-8314-460EAA6AA2EE}"/>
              </a:ext>
            </a:extLst>
          </p:cNvPr>
          <p:cNvSpPr>
            <a:spLocks noGrp="1" noChangeArrowheads="1"/>
          </p:cNvSpPr>
          <p:nvPr>
            <p:ph type="title"/>
          </p:nvPr>
        </p:nvSpPr>
        <p:spPr/>
        <p:txBody>
          <a:bodyPr/>
          <a:lstStyle/>
          <a:p>
            <a:r>
              <a:rPr lang="en-US" altLang="en-US"/>
              <a:t>The same holds true for bond funds as well…</a:t>
            </a:r>
          </a:p>
        </p:txBody>
      </p:sp>
      <p:graphicFrame>
        <p:nvGraphicFramePr>
          <p:cNvPr id="8194" name="Object 4"/>
          <p:cNvGraphicFramePr>
            <a:graphicFrameLocks noGrp="1" noChangeAspect="1"/>
          </p:cNvGraphicFramePr>
          <p:nvPr>
            <p:ph idx="1"/>
          </p:nvPr>
        </p:nvGraphicFramePr>
        <p:xfrm>
          <a:off x="1828800" y="2362200"/>
          <a:ext cx="5486400" cy="3200400"/>
        </p:xfrm>
        <a:graphic>
          <a:graphicData uri="http://schemas.openxmlformats.org/presentationml/2006/ole">
            <mc:AlternateContent xmlns:mc="http://schemas.openxmlformats.org/markup-compatibility/2006">
              <mc:Choice xmlns:v="urn:schemas-microsoft-com:vml" Requires="v">
                <p:oleObj name="Document" r:id="rId2" imgW="0" imgH="0" progId="Word.Document.8">
                  <p:embed/>
                </p:oleObj>
              </mc:Choice>
              <mc:Fallback>
                <p:oleObj name="Document" r:id="rId2" imgW="0" imgH="0" progId="Word.Document.8">
                  <p:embed/>
                  <p:pic>
                    <p:nvPicPr>
                      <p:cNvPr id="0" name="Object 4"/>
                      <p:cNvPicPr>
                        <a:picLocks noGrp="1"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2362200"/>
                        <a:ext cx="54864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64B44147-52F0-E143-B1DE-85371E4BC565}"/>
              </a:ext>
            </a:extLst>
          </p:cNvPr>
          <p:cNvSpPr>
            <a:spLocks noGrp="1" noChangeArrowheads="1"/>
          </p:cNvSpPr>
          <p:nvPr>
            <p:ph type="title"/>
          </p:nvPr>
        </p:nvSpPr>
        <p:spPr/>
        <p:txBody>
          <a:bodyPr/>
          <a:lstStyle/>
          <a:p>
            <a:r>
              <a:rPr lang="en-US"/>
              <a:t>Measurement Issue 1: Sensitivity to Risk Measures</a:t>
            </a:r>
          </a:p>
        </p:txBody>
      </p:sp>
      <p:sp>
        <p:nvSpPr>
          <p:cNvPr id="9218" name="Rectangle 3"/>
          <p:cNvSpPr>
            <a:spLocks noGrp="1"/>
          </p:cNvSpPr>
          <p:nvPr>
            <p:ph idx="1"/>
          </p:nvPr>
        </p:nvSpPr>
        <p:spPr/>
        <p:txBody>
          <a:bodyPr/>
          <a:lstStyle/>
          <a:p>
            <a:r>
              <a:rPr lang="en-US" altLang="en-US" dirty="0"/>
              <a:t>The Jensen study </a:t>
            </a:r>
            <a:r>
              <a:rPr lang="en-US" altLang="en-US" b="1" dirty="0"/>
              <a:t>used the capital asset pricing model </a:t>
            </a:r>
            <a:r>
              <a:rPr lang="en-US" altLang="en-US" dirty="0"/>
              <a:t>to estimate and correct for risk.</a:t>
            </a:r>
          </a:p>
          <a:p>
            <a:r>
              <a:rPr lang="en-US" altLang="en-US" dirty="0"/>
              <a:t>The limitations of the CAPM have opened up the question of </a:t>
            </a:r>
            <a:r>
              <a:rPr lang="en-US" altLang="en-US" b="1" dirty="0"/>
              <a:t>how sensitive the conclusions at to different risk and return models</a:t>
            </a:r>
            <a:r>
              <a:rPr lang="en-US" altLang="en-US" dirty="0"/>
              <a:t>.</a:t>
            </a:r>
          </a:p>
          <a:p>
            <a:r>
              <a:rPr lang="en-US" altLang="en-US" dirty="0"/>
              <a:t>The answer is not much, and </a:t>
            </a:r>
            <a:r>
              <a:rPr lang="en-US" altLang="en-US" b="1" dirty="0"/>
              <a:t>the results remain intact </a:t>
            </a:r>
            <a:r>
              <a:rPr lang="en-US" altLang="en-US" dirty="0"/>
              <a:t>no matter what model you use (or with no model at all).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2"/>
          <p:cNvSpPr>
            <a:spLocks noGrp="1"/>
          </p:cNvSpPr>
          <p:nvPr>
            <p:ph type="title"/>
          </p:nvPr>
        </p:nvSpPr>
        <p:spPr/>
        <p:txBody>
          <a:bodyPr/>
          <a:lstStyle/>
          <a:p>
            <a:r>
              <a:rPr lang="en-US" altLang="en-US"/>
              <a:t>1. Relative to the Market</a:t>
            </a:r>
          </a:p>
        </p:txBody>
      </p:sp>
      <p:pic>
        <p:nvPicPr>
          <p:cNvPr id="7" name="Content Placeholder 6" descr="A graph of red bars&#10;&#10;Description automatically generated with medium confidence">
            <a:extLst>
              <a:ext uri="{FF2B5EF4-FFF2-40B4-BE49-F238E27FC236}">
                <a16:creationId xmlns:a16="http://schemas.microsoft.com/office/drawing/2014/main" id="{28CFAE87-5795-D297-6F8C-DBA67F738DF2}"/>
              </a:ext>
            </a:extLst>
          </p:cNvPr>
          <p:cNvPicPr>
            <a:picLocks noGrp="1" noChangeAspect="1"/>
          </p:cNvPicPr>
          <p:nvPr>
            <p:ph idx="1"/>
          </p:nvPr>
        </p:nvPicPr>
        <p:blipFill>
          <a:blip r:embed="rId2"/>
          <a:stretch>
            <a:fillRect/>
          </a:stretch>
        </p:blipFill>
        <p:spPr>
          <a:xfrm>
            <a:off x="947593" y="1752600"/>
            <a:ext cx="7248813" cy="44196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2"/>
          <p:cNvSpPr>
            <a:spLocks noGrp="1"/>
          </p:cNvSpPr>
          <p:nvPr>
            <p:ph type="title"/>
          </p:nvPr>
        </p:nvSpPr>
        <p:spPr/>
        <p:txBody>
          <a:bodyPr/>
          <a:lstStyle/>
          <a:p>
            <a:r>
              <a:rPr lang="en-US" altLang="en-US"/>
              <a:t>2. Other Risk Measures</a:t>
            </a:r>
          </a:p>
        </p:txBody>
      </p:sp>
      <p:sp>
        <p:nvSpPr>
          <p:cNvPr id="11266" name="Rectangle 3"/>
          <p:cNvSpPr>
            <a:spLocks noGrp="1"/>
          </p:cNvSpPr>
          <p:nvPr>
            <p:ph idx="1"/>
          </p:nvPr>
        </p:nvSpPr>
        <p:spPr/>
        <p:txBody>
          <a:bodyPr>
            <a:normAutofit lnSpcReduction="10000"/>
          </a:bodyPr>
          <a:lstStyle/>
          <a:p>
            <a:r>
              <a:rPr lang="en-US" altLang="en-US" b="1" dirty="0"/>
              <a:t>CAPM based measures</a:t>
            </a:r>
            <a:r>
              <a:rPr lang="en-US" altLang="en-US" dirty="0"/>
              <a:t>: The </a:t>
            </a:r>
            <a:r>
              <a:rPr lang="en-US" altLang="en-US" b="1" dirty="0"/>
              <a:t>Sharpe ratio</a:t>
            </a:r>
            <a:r>
              <a:rPr lang="en-US" altLang="en-US" dirty="0"/>
              <a:t>, which is computed by dividing the excess return on a portfolio by its standard deviation, the </a:t>
            </a:r>
            <a:r>
              <a:rPr lang="en-US" altLang="en-US" b="1" dirty="0"/>
              <a:t>Treynor measure</a:t>
            </a:r>
            <a:r>
              <a:rPr lang="en-US" altLang="en-US" dirty="0"/>
              <a:t>, which divides the excess return by the beta and the appraisal ratio which divides the alpha from the regression by the standard deviation can be considered close relatives of </a:t>
            </a:r>
            <a:r>
              <a:rPr lang="en-US" altLang="en-US" b="1" dirty="0"/>
              <a:t>Jensen</a:t>
            </a:r>
            <a:r>
              <a:rPr lang="ja-JP" altLang="en-US" b="1"/>
              <a:t>’</a:t>
            </a:r>
            <a:r>
              <a:rPr lang="en-US" altLang="ja-JP" b="1" dirty="0"/>
              <a:t>s alpha</a:t>
            </a:r>
            <a:r>
              <a:rPr lang="en-US" altLang="ja-JP" dirty="0"/>
              <a:t>. Studies using all three of these alternative measures conclude that mutual funds continue to under perform the market. </a:t>
            </a:r>
          </a:p>
          <a:p>
            <a:r>
              <a:rPr lang="en-US" altLang="en-US" b="1" dirty="0"/>
              <a:t>APM</a:t>
            </a:r>
            <a:r>
              <a:rPr lang="en-US" altLang="en-US" dirty="0"/>
              <a:t>: In a study that examined the sensitivity of the conclusion to alternative risk and return models, Lehmann and Modest computed the abnormal return earned by mutual funds using the arbitrage pricing model for 130 mutual funds from 1969 to 1982. While the </a:t>
            </a:r>
            <a:r>
              <a:rPr lang="en-US" altLang="en-US" b="1" dirty="0"/>
              <a:t>magnitude of the abnormal returns earned is sensitive to alternative specifications of the model, every specification of the model yields negative abnormal returns</a:t>
            </a:r>
            <a:r>
              <a:rPr lang="en-US" altLang="en-US" dirty="0"/>
              <a:t>.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2"/>
          <p:cNvSpPr>
            <a:spLocks noGrp="1"/>
          </p:cNvSpPr>
          <p:nvPr>
            <p:ph type="title"/>
          </p:nvPr>
        </p:nvSpPr>
        <p:spPr/>
        <p:txBody>
          <a:bodyPr/>
          <a:lstStyle/>
          <a:p>
            <a:r>
              <a:rPr lang="en-US" altLang="en-US"/>
              <a:t>3. Expanded Proxy Models</a:t>
            </a:r>
          </a:p>
        </p:txBody>
      </p:sp>
      <p:sp>
        <p:nvSpPr>
          <p:cNvPr id="50179" name="Rectangle 3">
            <a:extLst>
              <a:ext uri="{FF2B5EF4-FFF2-40B4-BE49-F238E27FC236}">
                <a16:creationId xmlns:a16="http://schemas.microsoft.com/office/drawing/2014/main" id="{3D51110C-02D0-BB4C-B41A-D7B2B4947176}"/>
              </a:ext>
            </a:extLst>
          </p:cNvPr>
          <p:cNvSpPr>
            <a:spLocks noGrp="1" noChangeArrowheads="1"/>
          </p:cNvSpPr>
          <p:nvPr>
            <p:ph idx="1"/>
          </p:nvPr>
        </p:nvSpPr>
        <p:spPr/>
        <p:txBody>
          <a:bodyPr/>
          <a:lstStyle/>
          <a:p>
            <a:r>
              <a:rPr lang="en-US" dirty="0"/>
              <a:t>Studies seem to indicate that </a:t>
            </a:r>
            <a:r>
              <a:rPr lang="en-US" b="1" dirty="0"/>
              <a:t>risk and return model consistently underestimate the expected returns for stocks with low price to book ratios, low market capitalization and price momentum</a:t>
            </a:r>
            <a:r>
              <a:rPr lang="en-US" dirty="0"/>
              <a:t>.</a:t>
            </a:r>
          </a:p>
          <a:p>
            <a:r>
              <a:rPr lang="en-US" dirty="0"/>
              <a:t>If you do not control for this finding, you may find that mutual fund managers who invest disproportionately in these classes of </a:t>
            </a:r>
            <a:r>
              <a:rPr lang="en-US" dirty="0" err="1"/>
              <a:t>stocsk</a:t>
            </a:r>
            <a:r>
              <a:rPr lang="en-US" dirty="0"/>
              <a:t> look like they beat the market.</a:t>
            </a:r>
          </a:p>
          <a:p>
            <a:r>
              <a:rPr lang="en-US" dirty="0"/>
              <a:t>In 1997, </a:t>
            </a:r>
            <a:r>
              <a:rPr lang="en-US" dirty="0" err="1"/>
              <a:t>Carhart</a:t>
            </a:r>
            <a:r>
              <a:rPr lang="en-US" dirty="0"/>
              <a:t> used a four-factor model, including beta, market capitalization, price to book ratios and price momentum as factors, and </a:t>
            </a:r>
            <a:r>
              <a:rPr lang="en-US" b="1" dirty="0"/>
              <a:t>concluded that the average mutual fund still under performed the market by about 1.80% a year</a:t>
            </a:r>
            <a:r>
              <a:rPr lang="en-US" dirty="0"/>
              <a:t>. In other words, you cannot blame empirical irregularities for the under performance of mutual funds.</a:t>
            </a:r>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a:extLst>
              <a:ext uri="{FF2B5EF4-FFF2-40B4-BE49-F238E27FC236}">
                <a16:creationId xmlns:a16="http://schemas.microsoft.com/office/drawing/2014/main" id="{CA0CD15C-1166-A247-8375-3352DE0A075D}"/>
              </a:ext>
            </a:extLst>
          </p:cNvPr>
          <p:cNvSpPr>
            <a:spLocks noGrp="1" noChangeArrowheads="1"/>
          </p:cNvSpPr>
          <p:nvPr>
            <p:ph type="title"/>
          </p:nvPr>
        </p:nvSpPr>
        <p:spPr/>
        <p:txBody>
          <a:bodyPr/>
          <a:lstStyle/>
          <a:p>
            <a:r>
              <a:rPr lang="en-US"/>
              <a:t>Measurement Issue 2: Survivor Bias</a:t>
            </a:r>
          </a:p>
        </p:txBody>
      </p:sp>
      <p:sp>
        <p:nvSpPr>
          <p:cNvPr id="51203" name="Rectangle 3">
            <a:extLst>
              <a:ext uri="{FF2B5EF4-FFF2-40B4-BE49-F238E27FC236}">
                <a16:creationId xmlns:a16="http://schemas.microsoft.com/office/drawing/2014/main" id="{E25243BE-297E-2246-8E44-E6F6520787A1}"/>
              </a:ext>
            </a:extLst>
          </p:cNvPr>
          <p:cNvSpPr>
            <a:spLocks noGrp="1" noChangeArrowheads="1"/>
          </p:cNvSpPr>
          <p:nvPr>
            <p:ph idx="1"/>
          </p:nvPr>
        </p:nvSpPr>
        <p:spPr/>
        <p:txBody>
          <a:bodyPr>
            <a:normAutofit fontScale="92500" lnSpcReduction="10000"/>
          </a:bodyPr>
          <a:lstStyle/>
          <a:p>
            <a:r>
              <a:rPr lang="en-US" dirty="0"/>
              <a:t>One of the limitations of many studies of mutual funds is that they use only mutual funds that have data available for a sample period and are in existence at the end of the sample period.  Since the funds that fail are likely to be the poorest performers, there is </a:t>
            </a:r>
            <a:r>
              <a:rPr lang="en-US" b="1" dirty="0"/>
              <a:t>likely to be a bias introduced in the returns that we compute for funds</a:t>
            </a:r>
            <a:r>
              <a:rPr lang="en-US" dirty="0"/>
              <a:t>.</a:t>
            </a:r>
          </a:p>
          <a:p>
            <a:r>
              <a:rPr lang="en-US" dirty="0" err="1"/>
              <a:t>Carhart</a:t>
            </a:r>
            <a:r>
              <a:rPr lang="en-US" dirty="0"/>
              <a:t> examined all equity mutual funds (including failed funds) from January 1962 to December 1995. </a:t>
            </a:r>
          </a:p>
          <a:p>
            <a:pPr lvl="1"/>
            <a:r>
              <a:rPr lang="en-US" dirty="0"/>
              <a:t>Over that period, </a:t>
            </a:r>
            <a:r>
              <a:rPr lang="en-US" b="1" dirty="0"/>
              <a:t>approximately 3.6% of the funds in existence </a:t>
            </a:r>
            <a:r>
              <a:rPr lang="en-US" dirty="0"/>
              <a:t>failed each year and they tend to be smaller and riskier than the average fund in the sample. </a:t>
            </a:r>
          </a:p>
          <a:p>
            <a:pPr lvl="1"/>
            <a:r>
              <a:rPr lang="en-US" dirty="0"/>
              <a:t>In addition, and this is important for the survivor bias issue, </a:t>
            </a:r>
            <a:r>
              <a:rPr lang="en-US" b="1" dirty="0"/>
              <a:t>about 80% of the non-surviving funds under perform other mutual funds in the 5 years preceding their failure</a:t>
            </a:r>
            <a:r>
              <a:rPr lang="en-US" dirty="0"/>
              <a:t>.</a:t>
            </a:r>
          </a:p>
          <a:p>
            <a:pPr lvl="1"/>
            <a:r>
              <a:rPr lang="en-US" dirty="0"/>
              <a:t> Ignoring them as many studies do when computing the average annual return from holding mutual funds results in </a:t>
            </a:r>
            <a:r>
              <a:rPr lang="en-US" b="1" dirty="0"/>
              <a:t>annual returns being overstated by 0.17% with a one-year sample period to more than 1% with 20-year time horizons</a:t>
            </a:r>
            <a:r>
              <a:rPr lang="en-US" dirty="0"/>
              <a:t>.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p:cNvSpPr>
          <p:nvPr>
            <p:ph type="title"/>
          </p:nvPr>
        </p:nvSpPr>
        <p:spPr/>
        <p:txBody>
          <a:bodyPr/>
          <a:lstStyle/>
          <a:p>
            <a:r>
              <a:rPr lang="en-US" altLang="en-US"/>
              <a:t>Performance by Sub-categories</a:t>
            </a:r>
          </a:p>
        </p:txBody>
      </p:sp>
      <p:sp>
        <p:nvSpPr>
          <p:cNvPr id="14338" name="Rectangle 3"/>
          <p:cNvSpPr>
            <a:spLocks noGrp="1"/>
          </p:cNvSpPr>
          <p:nvPr>
            <p:ph idx="1"/>
          </p:nvPr>
        </p:nvSpPr>
        <p:spPr/>
        <p:txBody>
          <a:bodyPr/>
          <a:lstStyle/>
          <a:p>
            <a:r>
              <a:rPr lang="en-US" altLang="en-US" dirty="0"/>
              <a:t>Mutual funds adopt a </a:t>
            </a:r>
            <a:r>
              <a:rPr lang="en-US" altLang="en-US" b="1" dirty="0"/>
              <a:t>variety of styles</a:t>
            </a:r>
            <a:r>
              <a:rPr lang="en-US" altLang="en-US" dirty="0"/>
              <a:t>. Some are value funds while others are growth funds. Some buy small-cap stocks whereas others buy large-cap stocks.</a:t>
            </a:r>
          </a:p>
          <a:p>
            <a:r>
              <a:rPr lang="en-US" altLang="en-US" dirty="0"/>
              <a:t>Mutual funds also come in </a:t>
            </a:r>
            <a:r>
              <a:rPr lang="en-US" altLang="en-US" b="1" dirty="0"/>
              <a:t>different sizes</a:t>
            </a:r>
            <a:r>
              <a:rPr lang="en-US" altLang="en-US" dirty="0"/>
              <a:t>. Some funds have tens of billions to invest whereas others have only a few hundred million to invest.</a:t>
            </a:r>
          </a:p>
          <a:p>
            <a:r>
              <a:rPr lang="en-US" altLang="en-US" dirty="0"/>
              <a:t>Mutual funds can also be </a:t>
            </a:r>
            <a:r>
              <a:rPr lang="en-US" altLang="en-US" b="1" dirty="0"/>
              <a:t>domestic and foreign</a:t>
            </a:r>
            <a:r>
              <a:rPr lang="en-US" altLang="en-US" dirty="0"/>
              <a:t>, load and no-load…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FAA520-003B-B844-B9DE-20F32D272B84}"/>
              </a:ext>
            </a:extLst>
          </p:cNvPr>
          <p:cNvSpPr>
            <a:spLocks noGrp="1"/>
          </p:cNvSpPr>
          <p:nvPr>
            <p:ph type="title"/>
          </p:nvPr>
        </p:nvSpPr>
        <p:spPr/>
        <p:txBody>
          <a:bodyPr/>
          <a:lstStyle/>
          <a:p>
            <a:r>
              <a:rPr lang="en-US" dirty="0"/>
              <a:t>1. Categorized by market cap of companies that funds invest in…</a:t>
            </a:r>
          </a:p>
        </p:txBody>
      </p:sp>
      <p:pic>
        <p:nvPicPr>
          <p:cNvPr id="8" name="Content Placeholder 7">
            <a:extLst>
              <a:ext uri="{FF2B5EF4-FFF2-40B4-BE49-F238E27FC236}">
                <a16:creationId xmlns:a16="http://schemas.microsoft.com/office/drawing/2014/main" id="{858DAE1B-4A56-FB9B-AE05-F279941D472D}"/>
              </a:ext>
            </a:extLst>
          </p:cNvPr>
          <p:cNvPicPr>
            <a:picLocks noGrp="1" noChangeAspect="1"/>
          </p:cNvPicPr>
          <p:nvPr>
            <p:ph idx="1"/>
          </p:nvPr>
        </p:nvPicPr>
        <p:blipFill>
          <a:blip r:embed="rId2"/>
          <a:stretch>
            <a:fillRect/>
          </a:stretch>
        </p:blipFill>
        <p:spPr>
          <a:xfrm>
            <a:off x="1317882" y="1752600"/>
            <a:ext cx="6508236" cy="44196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p:cNvSpPr>
          <p:nvPr>
            <p:ph type="title"/>
          </p:nvPr>
        </p:nvSpPr>
        <p:spPr/>
        <p:txBody>
          <a:bodyPr/>
          <a:lstStyle/>
          <a:p>
            <a:r>
              <a:rPr lang="en-US" altLang="en-US"/>
              <a:t>2. Categorized by Investment Style</a:t>
            </a:r>
          </a:p>
        </p:txBody>
      </p:sp>
      <p:pic>
        <p:nvPicPr>
          <p:cNvPr id="7" name="Content Placeholder 6">
            <a:extLst>
              <a:ext uri="{FF2B5EF4-FFF2-40B4-BE49-F238E27FC236}">
                <a16:creationId xmlns:a16="http://schemas.microsoft.com/office/drawing/2014/main" id="{55BA99BF-E441-6F49-6565-6D3949B0D588}"/>
              </a:ext>
            </a:extLst>
          </p:cNvPr>
          <p:cNvPicPr>
            <a:picLocks noGrp="1" noChangeAspect="1"/>
          </p:cNvPicPr>
          <p:nvPr>
            <p:ph idx="1"/>
          </p:nvPr>
        </p:nvPicPr>
        <p:blipFill>
          <a:blip r:embed="rId2"/>
          <a:stretch>
            <a:fillRect/>
          </a:stretch>
        </p:blipFill>
        <p:spPr>
          <a:xfrm>
            <a:off x="2240302" y="1752600"/>
            <a:ext cx="4663396" cy="44196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a:extLst>
              <a:ext uri="{FF2B5EF4-FFF2-40B4-BE49-F238E27FC236}">
                <a16:creationId xmlns:a16="http://schemas.microsoft.com/office/drawing/2014/main" id="{57049DC0-BED4-2749-A7AD-28A51FDC1A93}"/>
              </a:ext>
            </a:extLst>
          </p:cNvPr>
          <p:cNvSpPr>
            <a:spLocks noGrp="1" noChangeArrowheads="1"/>
          </p:cNvSpPr>
          <p:nvPr>
            <p:ph type="title"/>
          </p:nvPr>
        </p:nvSpPr>
        <p:spPr/>
        <p:txBody>
          <a:bodyPr/>
          <a:lstStyle/>
          <a:p>
            <a:r>
              <a:rPr lang="en-US"/>
              <a:t>3. Emerging Market and International Funds</a:t>
            </a:r>
            <a:endParaRPr lang="en-US" dirty="0"/>
          </a:p>
        </p:txBody>
      </p:sp>
      <p:pic>
        <p:nvPicPr>
          <p:cNvPr id="10" name="Content Placeholder 9">
            <a:extLst>
              <a:ext uri="{FF2B5EF4-FFF2-40B4-BE49-F238E27FC236}">
                <a16:creationId xmlns:a16="http://schemas.microsoft.com/office/drawing/2014/main" id="{42C0BF92-7701-4DCC-4E79-D020C02E312B}"/>
              </a:ext>
            </a:extLst>
          </p:cNvPr>
          <p:cNvPicPr>
            <a:picLocks noGrp="1" noChangeAspect="1"/>
          </p:cNvPicPr>
          <p:nvPr>
            <p:ph idx="1"/>
          </p:nvPr>
        </p:nvPicPr>
        <p:blipFill>
          <a:blip r:embed="rId2"/>
          <a:stretch>
            <a:fillRect/>
          </a:stretch>
        </p:blipFill>
        <p:spPr>
          <a:xfrm>
            <a:off x="1098255" y="1953768"/>
            <a:ext cx="6871289" cy="44196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4. It’s not just stocks</a:t>
            </a:r>
          </a:p>
        </p:txBody>
      </p:sp>
      <p:pic>
        <p:nvPicPr>
          <p:cNvPr id="8" name="Content Placeholder 7">
            <a:extLst>
              <a:ext uri="{FF2B5EF4-FFF2-40B4-BE49-F238E27FC236}">
                <a16:creationId xmlns:a16="http://schemas.microsoft.com/office/drawing/2014/main" id="{7CCF450C-430C-9659-C7D5-2023AD8C6C8C}"/>
              </a:ext>
            </a:extLst>
          </p:cNvPr>
          <p:cNvPicPr>
            <a:picLocks noGrp="1" noChangeAspect="1"/>
          </p:cNvPicPr>
          <p:nvPr>
            <p:ph idx="1"/>
          </p:nvPr>
        </p:nvPicPr>
        <p:blipFill>
          <a:blip r:embed="rId2"/>
          <a:stretch>
            <a:fillRect/>
          </a:stretch>
        </p:blipFill>
        <p:spPr>
          <a:xfrm>
            <a:off x="2434040" y="1752600"/>
            <a:ext cx="4275919" cy="4419600"/>
          </a:xfrm>
          <a:prstGeom prst="rect">
            <a:avLst/>
          </a:prstGeom>
        </p:spPr>
      </p:pic>
    </p:spTree>
    <p:extLst>
      <p:ext uri="{BB962C8B-B14F-4D97-AF65-F5344CB8AC3E}">
        <p14:creationId xmlns:p14="http://schemas.microsoft.com/office/powerpoint/2010/main" val="12472944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Bottom Line</a:t>
            </a:r>
          </a:p>
        </p:txBody>
      </p:sp>
      <p:sp>
        <p:nvSpPr>
          <p:cNvPr id="3" name="Content Placeholder 2"/>
          <p:cNvSpPr>
            <a:spLocks noGrp="1"/>
          </p:cNvSpPr>
          <p:nvPr>
            <p:ph idx="1"/>
          </p:nvPr>
        </p:nvSpPr>
        <p:spPr/>
        <p:txBody>
          <a:bodyPr/>
          <a:lstStyle/>
          <a:p>
            <a:r>
              <a:rPr lang="en-US" dirty="0"/>
              <a:t>Put simply, </a:t>
            </a:r>
            <a:r>
              <a:rPr lang="en-US" b="1" dirty="0"/>
              <a:t>there is almost no good news in mutual fund performance, no matter how you slice the data</a:t>
            </a:r>
            <a:r>
              <a:rPr lang="en-US" dirty="0"/>
              <a:t>.</a:t>
            </a:r>
          </a:p>
          <a:p>
            <a:r>
              <a:rPr lang="en-US" dirty="0"/>
              <a:t>Across all time periods, styles and groupings of funds, </a:t>
            </a:r>
            <a:r>
              <a:rPr lang="en-US" b="1" dirty="0"/>
              <a:t>under performance is rampant</a:t>
            </a:r>
            <a:r>
              <a:rPr lang="en-US" dirty="0"/>
              <a:t>. </a:t>
            </a:r>
          </a:p>
          <a:p>
            <a:r>
              <a:rPr lang="en-US" dirty="0"/>
              <a:t>The news is no better when you look at </a:t>
            </a:r>
            <a:r>
              <a:rPr lang="en-US" b="1" dirty="0"/>
              <a:t>emerging or smaller markets, where at least in theory, professional money managers should have a bigger advantage</a:t>
            </a:r>
            <a:r>
              <a:rPr lang="en-US" dirty="0"/>
              <a:t>.</a:t>
            </a:r>
          </a:p>
        </p:txBody>
      </p:sp>
    </p:spTree>
    <p:extLst>
      <p:ext uri="{BB962C8B-B14F-4D97-AF65-F5344CB8AC3E}">
        <p14:creationId xmlns:p14="http://schemas.microsoft.com/office/powerpoint/2010/main" val="140947685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ides2025">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Slides2025" id="{05942FBA-225E-6645-B28D-21FD89D289E1}" vid="{85763B86-D4DA-AB47-A780-1B8926470B67}"/>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Slides2025</Template>
  <TotalTime>1091</TotalTime>
  <Words>1222</Words>
  <Application>Microsoft Macintosh PowerPoint</Application>
  <PresentationFormat>On-screen Show (4:3)</PresentationFormat>
  <Paragraphs>51</Paragraphs>
  <Slides>19</Slides>
  <Notes>1</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19</vt:i4>
      </vt:variant>
    </vt:vector>
  </HeadingPairs>
  <TitlesOfParts>
    <vt:vector size="27" baseType="lpstr">
      <vt:lpstr>Calibri</vt:lpstr>
      <vt:lpstr>Rockwell</vt:lpstr>
      <vt:lpstr>Rockwell Condensed</vt:lpstr>
      <vt:lpstr>Rockwell Extra Bold</vt:lpstr>
      <vt:lpstr>Times</vt:lpstr>
      <vt:lpstr>Wingdings</vt:lpstr>
      <vt:lpstr>Slides2025</vt:lpstr>
      <vt:lpstr>Document</vt:lpstr>
      <vt:lpstr>The Case For Passive Investing: Active investor track records</vt:lpstr>
      <vt:lpstr>The rise of Passive investing…</vt:lpstr>
      <vt:lpstr>The Case for passive investing</vt:lpstr>
      <vt:lpstr>Individual Investors: The bad news first…</vt:lpstr>
      <vt:lpstr>And some possible good news…</vt:lpstr>
      <vt:lpstr>Professional Money Managers</vt:lpstr>
      <vt:lpstr>Jensen’s Results on mutual funds</vt:lpstr>
      <vt:lpstr>The same holds true for bond funds as well…</vt:lpstr>
      <vt:lpstr>Measurement Issue 1: Sensitivity to Risk Measures</vt:lpstr>
      <vt:lpstr>1. Relative to the Market</vt:lpstr>
      <vt:lpstr>2. Other Risk Measures</vt:lpstr>
      <vt:lpstr>3. Expanded Proxy Models</vt:lpstr>
      <vt:lpstr>Measurement Issue 2: Survivor Bias</vt:lpstr>
      <vt:lpstr>Performance by Sub-categories</vt:lpstr>
      <vt:lpstr>1. Categorized by market cap of companies that funds invest in…</vt:lpstr>
      <vt:lpstr>2. Categorized by Investment Style</vt:lpstr>
      <vt:lpstr>3. Emerging Market and International Funds</vt:lpstr>
      <vt:lpstr>4. It’s not just stocks</vt:lpstr>
      <vt:lpstr>The Bottom Line</vt:lpstr>
    </vt:vector>
  </TitlesOfParts>
  <Company>Stern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Case For Passive Investing</dc:title>
  <dc:creator>Aswath Damodaran</dc:creator>
  <cp:lastModifiedBy>Aswath Damodaran</cp:lastModifiedBy>
  <cp:revision>41</cp:revision>
  <cp:lastPrinted>2012-06-27T21:09:51Z</cp:lastPrinted>
  <dcterms:created xsi:type="dcterms:W3CDTF">1998-07-22T17:34:10Z</dcterms:created>
  <dcterms:modified xsi:type="dcterms:W3CDTF">2025-12-16T19:32:30Z</dcterms:modified>
</cp:coreProperties>
</file>