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775" r:id="rId1"/>
  </p:sldMasterIdLst>
  <p:notesMasterIdLst>
    <p:notesMasterId r:id="rId19"/>
  </p:notesMasterIdLst>
  <p:sldIdLst>
    <p:sldId id="256" r:id="rId2"/>
    <p:sldId id="295" r:id="rId3"/>
    <p:sldId id="296" r:id="rId4"/>
    <p:sldId id="297" r:id="rId5"/>
    <p:sldId id="315" r:id="rId6"/>
    <p:sldId id="298" r:id="rId7"/>
    <p:sldId id="316" r:id="rId8"/>
    <p:sldId id="299" r:id="rId9"/>
    <p:sldId id="300" r:id="rId10"/>
    <p:sldId id="317" r:id="rId11"/>
    <p:sldId id="301" r:id="rId12"/>
    <p:sldId id="302" r:id="rId13"/>
    <p:sldId id="318" r:id="rId14"/>
    <p:sldId id="303" r:id="rId15"/>
    <p:sldId id="304" r:id="rId16"/>
    <p:sldId id="306" r:id="rId17"/>
    <p:sldId id="273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43"/>
    <p:restoredTop sz="93061"/>
  </p:normalViewPr>
  <p:slideViewPr>
    <p:cSldViewPr>
      <p:cViewPr varScale="1">
        <p:scale>
          <a:sx n="114" d="100"/>
          <a:sy n="114" d="100"/>
        </p:scale>
        <p:origin x="1648" y="1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>
            <a:extLst>
              <a:ext uri="{FF2B5EF4-FFF2-40B4-BE49-F238E27FC236}">
                <a16:creationId xmlns:a16="http://schemas.microsoft.com/office/drawing/2014/main" id="{E4EB999C-E823-FA4E-8833-85C8D24D71E4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6803" name="Rectangle 3">
            <a:extLst>
              <a:ext uri="{FF2B5EF4-FFF2-40B4-BE49-F238E27FC236}">
                <a16:creationId xmlns:a16="http://schemas.microsoft.com/office/drawing/2014/main" id="{7B6DA044-2631-C14B-9FFE-E11A7242D923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76805" name="Rectangle 5">
            <a:extLst>
              <a:ext uri="{FF2B5EF4-FFF2-40B4-BE49-F238E27FC236}">
                <a16:creationId xmlns:a16="http://schemas.microsoft.com/office/drawing/2014/main" id="{D3636FD0-D5F3-BD43-BBA2-A0AC2B85E50B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76806" name="Rectangle 6">
            <a:extLst>
              <a:ext uri="{FF2B5EF4-FFF2-40B4-BE49-F238E27FC236}">
                <a16:creationId xmlns:a16="http://schemas.microsoft.com/office/drawing/2014/main" id="{371831F1-5A91-0447-B45B-5E1FE4F7CD53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6807" name="Rectangle 7">
            <a:extLst>
              <a:ext uri="{FF2B5EF4-FFF2-40B4-BE49-F238E27FC236}">
                <a16:creationId xmlns:a16="http://schemas.microsoft.com/office/drawing/2014/main" id="{A61AEBEA-B5C1-394E-9206-70929764F88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D951261B-BADA-E94C-84CD-0D729D728EF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951261B-BADA-E94C-84CD-0D729D728EFC}" type="slidenum">
              <a:rPr lang="en-US" altLang="en-US" smtClean="0"/>
              <a:pPr>
                <a:defRPr/>
              </a:pPr>
              <a:t>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271741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image" Target="../media/image5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85800" y="1346947"/>
            <a:ext cx="7772400" cy="80683"/>
          </a:xfrm>
          <a:prstGeom prst="rect">
            <a:avLst/>
          </a:prstGeom>
          <a:blipFill dpi="0" rotWithShape="1">
            <a:blip r:embed="rId2">
              <a:alphaModFix amt="8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685800" y="4282763"/>
            <a:ext cx="7772400" cy="80683"/>
          </a:xfrm>
          <a:prstGeom prst="rect">
            <a:avLst/>
          </a:prstGeom>
          <a:blipFill dpi="0" rotWithShape="1">
            <a:blip r:embed="rId2">
              <a:alphaModFix amt="8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685800" y="1484779"/>
            <a:ext cx="7772400" cy="2743200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2386" y="1432223"/>
            <a:ext cx="7579614" cy="2346711"/>
          </a:xfrm>
          <a:noFill/>
        </p:spPr>
        <p:txBody>
          <a:bodyPr anchor="ctr">
            <a:noAutofit/>
          </a:bodyPr>
          <a:lstStyle>
            <a:lvl1pPr algn="l">
              <a:lnSpc>
                <a:spcPct val="80000"/>
              </a:lnSpc>
              <a:defRPr sz="3600" b="0" cap="all" baseline="0">
                <a:blipFill dpi="0" rotWithShape="1">
                  <a:blip r:embed="rId5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02386" y="4389120"/>
            <a:ext cx="5918454" cy="1069848"/>
          </a:xfrm>
        </p:spPr>
        <p:txBody>
          <a:bodyPr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B064026-6764-194B-A94A-0278113B827B}" type="datetime1">
              <a:rPr lang="en-US" altLang="en-US" smtClean="0"/>
              <a:pPr>
                <a:defRPr/>
              </a:pPr>
              <a:t>12/16/25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12805" y="6272785"/>
            <a:ext cx="4745736" cy="365125"/>
          </a:xfr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244280" y="4227195"/>
            <a:ext cx="895401" cy="640080"/>
          </a:xfrm>
        </p:spPr>
        <p:txBody>
          <a:bodyPr/>
          <a:lstStyle>
            <a:lvl1pPr>
              <a:defRPr sz="2800" b="1"/>
            </a:lvl1pPr>
          </a:lstStyle>
          <a:p>
            <a:pPr>
              <a:defRPr/>
            </a:pPr>
            <a:fld id="{C7E7DFBE-FF38-774B-B619-6DFF259F3C16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828074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484632"/>
            <a:ext cx="7848600" cy="1267968"/>
          </a:xfrm>
          <a:blipFill>
            <a:blip r:embed="rId2"/>
            <a:tile tx="0" ty="0" sx="100000" sy="100000" flip="none" algn="tl"/>
          </a:blipFill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752600"/>
            <a:ext cx="7772400" cy="4419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685800" y="6272785"/>
            <a:ext cx="7162800" cy="432815"/>
          </a:xfr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0A25D40-AD66-1409-90C4-FA94D13A5D17}"/>
              </a:ext>
            </a:extLst>
          </p:cNvPr>
          <p:cNvSpPr txBox="1"/>
          <p:nvPr/>
        </p:nvSpPr>
        <p:spPr>
          <a:xfrm>
            <a:off x="8305800" y="6373368"/>
            <a:ext cx="63850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18B5A4B2-E9A6-6D4E-82FC-EA84D6FA2603}" type="slidenum">
              <a:rPr lang="en-US" sz="1200" smtClean="0"/>
              <a:t>‹#›</a:t>
            </a:fld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9983417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9144000" cy="1940010"/>
          </a:xfrm>
          <a:prstGeom prst="rect">
            <a:avLst/>
          </a:prstGeom>
          <a:blipFill dpi="0" rotWithShape="1">
            <a:blip r:embed="rId2">
              <a:alphaModFix amt="8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5346" y="1225296"/>
            <a:ext cx="6960870" cy="3520440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6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4330" y="5020056"/>
            <a:ext cx="6789420" cy="1066800"/>
          </a:xfrm>
        </p:spPr>
        <p:txBody>
          <a:bodyPr anchor="t">
            <a:normAutofit/>
          </a:bodyPr>
          <a:lstStyle>
            <a:lvl1pPr marL="0" indent="0">
              <a:buNone/>
              <a:defRPr sz="1800" b="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445251" y="6272785"/>
            <a:ext cx="1983232" cy="365125"/>
          </a:xfrm>
        </p:spPr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fld id="{323D9A39-9F60-0D4D-96DF-E1A7329BAD0B}" type="datetime1">
              <a:rPr lang="en-US" altLang="en-US" smtClean="0"/>
              <a:pPr>
                <a:defRPr/>
              </a:pPr>
              <a:t>12/16/25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636099" y="6272784"/>
            <a:ext cx="4745736" cy="365125"/>
          </a:xfrm>
        </p:spPr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633862" y="2430623"/>
            <a:ext cx="914400" cy="914400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450" y="2508607"/>
            <a:ext cx="891224" cy="720332"/>
          </a:xfrm>
        </p:spPr>
        <p:txBody>
          <a:bodyPr/>
          <a:lstStyle>
            <a:lvl1pPr>
              <a:defRPr sz="2800"/>
            </a:lvl1pPr>
          </a:lstStyle>
          <a:p>
            <a:pPr>
              <a:defRPr/>
            </a:pPr>
            <a:fld id="{AE3BC0C1-550F-9E4F-9CCC-1EAAE52DA6FD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160521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84632"/>
            <a:ext cx="7761732" cy="119176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60"/>
            <a:ext cx="365760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92218" y="2194560"/>
            <a:ext cx="365760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8A7ECDE-322F-6F48-963F-42D54C20F5CD}" type="datetime1">
              <a:rPr lang="en-US" altLang="en-US" smtClean="0"/>
              <a:pPr>
                <a:defRPr/>
              </a:pPr>
              <a:t>12/16/25</a:t>
            </a:fld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6EDEE14-3362-D440-890B-E5FD8EAC8197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130693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048256"/>
            <a:ext cx="365760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2743200"/>
            <a:ext cx="365760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20793" y="2048256"/>
            <a:ext cx="365760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20793" y="2743200"/>
            <a:ext cx="365760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1FF1E64-593E-9F49-9272-6A3E8DDF49DF}" type="datetime1">
              <a:rPr lang="en-US" altLang="en-US" smtClean="0"/>
              <a:pPr>
                <a:defRPr/>
              </a:pPr>
              <a:t>12/16/25</a:t>
            </a:fld>
            <a:endParaRPr lang="en-U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1</a:t>
            </a:r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50195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fld id="{F21BFFF7-9B02-854C-A9A8-5971589471E2}" type="datetime1">
              <a:rPr lang="en-US" altLang="en-US" smtClean="0"/>
              <a:pPr>
                <a:defRPr/>
              </a:pPr>
              <a:t>12/16/25</a:t>
            </a:fld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DADDB1A-5C68-DC41-894A-1F630F4C8697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685800" y="484632"/>
            <a:ext cx="7797546" cy="134416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232200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A92DC9F-E8AC-C04E-8288-BF000B04AF0F}" type="datetime1">
              <a:rPr lang="en-US" altLang="en-US" smtClean="0"/>
              <a:pPr>
                <a:defRPr/>
              </a:pPr>
              <a:t>12/16/25</a:t>
            </a:fld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E387EA7-2D1F-854E-844F-0A095044CA97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709417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6227806" y="1"/>
            <a:ext cx="2916194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12230" y="685800"/>
            <a:ext cx="2400300" cy="1737360"/>
          </a:xfrm>
        </p:spPr>
        <p:txBody>
          <a:bodyPr anchor="b">
            <a:normAutofit/>
          </a:bodyPr>
          <a:lstStyle>
            <a:lvl1pPr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685800"/>
            <a:ext cx="5033772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12230" y="2423160"/>
            <a:ext cx="24003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35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12" name="Group 11"/>
          <p:cNvGrpSpPr/>
          <p:nvPr/>
        </p:nvGrpSpPr>
        <p:grpSpPr>
          <a:xfrm>
            <a:off x="8522664" y="6255258"/>
            <a:ext cx="393192" cy="393192"/>
            <a:chOff x="8532189" y="5068824"/>
            <a:chExt cx="393192" cy="393192"/>
          </a:xfrm>
        </p:grpSpPr>
        <p:sp>
          <p:nvSpPr>
            <p:cNvPr id="13" name="Oval 12"/>
            <p:cNvSpPr>
              <a:spLocks noChangeAspect="1"/>
            </p:cNvSpPr>
            <p:nvPr/>
          </p:nvSpPr>
          <p:spPr>
            <a:xfrm>
              <a:off x="8532189" y="5068824"/>
              <a:ext cx="393192" cy="39319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4" name="Oval 13"/>
            <p:cNvSpPr>
              <a:spLocks noChangeAspect="1"/>
            </p:cNvSpPr>
            <p:nvPr/>
          </p:nvSpPr>
          <p:spPr>
            <a:xfrm>
              <a:off x="8568766" y="5105400"/>
              <a:ext cx="320039" cy="320040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1FF1E64-593E-9F49-9272-6A3E8DDF49DF}" type="datetime1">
              <a:rPr lang="en-US" altLang="en-US" smtClean="0"/>
              <a:pPr>
                <a:defRPr/>
              </a:pPr>
              <a:t>12/16/25</a:t>
            </a:fld>
            <a:endParaRPr lang="en-US" alt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3233861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6227806" y="1"/>
            <a:ext cx="2916194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12230" y="685800"/>
            <a:ext cx="2400300" cy="1737360"/>
          </a:xfrm>
        </p:spPr>
        <p:txBody>
          <a:bodyPr anchor="b">
            <a:normAutofit/>
          </a:bodyPr>
          <a:lstStyle>
            <a:lvl1pPr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227805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12230" y="2423160"/>
            <a:ext cx="24003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35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12" name="Group 11"/>
          <p:cNvGrpSpPr/>
          <p:nvPr/>
        </p:nvGrpSpPr>
        <p:grpSpPr>
          <a:xfrm>
            <a:off x="8522664" y="6255258"/>
            <a:ext cx="393192" cy="393192"/>
            <a:chOff x="8532189" y="5068824"/>
            <a:chExt cx="393192" cy="393192"/>
          </a:xfrm>
        </p:grpSpPr>
        <p:sp>
          <p:nvSpPr>
            <p:cNvPr id="13" name="Oval 12"/>
            <p:cNvSpPr>
              <a:spLocks noChangeAspect="1"/>
            </p:cNvSpPr>
            <p:nvPr/>
          </p:nvSpPr>
          <p:spPr>
            <a:xfrm>
              <a:off x="8532189" y="5068824"/>
              <a:ext cx="393192" cy="39319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4" name="Oval 13"/>
            <p:cNvSpPr>
              <a:spLocks noChangeAspect="1"/>
            </p:cNvSpPr>
            <p:nvPr/>
          </p:nvSpPr>
          <p:spPr>
            <a:xfrm>
              <a:off x="8568766" y="5105400"/>
              <a:ext cx="320039" cy="320040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2524904-C5B9-A949-9E9F-F200FE564420}" type="datetime1">
              <a:rPr lang="en-US" altLang="en-US" smtClean="0"/>
              <a:pPr>
                <a:defRPr/>
              </a:pPr>
              <a:t>12/16/25</a:t>
            </a:fld>
            <a:endParaRPr lang="en-US" alt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427C12A-B57A-6843-825B-00096797CF27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658351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D12702C-FB57-1C49-9F72-ED72CC541248}" type="datetime1">
              <a:rPr lang="en-US" altLang="en-US" smtClean="0"/>
              <a:pPr>
                <a:defRPr/>
              </a:pPr>
              <a:t>12/16/25</a:t>
            </a:fld>
            <a:endParaRPr lang="en-U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E4DB84-F552-574E-9147-CCD36EFA8404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970939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533400"/>
            <a:ext cx="1914525" cy="5638800"/>
          </a:xfrm>
        </p:spPr>
        <p:txBody>
          <a:bodyPr vert="eaVert"/>
          <a:lstStyle>
            <a:lvl1pPr>
              <a:defRPr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00100" y="533400"/>
            <a:ext cx="5629275" cy="56388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92FD601-0203-F744-B097-A14F51B8EB97}" type="datetime1">
              <a:rPr lang="en-US" altLang="en-US" smtClean="0"/>
              <a:pPr>
                <a:defRPr/>
              </a:pPr>
              <a:t>12/16/25</a:t>
            </a:fld>
            <a:endParaRPr lang="en-U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7B7BE4A-5CA4-584B-ADE7-009CE3903C70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917378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>
  <p:cSld name="2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6178982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chart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228600"/>
            <a:ext cx="76962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1143000" y="1828800"/>
            <a:ext cx="7753350" cy="4191000"/>
          </a:xfrm>
        </p:spPr>
        <p:txBody>
          <a:bodyPr>
            <a:normAutofit/>
          </a:bodyPr>
          <a:lstStyle/>
          <a:p>
            <a:pPr lvl="0"/>
            <a:r>
              <a:rPr lang="en-US" noProof="0"/>
              <a:t>Click icon to add chart</a:t>
            </a:r>
          </a:p>
        </p:txBody>
      </p:sp>
    </p:spTree>
    <p:extLst>
      <p:ext uri="{BB962C8B-B14F-4D97-AF65-F5344CB8AC3E}">
        <p14:creationId xmlns:p14="http://schemas.microsoft.com/office/powerpoint/2010/main" val="38116933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6" Type="http://schemas.microsoft.com/office/2007/relationships/hdphoto" Target="../media/hdphoto1.wdp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8522664" y="6255258"/>
            <a:ext cx="393192" cy="393192"/>
            <a:chOff x="8532189" y="5068824"/>
            <a:chExt cx="393192" cy="393192"/>
          </a:xfrm>
        </p:grpSpPr>
        <p:sp>
          <p:nvSpPr>
            <p:cNvPr id="8" name="Oval 7"/>
            <p:cNvSpPr>
              <a:spLocks noChangeAspect="1"/>
            </p:cNvSpPr>
            <p:nvPr/>
          </p:nvSpPr>
          <p:spPr>
            <a:xfrm>
              <a:off x="8532189" y="5068824"/>
              <a:ext cx="393192" cy="393192"/>
            </a:xfrm>
            <a:prstGeom prst="ellipse">
              <a:avLst/>
            </a:prstGeom>
            <a:blipFill dpi="0" rotWithShape="1">
              <a:blip r:embed="rId15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6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9" name="Oval 8"/>
            <p:cNvSpPr>
              <a:spLocks noChangeAspect="1"/>
            </p:cNvSpPr>
            <p:nvPr/>
          </p:nvSpPr>
          <p:spPr>
            <a:xfrm>
              <a:off x="8568766" y="5105400"/>
              <a:ext cx="320039" cy="320040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0" y="484632"/>
            <a:ext cx="7772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21408"/>
            <a:ext cx="7772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2368" y="6272785"/>
            <a:ext cx="24551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fld id="{01FF1E64-593E-9F49-9272-6A3E8DDF49DF}" type="datetime1">
              <a:rPr lang="en-US" altLang="en-US" smtClean="0"/>
              <a:pPr>
                <a:defRPr/>
              </a:pPr>
              <a:t>12/16/25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272785"/>
            <a:ext cx="474573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83346" y="6272785"/>
            <a:ext cx="4800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b="1" spc="-70" baseline="0">
                <a:solidFill>
                  <a:srgbClr val="FFFFFF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en-US"/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7496421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6" r:id="rId1"/>
    <p:sldLayoutId id="2147483777" r:id="rId2"/>
    <p:sldLayoutId id="2147483778" r:id="rId3"/>
    <p:sldLayoutId id="2147483779" r:id="rId4"/>
    <p:sldLayoutId id="2147483780" r:id="rId5"/>
    <p:sldLayoutId id="2147483781" r:id="rId6"/>
    <p:sldLayoutId id="2147483782" r:id="rId7"/>
    <p:sldLayoutId id="2147483783" r:id="rId8"/>
    <p:sldLayoutId id="2147483784" r:id="rId9"/>
    <p:sldLayoutId id="2147483785" r:id="rId10"/>
    <p:sldLayoutId id="2147483786" r:id="rId11"/>
    <p:sldLayoutId id="2147483787" r:id="rId12"/>
    <p:sldLayoutId id="2147483788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200" b="0" kern="1200" cap="all" baseline="0">
          <a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oleObject" Target="../embeddings/oleObject2.bin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tif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2">
            <a:extLst>
              <a:ext uri="{FF2B5EF4-FFF2-40B4-BE49-F238E27FC236}">
                <a16:creationId xmlns:a16="http://schemas.microsoft.com/office/drawing/2014/main" id="{1F14942B-41B2-0046-AF02-E0FC7D6009A9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en-US"/>
              <a:t>More on investor performance: Continuity &amp; Consistency</a:t>
            </a:r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D49CEA85-7819-5640-BEDF-3470A93AFAA3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Winners and Losers!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Performance Continuity</a:t>
            </a:r>
          </a:p>
        </p:txBody>
      </p:sp>
      <p:sp>
        <p:nvSpPr>
          <p:cNvPr id="3074" name="Rectangle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/>
              <a:t>Fund managers argue that </a:t>
            </a:r>
            <a:r>
              <a:rPr lang="en-US" altLang="en-US" b="1" dirty="0"/>
              <a:t>the average is brought down by poor money managers</a:t>
            </a:r>
            <a:r>
              <a:rPr lang="en-US" altLang="en-US" dirty="0"/>
              <a:t>. They argue that good managers continue to be good managers whereas bad managers drag the average down year after year.</a:t>
            </a:r>
          </a:p>
          <a:p>
            <a:r>
              <a:rPr lang="en-US" altLang="en-US" dirty="0"/>
              <a:t>The evidence indicates otherwise. While there is </a:t>
            </a:r>
            <a:r>
              <a:rPr lang="en-US" altLang="en-US" b="1" dirty="0"/>
              <a:t>some evidence of a hot hand phenomenon with mutual fund managers, the overwhelming evidence is that there is no continuity in performance</a:t>
            </a:r>
            <a:r>
              <a:rPr lang="en-US" altLang="en-US" dirty="0"/>
              <a:t>. 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1. Transition Probabilities: Mutual funds from 2022-2024</a:t>
            </a:r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50C6F9AA-62BB-0E5B-AED7-5AB84BDFB02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04906456"/>
              </p:ext>
            </p:extLst>
          </p:nvPr>
        </p:nvGraphicFramePr>
        <p:xfrm>
          <a:off x="762000" y="2438400"/>
          <a:ext cx="8001001" cy="2438400"/>
        </p:xfrm>
        <a:graphic>
          <a:graphicData uri="http://schemas.openxmlformats.org/drawingml/2006/table">
            <a:tbl>
              <a:tblPr>
                <a:tableStyleId>{073A0DAA-6AF3-43AB-8588-CEC1D06C72B9}</a:tableStyleId>
              </a:tblPr>
              <a:tblGrid>
                <a:gridCol w="1111250">
                  <a:extLst>
                    <a:ext uri="{9D8B030D-6E8A-4147-A177-3AD203B41FA5}">
                      <a16:colId xmlns:a16="http://schemas.microsoft.com/office/drawing/2014/main" val="16071371"/>
                    </a:ext>
                  </a:extLst>
                </a:gridCol>
                <a:gridCol w="1255802">
                  <a:extLst>
                    <a:ext uri="{9D8B030D-6E8A-4147-A177-3AD203B41FA5}">
                      <a16:colId xmlns:a16="http://schemas.microsoft.com/office/drawing/2014/main" val="83734289"/>
                    </a:ext>
                  </a:extLst>
                </a:gridCol>
                <a:gridCol w="1254900">
                  <a:extLst>
                    <a:ext uri="{9D8B030D-6E8A-4147-A177-3AD203B41FA5}">
                      <a16:colId xmlns:a16="http://schemas.microsoft.com/office/drawing/2014/main" val="1011895483"/>
                    </a:ext>
                  </a:extLst>
                </a:gridCol>
                <a:gridCol w="1254900">
                  <a:extLst>
                    <a:ext uri="{9D8B030D-6E8A-4147-A177-3AD203B41FA5}">
                      <a16:colId xmlns:a16="http://schemas.microsoft.com/office/drawing/2014/main" val="1472841955"/>
                    </a:ext>
                  </a:extLst>
                </a:gridCol>
                <a:gridCol w="1254900">
                  <a:extLst>
                    <a:ext uri="{9D8B030D-6E8A-4147-A177-3AD203B41FA5}">
                      <a16:colId xmlns:a16="http://schemas.microsoft.com/office/drawing/2014/main" val="1867160186"/>
                    </a:ext>
                  </a:extLst>
                </a:gridCol>
                <a:gridCol w="1869249">
                  <a:extLst>
                    <a:ext uri="{9D8B030D-6E8A-4147-A177-3AD203B41FA5}">
                      <a16:colId xmlns:a16="http://schemas.microsoft.com/office/drawing/2014/main" val="3895505174"/>
                    </a:ext>
                  </a:extLst>
                </a:gridCol>
              </a:tblGrid>
              <a:tr h="81280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en-US" sz="1400">
                          <a:effectLst/>
                        </a:rPr>
                        <a:t>Quartile 1</a:t>
                      </a:r>
                      <a:endParaRPr lang="en-US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en-US" sz="1400">
                          <a:effectLst/>
                        </a:rPr>
                        <a:t>Quartile 2</a:t>
                      </a:r>
                      <a:endParaRPr lang="en-US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en-US" sz="1400">
                          <a:effectLst/>
                        </a:rPr>
                        <a:t>Quartile 3</a:t>
                      </a:r>
                      <a:endParaRPr lang="en-US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en-US" sz="1400">
                          <a:effectLst/>
                        </a:rPr>
                        <a:t>Quartile 4</a:t>
                      </a:r>
                      <a:endParaRPr lang="en-US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en-US" sz="1400">
                          <a:effectLst/>
                        </a:rPr>
                        <a:t>Merged/Liquidated</a:t>
                      </a:r>
                      <a:endParaRPr lang="en-US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726414812"/>
                  </a:ext>
                </a:extLst>
              </a:tr>
              <a:tr h="40640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en-US" sz="1400">
                          <a:effectLst/>
                        </a:rPr>
                        <a:t>Quartile 1</a:t>
                      </a:r>
                      <a:endParaRPr lang="en-US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en-US" sz="1400">
                          <a:effectLst/>
                        </a:rPr>
                        <a:t>25.5</a:t>
                      </a:r>
                      <a:r>
                        <a:rPr lang="en-US" sz="1400">
                          <a:effectLst/>
                          <a:sym typeface="Symbol" pitchFamily="2" charset="2"/>
                        </a:rPr>
                        <a:t></a:t>
                      </a:r>
                      <a:endParaRPr lang="en-US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en-US" sz="1400">
                          <a:effectLst/>
                        </a:rPr>
                        <a:t>15.6</a:t>
                      </a:r>
                      <a:r>
                        <a:rPr lang="en-US" sz="1400">
                          <a:effectLst/>
                          <a:sym typeface="Symbol" pitchFamily="2" charset="2"/>
                        </a:rPr>
                        <a:t></a:t>
                      </a:r>
                      <a:endParaRPr lang="en-US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en-US" sz="1400">
                          <a:effectLst/>
                        </a:rPr>
                        <a:t>12.0</a:t>
                      </a:r>
                      <a:r>
                        <a:rPr lang="en-US" sz="1400">
                          <a:effectLst/>
                          <a:sym typeface="Symbol" pitchFamily="2" charset="2"/>
                        </a:rPr>
                        <a:t></a:t>
                      </a:r>
                      <a:endParaRPr lang="en-US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en-US" sz="1400">
                          <a:effectLst/>
                        </a:rPr>
                        <a:t>25.7</a:t>
                      </a:r>
                      <a:r>
                        <a:rPr lang="en-US" sz="1400">
                          <a:effectLst/>
                          <a:sym typeface="Symbol" pitchFamily="2" charset="2"/>
                        </a:rPr>
                        <a:t></a:t>
                      </a:r>
                      <a:endParaRPr lang="en-US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en-US" sz="1400">
                          <a:effectLst/>
                        </a:rPr>
                        <a:t>15.2</a:t>
                      </a:r>
                      <a:r>
                        <a:rPr lang="en-US" sz="1400">
                          <a:effectLst/>
                          <a:sym typeface="Symbol" pitchFamily="2" charset="2"/>
                        </a:rPr>
                        <a:t></a:t>
                      </a:r>
                      <a:endParaRPr lang="en-US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647905662"/>
                  </a:ext>
                </a:extLst>
              </a:tr>
              <a:tr h="40640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en-US" sz="1400">
                          <a:effectLst/>
                        </a:rPr>
                        <a:t>Quartile 2</a:t>
                      </a:r>
                      <a:endParaRPr lang="en-US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en-US" sz="1400">
                          <a:effectLst/>
                        </a:rPr>
                        <a:t>24.3</a:t>
                      </a:r>
                      <a:r>
                        <a:rPr lang="en-US" sz="1400">
                          <a:effectLst/>
                          <a:sym typeface="Symbol" pitchFamily="2" charset="2"/>
                        </a:rPr>
                        <a:t></a:t>
                      </a:r>
                      <a:endParaRPr lang="en-US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en-US" sz="1400">
                          <a:effectLst/>
                        </a:rPr>
                        <a:t>16.9</a:t>
                      </a:r>
                      <a:r>
                        <a:rPr lang="en-US" sz="1400">
                          <a:effectLst/>
                          <a:sym typeface="Symbol" pitchFamily="2" charset="2"/>
                        </a:rPr>
                        <a:t></a:t>
                      </a:r>
                      <a:endParaRPr lang="en-US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en-US" sz="1400">
                          <a:effectLst/>
                        </a:rPr>
                        <a:t>14.1</a:t>
                      </a:r>
                      <a:r>
                        <a:rPr lang="en-US" sz="1400">
                          <a:effectLst/>
                          <a:sym typeface="Symbol" pitchFamily="2" charset="2"/>
                        </a:rPr>
                        <a:t></a:t>
                      </a:r>
                      <a:endParaRPr lang="en-US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en-US" sz="1400">
                          <a:effectLst/>
                        </a:rPr>
                        <a:t>6.1</a:t>
                      </a:r>
                      <a:r>
                        <a:rPr lang="en-US" sz="1400">
                          <a:effectLst/>
                          <a:sym typeface="Symbol" pitchFamily="2" charset="2"/>
                        </a:rPr>
                        <a:t></a:t>
                      </a:r>
                      <a:endParaRPr lang="en-US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en-US" sz="1400">
                          <a:effectLst/>
                        </a:rPr>
                        <a:t>16.9</a:t>
                      </a:r>
                      <a:r>
                        <a:rPr lang="en-US" sz="1400">
                          <a:effectLst/>
                          <a:sym typeface="Symbol" pitchFamily="2" charset="2"/>
                        </a:rPr>
                        <a:t></a:t>
                      </a:r>
                      <a:endParaRPr lang="en-US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526971303"/>
                  </a:ext>
                </a:extLst>
              </a:tr>
              <a:tr h="40640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en-US" sz="1400">
                          <a:effectLst/>
                        </a:rPr>
                        <a:t>Quartile 3</a:t>
                      </a:r>
                      <a:endParaRPr lang="en-US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en-US" sz="1400">
                          <a:effectLst/>
                        </a:rPr>
                        <a:t>15.2</a:t>
                      </a:r>
                      <a:r>
                        <a:rPr lang="en-US" sz="1400">
                          <a:effectLst/>
                          <a:sym typeface="Symbol" pitchFamily="2" charset="2"/>
                        </a:rPr>
                        <a:t></a:t>
                      </a:r>
                      <a:endParaRPr lang="en-US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en-US" sz="1400">
                          <a:effectLst/>
                        </a:rPr>
                        <a:t>17.7</a:t>
                      </a:r>
                      <a:r>
                        <a:rPr lang="en-US" sz="1400">
                          <a:effectLst/>
                          <a:sym typeface="Symbol" pitchFamily="2" charset="2"/>
                        </a:rPr>
                        <a:t></a:t>
                      </a:r>
                      <a:endParaRPr lang="en-US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en-US" sz="1400">
                          <a:effectLst/>
                        </a:rPr>
                        <a:t>25.7</a:t>
                      </a:r>
                      <a:r>
                        <a:rPr lang="en-US" sz="1400">
                          <a:effectLst/>
                          <a:sym typeface="Symbol" pitchFamily="2" charset="2"/>
                        </a:rPr>
                        <a:t></a:t>
                      </a:r>
                      <a:endParaRPr lang="en-US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en-US" sz="1400">
                          <a:effectLst/>
                        </a:rPr>
                        <a:t>16.9</a:t>
                      </a:r>
                      <a:r>
                        <a:rPr lang="en-US" sz="1400">
                          <a:effectLst/>
                          <a:sym typeface="Symbol" pitchFamily="2" charset="2"/>
                        </a:rPr>
                        <a:t></a:t>
                      </a:r>
                      <a:endParaRPr lang="en-US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en-US" sz="1400">
                          <a:effectLst/>
                        </a:rPr>
                        <a:t>18.8</a:t>
                      </a:r>
                      <a:r>
                        <a:rPr lang="en-US" sz="1400">
                          <a:effectLst/>
                          <a:sym typeface="Symbol" pitchFamily="2" charset="2"/>
                        </a:rPr>
                        <a:t></a:t>
                      </a:r>
                      <a:endParaRPr lang="en-US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14156833"/>
                  </a:ext>
                </a:extLst>
              </a:tr>
              <a:tr h="40640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en-US" sz="1400">
                          <a:effectLst/>
                        </a:rPr>
                        <a:t>Quartile 4</a:t>
                      </a:r>
                      <a:endParaRPr lang="en-US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en-US" sz="1400">
                          <a:effectLst/>
                        </a:rPr>
                        <a:t>12.5</a:t>
                      </a:r>
                      <a:r>
                        <a:rPr lang="en-US" sz="1400">
                          <a:effectLst/>
                          <a:sym typeface="Symbol" pitchFamily="2" charset="2"/>
                        </a:rPr>
                        <a:t></a:t>
                      </a:r>
                      <a:endParaRPr lang="en-US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en-US" sz="1400">
                          <a:effectLst/>
                        </a:rPr>
                        <a:t>26.6</a:t>
                      </a:r>
                      <a:r>
                        <a:rPr lang="en-US" sz="1400">
                          <a:effectLst/>
                          <a:sym typeface="Symbol" pitchFamily="2" charset="2"/>
                        </a:rPr>
                        <a:t></a:t>
                      </a:r>
                      <a:endParaRPr lang="en-US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en-US" sz="1400">
                          <a:effectLst/>
                        </a:rPr>
                        <a:t>23.6</a:t>
                      </a:r>
                      <a:r>
                        <a:rPr lang="en-US" sz="1400">
                          <a:effectLst/>
                          <a:sym typeface="Symbol" pitchFamily="2" charset="2"/>
                        </a:rPr>
                        <a:t></a:t>
                      </a:r>
                      <a:endParaRPr lang="en-US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en-US" sz="1400">
                          <a:effectLst/>
                        </a:rPr>
                        <a:t>10.6</a:t>
                      </a:r>
                      <a:r>
                        <a:rPr lang="en-US" sz="1400">
                          <a:effectLst/>
                          <a:sym typeface="Symbol" pitchFamily="2" charset="2"/>
                        </a:rPr>
                        <a:t></a:t>
                      </a:r>
                      <a:endParaRPr lang="en-US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en-US" sz="1400" dirty="0">
                          <a:effectLst/>
                        </a:rPr>
                        <a:t>15.4</a:t>
                      </a:r>
                      <a:r>
                        <a:rPr lang="en-US" sz="1400" dirty="0">
                          <a:effectLst/>
                          <a:sym typeface="Symbol" pitchFamily="2" charset="2"/>
                        </a:rPr>
                        <a:t></a:t>
                      </a:r>
                      <a:endParaRPr lang="en-US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59212784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2. The Value of Rankings</a:t>
            </a:r>
          </a:p>
        </p:txBody>
      </p:sp>
      <p:pic>
        <p:nvPicPr>
          <p:cNvPr id="6146" name="Content Placeholder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0108" y="1752600"/>
            <a:ext cx="6463783" cy="4419600"/>
          </a:xfr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But ratings have become more informative..</a:t>
            </a:r>
          </a:p>
        </p:txBody>
      </p:sp>
      <p:sp>
        <p:nvSpPr>
          <p:cNvPr id="7170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altLang="en-US" dirty="0"/>
              <a:t>Morningstar did revamp its rating system in 2002, making three changes. </a:t>
            </a:r>
          </a:p>
          <a:p>
            <a:pPr lvl="1"/>
            <a:r>
              <a:rPr lang="en-US" altLang="en-US" dirty="0"/>
              <a:t>They </a:t>
            </a:r>
            <a:r>
              <a:rPr lang="en-US" altLang="en-US" b="1" dirty="0"/>
              <a:t>broke funds down into 48 smaller subgroups rather than four large groups</a:t>
            </a:r>
            <a:r>
              <a:rPr lang="en-US" altLang="en-US" dirty="0"/>
              <a:t>, as was the convention prior to 2002. </a:t>
            </a:r>
          </a:p>
          <a:p>
            <a:pPr lvl="1"/>
            <a:r>
              <a:rPr lang="en-US" altLang="en-US" dirty="0"/>
              <a:t>They </a:t>
            </a:r>
            <a:r>
              <a:rPr lang="en-US" altLang="en-US" b="1" dirty="0"/>
              <a:t>adjusted their risk measures to more completely capture downside risk</a:t>
            </a:r>
            <a:r>
              <a:rPr lang="en-US" altLang="en-US" dirty="0"/>
              <a:t>; prior to 2002, a fund was considered risky only if its returns fell below the treasury bill rate, even if the returns were extremely volatile. </a:t>
            </a:r>
          </a:p>
          <a:p>
            <a:pPr lvl="1"/>
            <a:r>
              <a:rPr lang="en-US" altLang="en-US" dirty="0"/>
              <a:t>Funds with </a:t>
            </a:r>
            <a:r>
              <a:rPr lang="en-US" altLang="en-US" b="1" dirty="0"/>
              <a:t>multiple share classes were consolidated into one fund </a:t>
            </a:r>
            <a:r>
              <a:rPr lang="en-US" altLang="en-US" dirty="0"/>
              <a:t>rather than treated as separate funds.  </a:t>
            </a:r>
          </a:p>
          <a:p>
            <a:r>
              <a:rPr lang="en-US" altLang="en-US" dirty="0"/>
              <a:t>A study that classified mutual funds into classes based upon these new ratings in June 2002 and looked at returns over the following three years (July 2002-June 2005) finds that </a:t>
            </a:r>
            <a:r>
              <a:rPr lang="en-US" altLang="en-US" b="1" dirty="0"/>
              <a:t>they do have predictive power now, with the higher rated funds delivering significantly higher returns than the lower rated funds. 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There is some evidence of hot hands..</a:t>
            </a:r>
          </a:p>
        </p:txBody>
      </p:sp>
      <p:pic>
        <p:nvPicPr>
          <p:cNvPr id="8194" name="Content Placeholder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1962150"/>
            <a:ext cx="5524500" cy="4000500"/>
          </a:xfr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And the persistence continues.. At both small &amp; large funds</a:t>
            </a:r>
          </a:p>
        </p:txBody>
      </p:sp>
      <p:pic>
        <p:nvPicPr>
          <p:cNvPr id="9218" name="Content Placeholder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800" y="2095500"/>
            <a:ext cx="5486400" cy="3733800"/>
          </a:xfr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Why active money managers fail…</a:t>
            </a:r>
          </a:p>
        </p:txBody>
      </p:sp>
      <p:sp>
        <p:nvSpPr>
          <p:cNvPr id="31746" name="Rectangle 3">
            <a:extLst>
              <a:ext uri="{FF2B5EF4-FFF2-40B4-BE49-F238E27FC236}">
                <a16:creationId xmlns:a16="http://schemas.microsoft.com/office/drawing/2014/main" id="{982D61F5-B718-324D-B963-BC4579C79FD7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b="1" dirty="0"/>
              <a:t>High Transactions Costs</a:t>
            </a:r>
            <a:r>
              <a:rPr lang="en-US" dirty="0"/>
              <a:t>: The costs of collecting and processing information and trading on stocks is larger than the benefits from the same.</a:t>
            </a:r>
          </a:p>
          <a:p>
            <a:r>
              <a:rPr lang="en-US" b="1" dirty="0"/>
              <a:t>No core philosophy</a:t>
            </a:r>
            <a:r>
              <a:rPr lang="en-US" dirty="0"/>
              <a:t>: Lacking a rudder, money managers shift styles constantly, leading to high turnover, transactions costs and tax bills.</a:t>
            </a:r>
          </a:p>
          <a:p>
            <a:r>
              <a:rPr lang="en-US" b="1" dirty="0"/>
              <a:t>Too much activity</a:t>
            </a:r>
            <a:r>
              <a:rPr lang="en-US" dirty="0"/>
              <a:t>: Activity, by itself, can be damaging as investors often sell when they should not and buy when they should not.</a:t>
            </a:r>
          </a:p>
          <a:p>
            <a:r>
              <a:rPr lang="en-US" b="1" dirty="0"/>
              <a:t>Failure to stay fully invested in equities</a:t>
            </a:r>
            <a:r>
              <a:rPr lang="en-US" dirty="0"/>
              <a:t>: Since mutual fund managers are not great market timers, failing to stay fully invested hurts more than it helps.</a:t>
            </a:r>
          </a:p>
          <a:p>
            <a:r>
              <a:rPr lang="en-US" b="1" dirty="0"/>
              <a:t>Behavioral factors</a:t>
            </a:r>
            <a:r>
              <a:rPr lang="en-US" dirty="0"/>
              <a:t>: All of the behavioral problems that we see with individual investors apply in spades with institutional investors.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1. High Transactions Costs</a:t>
            </a:r>
          </a:p>
        </p:txBody>
      </p:sp>
      <p:pic>
        <p:nvPicPr>
          <p:cNvPr id="6" name="Content Placeholder 5" descr="A graph showing the number of individuals in the company&#10;&#10;Description automatically generated with medium confidence">
            <a:extLst>
              <a:ext uri="{FF2B5EF4-FFF2-40B4-BE49-F238E27FC236}">
                <a16:creationId xmlns:a16="http://schemas.microsoft.com/office/drawing/2014/main" id="{13F59646-AAA6-6782-7B96-336DF4FCBBD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35377" y="1752600"/>
            <a:ext cx="6673245" cy="44196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Turnover Ratios and Returns</a:t>
            </a:r>
          </a:p>
        </p:txBody>
      </p:sp>
      <p:pic>
        <p:nvPicPr>
          <p:cNvPr id="12290" name="Content Placeholder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0108" y="1752600"/>
            <a:ext cx="6463783" cy="4419600"/>
          </a:xfr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Trading Costs and Returns</a:t>
            </a:r>
          </a:p>
        </p:txBody>
      </p:sp>
      <p:graphicFrame>
        <p:nvGraphicFramePr>
          <p:cNvPr id="13314" name="Object 3"/>
          <p:cNvGraphicFramePr>
            <a:graphicFrameLocks noGrp="1" noChangeAspect="1"/>
          </p:cNvGraphicFramePr>
          <p:nvPr>
            <p:ph idx="1"/>
          </p:nvPr>
        </p:nvGraphicFramePr>
        <p:xfrm>
          <a:off x="1828800" y="2089150"/>
          <a:ext cx="5486400" cy="3746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2" imgW="0" imgH="0" progId="Word.Document.8">
                  <p:embed/>
                </p:oleObj>
              </mc:Choice>
              <mc:Fallback>
                <p:oleObj name="Document" r:id="rId2" imgW="0" imgH="0" progId="Word.Document.8">
                  <p:embed/>
                  <p:pic>
                    <p:nvPicPr>
                      <p:cNvPr id="0" name="Object 3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28800" y="2089150"/>
                        <a:ext cx="5486400" cy="3746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High Tax Burdens</a:t>
            </a:r>
          </a:p>
        </p:txBody>
      </p:sp>
      <p:graphicFrame>
        <p:nvGraphicFramePr>
          <p:cNvPr id="14338" name="Object 3"/>
          <p:cNvGraphicFramePr>
            <a:graphicFrameLocks noGrp="1" noChangeAspect="1"/>
          </p:cNvGraphicFramePr>
          <p:nvPr>
            <p:ph idx="1"/>
          </p:nvPr>
        </p:nvGraphicFramePr>
        <p:xfrm>
          <a:off x="1828800" y="2089150"/>
          <a:ext cx="5486400" cy="3746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2" imgW="0" imgH="0" progId="Word.Document.8">
                  <p:embed/>
                </p:oleObj>
              </mc:Choice>
              <mc:Fallback>
                <p:oleObj name="Document" r:id="rId2" imgW="0" imgH="0" progId="Word.Document.8">
                  <p:embed/>
                  <p:pic>
                    <p:nvPicPr>
                      <p:cNvPr id="0" name="Object 3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28800" y="2089150"/>
                        <a:ext cx="5486400" cy="3746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2. </a:t>
            </a:r>
            <a:r>
              <a:rPr lang="is-IS" dirty="0"/>
              <a:t>They seem to have no core philosophy..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52650" y="2438400"/>
            <a:ext cx="4838700" cy="3048000"/>
          </a:xfrm>
        </p:spPr>
      </p:pic>
    </p:spTree>
    <p:extLst>
      <p:ext uri="{BB962C8B-B14F-4D97-AF65-F5344CB8AC3E}">
        <p14:creationId xmlns:p14="http://schemas.microsoft.com/office/powerpoint/2010/main" val="3977925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3. Too Much Activity</a:t>
            </a:r>
          </a:p>
        </p:txBody>
      </p:sp>
      <p:sp>
        <p:nvSpPr>
          <p:cNvPr id="1536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/>
              <a:t>In an interesting study, researchers have looked at the </a:t>
            </a:r>
            <a:r>
              <a:rPr lang="en-US" altLang="en-US" b="1" dirty="0"/>
              <a:t>value added by activity by comparing the returns generated by funds over a year</a:t>
            </a:r>
            <a:r>
              <a:rPr lang="en-US" altLang="en-US" dirty="0"/>
              <a:t> with the returns that they would have earned over the same year, if they had left their portfolios untouched over the year.</a:t>
            </a:r>
          </a:p>
          <a:p>
            <a:r>
              <a:rPr lang="en-US" altLang="en-US" dirty="0"/>
              <a:t>These studies generally find that </a:t>
            </a:r>
            <a:r>
              <a:rPr lang="en-US" altLang="en-US" b="1" dirty="0"/>
              <a:t>activity generates negative returns: the returns from the frozen portfolios exceed the actual returns, with the magnitude a function of how much activity the fund is involved in</a:t>
            </a:r>
            <a:r>
              <a:rPr lang="en-US" altLang="en-US" dirty="0"/>
              <a:t>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4. Failure to stay fully invested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F1B173BD-0517-B981-E1AA-1D57E309679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52600" y="1981200"/>
            <a:ext cx="5943600" cy="4322618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5. Behavioral Factors</a:t>
            </a:r>
          </a:p>
        </p:txBody>
      </p:sp>
      <p:sp>
        <p:nvSpPr>
          <p:cNvPr id="17410" name="Rectangle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en-US" b="1" dirty="0"/>
              <a:t>Lack of consistency</a:t>
            </a:r>
            <a:r>
              <a:rPr lang="en-US" altLang="en-US" dirty="0"/>
              <a:t>: Brown and Van Harlow examined several thousand mutual funds from 1991 to 2000 and categorized them based upon style consistency. They noted that </a:t>
            </a:r>
            <a:r>
              <a:rPr lang="en-US" altLang="en-US" b="1" dirty="0"/>
              <a:t>funds that switch styles had much higher expense ratios and much lower returns than funds that maintain more consistent styles</a:t>
            </a:r>
            <a:r>
              <a:rPr lang="en-US" altLang="en-US" dirty="0"/>
              <a:t>.</a:t>
            </a:r>
          </a:p>
          <a:p>
            <a:r>
              <a:rPr lang="en-US" altLang="en-US" b="1" dirty="0"/>
              <a:t>Herd Behavior</a:t>
            </a:r>
            <a:r>
              <a:rPr lang="en-US" altLang="en-US" dirty="0"/>
              <a:t>: One of the striking aspects of institutional investing is the </a:t>
            </a:r>
            <a:r>
              <a:rPr lang="en-US" altLang="en-US" b="1" dirty="0"/>
              <a:t>degree to which institutions tend to buy or sell the same investments at the same time</a:t>
            </a:r>
            <a:r>
              <a:rPr lang="en-US" altLang="en-US" dirty="0"/>
              <a:t>. </a:t>
            </a:r>
          </a:p>
          <a:p>
            <a:r>
              <a:rPr lang="en-US" altLang="en-US" b="1" dirty="0"/>
              <a:t>Window Dressing</a:t>
            </a:r>
            <a:r>
              <a:rPr lang="en-US" altLang="en-US" dirty="0"/>
              <a:t>: It is a well documented fact that portfolio managers try to </a:t>
            </a:r>
            <a:r>
              <a:rPr lang="en-US" altLang="en-US" b="1" dirty="0"/>
              <a:t>rearrange their portfolios just prior to reporting dates</a:t>
            </a:r>
            <a:r>
              <a:rPr lang="en-US" altLang="en-US" dirty="0"/>
              <a:t>, selling their losers and buying winners (after the fact). 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Conclusion</a:t>
            </a:r>
          </a:p>
        </p:txBody>
      </p:sp>
      <p:sp>
        <p:nvSpPr>
          <p:cNvPr id="18434" name="Rectangle 3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altLang="en-US" dirty="0"/>
              <a:t>There is </a:t>
            </a:r>
            <a:r>
              <a:rPr lang="en-US" altLang="en-US" b="1" dirty="0"/>
              <a:t>substantial evidence of irregularities in market behavior</a:t>
            </a:r>
            <a:r>
              <a:rPr lang="en-US" altLang="en-US" dirty="0"/>
              <a:t>, related to systematic factors such as size, price-earnings ratios and price book value ratios.</a:t>
            </a:r>
          </a:p>
          <a:p>
            <a:r>
              <a:rPr lang="en-US" altLang="en-US" dirty="0"/>
              <a:t>While these irregularities may be inefficiencies, there is also the </a:t>
            </a:r>
            <a:r>
              <a:rPr lang="en-US" altLang="en-US" b="1" dirty="0"/>
              <a:t>sobering evidence that professional money managers, who are in a position to exploit these inefficiencies, have a very difficult time consistently beating financial markets</a:t>
            </a:r>
            <a:r>
              <a:rPr lang="en-US" altLang="en-US" dirty="0"/>
              <a:t>.</a:t>
            </a:r>
          </a:p>
          <a:p>
            <a:r>
              <a:rPr lang="en-US" altLang="en-US" dirty="0"/>
              <a:t>Read together, the persistence of the irregularities and the inability of money managers to beat the market is testimony to the </a:t>
            </a:r>
            <a:r>
              <a:rPr lang="en-US" altLang="en-US" b="1" dirty="0"/>
              <a:t>gap between empirical tests on paper and real world money management in some cases, and the failure of the models of risk and return in others.</a:t>
            </a:r>
          </a:p>
          <a:p>
            <a:r>
              <a:rPr lang="en-US" altLang="en-US" dirty="0"/>
              <a:t>The performance of active money managers provides the best evidence yet that </a:t>
            </a:r>
            <a:r>
              <a:rPr lang="en-US" altLang="en-US" b="1" dirty="0"/>
              <a:t>indexing may be the best strategy for many investors.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lides2025">
  <a:themeElements>
    <a:clrScheme name="Wood Type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Wood Type">
      <a:majorFont>
        <a:latin typeface="Rockwell Condensed" panose="02060603050405020104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 panose="02060603020205020403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Wood Type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des2025" id="{05942FBA-225E-6645-B28D-21FD89D289E1}" vid="{85763B86-D4DA-AB47-A780-1B8926470B67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Slides2025</Template>
  <TotalTime>1062</TotalTime>
  <Words>837</Words>
  <Application>Microsoft Macintosh PowerPoint</Application>
  <PresentationFormat>On-screen Show (4:3)</PresentationFormat>
  <Paragraphs>70</Paragraphs>
  <Slides>17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7" baseType="lpstr">
      <vt:lpstr>Arial</vt:lpstr>
      <vt:lpstr>Calibri</vt:lpstr>
      <vt:lpstr>Rockwell</vt:lpstr>
      <vt:lpstr>Rockwell Condensed</vt:lpstr>
      <vt:lpstr>Rockwell Extra Bold</vt:lpstr>
      <vt:lpstr>Symbol</vt:lpstr>
      <vt:lpstr>Times</vt:lpstr>
      <vt:lpstr>Wingdings</vt:lpstr>
      <vt:lpstr>Slides2025</vt:lpstr>
      <vt:lpstr>Document</vt:lpstr>
      <vt:lpstr>More on investor performance: Continuity &amp; Consistency</vt:lpstr>
      <vt:lpstr>Performance Continuity</vt:lpstr>
      <vt:lpstr>1. Transition Probabilities: Mutual funds from 2022-2024</vt:lpstr>
      <vt:lpstr>2. The Value of Rankings</vt:lpstr>
      <vt:lpstr>But ratings have become more informative..</vt:lpstr>
      <vt:lpstr>There is some evidence of hot hands..</vt:lpstr>
      <vt:lpstr>And the persistence continues.. At both small &amp; large funds</vt:lpstr>
      <vt:lpstr>Why active money managers fail…</vt:lpstr>
      <vt:lpstr>1. High Transactions Costs</vt:lpstr>
      <vt:lpstr>Turnover Ratios and Returns</vt:lpstr>
      <vt:lpstr>Trading Costs and Returns</vt:lpstr>
      <vt:lpstr>High Tax Burdens</vt:lpstr>
      <vt:lpstr>2. They seem to have no core philosophy..</vt:lpstr>
      <vt:lpstr>3. Too Much Activity</vt:lpstr>
      <vt:lpstr>4. Failure to stay fully invested</vt:lpstr>
      <vt:lpstr>5. Behavioral Factors</vt:lpstr>
      <vt:lpstr>Conclusion</vt:lpstr>
    </vt:vector>
  </TitlesOfParts>
  <Company>Stern School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Case For Passive Investing</dc:title>
  <dc:creator>Aswath Damodaran</dc:creator>
  <cp:lastModifiedBy>Aswath Damodaran</cp:lastModifiedBy>
  <cp:revision>37</cp:revision>
  <cp:lastPrinted>2025-12-16T19:58:43Z</cp:lastPrinted>
  <dcterms:created xsi:type="dcterms:W3CDTF">1998-07-22T17:34:10Z</dcterms:created>
  <dcterms:modified xsi:type="dcterms:W3CDTF">2025-12-16T19:58:47Z</dcterms:modified>
</cp:coreProperties>
</file>