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97" r:id="rId1"/>
  </p:sldMasterIdLst>
  <p:notesMasterIdLst>
    <p:notesMasterId r:id="rId13"/>
  </p:notesMasterIdLst>
  <p:handoutMasterIdLst>
    <p:handoutMasterId r:id="rId14"/>
  </p:handoutMasterIdLst>
  <p:sldIdLst>
    <p:sldId id="256" r:id="rId2"/>
    <p:sldId id="319" r:id="rId3"/>
    <p:sldId id="278" r:id="rId4"/>
    <p:sldId id="281" r:id="rId5"/>
    <p:sldId id="307" r:id="rId6"/>
    <p:sldId id="308" r:id="rId7"/>
    <p:sldId id="311" r:id="rId8"/>
    <p:sldId id="318" r:id="rId9"/>
    <p:sldId id="309" r:id="rId10"/>
    <p:sldId id="310" r:id="rId11"/>
    <p:sldId id="320"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3061"/>
  </p:normalViewPr>
  <p:slideViewPr>
    <p:cSldViewPr>
      <p:cViewPr varScale="1">
        <p:scale>
          <a:sx n="114" d="100"/>
          <a:sy n="114" d="100"/>
        </p:scale>
        <p:origin x="170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6459D88-CBE3-6154-23AE-3494C108E3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smtClean="0">
                <a:latin typeface="Times" charset="0"/>
                <a:ea typeface="ＭＳ Ｐゴシック" charset="-128"/>
              </a:defRPr>
            </a:lvl1pPr>
          </a:lstStyle>
          <a:p>
            <a:pPr>
              <a:defRPr/>
            </a:pPr>
            <a:endParaRPr lang="en-US"/>
          </a:p>
        </p:txBody>
      </p:sp>
      <p:sp>
        <p:nvSpPr>
          <p:cNvPr id="3" name="Date Placeholder 2">
            <a:extLst>
              <a:ext uri="{FF2B5EF4-FFF2-40B4-BE49-F238E27FC236}">
                <a16:creationId xmlns:a16="http://schemas.microsoft.com/office/drawing/2014/main" id="{1DEBC3EB-B6CC-08AA-1326-66AF71994F2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smtClean="0">
                <a:latin typeface="Times" charset="0"/>
                <a:ea typeface="ＭＳ Ｐゴシック" charset="-128"/>
              </a:defRPr>
            </a:lvl1pPr>
          </a:lstStyle>
          <a:p>
            <a:pPr>
              <a:defRPr/>
            </a:pPr>
            <a:fld id="{82F2EDB4-2962-584B-90B6-B49B1B63ECD1}" type="datetimeFigureOut">
              <a:rPr lang="en-US"/>
              <a:pPr>
                <a:defRPr/>
              </a:pPr>
              <a:t>12/17/25</a:t>
            </a:fld>
            <a:endParaRPr lang="en-US"/>
          </a:p>
        </p:txBody>
      </p:sp>
      <p:sp>
        <p:nvSpPr>
          <p:cNvPr id="4" name="Footer Placeholder 3">
            <a:extLst>
              <a:ext uri="{FF2B5EF4-FFF2-40B4-BE49-F238E27FC236}">
                <a16:creationId xmlns:a16="http://schemas.microsoft.com/office/drawing/2014/main" id="{DE402FAB-C519-E563-ADDF-3F0346B3BE7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smtClean="0">
                <a:latin typeface="Times" charset="0"/>
                <a:ea typeface="ＭＳ Ｐゴシック" charset="-128"/>
              </a:defRPr>
            </a:lvl1pPr>
          </a:lstStyle>
          <a:p>
            <a:pPr>
              <a:defRPr/>
            </a:pPr>
            <a:endParaRPr lang="en-US"/>
          </a:p>
        </p:txBody>
      </p:sp>
      <p:sp>
        <p:nvSpPr>
          <p:cNvPr id="5" name="Slide Number Placeholder 4">
            <a:extLst>
              <a:ext uri="{FF2B5EF4-FFF2-40B4-BE49-F238E27FC236}">
                <a16:creationId xmlns:a16="http://schemas.microsoft.com/office/drawing/2014/main" id="{5F2CC589-6712-61AB-BE94-544311227D3B}"/>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0F6B3DF8-1A53-EF44-929D-AC7E688E1EA4}"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EC001D49-962D-DC31-C2F6-033573B10BAD}"/>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76803" name="Rectangle 3">
            <a:extLst>
              <a:ext uri="{FF2B5EF4-FFF2-40B4-BE49-F238E27FC236}">
                <a16:creationId xmlns:a16="http://schemas.microsoft.com/office/drawing/2014/main" id="{09AE289D-B2E2-99B2-8922-DB3AB9576AFB}"/>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4340" name="Rectangle 4">
            <a:extLst>
              <a:ext uri="{FF2B5EF4-FFF2-40B4-BE49-F238E27FC236}">
                <a16:creationId xmlns:a16="http://schemas.microsoft.com/office/drawing/2014/main" id="{2E2A543D-2EDD-8E4F-3062-D293BAC1F35D}"/>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5" name="Rectangle 5">
            <a:extLst>
              <a:ext uri="{FF2B5EF4-FFF2-40B4-BE49-F238E27FC236}">
                <a16:creationId xmlns:a16="http://schemas.microsoft.com/office/drawing/2014/main" id="{271081B7-0EBB-1484-4062-B8122D287592}"/>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6806" name="Rectangle 6">
            <a:extLst>
              <a:ext uri="{FF2B5EF4-FFF2-40B4-BE49-F238E27FC236}">
                <a16:creationId xmlns:a16="http://schemas.microsoft.com/office/drawing/2014/main" id="{9ADE21C3-77ED-65FB-2BB0-ABA265FFAF31}"/>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76807" name="Rectangle 7">
            <a:extLst>
              <a:ext uri="{FF2B5EF4-FFF2-40B4-BE49-F238E27FC236}">
                <a16:creationId xmlns:a16="http://schemas.microsoft.com/office/drawing/2014/main" id="{EFACBBC3-3056-2AA8-278C-3EDDCE6A394A}"/>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lgn="r">
              <a:defRPr sz="1200"/>
            </a:lvl1pPr>
          </a:lstStyle>
          <a:p>
            <a:fld id="{5B5A0A39-8FCC-D240-AF9A-867DF260FE03}"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A0A39-8FCC-D240-AF9A-867DF260FE03}" type="slidenum">
              <a:rPr lang="en-US" altLang="en-US" smtClean="0"/>
              <a:pPr/>
              <a:t>1</a:t>
            </a:fld>
            <a:endParaRPr lang="en-US" altLang="en-US"/>
          </a:p>
        </p:txBody>
      </p:sp>
    </p:spTree>
    <p:extLst>
      <p:ext uri="{BB962C8B-B14F-4D97-AF65-F5344CB8AC3E}">
        <p14:creationId xmlns:p14="http://schemas.microsoft.com/office/powerpoint/2010/main" val="3235553980"/>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793F08BF-BD6A-4447-B1B2-13CF5126BF15}" type="datetime1">
              <a:rPr lang="en-US" altLang="en-US" smtClean="0"/>
              <a:pPr>
                <a:defRPr/>
              </a:pPr>
              <a:t>12/17/25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3E09164B-A438-0C4E-A78D-0861736A4DD3}" type="slidenum">
              <a:rPr lang="en-US" altLang="en-US" smtClean="0"/>
              <a:pPr/>
              <a:t>‹#›</a:t>
            </a:fld>
            <a:endParaRPr lang="en-US" altLang="en-US"/>
          </a:p>
        </p:txBody>
      </p:sp>
    </p:spTree>
    <p:extLst>
      <p:ext uri="{BB962C8B-B14F-4D97-AF65-F5344CB8AC3E}">
        <p14:creationId xmlns:p14="http://schemas.microsoft.com/office/powerpoint/2010/main" val="1111342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3787553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A93FEF33-B697-AA4F-B655-686438A136D5}" type="datetime1">
              <a:rPr lang="en-US" altLang="en-US" smtClean="0"/>
              <a:pPr>
                <a:defRPr/>
              </a:pPr>
              <a:t>12/17/25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6A16F64C-8796-3847-8DB2-8104C6999588}" type="slidenum">
              <a:rPr lang="en-US" altLang="en-US" smtClean="0"/>
              <a:pPr/>
              <a:t>‹#›</a:t>
            </a:fld>
            <a:endParaRPr lang="en-US" altLang="en-US"/>
          </a:p>
        </p:txBody>
      </p:sp>
    </p:spTree>
    <p:extLst>
      <p:ext uri="{BB962C8B-B14F-4D97-AF65-F5344CB8AC3E}">
        <p14:creationId xmlns:p14="http://schemas.microsoft.com/office/powerpoint/2010/main" val="1818337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6C9ADD21-CC79-B44D-A9A7-11A1C6107CA2}" type="datetime1">
              <a:rPr lang="en-US" altLang="en-US" smtClean="0"/>
              <a:pPr>
                <a:defRPr/>
              </a:pPr>
              <a:t>12/17/25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2296444F-8272-7F4E-9739-37DE73F9B7AD}" type="slidenum">
              <a:rPr lang="en-US" altLang="en-US" smtClean="0"/>
              <a:pPr/>
              <a:t>‹#›</a:t>
            </a:fld>
            <a:endParaRPr lang="en-US" altLang="en-US"/>
          </a:p>
        </p:txBody>
      </p:sp>
    </p:spTree>
    <p:extLst>
      <p:ext uri="{BB962C8B-B14F-4D97-AF65-F5344CB8AC3E}">
        <p14:creationId xmlns:p14="http://schemas.microsoft.com/office/powerpoint/2010/main" val="3683797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7D6C8437-4581-D946-B4CF-ADA244F16696}" type="datetime1">
              <a:rPr lang="en-US" altLang="en-US" smtClean="0"/>
              <a:pPr>
                <a:defRPr/>
              </a:pPr>
              <a:t>12/17/25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794254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51C98730-E0E5-8946-9ACE-84A72C63E03C}" type="datetime1">
              <a:rPr lang="en-US" altLang="en-US" smtClean="0"/>
              <a:pPr>
                <a:defRPr/>
              </a:pPr>
              <a:t>12/17/25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fld id="{ABCAC9C4-A9A2-0D4C-84FE-475C87B10CEE}" type="slidenum">
              <a:rPr lang="en-US" altLang="en-US" smtClean="0"/>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1774042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356F838C-26EB-EF46-97C5-383D3E4E056B}" type="datetime1">
              <a:rPr lang="en-US" altLang="en-US" smtClean="0"/>
              <a:pPr>
                <a:defRPr/>
              </a:pPr>
              <a:t>12/17/25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CFA0847F-CA0D-4A41-A404-CFA9EC955A40}" type="slidenum">
              <a:rPr lang="en-US" altLang="en-US" smtClean="0"/>
              <a:pPr/>
              <a:t>‹#›</a:t>
            </a:fld>
            <a:endParaRPr lang="en-US" altLang="en-US"/>
          </a:p>
        </p:txBody>
      </p:sp>
    </p:spTree>
    <p:extLst>
      <p:ext uri="{BB962C8B-B14F-4D97-AF65-F5344CB8AC3E}">
        <p14:creationId xmlns:p14="http://schemas.microsoft.com/office/powerpoint/2010/main" val="4191205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fld id="{7D6C8437-4581-D946-B4CF-ADA244F16696}" type="datetime1">
              <a:rPr lang="en-US" altLang="en-US" smtClean="0"/>
              <a:pPr>
                <a:defRPr/>
              </a:pPr>
              <a:t>12/17/25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2977537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F7365F2E-42F1-DD44-968F-505F5533AAA3}" type="datetime1">
              <a:rPr lang="en-US" altLang="en-US" smtClean="0"/>
              <a:pPr>
                <a:defRPr/>
              </a:pPr>
              <a:t>12/17/25</a:t>
            </a:fld>
            <a:endParaRPr lang="en-US" altLang="en-US"/>
          </a:p>
        </p:txBody>
      </p:sp>
      <p:sp>
        <p:nvSpPr>
          <p:cNvPr id="10" name="Slide Number Placeholder 9"/>
          <p:cNvSpPr>
            <a:spLocks noGrp="1"/>
          </p:cNvSpPr>
          <p:nvPr>
            <p:ph type="sldNum" sz="quarter" idx="12"/>
          </p:nvPr>
        </p:nvSpPr>
        <p:spPr/>
        <p:txBody>
          <a:bodyPr/>
          <a:lstStyle/>
          <a:p>
            <a:fld id="{4E4951EB-0257-E543-A92C-08A9796B3A7C}" type="slidenum">
              <a:rPr lang="en-US" altLang="en-US" smtClean="0"/>
              <a:pPr/>
              <a:t>‹#›</a:t>
            </a:fld>
            <a:endParaRPr lang="en-US" altLang="en-US"/>
          </a:p>
        </p:txBody>
      </p:sp>
    </p:spTree>
    <p:extLst>
      <p:ext uri="{BB962C8B-B14F-4D97-AF65-F5344CB8AC3E}">
        <p14:creationId xmlns:p14="http://schemas.microsoft.com/office/powerpoint/2010/main" val="179040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B517D338-0B24-904A-BCD4-DCD6B5F5D435}" type="datetime1">
              <a:rPr lang="en-US" altLang="en-US" smtClean="0"/>
              <a:pPr>
                <a:defRPr/>
              </a:pPr>
              <a:t>12/17/25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77FB6B64-B0F2-B843-84B8-CAC58AC88BAA}" type="slidenum">
              <a:rPr lang="en-US" altLang="en-US" smtClean="0"/>
              <a:pPr/>
              <a:t>‹#›</a:t>
            </a:fld>
            <a:endParaRPr lang="en-US" altLang="en-US"/>
          </a:p>
        </p:txBody>
      </p:sp>
    </p:spTree>
    <p:extLst>
      <p:ext uri="{BB962C8B-B14F-4D97-AF65-F5344CB8AC3E}">
        <p14:creationId xmlns:p14="http://schemas.microsoft.com/office/powerpoint/2010/main" val="729406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D7C55AE1-127E-9A4B-BA12-3F6282859D4D}" type="datetime1">
              <a:rPr lang="en-US" altLang="en-US" smtClean="0"/>
              <a:pPr>
                <a:defRPr/>
              </a:pPr>
              <a:t>12/17/25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59215F56-0F39-264B-B197-A35C095C83CD}" type="slidenum">
              <a:rPr lang="en-US" altLang="en-US" smtClean="0"/>
              <a:pPr/>
              <a:t>‹#›</a:t>
            </a:fld>
            <a:endParaRPr lang="en-US" altLang="en-US"/>
          </a:p>
        </p:txBody>
      </p:sp>
    </p:spTree>
    <p:extLst>
      <p:ext uri="{BB962C8B-B14F-4D97-AF65-F5344CB8AC3E}">
        <p14:creationId xmlns:p14="http://schemas.microsoft.com/office/powerpoint/2010/main" val="209038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9471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39612009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fld id="{7D6C8437-4581-D946-B4CF-ADA244F16696}" type="datetime1">
              <a:rPr lang="en-US" altLang="en-US" smtClean="0"/>
              <a:pPr>
                <a:defRPr/>
              </a:pPr>
              <a:t>12/17/25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2481649184"/>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F0F27390-B9F0-C984-4788-151881ED2F50}"/>
              </a:ext>
            </a:extLst>
          </p:cNvPr>
          <p:cNvSpPr>
            <a:spLocks noGrp="1" noChangeArrowheads="1"/>
          </p:cNvSpPr>
          <p:nvPr>
            <p:ph type="ctrTitle"/>
          </p:nvPr>
        </p:nvSpPr>
        <p:spPr/>
        <p:txBody>
          <a:bodyPr/>
          <a:lstStyle/>
          <a:p>
            <a:r>
              <a:rPr lang="en-US" altLang="en-US"/>
              <a:t>Passive Investing Choices</a:t>
            </a:r>
          </a:p>
        </p:txBody>
      </p:sp>
      <p:sp>
        <p:nvSpPr>
          <p:cNvPr id="3075" name="Rectangle 3">
            <a:extLst>
              <a:ext uri="{FF2B5EF4-FFF2-40B4-BE49-F238E27FC236}">
                <a16:creationId xmlns:a16="http://schemas.microsoft.com/office/drawing/2014/main" id="{471E5132-EF88-FBF8-91A3-387DFEAEB0EB}"/>
              </a:ext>
            </a:extLst>
          </p:cNvPr>
          <p:cNvSpPr>
            <a:spLocks noGrp="1" noChangeArrowheads="1"/>
          </p:cNvSpPr>
          <p:nvPr>
            <p:ph type="subTitle" idx="1"/>
          </p:nvPr>
        </p:nvSpPr>
        <p:spPr/>
        <p:txBody>
          <a:bodyPr/>
          <a:lstStyle/>
          <a:p>
            <a:r>
              <a:rPr lang="en-US" dirty="0"/>
              <a:t>Giving up on active investing? </a:t>
            </a:r>
            <a:r>
              <a:rPr lang="en-US"/>
              <a:t>That’s okay</a:t>
            </a:r>
            <a:r>
              <a:rPr lang="en-US" dirty="0"/>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a:extLst>
              <a:ext uri="{FF2B5EF4-FFF2-40B4-BE49-F238E27FC236}">
                <a16:creationId xmlns:a16="http://schemas.microsoft.com/office/drawing/2014/main" id="{1F39FA34-2320-1FDC-6B75-9C64DAF1611E}"/>
              </a:ext>
            </a:extLst>
          </p:cNvPr>
          <p:cNvSpPr>
            <a:spLocks noGrp="1"/>
          </p:cNvSpPr>
          <p:nvPr>
            <p:ph type="title"/>
          </p:nvPr>
        </p:nvSpPr>
        <p:spPr/>
        <p:txBody>
          <a:bodyPr/>
          <a:lstStyle/>
          <a:p>
            <a:r>
              <a:rPr lang="en-US" altLang="en-US"/>
              <a:t>Choices on passive investing</a:t>
            </a:r>
          </a:p>
        </p:txBody>
      </p:sp>
      <p:sp>
        <p:nvSpPr>
          <p:cNvPr id="16386" name="Content Placeholder 2">
            <a:extLst>
              <a:ext uri="{FF2B5EF4-FFF2-40B4-BE49-F238E27FC236}">
                <a16:creationId xmlns:a16="http://schemas.microsoft.com/office/drawing/2014/main" id="{943D3702-854F-5237-64E9-A1CB8802F88F}"/>
              </a:ext>
            </a:extLst>
          </p:cNvPr>
          <p:cNvSpPr>
            <a:spLocks noGrp="1"/>
          </p:cNvSpPr>
          <p:nvPr>
            <p:ph idx="1"/>
          </p:nvPr>
        </p:nvSpPr>
        <p:spPr/>
        <p:txBody>
          <a:bodyPr/>
          <a:lstStyle/>
          <a:p>
            <a:r>
              <a:rPr lang="en-US" altLang="en-US"/>
              <a:t>Once you decide that active investing is not going to pay off for you, you have chosen the path of passive investing.</a:t>
            </a:r>
          </a:p>
          <a:p>
            <a:r>
              <a:rPr lang="en-US" altLang="en-US"/>
              <a:t>The choices on passive investing have grown over time and here are a few:</a:t>
            </a:r>
          </a:p>
          <a:p>
            <a:pPr lvl="1"/>
            <a:r>
              <a:rPr lang="en-US" altLang="en-US"/>
              <a:t>Classic Index Funds</a:t>
            </a:r>
          </a:p>
          <a:p>
            <a:pPr lvl="1"/>
            <a:r>
              <a:rPr lang="en-US" altLang="en-US"/>
              <a:t>Enhanced Index Funds</a:t>
            </a:r>
          </a:p>
          <a:p>
            <a:pPr lvl="1"/>
            <a:r>
              <a:rPr lang="en-US" altLang="en-US"/>
              <a:t>Exchange traded funds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ABEBABA5-9CE1-1344-429C-AD83E3ACA30B}"/>
              </a:ext>
            </a:extLst>
          </p:cNvPr>
          <p:cNvSpPr>
            <a:spLocks noGrp="1"/>
          </p:cNvSpPr>
          <p:nvPr>
            <p:ph type="title"/>
          </p:nvPr>
        </p:nvSpPr>
        <p:spPr/>
        <p:txBody>
          <a:bodyPr/>
          <a:lstStyle/>
          <a:p>
            <a:r>
              <a:rPr lang="en-US" altLang="en-US"/>
              <a:t>I. Index Funds</a:t>
            </a:r>
          </a:p>
        </p:txBody>
      </p:sp>
      <p:sp>
        <p:nvSpPr>
          <p:cNvPr id="41987" name="Rectangle 3">
            <a:extLst>
              <a:ext uri="{FF2B5EF4-FFF2-40B4-BE49-F238E27FC236}">
                <a16:creationId xmlns:a16="http://schemas.microsoft.com/office/drawing/2014/main" id="{0F1EEE81-771B-1CEB-C1DB-C3132931A276}"/>
              </a:ext>
            </a:extLst>
          </p:cNvPr>
          <p:cNvSpPr>
            <a:spLocks noGrp="1" noChangeArrowheads="1"/>
          </p:cNvSpPr>
          <p:nvPr>
            <p:ph idx="1"/>
          </p:nvPr>
        </p:nvSpPr>
        <p:spPr/>
        <p:txBody>
          <a:bodyPr/>
          <a:lstStyle/>
          <a:p>
            <a:r>
              <a:rPr lang="en-US" b="1" dirty="0"/>
              <a:t>Fully indexed fund</a:t>
            </a:r>
            <a:r>
              <a:rPr lang="en-US" dirty="0"/>
              <a:t>: An index fund attempts to replicate a market index. It is relatively simple to create, once the index to be replicated has been identified.</a:t>
            </a:r>
          </a:p>
          <a:p>
            <a:pPr lvl="1"/>
            <a:r>
              <a:rPr lang="en-US" b="1" dirty="0"/>
              <a:t>Identify the index </a:t>
            </a:r>
            <a:r>
              <a:rPr lang="en-US" dirty="0"/>
              <a:t>to be replicated. (Example: S &amp; P 500)</a:t>
            </a:r>
          </a:p>
          <a:p>
            <a:pPr lvl="1"/>
            <a:r>
              <a:rPr lang="en-US" dirty="0"/>
              <a:t>Estimate the </a:t>
            </a:r>
            <a:r>
              <a:rPr lang="en-US" b="1" dirty="0"/>
              <a:t>weighting base (market cap, revenues, equal </a:t>
            </a:r>
            <a:r>
              <a:rPr lang="en-US" b="1" dirty="0" err="1"/>
              <a:t>etc</a:t>
            </a:r>
            <a:r>
              <a:rPr lang="en-US" b="1" dirty="0"/>
              <a:t>) </a:t>
            </a:r>
            <a:r>
              <a:rPr lang="en-US" dirty="0"/>
              <a:t>in that index.</a:t>
            </a:r>
          </a:p>
          <a:p>
            <a:pPr lvl="1"/>
            <a:r>
              <a:rPr lang="en-US" dirty="0"/>
              <a:t>Create a weighted portfolio of stocks in the index. This fund will replicate the index and is self correcting, if market cap weighted. It will need to be adjusted only if stocks enter or leave the index.</a:t>
            </a:r>
          </a:p>
          <a:p>
            <a:r>
              <a:rPr lang="en-US" b="1" dirty="0"/>
              <a:t>Sampled Index fund</a:t>
            </a:r>
            <a:r>
              <a:rPr lang="en-US" dirty="0"/>
              <a:t>: Here, you sample an index because the index contains too many stocks like the Wilshire 5000 or it is too expensive to index the assets in a fund.</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A453FEC5-856F-33B7-5AA5-D40BA12BEB4F}"/>
              </a:ext>
            </a:extLst>
          </p:cNvPr>
          <p:cNvSpPr>
            <a:spLocks noGrp="1"/>
          </p:cNvSpPr>
          <p:nvPr>
            <p:ph type="title"/>
          </p:nvPr>
        </p:nvSpPr>
        <p:spPr/>
        <p:txBody>
          <a:bodyPr/>
          <a:lstStyle/>
          <a:p>
            <a:r>
              <a:rPr lang="en-US" altLang="en-US"/>
              <a:t>The growth of indexing</a:t>
            </a:r>
          </a:p>
        </p:txBody>
      </p:sp>
      <p:sp>
        <p:nvSpPr>
          <p:cNvPr id="7" name="Content Placeholder 6">
            <a:extLst>
              <a:ext uri="{FF2B5EF4-FFF2-40B4-BE49-F238E27FC236}">
                <a16:creationId xmlns:a16="http://schemas.microsoft.com/office/drawing/2014/main" id="{BA0F7D33-ABC6-F17A-4F84-BC3CE7911EC4}"/>
              </a:ext>
            </a:extLst>
          </p:cNvPr>
          <p:cNvSpPr>
            <a:spLocks noGrp="1"/>
          </p:cNvSpPr>
          <p:nvPr>
            <p:ph idx="1"/>
          </p:nvPr>
        </p:nvSpPr>
        <p:spPr/>
        <p:txBody>
          <a:bodyPr/>
          <a:lstStyle/>
          <a:p>
            <a:r>
              <a:rPr lang="en-US" dirty="0"/>
              <a:t>In the past three decades, </a:t>
            </a:r>
            <a:r>
              <a:rPr lang="en-US" b="1" dirty="0"/>
              <a:t>index funds have significantly increased their share of the overall market </a:t>
            </a:r>
            <a:r>
              <a:rPr lang="en-US" dirty="0"/>
              <a:t>not only for individual investors' savings but for pension and insurance money; the percentage of money invested in equity index funds, </a:t>
            </a:r>
            <a:r>
              <a:rPr lang="en-US" b="1" dirty="0"/>
              <a:t>as a percentage of total money invested in equity mutual funds, increased from 3.7 percent in 1993 to 14.2 percent in 2010 and to 23.64% in 2024. </a:t>
            </a:r>
          </a:p>
          <a:p>
            <a:r>
              <a:rPr lang="en-US" dirty="0"/>
              <a:t>Along the way, </a:t>
            </a:r>
            <a:r>
              <a:rPr lang="en-US" b="1" dirty="0"/>
              <a:t>ETFs have exploded in terms of gaining share of this market, rising from 0.07% in 1993 to 43.81% in 2024. </a:t>
            </a:r>
            <a:r>
              <a:rPr lang="en-US" dirty="0"/>
              <a:t>Combining index funds and ETFs into the passive column, equity mutual funds that are active investors have seen their share drop from 96.24% of money invested in 1993 to 32.55% of money invested in 2024.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F199782C-2508-FE1E-587A-26C5B6AA6568}"/>
              </a:ext>
            </a:extLst>
          </p:cNvPr>
          <p:cNvSpPr>
            <a:spLocks noGrp="1"/>
          </p:cNvSpPr>
          <p:nvPr>
            <p:ph type="title"/>
          </p:nvPr>
        </p:nvSpPr>
        <p:spPr/>
        <p:txBody>
          <a:bodyPr/>
          <a:lstStyle/>
          <a:p>
            <a:r>
              <a:rPr lang="en-US" altLang="en-US"/>
              <a:t>Alternatives to Indexing</a:t>
            </a:r>
          </a:p>
        </p:txBody>
      </p:sp>
      <p:sp>
        <p:nvSpPr>
          <p:cNvPr id="19458" name="Rectangle 3">
            <a:extLst>
              <a:ext uri="{FF2B5EF4-FFF2-40B4-BE49-F238E27FC236}">
                <a16:creationId xmlns:a16="http://schemas.microsoft.com/office/drawing/2014/main" id="{254F0491-D578-957D-72EF-AFB2EF9C6DA6}"/>
              </a:ext>
            </a:extLst>
          </p:cNvPr>
          <p:cNvSpPr>
            <a:spLocks noGrp="1"/>
          </p:cNvSpPr>
          <p:nvPr>
            <p:ph idx="1"/>
          </p:nvPr>
        </p:nvSpPr>
        <p:spPr/>
        <p:txBody>
          <a:bodyPr/>
          <a:lstStyle/>
          <a:p>
            <a:r>
              <a:rPr lang="en-US" altLang="en-US" b="1" dirty="0"/>
              <a:t>Exchange Traded Funds </a:t>
            </a:r>
            <a:r>
              <a:rPr lang="en-US" altLang="en-US" dirty="0"/>
              <a:t>such as SPDRs provide investors with a way of replicating the index at low cost, while preserving liquidity.</a:t>
            </a:r>
          </a:p>
          <a:p>
            <a:r>
              <a:rPr lang="en-US" altLang="en-US" b="1" dirty="0"/>
              <a:t>Index Futures and Options</a:t>
            </a:r>
            <a:r>
              <a:rPr lang="en-US" altLang="en-US" dirty="0"/>
              <a:t>, effectively levered bets on indices.</a:t>
            </a:r>
          </a:p>
          <a:p>
            <a:r>
              <a:rPr lang="en-US" altLang="en-US" b="1" dirty="0"/>
              <a:t>Enhanced Index Funds </a:t>
            </a:r>
            <a:r>
              <a:rPr lang="en-US" altLang="en-US" dirty="0"/>
              <a:t>that attempt to deliver the low costs of index funds with slightly higher returns.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31EF762E-1EC2-823C-1FD4-386FED7C39A6}"/>
              </a:ext>
            </a:extLst>
          </p:cNvPr>
          <p:cNvSpPr>
            <a:spLocks noGrp="1"/>
          </p:cNvSpPr>
          <p:nvPr>
            <p:ph type="title"/>
          </p:nvPr>
        </p:nvSpPr>
        <p:spPr/>
        <p:txBody>
          <a:bodyPr/>
          <a:lstStyle/>
          <a:p>
            <a:r>
              <a:rPr lang="en-US" altLang="en-US"/>
              <a:t>II. Exchange Traded Funds…</a:t>
            </a:r>
          </a:p>
        </p:txBody>
      </p:sp>
      <p:sp>
        <p:nvSpPr>
          <p:cNvPr id="20482" name="Content Placeholder 1">
            <a:extLst>
              <a:ext uri="{FF2B5EF4-FFF2-40B4-BE49-F238E27FC236}">
                <a16:creationId xmlns:a16="http://schemas.microsoft.com/office/drawing/2014/main" id="{59F7AF47-3102-1B07-00E9-3D8BD953D30A}"/>
              </a:ext>
            </a:extLst>
          </p:cNvPr>
          <p:cNvSpPr>
            <a:spLocks noGrp="1"/>
          </p:cNvSpPr>
          <p:nvPr>
            <p:ph idx="1"/>
          </p:nvPr>
        </p:nvSpPr>
        <p:spPr/>
        <p:txBody>
          <a:bodyPr/>
          <a:lstStyle/>
          <a:p>
            <a:r>
              <a:rPr lang="en-US" altLang="en-US" dirty="0"/>
              <a:t>With exchange traded funds, you get many of the benefits of being invested in an index, with </a:t>
            </a:r>
            <a:r>
              <a:rPr lang="en-US" altLang="en-US" b="1" dirty="0"/>
              <a:t>the added allure of liquidity and more choices.</a:t>
            </a:r>
          </a:p>
          <a:p>
            <a:r>
              <a:rPr lang="en-US" altLang="en-US" dirty="0"/>
              <a:t>The </a:t>
            </a:r>
            <a:r>
              <a:rPr lang="en-US" altLang="en-US" b="1" dirty="0"/>
              <a:t>costs of exchange traded funds are slightly higher than index funds over the long term</a:t>
            </a:r>
            <a:r>
              <a:rPr lang="en-US" altLang="en-US" dirty="0"/>
              <a:t>, but the trade off may still work in their favor, especially for more obscure indices.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DBFF10AF-E698-46F7-B8CA-6C8E6AA26C7B}"/>
              </a:ext>
            </a:extLst>
          </p:cNvPr>
          <p:cNvSpPr>
            <a:spLocks noGrp="1"/>
          </p:cNvSpPr>
          <p:nvPr>
            <p:ph type="title"/>
          </p:nvPr>
        </p:nvSpPr>
        <p:spPr/>
        <p:txBody>
          <a:bodyPr/>
          <a:lstStyle/>
          <a:p>
            <a:r>
              <a:rPr lang="en-US" altLang="en-US"/>
              <a:t>III. Enhanced Index Funds</a:t>
            </a:r>
          </a:p>
        </p:txBody>
      </p:sp>
      <p:sp>
        <p:nvSpPr>
          <p:cNvPr id="21506" name="Rectangle 3">
            <a:extLst>
              <a:ext uri="{FF2B5EF4-FFF2-40B4-BE49-F238E27FC236}">
                <a16:creationId xmlns:a16="http://schemas.microsoft.com/office/drawing/2014/main" id="{B0D08C35-52AF-2996-F8F8-F4D521B0B15C}"/>
              </a:ext>
            </a:extLst>
          </p:cNvPr>
          <p:cNvSpPr>
            <a:spLocks noGrp="1"/>
          </p:cNvSpPr>
          <p:nvPr>
            <p:ph idx="1"/>
          </p:nvPr>
        </p:nvSpPr>
        <p:spPr/>
        <p:txBody>
          <a:bodyPr/>
          <a:lstStyle/>
          <a:p>
            <a:r>
              <a:rPr lang="en-US" altLang="en-US" dirty="0"/>
              <a:t>In </a:t>
            </a:r>
            <a:r>
              <a:rPr lang="en-US" altLang="en-US" b="1" dirty="0"/>
              <a:t>synthetic enhancement strategies</a:t>
            </a:r>
            <a:r>
              <a:rPr lang="en-US" altLang="en-US" dirty="0"/>
              <a:t>, you build on the derivatives strategies that we described in the last section. Using the </a:t>
            </a:r>
            <a:r>
              <a:rPr lang="en-US" altLang="en-US" b="1" dirty="0"/>
              <a:t>whole range of derivatives </a:t>
            </a:r>
            <a:r>
              <a:rPr lang="en-US" altLang="en-US" dirty="0"/>
              <a:t>– futures, options and swaps- that may be available at any time on an index, you look for mispricing that </a:t>
            </a:r>
            <a:r>
              <a:rPr lang="en-US" altLang="en-US" b="1" dirty="0"/>
              <a:t>you can use to replicate the index and generate additional returns. </a:t>
            </a:r>
          </a:p>
          <a:p>
            <a:r>
              <a:rPr lang="en-US" altLang="en-US" dirty="0"/>
              <a:t>In </a:t>
            </a:r>
            <a:r>
              <a:rPr lang="en-US" altLang="en-US" b="1" dirty="0"/>
              <a:t>investment-based enhancement strategies</a:t>
            </a:r>
            <a:r>
              <a:rPr lang="en-US" altLang="en-US" dirty="0"/>
              <a:t>, you adopt a more </a:t>
            </a:r>
            <a:r>
              <a:rPr lang="en-US" altLang="en-US" b="1" dirty="0"/>
              <a:t>conventional active strategy using either stock selection or allocation to generate the excess returns</a:t>
            </a:r>
            <a:r>
              <a:rPr lang="en-US" altLang="en-US" dirty="0"/>
              <a:t>. </a:t>
            </a:r>
          </a:p>
          <a:p>
            <a:r>
              <a:rPr lang="en-US" altLang="en-US" dirty="0"/>
              <a:t>In  </a:t>
            </a:r>
            <a:r>
              <a:rPr lang="en-US" altLang="en-US" b="1" dirty="0"/>
              <a:t>quantitative enhancement strategies</a:t>
            </a:r>
            <a:r>
              <a:rPr lang="en-US" altLang="en-US" dirty="0"/>
              <a:t>, you use the </a:t>
            </a:r>
            <a:r>
              <a:rPr lang="en-US" altLang="en-US" b="1" dirty="0"/>
              <a:t>mean-variance framework that is the foundation of modern portfolio theory to determine the optimal portfolio </a:t>
            </a:r>
            <a:r>
              <a:rPr lang="en-US" altLang="en-US" dirty="0"/>
              <a:t>in terms of the trade-off between risk and return.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a:extLst>
              <a:ext uri="{FF2B5EF4-FFF2-40B4-BE49-F238E27FC236}">
                <a16:creationId xmlns:a16="http://schemas.microsoft.com/office/drawing/2014/main" id="{014C0E57-1712-2944-1C7C-B74334B8E79D}"/>
              </a:ext>
            </a:extLst>
          </p:cNvPr>
          <p:cNvSpPr>
            <a:spLocks noGrp="1"/>
          </p:cNvSpPr>
          <p:nvPr>
            <p:ph type="title"/>
          </p:nvPr>
        </p:nvSpPr>
        <p:spPr/>
        <p:txBody>
          <a:bodyPr/>
          <a:lstStyle/>
          <a:p>
            <a:r>
              <a:rPr lang="en-US" altLang="en-US"/>
              <a:t>And many active funds are really enhanced index funds..</a:t>
            </a:r>
          </a:p>
        </p:txBody>
      </p:sp>
      <p:pic>
        <p:nvPicPr>
          <p:cNvPr id="22530" name="Content Placeholder 3">
            <a:extLst>
              <a:ext uri="{FF2B5EF4-FFF2-40B4-BE49-F238E27FC236}">
                <a16:creationId xmlns:a16="http://schemas.microsoft.com/office/drawing/2014/main" id="{7B5159F8-0D28-E8A0-017D-1179B52F7B2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828800" y="2425700"/>
            <a:ext cx="5486400" cy="3073400"/>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50DC70CD-C021-123B-3A3D-1B558912D0F4}"/>
              </a:ext>
            </a:extLst>
          </p:cNvPr>
          <p:cNvSpPr>
            <a:spLocks noGrp="1"/>
          </p:cNvSpPr>
          <p:nvPr>
            <p:ph type="title"/>
          </p:nvPr>
        </p:nvSpPr>
        <p:spPr/>
        <p:txBody>
          <a:bodyPr/>
          <a:lstStyle/>
          <a:p>
            <a:r>
              <a:rPr lang="en-US" altLang="en-US"/>
              <a:t>Enhanced Index Funds… The Returns Promise..</a:t>
            </a:r>
          </a:p>
        </p:txBody>
      </p:sp>
      <p:sp>
        <p:nvSpPr>
          <p:cNvPr id="23555" name="TextBox 1">
            <a:extLst>
              <a:ext uri="{FF2B5EF4-FFF2-40B4-BE49-F238E27FC236}">
                <a16:creationId xmlns:a16="http://schemas.microsoft.com/office/drawing/2014/main" id="{5151FEF3-90E1-752C-BB53-B2C041C24CCF}"/>
              </a:ext>
            </a:extLst>
          </p:cNvPr>
          <p:cNvSpPr txBox="1">
            <a:spLocks noChangeArrowheads="1"/>
          </p:cNvSpPr>
          <p:nvPr/>
        </p:nvSpPr>
        <p:spPr bwMode="auto">
          <a:xfrm>
            <a:off x="946150" y="1744663"/>
            <a:ext cx="76644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itchFamily="-84" charset="0"/>
                <a:ea typeface="ＭＳ Ｐゴシック" panose="020B0600070205080204" pitchFamily="34" charset="-128"/>
              </a:defRPr>
            </a:lvl1pPr>
            <a:lvl2pPr marL="742950" indent="-285750">
              <a:defRPr sz="2400">
                <a:solidFill>
                  <a:schemeClr val="tx1"/>
                </a:solidFill>
                <a:latin typeface="Times" pitchFamily="-84" charset="0"/>
                <a:ea typeface="ＭＳ Ｐゴシック" panose="020B0600070205080204" pitchFamily="34" charset="-128"/>
              </a:defRPr>
            </a:lvl2pPr>
            <a:lvl3pPr marL="1143000" indent="-228600">
              <a:defRPr sz="2400">
                <a:solidFill>
                  <a:schemeClr val="tx1"/>
                </a:solidFill>
                <a:latin typeface="Times" pitchFamily="-84" charset="0"/>
                <a:ea typeface="ＭＳ Ｐゴシック" panose="020B0600070205080204" pitchFamily="34" charset="-128"/>
              </a:defRPr>
            </a:lvl3pPr>
            <a:lvl4pPr marL="1600200" indent="-228600">
              <a:defRPr sz="2400">
                <a:solidFill>
                  <a:schemeClr val="tx1"/>
                </a:solidFill>
                <a:latin typeface="Times" pitchFamily="-84" charset="0"/>
                <a:ea typeface="ＭＳ Ｐゴシック" panose="020B0600070205080204" pitchFamily="34" charset="-128"/>
              </a:defRPr>
            </a:lvl4pPr>
            <a:lvl5pPr marL="2057400" indent="-228600">
              <a:defRPr sz="2400">
                <a:solidFill>
                  <a:schemeClr val="tx1"/>
                </a:solidFill>
                <a:latin typeface="Times" pitchFamily="-8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8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8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8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84" charset="0"/>
                <a:ea typeface="ＭＳ Ｐゴシック" panose="020B0600070205080204" pitchFamily="34" charset="-128"/>
              </a:defRPr>
            </a:lvl9pPr>
          </a:lstStyle>
          <a:p>
            <a:r>
              <a:rPr lang="en-US" altLang="en-US"/>
              <a:t>With enhanced index funds, you start with the premise of an index fund but try to tilt your holdings towards stock groupings that have historically outperformed the market.</a:t>
            </a:r>
          </a:p>
        </p:txBody>
      </p:sp>
      <p:pic>
        <p:nvPicPr>
          <p:cNvPr id="8" name="Content Placeholder 7">
            <a:extLst>
              <a:ext uri="{FF2B5EF4-FFF2-40B4-BE49-F238E27FC236}">
                <a16:creationId xmlns:a16="http://schemas.microsoft.com/office/drawing/2014/main" id="{07755DA9-D973-35B8-2F55-F2B17BF4D45A}"/>
              </a:ext>
            </a:extLst>
          </p:cNvPr>
          <p:cNvPicPr>
            <a:picLocks noGrp="1" noChangeAspect="1"/>
          </p:cNvPicPr>
          <p:nvPr>
            <p:ph idx="1"/>
          </p:nvPr>
        </p:nvPicPr>
        <p:blipFill>
          <a:blip r:embed="rId2"/>
          <a:stretch>
            <a:fillRect/>
          </a:stretch>
        </p:blipFill>
        <p:spPr>
          <a:xfrm>
            <a:off x="3191192" y="3013075"/>
            <a:ext cx="2653665" cy="315912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D0FDFFF4-FD5E-1538-C8DB-B8E722CE6142}"/>
              </a:ext>
            </a:extLst>
          </p:cNvPr>
          <p:cNvSpPr>
            <a:spLocks noGrp="1"/>
          </p:cNvSpPr>
          <p:nvPr>
            <p:ph type="title"/>
          </p:nvPr>
        </p:nvSpPr>
        <p:spPr/>
        <p:txBody>
          <a:bodyPr/>
          <a:lstStyle/>
          <a:p>
            <a:r>
              <a:rPr lang="en-US" altLang="en-US"/>
              <a:t>Enhanced Index Funds…The Risk</a:t>
            </a:r>
          </a:p>
        </p:txBody>
      </p:sp>
      <p:pic>
        <p:nvPicPr>
          <p:cNvPr id="24578" name="Picture 4">
            <a:extLst>
              <a:ext uri="{FF2B5EF4-FFF2-40B4-BE49-F238E27FC236}">
                <a16:creationId xmlns:a16="http://schemas.microsoft.com/office/drawing/2014/main" id="{02EFE91E-9B2E-5BDE-BACF-F0A815B0E7B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2273300" y="2393950"/>
            <a:ext cx="4597400" cy="313690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a:extLst>
              <a:ext uri="{FF2B5EF4-FFF2-40B4-BE49-F238E27FC236}">
                <a16:creationId xmlns:a16="http://schemas.microsoft.com/office/drawing/2014/main" id="{A7B2A6C6-820F-AE60-4ECD-3AF16358A77F}"/>
              </a:ext>
            </a:extLst>
          </p:cNvPr>
          <p:cNvSpPr>
            <a:spLocks noGrp="1"/>
          </p:cNvSpPr>
          <p:nvPr>
            <p:ph type="title"/>
          </p:nvPr>
        </p:nvSpPr>
        <p:spPr/>
        <p:txBody>
          <a:bodyPr/>
          <a:lstStyle/>
          <a:p>
            <a:r>
              <a:rPr lang="en-US" altLang="en-US"/>
              <a:t>The Bottom Line</a:t>
            </a:r>
          </a:p>
        </p:txBody>
      </p:sp>
      <p:sp>
        <p:nvSpPr>
          <p:cNvPr id="3" name="Content Placeholder 2">
            <a:extLst>
              <a:ext uri="{FF2B5EF4-FFF2-40B4-BE49-F238E27FC236}">
                <a16:creationId xmlns:a16="http://schemas.microsoft.com/office/drawing/2014/main" id="{E6109123-EE56-4065-4936-820CA1970B0F}"/>
              </a:ext>
            </a:extLst>
          </p:cNvPr>
          <p:cNvSpPr>
            <a:spLocks noGrp="1"/>
          </p:cNvSpPr>
          <p:nvPr>
            <p:ph idx="1"/>
          </p:nvPr>
        </p:nvSpPr>
        <p:spPr/>
        <p:txBody>
          <a:bodyPr/>
          <a:lstStyle/>
          <a:p>
            <a:r>
              <a:rPr lang="en-US" b="1" dirty="0"/>
              <a:t>Passive investing works for most people</a:t>
            </a:r>
            <a:r>
              <a:rPr lang="en-US" dirty="0"/>
              <a:t>: While many investors view investing in index funds/passive vehicles as a sign of weakness, it is the right choice for many investors since it delivers higher returns for less cost.</a:t>
            </a:r>
          </a:p>
          <a:p>
            <a:r>
              <a:rPr lang="en-US" b="1" dirty="0"/>
              <a:t>A little bit active?</a:t>
            </a:r>
            <a:r>
              <a:rPr lang="en-US" dirty="0"/>
              <a:t> Even passive investors will be tempted to be a little bit active to get a higher return.  While the track records of these funds can look good on paper, you face many of the same challenges that active investors do and the key to success is to keep activity low and costs even lower.</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Slides2025</Template>
  <TotalTime>1062</TotalTime>
  <Words>753</Words>
  <Application>Microsoft Macintosh PowerPoint</Application>
  <PresentationFormat>On-screen Show (4:3)</PresentationFormat>
  <Paragraphs>36</Paragraphs>
  <Slides>11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Calibri</vt:lpstr>
      <vt:lpstr>Rockwell</vt:lpstr>
      <vt:lpstr>Rockwell Condensed</vt:lpstr>
      <vt:lpstr>Rockwell Extra Bold</vt:lpstr>
      <vt:lpstr>Times</vt:lpstr>
      <vt:lpstr>Wingdings</vt:lpstr>
      <vt:lpstr>Slides2025</vt:lpstr>
      <vt:lpstr>Passive Investing Choices</vt:lpstr>
      <vt:lpstr>Choices on passive investing</vt:lpstr>
      <vt:lpstr>I. Index Funds</vt:lpstr>
      <vt:lpstr>The growth of indexing</vt:lpstr>
      <vt:lpstr>Alternatives to Indexing</vt:lpstr>
      <vt:lpstr>II. Exchange Traded Funds…</vt:lpstr>
      <vt:lpstr>III. Enhanced Index Funds</vt:lpstr>
      <vt:lpstr>And many active funds are really enhanced index funds..</vt:lpstr>
      <vt:lpstr>Enhanced Index Funds… The Returns Promise..</vt:lpstr>
      <vt:lpstr>Enhanced Index Funds…The Risk</vt:lpstr>
      <vt:lpstr>The Bottom Line</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Aswath Damodaran</cp:lastModifiedBy>
  <cp:revision>37</cp:revision>
  <cp:lastPrinted>2012-06-27T21:09:51Z</cp:lastPrinted>
  <dcterms:created xsi:type="dcterms:W3CDTF">1998-07-22T17:34:10Z</dcterms:created>
  <dcterms:modified xsi:type="dcterms:W3CDTF">2025-12-17T15:43:43Z</dcterms:modified>
</cp:coreProperties>
</file>