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16" r:id="rId1"/>
  </p:sldMasterIdLst>
  <p:notesMasterIdLst>
    <p:notesMasterId r:id="rId22"/>
  </p:notesMasterIdLst>
  <p:handoutMasterIdLst>
    <p:handoutMasterId r:id="rId23"/>
  </p:handoutMasterIdLst>
  <p:sldIdLst>
    <p:sldId id="256" r:id="rId2"/>
    <p:sldId id="257" r:id="rId3"/>
    <p:sldId id="259" r:id="rId4"/>
    <p:sldId id="261" r:id="rId5"/>
    <p:sldId id="263" r:id="rId6"/>
    <p:sldId id="264" r:id="rId7"/>
    <p:sldId id="269" r:id="rId8"/>
    <p:sldId id="271" r:id="rId9"/>
    <p:sldId id="272" r:id="rId10"/>
    <p:sldId id="273" r:id="rId11"/>
    <p:sldId id="274" r:id="rId12"/>
    <p:sldId id="275" r:id="rId13"/>
    <p:sldId id="276" r:id="rId14"/>
    <p:sldId id="277" r:id="rId15"/>
    <p:sldId id="278" r:id="rId16"/>
    <p:sldId id="279" r:id="rId17"/>
    <p:sldId id="280" r:id="rId18"/>
    <p:sldId id="282" r:id="rId19"/>
    <p:sldId id="283" r:id="rId20"/>
    <p:sldId id="281" r:id="rId21"/>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35"/>
    <p:restoredTop sz="93129"/>
  </p:normalViewPr>
  <p:slideViewPr>
    <p:cSldViewPr>
      <p:cViewPr varScale="1">
        <p:scale>
          <a:sx n="114" d="100"/>
          <a:sy n="114" d="100"/>
        </p:scale>
        <p:origin x="168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2592019D-337A-C140-BFA6-53C884EE898D}"/>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BD38C370-111E-CE4E-9121-D427B75392B6}"/>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6374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4A4C78B4-3C29-3546-942E-8906B3255AC7}"/>
              </a:ext>
            </a:extLst>
          </p:cNvPr>
          <p:cNvSpPr>
            <a:spLocks noGrp="1" noRot="1" noChangeAspect="1" noChangeArrowheads="1" noTextEdit="1"/>
          </p:cNvSpPr>
          <p:nvPr>
            <p:ph type="sldImg"/>
          </p:nvPr>
        </p:nvSpPr>
        <p:spPr>
          <a:xfrm>
            <a:off x="1150938" y="692150"/>
            <a:ext cx="4556125" cy="3416300"/>
          </a:xfrm>
          <a:ln/>
        </p:spPr>
      </p:sp>
      <p:sp>
        <p:nvSpPr>
          <p:cNvPr id="24578" name="Rectangle 3">
            <a:extLst>
              <a:ext uri="{FF2B5EF4-FFF2-40B4-BE49-F238E27FC236}">
                <a16:creationId xmlns:a16="http://schemas.microsoft.com/office/drawing/2014/main" id="{981F2935-A9C9-5041-8A5A-206E9DF6D05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7466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35126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15307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71785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1538067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t>Aswath Damodaran</a:t>
            </a:r>
            <a:endParaRPr lang="en-US" dirty="0"/>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B30DC96D-ACB6-9346-80F6-AA874DA96569}" type="slidenum">
              <a:rPr lang="en-US" altLang="en-US" smtClean="0"/>
              <a:pPr>
                <a:defRPr/>
              </a:pPr>
              <a:t>‹#›</a:t>
            </a:fld>
            <a:endParaRPr lang="en-US" altLang="en-US"/>
          </a:p>
        </p:txBody>
      </p:sp>
    </p:spTree>
    <p:extLst>
      <p:ext uri="{BB962C8B-B14F-4D97-AF65-F5344CB8AC3E}">
        <p14:creationId xmlns:p14="http://schemas.microsoft.com/office/powerpoint/2010/main" val="138420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622846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4AE61EE5-682D-8D4A-AD71-5D573432AFE7}" type="datetimeFigureOut">
              <a:rPr lang="en-US" altLang="en-US" smtClean="0"/>
              <a:pPr>
                <a:defRPr/>
              </a:pPr>
              <a:t>12/17/25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D8E11DB9-34EB-C741-9E65-5EFC5D50F066}" type="slidenum">
              <a:rPr lang="en-US" altLang="en-US" smtClean="0"/>
              <a:pPr>
                <a:defRPr/>
              </a:pPr>
              <a:t>‹#›</a:t>
            </a:fld>
            <a:endParaRPr lang="en-US" altLang="en-US"/>
          </a:p>
        </p:txBody>
      </p:sp>
    </p:spTree>
    <p:extLst>
      <p:ext uri="{BB962C8B-B14F-4D97-AF65-F5344CB8AC3E}">
        <p14:creationId xmlns:p14="http://schemas.microsoft.com/office/powerpoint/2010/main" val="2609122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5EDF1646-1838-3E42-9A92-B28D1426FCEE}" type="datetimeFigureOut">
              <a:rPr lang="en-US" altLang="en-US" smtClean="0"/>
              <a:pPr>
                <a:defRPr/>
              </a:pPr>
              <a:t>12/17/25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7411D61-D85C-F44A-A42E-9D92B52A4B5D}" type="slidenum">
              <a:rPr lang="en-US" altLang="en-US" smtClean="0"/>
              <a:pPr>
                <a:defRPr/>
              </a:pPr>
              <a:t>‹#›</a:t>
            </a:fld>
            <a:endParaRPr lang="en-US" altLang="en-US"/>
          </a:p>
        </p:txBody>
      </p:sp>
    </p:spTree>
    <p:extLst>
      <p:ext uri="{BB962C8B-B14F-4D97-AF65-F5344CB8AC3E}">
        <p14:creationId xmlns:p14="http://schemas.microsoft.com/office/powerpoint/2010/main" val="2937906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t>Aswath Damodaran</a:t>
            </a:r>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4B8955B-F1D4-2F48-88BF-4C684A754862}" type="slidenum">
              <a:rPr lang="en-US" altLang="en-US" smtClean="0"/>
              <a:pPr>
                <a:defRPr/>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10207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917A11AA-9566-584E-8EC4-66E24604E763}" type="datetimeFigureOut">
              <a:rPr lang="en-US" altLang="en-US" smtClean="0"/>
              <a:pPr>
                <a:defRPr/>
              </a:pPr>
              <a:t>12/17/25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4F75F6B2-9EA1-9547-A60D-E3E89DA4362E}"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1417995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EE61F15-067B-584D-B6E4-5CFDE37DB020}" type="datetimeFigureOut">
              <a:rPr lang="en-US" altLang="en-US" smtClean="0"/>
              <a:pPr>
                <a:defRPr/>
              </a:pPr>
              <a:t>12/17/25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5EC8CA-A300-CC44-8CE3-1A55E2257019}" type="slidenum">
              <a:rPr lang="en-US" altLang="en-US" smtClean="0"/>
              <a:pPr>
                <a:defRPr/>
              </a:pPr>
              <a:t>‹#›</a:t>
            </a:fld>
            <a:endParaRPr lang="en-US" altLang="en-US"/>
          </a:p>
        </p:txBody>
      </p:sp>
    </p:spTree>
    <p:extLst>
      <p:ext uri="{BB962C8B-B14F-4D97-AF65-F5344CB8AC3E}">
        <p14:creationId xmlns:p14="http://schemas.microsoft.com/office/powerpoint/2010/main" val="4101101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r>
              <a:rPr lang="en-US"/>
              <a:t>Aswath Damodaran</a:t>
            </a:r>
            <a:endParaRPr lang="en-US" dirty="0"/>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fld id="{F4B8955B-F1D4-2F48-88BF-4C684A754862}" type="slidenum">
              <a:rPr lang="en-US" altLang="en-US" smtClean="0"/>
              <a:pPr>
                <a:defRPr/>
              </a:pPr>
              <a:t>‹#›</a:t>
            </a:fld>
            <a:endParaRPr lang="en-US" altLang="en-US"/>
          </a:p>
        </p:txBody>
      </p:sp>
    </p:spTree>
    <p:extLst>
      <p:ext uri="{BB962C8B-B14F-4D97-AF65-F5344CB8AC3E}">
        <p14:creationId xmlns:p14="http://schemas.microsoft.com/office/powerpoint/2010/main" val="956391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E1CC270D-FF3D-9546-84D1-0909AD86FD66}" type="datetimeFigureOut">
              <a:rPr lang="en-US" altLang="en-US" smtClean="0"/>
              <a:pPr>
                <a:defRPr/>
              </a:pPr>
              <a:t>12/17/25</a:t>
            </a:fld>
            <a:endParaRPr lang="en-US" altLang="en-US"/>
          </a:p>
        </p:txBody>
      </p:sp>
      <p:sp>
        <p:nvSpPr>
          <p:cNvPr id="10" name="Slide Number Placeholder 9"/>
          <p:cNvSpPr>
            <a:spLocks noGrp="1"/>
          </p:cNvSpPr>
          <p:nvPr>
            <p:ph type="sldNum" sz="quarter" idx="12"/>
          </p:nvPr>
        </p:nvSpPr>
        <p:spPr/>
        <p:txBody>
          <a:bodyPr/>
          <a:lstStyle/>
          <a:p>
            <a:pPr>
              <a:defRPr/>
            </a:pPr>
            <a:fld id="{96CAF988-7EA1-F14E-BE90-9BCE5135BECA}" type="slidenum">
              <a:rPr lang="en-US" altLang="en-US" smtClean="0"/>
              <a:pPr>
                <a:defRPr/>
              </a:pPr>
              <a:t>‹#›</a:t>
            </a:fld>
            <a:endParaRPr lang="en-US" altLang="en-US"/>
          </a:p>
        </p:txBody>
      </p:sp>
    </p:spTree>
    <p:extLst>
      <p:ext uri="{BB962C8B-B14F-4D97-AF65-F5344CB8AC3E}">
        <p14:creationId xmlns:p14="http://schemas.microsoft.com/office/powerpoint/2010/main" val="4018348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C45DC0D2-5712-CC4E-A71A-1783C2CCDF6F}" type="datetimeFigureOut">
              <a:rPr lang="en-US" altLang="en-US" smtClean="0"/>
              <a:pPr>
                <a:defRPr/>
              </a:pPr>
              <a:t>12/17/25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569B913-4562-CB43-8FEA-643CB9BD2709}" type="slidenum">
              <a:rPr lang="en-US" altLang="en-US" smtClean="0"/>
              <a:pPr>
                <a:defRPr/>
              </a:pPr>
              <a:t>‹#›</a:t>
            </a:fld>
            <a:endParaRPr lang="en-US" altLang="en-US"/>
          </a:p>
        </p:txBody>
      </p:sp>
    </p:spTree>
    <p:extLst>
      <p:ext uri="{BB962C8B-B14F-4D97-AF65-F5344CB8AC3E}">
        <p14:creationId xmlns:p14="http://schemas.microsoft.com/office/powerpoint/2010/main" val="116333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C58945A-7112-BF4A-9FD7-10FBE9CB45CB}" type="datetimeFigureOut">
              <a:rPr lang="en-US" altLang="en-US" smtClean="0"/>
              <a:pPr>
                <a:defRPr/>
              </a:pPr>
              <a:t>12/17/25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F425E0E-D2E1-1A4F-B023-F5474D37F484}" type="slidenum">
              <a:rPr lang="en-US" altLang="en-US" smtClean="0"/>
              <a:pPr>
                <a:defRPr/>
              </a:pPr>
              <a:t>‹#›</a:t>
            </a:fld>
            <a:endParaRPr lang="en-US" altLang="en-US"/>
          </a:p>
        </p:txBody>
      </p:sp>
    </p:spTree>
    <p:extLst>
      <p:ext uri="{BB962C8B-B14F-4D97-AF65-F5344CB8AC3E}">
        <p14:creationId xmlns:p14="http://schemas.microsoft.com/office/powerpoint/2010/main" val="678680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1486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260225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r>
              <a:rPr lang="en-US"/>
              <a:t>Aswath Damodaran</a:t>
            </a:r>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F4B8955B-F1D4-2F48-88BF-4C684A754862}" type="slidenum">
              <a:rPr lang="en-US" altLang="en-US" smtClean="0"/>
              <a:pPr>
                <a:defRPr/>
              </a:pPr>
              <a:t>‹#›</a:t>
            </a:fld>
            <a:endParaRPr lang="en-US" altLang="en-US"/>
          </a:p>
        </p:txBody>
      </p:sp>
    </p:spTree>
    <p:extLst>
      <p:ext uri="{BB962C8B-B14F-4D97-AF65-F5344CB8AC3E}">
        <p14:creationId xmlns:p14="http://schemas.microsoft.com/office/powerpoint/2010/main" val="1528432909"/>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DF9639D4-EE4D-684F-A282-62565383FC4E}"/>
              </a:ext>
            </a:extLst>
          </p:cNvPr>
          <p:cNvSpPr>
            <a:spLocks noGrp="1" noChangeArrowheads="1"/>
          </p:cNvSpPr>
          <p:nvPr>
            <p:ph type="ctrTitle"/>
          </p:nvPr>
        </p:nvSpPr>
        <p:spPr/>
        <p:txBody>
          <a:bodyPr>
            <a:normAutofit/>
          </a:bodyPr>
          <a:lstStyle/>
          <a:p>
            <a:pPr eaLnBrk="1" fontAlgn="auto" hangingPunct="1">
              <a:spcAft>
                <a:spcPts val="0"/>
              </a:spcAft>
              <a:defRPr/>
            </a:pPr>
            <a:r>
              <a:rPr lang="en-US" altLang="en-US" dirty="0">
                <a:ea typeface="ＭＳ Ｐゴシック" panose="020B0600070205080204" pitchFamily="34" charset="-128"/>
              </a:rPr>
              <a:t>Investing in alternatives</a:t>
            </a:r>
          </a:p>
        </p:txBody>
      </p:sp>
      <p:sp>
        <p:nvSpPr>
          <p:cNvPr id="4099" name="Rectangle 3">
            <a:extLst>
              <a:ext uri="{FF2B5EF4-FFF2-40B4-BE49-F238E27FC236}">
                <a16:creationId xmlns:a16="http://schemas.microsoft.com/office/drawing/2014/main" id="{E00DBA91-961B-AE47-9AAE-69709414E607}"/>
              </a:ext>
            </a:extLst>
          </p:cNvPr>
          <p:cNvSpPr>
            <a:spLocks noGrp="1" noChangeArrowheads="1"/>
          </p:cNvSpPr>
          <p:nvPr>
            <p:ph type="subTitle" idx="1"/>
          </p:nvPr>
        </p:nvSpPr>
        <p:spPr>
          <a:xfrm>
            <a:off x="685800" y="4389383"/>
            <a:ext cx="5918454" cy="1069848"/>
          </a:xfrm>
        </p:spPr>
        <p:txBody>
          <a:bodyPr rtlCol="0">
            <a:normAutofit/>
          </a:bodyPr>
          <a:lstStyle/>
          <a:p>
            <a:pPr eaLnBrk="1" fontAlgn="auto" hangingPunct="1">
              <a:spcAft>
                <a:spcPts val="0"/>
              </a:spcAft>
              <a:buFont typeface="Arial"/>
              <a:buNone/>
              <a:defRPr/>
            </a:pPr>
            <a:r>
              <a:rPr lang="en-US" dirty="0"/>
              <a:t>Gold, Bitcoin and Beanie Babies!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1E9B6B66-A8D7-2649-82A8-78AD231862EF}"/>
              </a:ext>
            </a:extLst>
          </p:cNvPr>
          <p:cNvSpPr>
            <a:spLocks noGrp="1" noChangeArrowheads="1"/>
          </p:cNvSpPr>
          <p:nvPr>
            <p:ph type="title"/>
          </p:nvPr>
        </p:nvSpPr>
        <p:spPr/>
        <p:txBody>
          <a:bodyPr/>
          <a:lstStyle/>
          <a:p>
            <a:r>
              <a:rPr lang="en-US" altLang="en-US" dirty="0"/>
              <a:t>Alternatives to what?</a:t>
            </a:r>
          </a:p>
        </p:txBody>
      </p:sp>
      <p:sp>
        <p:nvSpPr>
          <p:cNvPr id="5123" name="Rectangle 3">
            <a:extLst>
              <a:ext uri="{FF2B5EF4-FFF2-40B4-BE49-F238E27FC236}">
                <a16:creationId xmlns:a16="http://schemas.microsoft.com/office/drawing/2014/main" id="{056C6539-2CA4-A34B-B316-BA4F5FD6C43F}"/>
              </a:ext>
            </a:extLst>
          </p:cNvPr>
          <p:cNvSpPr>
            <a:spLocks noGrp="1" noChangeArrowheads="1"/>
          </p:cNvSpPr>
          <p:nvPr>
            <p:ph idx="1"/>
          </p:nvPr>
        </p:nvSpPr>
        <p:spPr/>
        <p:txBody>
          <a:bodyPr>
            <a:normAutofit fontScale="92500" lnSpcReduction="10000"/>
          </a:bodyPr>
          <a:lstStyle/>
          <a:p>
            <a:r>
              <a:rPr lang="en-US" dirty="0"/>
              <a:t>It is true that most of the investment philosophies that we have talked about in this book are </a:t>
            </a:r>
            <a:r>
              <a:rPr lang="en-US" b="1" dirty="0"/>
              <a:t>directed at those who invest in stocks and bonds with long-only strategies</a:t>
            </a:r>
            <a:r>
              <a:rPr lang="en-US" dirty="0"/>
              <a:t>. </a:t>
            </a:r>
          </a:p>
          <a:p>
            <a:r>
              <a:rPr lang="en-US" dirty="0"/>
              <a:t>It is also true that in the process, we are </a:t>
            </a:r>
            <a:r>
              <a:rPr lang="en-US" b="1" dirty="0"/>
              <a:t>ignoring vast swaths of the investment universe</a:t>
            </a:r>
            <a:r>
              <a:rPr lang="en-US" dirty="0"/>
              <a:t>, from other asset classes (real estate, collectibles, cryptos) to investing and building private businesses to selling short and derivatives trading. </a:t>
            </a:r>
          </a:p>
          <a:p>
            <a:r>
              <a:rPr lang="en-US" dirty="0"/>
              <a:t>These ignored investment classes are what fall under the </a:t>
            </a:r>
            <a:r>
              <a:rPr lang="en-US" b="1" dirty="0"/>
              <a:t>rubric of alternative investments</a:t>
            </a:r>
            <a:r>
              <a:rPr lang="en-US" dirty="0"/>
              <a:t>, and while many of these choices have been with us for as long as we have had financial markets, they were accessible to only a small subset of investors for much of that period.</a:t>
            </a:r>
          </a:p>
          <a:p>
            <a:r>
              <a:rPr lang="en-US" dirty="0"/>
              <a:t>In terms of investment philosophies, there are </a:t>
            </a:r>
            <a:r>
              <a:rPr lang="en-US" b="1" dirty="0"/>
              <a:t>significant numbers of investors who have made their money by owning and building their own businesses, trading gold or crypto, or even collecting artwork. </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a:extLst>
              <a:ext uri="{FF2B5EF4-FFF2-40B4-BE49-F238E27FC236}">
                <a16:creationId xmlns:a16="http://schemas.microsoft.com/office/drawing/2014/main" id="{15604EBB-659D-0F42-B7E5-825E315CD188}"/>
              </a:ext>
            </a:extLst>
          </p:cNvPr>
          <p:cNvSpPr>
            <a:spLocks noGrp="1" noChangeArrowheads="1"/>
          </p:cNvSpPr>
          <p:nvPr>
            <p:ph type="title"/>
          </p:nvPr>
        </p:nvSpPr>
        <p:spPr/>
        <p:txBody>
          <a:bodyPr rtlCol="0">
            <a:normAutofit/>
          </a:bodyPr>
          <a:lstStyle/>
          <a:p>
            <a:pPr eaLnBrk="1" fontAlgn="auto" hangingPunct="1">
              <a:spcAft>
                <a:spcPts val="0"/>
              </a:spcAft>
              <a:defRPr/>
            </a:pPr>
            <a:r>
              <a:rPr lang="en-US" dirty="0"/>
              <a:t>The alternative investment universe</a:t>
            </a:r>
          </a:p>
        </p:txBody>
      </p:sp>
      <p:pic>
        <p:nvPicPr>
          <p:cNvPr id="2" name="Content Placeholder 1">
            <a:extLst>
              <a:ext uri="{FF2B5EF4-FFF2-40B4-BE49-F238E27FC236}">
                <a16:creationId xmlns:a16="http://schemas.microsoft.com/office/drawing/2014/main" id="{9C460E35-8C9C-ED61-2C7D-05402E78379A}"/>
              </a:ext>
            </a:extLst>
          </p:cNvPr>
          <p:cNvPicPr>
            <a:picLocks noGrp="1" noChangeAspect="1"/>
          </p:cNvPicPr>
          <p:nvPr>
            <p:ph idx="1"/>
          </p:nvPr>
        </p:nvPicPr>
        <p:blipFill>
          <a:blip r:embed="rId2"/>
          <a:stretch>
            <a:fillRect/>
          </a:stretch>
        </p:blipFill>
        <p:spPr>
          <a:xfrm>
            <a:off x="1637481" y="1752600"/>
            <a:ext cx="5869038" cy="4419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FC6D3ADB-60DE-9B47-988F-616D8296D40F}"/>
              </a:ext>
            </a:extLst>
          </p:cNvPr>
          <p:cNvSpPr>
            <a:spLocks noGrp="1" noChangeArrowheads="1"/>
          </p:cNvSpPr>
          <p:nvPr>
            <p:ph type="title"/>
          </p:nvPr>
        </p:nvSpPr>
        <p:spPr/>
        <p:txBody>
          <a:bodyPr/>
          <a:lstStyle/>
          <a:p>
            <a:r>
              <a:rPr lang="en-US" altLang="en-US" dirty="0"/>
              <a:t>1. Long/Short</a:t>
            </a:r>
          </a:p>
        </p:txBody>
      </p:sp>
      <p:sp>
        <p:nvSpPr>
          <p:cNvPr id="292867" name="Rectangle 3">
            <a:extLst>
              <a:ext uri="{FF2B5EF4-FFF2-40B4-BE49-F238E27FC236}">
                <a16:creationId xmlns:a16="http://schemas.microsoft.com/office/drawing/2014/main" id="{EA753516-A9E6-564E-BE63-E08534A79AF1}"/>
              </a:ext>
            </a:extLst>
          </p:cNvPr>
          <p:cNvSpPr>
            <a:spLocks noGrp="1" noChangeArrowheads="1"/>
          </p:cNvSpPr>
          <p:nvPr>
            <p:ph idx="1"/>
          </p:nvPr>
        </p:nvSpPr>
        <p:spPr/>
        <p:txBody>
          <a:bodyPr>
            <a:normAutofit fontScale="92500" lnSpcReduction="10000"/>
          </a:bodyPr>
          <a:lstStyle/>
          <a:p>
            <a:r>
              <a:rPr lang="en-US" b="1" dirty="0"/>
              <a:t>In principle, there is little difference between being long on an investment and holding a short position</a:t>
            </a:r>
            <a:r>
              <a:rPr lang="en-US" dirty="0"/>
              <a:t>, with the only real divergence being in the sequencing of cash flows. In practice, though, </a:t>
            </a:r>
            <a:r>
              <a:rPr lang="en-US" b="1" dirty="0"/>
              <a:t>regulators and a subset of investors seem to view short selling more negatively</a:t>
            </a:r>
            <a:r>
              <a:rPr lang="en-US" dirty="0"/>
              <a:t>.</a:t>
            </a:r>
          </a:p>
          <a:p>
            <a:r>
              <a:rPr lang="en-US" b="1" dirty="0"/>
              <a:t>Many institutional investors, including most mutual, pension, and endowment funds, are restricted from taking short positions </a:t>
            </a:r>
            <a:r>
              <a:rPr lang="en-US" dirty="0"/>
              <a:t>on investments, with exceptions sometimes carved out for hedging. For close to a century, at least in the United States, hedge funds have been given the freedom to short assets, and while they do not always use that power to benefit, it is undeniable that having that power allows them to create return distributions that are different from those faced by long-only investors. </a:t>
            </a:r>
          </a:p>
          <a:p>
            <a:r>
              <a:rPr lang="en-US" dirty="0"/>
              <a:t>Finally, it is worth noting that the op</a:t>
            </a:r>
            <a:r>
              <a:rPr lang="en-US" b="1" dirty="0"/>
              <a:t>ening of derivatives markets </a:t>
            </a:r>
            <a:r>
              <a:rPr lang="en-US" dirty="0"/>
              <a:t>in the last few decades has created new avenues for shorting assets.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EFC1526F-C249-0F47-A2CD-10337CB9BAB8}"/>
              </a:ext>
            </a:extLst>
          </p:cNvPr>
          <p:cNvSpPr>
            <a:spLocks noGrp="1" noChangeArrowheads="1"/>
          </p:cNvSpPr>
          <p:nvPr>
            <p:ph type="title"/>
          </p:nvPr>
        </p:nvSpPr>
        <p:spPr/>
        <p:txBody>
          <a:bodyPr/>
          <a:lstStyle/>
          <a:p>
            <a:r>
              <a:rPr lang="en-US" altLang="en-US" dirty="0"/>
              <a:t>2. Public/Private</a:t>
            </a:r>
          </a:p>
        </p:txBody>
      </p:sp>
      <p:sp>
        <p:nvSpPr>
          <p:cNvPr id="294915" name="Rectangle 3">
            <a:extLst>
              <a:ext uri="{FF2B5EF4-FFF2-40B4-BE49-F238E27FC236}">
                <a16:creationId xmlns:a16="http://schemas.microsoft.com/office/drawing/2014/main" id="{34505D79-60F2-4E4E-AAF1-16B7C530B335}"/>
              </a:ext>
            </a:extLst>
          </p:cNvPr>
          <p:cNvSpPr>
            <a:spLocks noGrp="1" noChangeArrowheads="1"/>
          </p:cNvSpPr>
          <p:nvPr>
            <p:ph idx="1"/>
          </p:nvPr>
        </p:nvSpPr>
        <p:spPr/>
        <p:txBody>
          <a:bodyPr>
            <a:normAutofit/>
          </a:bodyPr>
          <a:lstStyle/>
          <a:p>
            <a:r>
              <a:rPr lang="en-US" dirty="0"/>
              <a:t>For </a:t>
            </a:r>
            <a:r>
              <a:rPr lang="en-US" b="1" dirty="0"/>
              <a:t>young private businesses</a:t>
            </a:r>
            <a:r>
              <a:rPr lang="en-US" dirty="0"/>
              <a:t>, and especially those that aspire to become bigger and eventually go public, it is </a:t>
            </a:r>
            <a:r>
              <a:rPr lang="en-US" b="1" dirty="0"/>
              <a:t>venture capital </a:t>
            </a:r>
            <a:r>
              <a:rPr lang="en-US" dirty="0"/>
              <a:t>that fills the void, covering the spectrum from angel financing for idea businesses to growth capital for firms further along in their evolution. </a:t>
            </a:r>
          </a:p>
          <a:p>
            <a:r>
              <a:rPr lang="en-US" dirty="0"/>
              <a:t>For </a:t>
            </a:r>
            <a:r>
              <a:rPr lang="en-US" b="1" dirty="0"/>
              <a:t>more established private businesses</a:t>
            </a:r>
            <a:r>
              <a:rPr lang="en-US" dirty="0"/>
              <a:t>, some of which need capital to grow and some of which have owners who want to cash out, the capital has come from </a:t>
            </a:r>
            <a:r>
              <a:rPr lang="en-US" b="1" dirty="0"/>
              <a:t>private equity investors</a:t>
            </a:r>
            <a:r>
              <a:rPr lang="en-US" dirty="0"/>
              <a:t>. </a:t>
            </a:r>
          </a:p>
          <a:p>
            <a:r>
              <a:rPr lang="en-US" dirty="0"/>
              <a:t>On the debt front, the public debt and bank debt market is </a:t>
            </a:r>
            <a:r>
              <a:rPr lang="en-US" b="1" dirty="0"/>
              <a:t>supplemented by private credit, where investors pool funds to lend to private businesses</a:t>
            </a:r>
            <a:r>
              <a:rPr lang="en-US" dirty="0"/>
              <a:t>, with negotiated rates and terms, a process that has been around a while, but one that has also become formalized and a much larger source of funds.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51661E01-41C9-A446-ACE0-1774E0F9E9C7}"/>
              </a:ext>
            </a:extLst>
          </p:cNvPr>
          <p:cNvSpPr>
            <a:spLocks noGrp="1" noChangeArrowheads="1"/>
          </p:cNvSpPr>
          <p:nvPr>
            <p:ph type="title"/>
          </p:nvPr>
        </p:nvSpPr>
        <p:spPr/>
        <p:txBody>
          <a:bodyPr/>
          <a:lstStyle/>
          <a:p>
            <a:r>
              <a:rPr lang="en-US" altLang="en-US" dirty="0"/>
              <a:t>3. Asset classes</a:t>
            </a:r>
          </a:p>
        </p:txBody>
      </p:sp>
      <p:sp>
        <p:nvSpPr>
          <p:cNvPr id="11266" name="Rectangle 3">
            <a:extLst>
              <a:ext uri="{FF2B5EF4-FFF2-40B4-BE49-F238E27FC236}">
                <a16:creationId xmlns:a16="http://schemas.microsoft.com/office/drawing/2014/main" id="{082F203C-1C74-2749-ADC0-09D043787464}"/>
              </a:ext>
            </a:extLst>
          </p:cNvPr>
          <p:cNvSpPr>
            <a:spLocks noGrp="1" noChangeArrowheads="1"/>
          </p:cNvSpPr>
          <p:nvPr>
            <p:ph idx="1"/>
          </p:nvPr>
        </p:nvSpPr>
        <p:spPr/>
        <p:txBody>
          <a:bodyPr>
            <a:normAutofit fontScale="92500" lnSpcReduction="10000"/>
          </a:bodyPr>
          <a:lstStyle/>
          <a:p>
            <a:r>
              <a:rPr lang="en-US" b="1" dirty="0"/>
              <a:t>Real estate: </a:t>
            </a:r>
            <a:r>
              <a:rPr lang="en-US" dirty="0"/>
              <a:t>For much of the twentieth century, real estate remained outside the purview of public markets, with a segmented investor base and illiquid investments, requiring localized knowledge. That is </a:t>
            </a:r>
            <a:r>
              <a:rPr lang="en-US" b="1" dirty="0"/>
              <a:t>starting to change</a:t>
            </a:r>
            <a:r>
              <a:rPr lang="en-US" dirty="0"/>
              <a:t>.</a:t>
            </a:r>
          </a:p>
          <a:p>
            <a:r>
              <a:rPr lang="en-US" b="1" dirty="0"/>
              <a:t>Collectibles</a:t>
            </a:r>
            <a:r>
              <a:rPr lang="en-US" dirty="0"/>
              <a:t>: The collectible asset class spans an array of investment, most of which generate little or no cash flows, but derive their pricing from scarcity and enduring demand. </a:t>
            </a:r>
          </a:p>
          <a:p>
            <a:pPr lvl="1"/>
            <a:r>
              <a:rPr lang="en-US" dirty="0"/>
              <a:t>The first and perhaps the longest standing collectible is </a:t>
            </a:r>
            <a:r>
              <a:rPr lang="en-US" b="1" dirty="0"/>
              <a:t>gold</a:t>
            </a:r>
            <a:r>
              <a:rPr lang="en-US" dirty="0"/>
              <a:t>, a draw for investors during inflationary period or when they lose faith in fiat currencies and governments. </a:t>
            </a:r>
          </a:p>
          <a:p>
            <a:pPr lvl="1"/>
            <a:r>
              <a:rPr lang="en-US" dirty="0"/>
              <a:t>The second is </a:t>
            </a:r>
            <a:r>
              <a:rPr lang="en-US" b="1" dirty="0"/>
              <a:t>artwork</a:t>
            </a:r>
            <a:r>
              <a:rPr lang="en-US" dirty="0"/>
              <a:t>, ranging from paintings from the masters to digital art (non-fungible tokens or NFTs), that presumably offers owners not just financial returns but emotional dividends. </a:t>
            </a:r>
          </a:p>
          <a:p>
            <a:pPr lvl="1"/>
            <a:r>
              <a:rPr lang="en-US" dirty="0"/>
              <a:t>At the risk of raising the ire of </a:t>
            </a:r>
            <a:r>
              <a:rPr lang="en-US" b="1" dirty="0"/>
              <a:t>crypto</a:t>
            </a:r>
            <a:r>
              <a:rPr lang="en-US" dirty="0"/>
              <a:t> enthusiasts, we would argue that much of the crypto space (and especially bitcoin) also fall into this grouping, with a combination of scarcity and trading demand determining pricing.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9A6A2C3A-743B-EE4A-B2CC-F0A10745E900}"/>
              </a:ext>
            </a:extLst>
          </p:cNvPr>
          <p:cNvSpPr>
            <a:spLocks noGrp="1" noChangeArrowheads="1"/>
          </p:cNvSpPr>
          <p:nvPr>
            <p:ph type="title"/>
          </p:nvPr>
        </p:nvSpPr>
        <p:spPr/>
        <p:txBody>
          <a:bodyPr/>
          <a:lstStyle/>
          <a:p>
            <a:r>
              <a:rPr lang="en-US" altLang="en-US" dirty="0"/>
              <a:t>The sales pitch for alternatives!</a:t>
            </a:r>
          </a:p>
        </p:txBody>
      </p:sp>
      <p:sp>
        <p:nvSpPr>
          <p:cNvPr id="25602" name="Rectangle 3">
            <a:extLst>
              <a:ext uri="{FF2B5EF4-FFF2-40B4-BE49-F238E27FC236}">
                <a16:creationId xmlns:a16="http://schemas.microsoft.com/office/drawing/2014/main" id="{9CA5E5CD-B132-CB4E-A8CB-41B02752FCDB}"/>
              </a:ext>
            </a:extLst>
          </p:cNvPr>
          <p:cNvSpPr>
            <a:spLocks noGrp="1" noChangeArrowheads="1"/>
          </p:cNvSpPr>
          <p:nvPr>
            <p:ph idx="1"/>
          </p:nvPr>
        </p:nvSpPr>
        <p:spPr/>
        <p:txBody>
          <a:bodyPr>
            <a:normAutofit/>
          </a:bodyPr>
          <a:lstStyle/>
          <a:p>
            <a:r>
              <a:rPr lang="en-US" dirty="0"/>
              <a:t>The strongest pitch for adding alternative investments to a portfolio dominated by publicly traded stocks and bonds comes from a basic building block for portfolio theory, which is that adding investments that </a:t>
            </a:r>
            <a:r>
              <a:rPr lang="en-US" b="1" dirty="0"/>
              <a:t>have low correlation to the existing holdings in a portfolio </a:t>
            </a:r>
            <a:r>
              <a:rPr lang="en-US" dirty="0"/>
              <a:t>can create better risk/return trade-offs for investors. </a:t>
            </a:r>
          </a:p>
          <a:p>
            <a:r>
              <a:rPr lang="en-US" dirty="0"/>
              <a:t>That pitch has been supplemented in the last two decades with arguments that alternative investments also offer a </a:t>
            </a:r>
            <a:r>
              <a:rPr lang="en-US" b="1" dirty="0"/>
              <a:t>greater chance of finding market mistakes and inefficiencies</a:t>
            </a:r>
            <a:r>
              <a:rPr lang="en-US" dirty="0"/>
              <a:t>, partly because they are more likely to persist in these markets, and partly because of superior management skills on the part of alternative investment managers, particularly hedge funds and private equity.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8839CCC6-6FB9-5549-9C7F-45C3A135FAB3}"/>
              </a:ext>
            </a:extLst>
          </p:cNvPr>
          <p:cNvSpPr>
            <a:spLocks noGrp="1" noChangeArrowheads="1"/>
          </p:cNvSpPr>
          <p:nvPr>
            <p:ph type="title"/>
          </p:nvPr>
        </p:nvSpPr>
        <p:spPr/>
        <p:txBody>
          <a:bodyPr/>
          <a:lstStyle/>
          <a:p>
            <a:pPr eaLnBrk="1" hangingPunct="1"/>
            <a:r>
              <a:rPr lang="en-US" altLang="en-US" dirty="0"/>
              <a:t>1. The correlation argument</a:t>
            </a:r>
          </a:p>
        </p:txBody>
      </p:sp>
      <p:graphicFrame>
        <p:nvGraphicFramePr>
          <p:cNvPr id="2" name="Content Placeholder 1">
            <a:extLst>
              <a:ext uri="{FF2B5EF4-FFF2-40B4-BE49-F238E27FC236}">
                <a16:creationId xmlns:a16="http://schemas.microsoft.com/office/drawing/2014/main" id="{92414F93-FD2F-5694-6CD3-9FD3BA9691B2}"/>
              </a:ext>
            </a:extLst>
          </p:cNvPr>
          <p:cNvGraphicFramePr>
            <a:graphicFrameLocks noGrp="1"/>
          </p:cNvGraphicFramePr>
          <p:nvPr>
            <p:ph idx="1"/>
            <p:extLst>
              <p:ext uri="{D42A27DB-BD31-4B8C-83A1-F6EECF244321}">
                <p14:modId xmlns:p14="http://schemas.microsoft.com/office/powerpoint/2010/main" val="2411370329"/>
              </p:ext>
            </p:extLst>
          </p:nvPr>
        </p:nvGraphicFramePr>
        <p:xfrm>
          <a:off x="1110572" y="1714446"/>
          <a:ext cx="7652428" cy="4675066"/>
        </p:xfrm>
        <a:graphic>
          <a:graphicData uri="http://schemas.openxmlformats.org/drawingml/2006/table">
            <a:tbl>
              <a:tblPr firstRow="1" firstCol="1" bandRow="1">
                <a:tableStyleId>{073A0DAA-6AF3-43AB-8588-CEC1D06C72B9}</a:tableStyleId>
              </a:tblPr>
              <a:tblGrid>
                <a:gridCol w="953493">
                  <a:extLst>
                    <a:ext uri="{9D8B030D-6E8A-4147-A177-3AD203B41FA5}">
                      <a16:colId xmlns:a16="http://schemas.microsoft.com/office/drawing/2014/main" val="509925688"/>
                    </a:ext>
                  </a:extLst>
                </a:gridCol>
                <a:gridCol w="777486">
                  <a:extLst>
                    <a:ext uri="{9D8B030D-6E8A-4147-A177-3AD203B41FA5}">
                      <a16:colId xmlns:a16="http://schemas.microsoft.com/office/drawing/2014/main" val="1407987472"/>
                    </a:ext>
                  </a:extLst>
                </a:gridCol>
                <a:gridCol w="518835">
                  <a:extLst>
                    <a:ext uri="{9D8B030D-6E8A-4147-A177-3AD203B41FA5}">
                      <a16:colId xmlns:a16="http://schemas.microsoft.com/office/drawing/2014/main" val="944486013"/>
                    </a:ext>
                  </a:extLst>
                </a:gridCol>
                <a:gridCol w="878499">
                  <a:extLst>
                    <a:ext uri="{9D8B030D-6E8A-4147-A177-3AD203B41FA5}">
                      <a16:colId xmlns:a16="http://schemas.microsoft.com/office/drawing/2014/main" val="672477290"/>
                    </a:ext>
                  </a:extLst>
                </a:gridCol>
                <a:gridCol w="737694">
                  <a:extLst>
                    <a:ext uri="{9D8B030D-6E8A-4147-A177-3AD203B41FA5}">
                      <a16:colId xmlns:a16="http://schemas.microsoft.com/office/drawing/2014/main" val="196101330"/>
                    </a:ext>
                  </a:extLst>
                </a:gridCol>
                <a:gridCol w="529548">
                  <a:extLst>
                    <a:ext uri="{9D8B030D-6E8A-4147-A177-3AD203B41FA5}">
                      <a16:colId xmlns:a16="http://schemas.microsoft.com/office/drawing/2014/main" val="944379657"/>
                    </a:ext>
                  </a:extLst>
                </a:gridCol>
                <a:gridCol w="875438">
                  <a:extLst>
                    <a:ext uri="{9D8B030D-6E8A-4147-A177-3AD203B41FA5}">
                      <a16:colId xmlns:a16="http://schemas.microsoft.com/office/drawing/2014/main" val="4161156133"/>
                    </a:ext>
                  </a:extLst>
                </a:gridCol>
                <a:gridCol w="774426">
                  <a:extLst>
                    <a:ext uri="{9D8B030D-6E8A-4147-A177-3AD203B41FA5}">
                      <a16:colId xmlns:a16="http://schemas.microsoft.com/office/drawing/2014/main" val="2047995209"/>
                    </a:ext>
                  </a:extLst>
                </a:gridCol>
                <a:gridCol w="696370">
                  <a:extLst>
                    <a:ext uri="{9D8B030D-6E8A-4147-A177-3AD203B41FA5}">
                      <a16:colId xmlns:a16="http://schemas.microsoft.com/office/drawing/2014/main" val="3152808696"/>
                    </a:ext>
                  </a:extLst>
                </a:gridCol>
                <a:gridCol w="471390">
                  <a:extLst>
                    <a:ext uri="{9D8B030D-6E8A-4147-A177-3AD203B41FA5}">
                      <a16:colId xmlns:a16="http://schemas.microsoft.com/office/drawing/2014/main" val="3779320160"/>
                    </a:ext>
                  </a:extLst>
                </a:gridCol>
                <a:gridCol w="439249">
                  <a:extLst>
                    <a:ext uri="{9D8B030D-6E8A-4147-A177-3AD203B41FA5}">
                      <a16:colId xmlns:a16="http://schemas.microsoft.com/office/drawing/2014/main" val="3659385028"/>
                    </a:ext>
                  </a:extLst>
                </a:gridCol>
              </a:tblGrid>
              <a:tr h="676883">
                <a:tc>
                  <a:txBody>
                    <a:bodyPr/>
                    <a:lstStyle/>
                    <a:p>
                      <a:endParaRPr lang="en-US" sz="900">
                        <a:effectLst/>
                        <a:latin typeface="Times New Roman" panose="02020603050405020304" pitchFamily="18" charset="0"/>
                      </a:endParaRPr>
                    </a:p>
                  </a:txBody>
                  <a:tcPr marL="61084" marR="61084" marT="0" marB="0" anchor="ctr"/>
                </a:tc>
                <a:tc>
                  <a:txBody>
                    <a:bodyPr/>
                    <a:lstStyle/>
                    <a:p>
                      <a:pPr marL="0" marR="0">
                        <a:lnSpc>
                          <a:spcPct val="115000"/>
                        </a:lnSpc>
                        <a:spcBef>
                          <a:spcPts val="0"/>
                        </a:spcBef>
                        <a:spcAft>
                          <a:spcPts val="1000"/>
                        </a:spcAft>
                      </a:pPr>
                      <a:r>
                        <a:rPr lang="en-US" sz="1000">
                          <a:effectLst/>
                        </a:rPr>
                        <a:t>Investment Grade Bonds</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000">
                          <a:effectLst/>
                        </a:rPr>
                        <a:t>Cash</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000">
                          <a:effectLst/>
                        </a:rPr>
                        <a:t>Commodities</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000">
                          <a:effectLst/>
                        </a:rPr>
                        <a:t>Currencies</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000">
                          <a:effectLst/>
                        </a:rPr>
                        <a:t>Hedge Funds</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000">
                          <a:effectLst/>
                        </a:rPr>
                        <a:t>International Equity</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000">
                          <a:effectLst/>
                        </a:rPr>
                        <a:t>Long/Short Equity</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000">
                          <a:effectLst/>
                        </a:rPr>
                        <a:t>Managed Futures</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000">
                          <a:effectLst/>
                        </a:rPr>
                        <a:t>REITs</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000">
                          <a:effectLst/>
                        </a:rPr>
                        <a:t>S&amp;P 500</a:t>
                      </a:r>
                      <a:endParaRPr lang="en-US" sz="1100">
                        <a:effectLst/>
                        <a:latin typeface="Times New Roman" panose="02020603050405020304" pitchFamily="18" charset="0"/>
                        <a:ea typeface="Calibri" panose="020F0502020204030204" pitchFamily="34" charset="0"/>
                      </a:endParaRPr>
                    </a:p>
                  </a:txBody>
                  <a:tcPr marL="61084" marR="61084" marT="0" marB="0" anchor="ctr"/>
                </a:tc>
                <a:extLst>
                  <a:ext uri="{0D108BD9-81ED-4DB2-BD59-A6C34878D82A}">
                    <a16:rowId xmlns:a16="http://schemas.microsoft.com/office/drawing/2014/main" val="3788180585"/>
                  </a:ext>
                </a:extLst>
              </a:tr>
              <a:tr h="668709">
                <a:tc>
                  <a:txBody>
                    <a:bodyPr/>
                    <a:lstStyle/>
                    <a:p>
                      <a:pPr marL="0" marR="0">
                        <a:lnSpc>
                          <a:spcPct val="115000"/>
                        </a:lnSpc>
                        <a:spcBef>
                          <a:spcPts val="0"/>
                        </a:spcBef>
                        <a:spcAft>
                          <a:spcPts val="1000"/>
                        </a:spcAft>
                      </a:pPr>
                      <a:r>
                        <a:rPr lang="en-US" sz="1100">
                          <a:effectLst/>
                        </a:rPr>
                        <a:t>Investment Grade Bonds</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1.00</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extLst>
                  <a:ext uri="{0D108BD9-81ED-4DB2-BD59-A6C34878D82A}">
                    <a16:rowId xmlns:a16="http://schemas.microsoft.com/office/drawing/2014/main" val="1664169652"/>
                  </a:ext>
                </a:extLst>
              </a:tr>
              <a:tr h="174742">
                <a:tc>
                  <a:txBody>
                    <a:bodyPr/>
                    <a:lstStyle/>
                    <a:p>
                      <a:pPr marL="0" marR="0">
                        <a:lnSpc>
                          <a:spcPct val="115000"/>
                        </a:lnSpc>
                        <a:spcBef>
                          <a:spcPts val="0"/>
                        </a:spcBef>
                        <a:spcAft>
                          <a:spcPts val="1000"/>
                        </a:spcAft>
                      </a:pPr>
                      <a:r>
                        <a:rPr lang="en-US" sz="1100">
                          <a:effectLst/>
                        </a:rPr>
                        <a:t>Cash</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0.12</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1.00</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extLst>
                  <a:ext uri="{0D108BD9-81ED-4DB2-BD59-A6C34878D82A}">
                    <a16:rowId xmlns:a16="http://schemas.microsoft.com/office/drawing/2014/main" val="2289251923"/>
                  </a:ext>
                </a:extLst>
              </a:tr>
              <a:tr h="364687">
                <a:tc>
                  <a:txBody>
                    <a:bodyPr/>
                    <a:lstStyle/>
                    <a:p>
                      <a:pPr marL="0" marR="0">
                        <a:lnSpc>
                          <a:spcPct val="115000"/>
                        </a:lnSpc>
                        <a:spcBef>
                          <a:spcPts val="0"/>
                        </a:spcBef>
                        <a:spcAft>
                          <a:spcPts val="1000"/>
                        </a:spcAft>
                      </a:pPr>
                      <a:r>
                        <a:rPr lang="en-US" sz="1100">
                          <a:effectLst/>
                        </a:rPr>
                        <a:t>Commodities</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−0.18</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−0.12</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1.00</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extLst>
                  <a:ext uri="{0D108BD9-81ED-4DB2-BD59-A6C34878D82A}">
                    <a16:rowId xmlns:a16="http://schemas.microsoft.com/office/drawing/2014/main" val="2374452021"/>
                  </a:ext>
                </a:extLst>
              </a:tr>
              <a:tr h="364687">
                <a:tc>
                  <a:txBody>
                    <a:bodyPr/>
                    <a:lstStyle/>
                    <a:p>
                      <a:pPr marL="0" marR="0">
                        <a:lnSpc>
                          <a:spcPct val="115000"/>
                        </a:lnSpc>
                        <a:spcBef>
                          <a:spcPts val="0"/>
                        </a:spcBef>
                        <a:spcAft>
                          <a:spcPts val="1000"/>
                        </a:spcAft>
                      </a:pPr>
                      <a:r>
                        <a:rPr lang="en-US" sz="1100">
                          <a:effectLst/>
                        </a:rPr>
                        <a:t>Currencies</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−0.47</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−0.06</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−0.21</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1.00</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extLst>
                  <a:ext uri="{0D108BD9-81ED-4DB2-BD59-A6C34878D82A}">
                    <a16:rowId xmlns:a16="http://schemas.microsoft.com/office/drawing/2014/main" val="894064087"/>
                  </a:ext>
                </a:extLst>
              </a:tr>
              <a:tr h="364687">
                <a:tc>
                  <a:txBody>
                    <a:bodyPr/>
                    <a:lstStyle/>
                    <a:p>
                      <a:pPr marL="0" marR="0">
                        <a:lnSpc>
                          <a:spcPct val="115000"/>
                        </a:lnSpc>
                        <a:spcBef>
                          <a:spcPts val="0"/>
                        </a:spcBef>
                        <a:spcAft>
                          <a:spcPts val="1000"/>
                        </a:spcAft>
                      </a:pPr>
                      <a:r>
                        <a:rPr lang="en-US" sz="1100">
                          <a:effectLst/>
                        </a:rPr>
                        <a:t>Hedge Funds</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0.14</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−0.02</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0.6</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−0.25</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1.00</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extLst>
                  <a:ext uri="{0D108BD9-81ED-4DB2-BD59-A6C34878D82A}">
                    <a16:rowId xmlns:a16="http://schemas.microsoft.com/office/drawing/2014/main" val="1167068171"/>
                  </a:ext>
                </a:extLst>
              </a:tr>
              <a:tr h="501532">
                <a:tc>
                  <a:txBody>
                    <a:bodyPr/>
                    <a:lstStyle/>
                    <a:p>
                      <a:pPr marL="0" marR="0">
                        <a:lnSpc>
                          <a:spcPct val="115000"/>
                        </a:lnSpc>
                        <a:spcBef>
                          <a:spcPts val="0"/>
                        </a:spcBef>
                        <a:spcAft>
                          <a:spcPts val="1000"/>
                        </a:spcAft>
                      </a:pPr>
                      <a:r>
                        <a:rPr lang="en-US" sz="1100">
                          <a:effectLst/>
                        </a:rPr>
                        <a:t>International Equity</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0.41</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0.00</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0.45</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−0.57</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0.73</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1.00</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extLst>
                  <a:ext uri="{0D108BD9-81ED-4DB2-BD59-A6C34878D82A}">
                    <a16:rowId xmlns:a16="http://schemas.microsoft.com/office/drawing/2014/main" val="713248600"/>
                  </a:ext>
                </a:extLst>
              </a:tr>
              <a:tr h="501532">
                <a:tc>
                  <a:txBody>
                    <a:bodyPr/>
                    <a:lstStyle/>
                    <a:p>
                      <a:pPr marL="0" marR="0">
                        <a:lnSpc>
                          <a:spcPct val="115000"/>
                        </a:lnSpc>
                        <a:spcBef>
                          <a:spcPts val="0"/>
                        </a:spcBef>
                        <a:spcAft>
                          <a:spcPts val="1000"/>
                        </a:spcAft>
                      </a:pPr>
                      <a:r>
                        <a:rPr lang="en-US" sz="1100">
                          <a:effectLst/>
                        </a:rPr>
                        <a:t>Long/Short Equity</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0.3</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0.06</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0.46</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−0.4</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0.86</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0.84</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1.00</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extLst>
                  <a:ext uri="{0D108BD9-81ED-4DB2-BD59-A6C34878D82A}">
                    <a16:rowId xmlns:a16="http://schemas.microsoft.com/office/drawing/2014/main" val="2015296573"/>
                  </a:ext>
                </a:extLst>
              </a:tr>
              <a:tr h="501532">
                <a:tc>
                  <a:txBody>
                    <a:bodyPr/>
                    <a:lstStyle/>
                    <a:p>
                      <a:pPr marL="0" marR="0">
                        <a:lnSpc>
                          <a:spcPct val="115000"/>
                        </a:lnSpc>
                        <a:spcBef>
                          <a:spcPts val="0"/>
                        </a:spcBef>
                        <a:spcAft>
                          <a:spcPts val="1000"/>
                        </a:spcAft>
                      </a:pPr>
                      <a:r>
                        <a:rPr lang="en-US" sz="1100">
                          <a:effectLst/>
                        </a:rPr>
                        <a:t>Managed Futures</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−0.16</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−0.04</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0.04</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0.25</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0.34</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−0.12</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0.05</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1.00</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extLst>
                  <a:ext uri="{0D108BD9-81ED-4DB2-BD59-A6C34878D82A}">
                    <a16:rowId xmlns:a16="http://schemas.microsoft.com/office/drawing/2014/main" val="3446667569"/>
                  </a:ext>
                </a:extLst>
              </a:tr>
              <a:tr h="364624">
                <a:tc>
                  <a:txBody>
                    <a:bodyPr/>
                    <a:lstStyle/>
                    <a:p>
                      <a:pPr marL="0" marR="0">
                        <a:lnSpc>
                          <a:spcPct val="115000"/>
                        </a:lnSpc>
                        <a:spcBef>
                          <a:spcPts val="0"/>
                        </a:spcBef>
                        <a:spcAft>
                          <a:spcPts val="1000"/>
                        </a:spcAft>
                      </a:pPr>
                      <a:r>
                        <a:rPr lang="en-US" sz="1100">
                          <a:effectLst/>
                        </a:rPr>
                        <a:t>REITs</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0.58</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−0.05</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0.25</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−0.31</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0.61</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0.71</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0.66</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0.03</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1.00</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 </a:t>
                      </a:r>
                      <a:endParaRPr lang="en-US" sz="1100">
                        <a:effectLst/>
                        <a:latin typeface="Times New Roman" panose="02020603050405020304" pitchFamily="18" charset="0"/>
                        <a:ea typeface="Calibri" panose="020F0502020204030204" pitchFamily="34" charset="0"/>
                      </a:endParaRPr>
                    </a:p>
                  </a:txBody>
                  <a:tcPr marL="61084" marR="61084" marT="0" marB="0" anchor="ctr"/>
                </a:tc>
                <a:extLst>
                  <a:ext uri="{0D108BD9-81ED-4DB2-BD59-A6C34878D82A}">
                    <a16:rowId xmlns:a16="http://schemas.microsoft.com/office/drawing/2014/main" val="2569171070"/>
                  </a:ext>
                </a:extLst>
              </a:tr>
              <a:tr h="175305">
                <a:tc>
                  <a:txBody>
                    <a:bodyPr/>
                    <a:lstStyle/>
                    <a:p>
                      <a:pPr marL="0" marR="0">
                        <a:lnSpc>
                          <a:spcPct val="115000"/>
                        </a:lnSpc>
                        <a:spcBef>
                          <a:spcPts val="0"/>
                        </a:spcBef>
                        <a:spcAft>
                          <a:spcPts val="1000"/>
                        </a:spcAft>
                      </a:pPr>
                      <a:r>
                        <a:rPr lang="en-US" sz="1100">
                          <a:effectLst/>
                        </a:rPr>
                        <a:t>S&amp;P 500</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0.37</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0.4</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−0.39</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0.72</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0.86</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0.84</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−0.05</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a:effectLst/>
                        </a:rPr>
                        <a:t>0.78</a:t>
                      </a:r>
                      <a:endParaRPr lang="en-US" sz="1100">
                        <a:effectLst/>
                        <a:latin typeface="Times New Roman" panose="02020603050405020304" pitchFamily="18" charset="0"/>
                        <a:ea typeface="Calibri" panose="020F0502020204030204" pitchFamily="34" charset="0"/>
                      </a:endParaRPr>
                    </a:p>
                  </a:txBody>
                  <a:tcPr marL="61084" marR="61084" marT="0" marB="0" anchor="ctr"/>
                </a:tc>
                <a:tc>
                  <a:txBody>
                    <a:bodyPr/>
                    <a:lstStyle/>
                    <a:p>
                      <a:pPr marL="0" marR="0">
                        <a:lnSpc>
                          <a:spcPct val="115000"/>
                        </a:lnSpc>
                        <a:spcBef>
                          <a:spcPts val="0"/>
                        </a:spcBef>
                        <a:spcAft>
                          <a:spcPts val="1000"/>
                        </a:spcAft>
                      </a:pPr>
                      <a:r>
                        <a:rPr lang="en-US" sz="1100" dirty="0">
                          <a:effectLst/>
                        </a:rPr>
                        <a:t>1.00</a:t>
                      </a:r>
                      <a:endParaRPr lang="en-US" sz="1100" dirty="0">
                        <a:effectLst/>
                        <a:latin typeface="Times New Roman" panose="02020603050405020304" pitchFamily="18" charset="0"/>
                        <a:ea typeface="Calibri" panose="020F0502020204030204" pitchFamily="34" charset="0"/>
                      </a:endParaRPr>
                    </a:p>
                  </a:txBody>
                  <a:tcPr marL="61084" marR="61084" marT="0" marB="0" anchor="ctr"/>
                </a:tc>
                <a:extLst>
                  <a:ext uri="{0D108BD9-81ED-4DB2-BD59-A6C34878D82A}">
                    <a16:rowId xmlns:a16="http://schemas.microsoft.com/office/drawing/2014/main" val="2505251819"/>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6C094663-B596-7241-9BC7-EC95B0D1DD55}"/>
              </a:ext>
            </a:extLst>
          </p:cNvPr>
          <p:cNvSpPr>
            <a:spLocks noGrp="1" noChangeArrowheads="1"/>
          </p:cNvSpPr>
          <p:nvPr>
            <p:ph type="title"/>
          </p:nvPr>
        </p:nvSpPr>
        <p:spPr/>
        <p:txBody>
          <a:bodyPr/>
          <a:lstStyle/>
          <a:p>
            <a:r>
              <a:rPr lang="en-US" altLang="en-US" dirty="0"/>
              <a:t>The alternative alphas</a:t>
            </a:r>
          </a:p>
        </p:txBody>
      </p:sp>
      <p:pic>
        <p:nvPicPr>
          <p:cNvPr id="2" name="Content Placeholder 1">
            <a:extLst>
              <a:ext uri="{FF2B5EF4-FFF2-40B4-BE49-F238E27FC236}">
                <a16:creationId xmlns:a16="http://schemas.microsoft.com/office/drawing/2014/main" id="{DF16E28F-0A15-5945-1BE5-4E689002E7C0}"/>
              </a:ext>
            </a:extLst>
          </p:cNvPr>
          <p:cNvPicPr>
            <a:picLocks noGrp="1" noChangeAspect="1"/>
          </p:cNvPicPr>
          <p:nvPr>
            <p:ph idx="1"/>
          </p:nvPr>
        </p:nvPicPr>
        <p:blipFill>
          <a:blip r:embed="rId2"/>
          <a:stretch>
            <a:fillRect/>
          </a:stretch>
        </p:blipFill>
        <p:spPr>
          <a:xfrm>
            <a:off x="1558636" y="1752600"/>
            <a:ext cx="6026727" cy="4419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8B281-5F4A-7D76-300D-712585D4E4D4}"/>
              </a:ext>
            </a:extLst>
          </p:cNvPr>
          <p:cNvSpPr>
            <a:spLocks noGrp="1"/>
          </p:cNvSpPr>
          <p:nvPr>
            <p:ph type="title"/>
          </p:nvPr>
        </p:nvSpPr>
        <p:spPr/>
        <p:txBody>
          <a:bodyPr/>
          <a:lstStyle/>
          <a:p>
            <a:r>
              <a:rPr lang="en-US" dirty="0"/>
              <a:t>Price versus value: A revisit!</a:t>
            </a:r>
          </a:p>
        </p:txBody>
      </p:sp>
      <p:graphicFrame>
        <p:nvGraphicFramePr>
          <p:cNvPr id="4" name="Content Placeholder 3">
            <a:extLst>
              <a:ext uri="{FF2B5EF4-FFF2-40B4-BE49-F238E27FC236}">
                <a16:creationId xmlns:a16="http://schemas.microsoft.com/office/drawing/2014/main" id="{D7B0A01D-E16D-7D80-FD33-ABECE1B37BE1}"/>
              </a:ext>
            </a:extLst>
          </p:cNvPr>
          <p:cNvGraphicFramePr>
            <a:graphicFrameLocks noGrp="1"/>
          </p:cNvGraphicFramePr>
          <p:nvPr>
            <p:ph idx="1"/>
            <p:extLst>
              <p:ext uri="{D42A27DB-BD31-4B8C-83A1-F6EECF244321}">
                <p14:modId xmlns:p14="http://schemas.microsoft.com/office/powerpoint/2010/main" val="537071867"/>
              </p:ext>
            </p:extLst>
          </p:nvPr>
        </p:nvGraphicFramePr>
        <p:xfrm>
          <a:off x="838201" y="1903772"/>
          <a:ext cx="7619999" cy="4482606"/>
        </p:xfrm>
        <a:graphic>
          <a:graphicData uri="http://schemas.openxmlformats.org/drawingml/2006/table">
            <a:tbl>
              <a:tblPr firstRow="1" firstCol="1" bandRow="1">
                <a:tableStyleId>{073A0DAA-6AF3-43AB-8588-CEC1D06C72B9}</a:tableStyleId>
              </a:tblPr>
              <a:tblGrid>
                <a:gridCol w="1447799">
                  <a:extLst>
                    <a:ext uri="{9D8B030D-6E8A-4147-A177-3AD203B41FA5}">
                      <a16:colId xmlns:a16="http://schemas.microsoft.com/office/drawing/2014/main" val="3367804533"/>
                    </a:ext>
                  </a:extLst>
                </a:gridCol>
                <a:gridCol w="3048000">
                  <a:extLst>
                    <a:ext uri="{9D8B030D-6E8A-4147-A177-3AD203B41FA5}">
                      <a16:colId xmlns:a16="http://schemas.microsoft.com/office/drawing/2014/main" val="1744725023"/>
                    </a:ext>
                  </a:extLst>
                </a:gridCol>
                <a:gridCol w="3124200">
                  <a:extLst>
                    <a:ext uri="{9D8B030D-6E8A-4147-A177-3AD203B41FA5}">
                      <a16:colId xmlns:a16="http://schemas.microsoft.com/office/drawing/2014/main" val="2784645421"/>
                    </a:ext>
                  </a:extLst>
                </a:gridCol>
              </a:tblGrid>
              <a:tr h="86473">
                <a:tc>
                  <a:txBody>
                    <a:bodyPr/>
                    <a:lstStyle/>
                    <a:p>
                      <a:pPr marL="0" marR="0">
                        <a:lnSpc>
                          <a:spcPct val="115000"/>
                        </a:lnSpc>
                        <a:spcBef>
                          <a:spcPts val="0"/>
                        </a:spcBef>
                        <a:spcAft>
                          <a:spcPts val="1000"/>
                        </a:spcAft>
                      </a:pPr>
                      <a:r>
                        <a:rPr lang="en-US" sz="1400">
                          <a:effectLst/>
                        </a:rPr>
                        <a:t>Type</a:t>
                      </a:r>
                      <a:endParaRPr lang="en-US" sz="1400">
                        <a:effectLst/>
                        <a:latin typeface="Times New Roman" panose="02020603050405020304" pitchFamily="18" charset="0"/>
                        <a:ea typeface="Calibri" panose="020F0502020204030204" pitchFamily="34" charset="0"/>
                      </a:endParaRPr>
                    </a:p>
                  </a:txBody>
                  <a:tcPr marL="31188" marR="31188" marT="0" marB="0" anchor="ctr"/>
                </a:tc>
                <a:tc>
                  <a:txBody>
                    <a:bodyPr/>
                    <a:lstStyle/>
                    <a:p>
                      <a:pPr marL="0" marR="0">
                        <a:lnSpc>
                          <a:spcPct val="115000"/>
                        </a:lnSpc>
                        <a:spcBef>
                          <a:spcPts val="0"/>
                        </a:spcBef>
                        <a:spcAft>
                          <a:spcPts val="1000"/>
                        </a:spcAft>
                      </a:pPr>
                      <a:r>
                        <a:rPr lang="en-US" sz="1400">
                          <a:effectLst/>
                        </a:rPr>
                        <a:t>To value</a:t>
                      </a:r>
                      <a:endParaRPr lang="en-US" sz="1400">
                        <a:effectLst/>
                        <a:latin typeface="Times New Roman" panose="02020603050405020304" pitchFamily="18" charset="0"/>
                        <a:ea typeface="Calibri" panose="020F0502020204030204" pitchFamily="34" charset="0"/>
                      </a:endParaRPr>
                    </a:p>
                  </a:txBody>
                  <a:tcPr marL="31188" marR="31188" marT="0" marB="0" anchor="ctr"/>
                </a:tc>
                <a:tc>
                  <a:txBody>
                    <a:bodyPr/>
                    <a:lstStyle/>
                    <a:p>
                      <a:pPr marL="0" marR="0">
                        <a:lnSpc>
                          <a:spcPct val="115000"/>
                        </a:lnSpc>
                        <a:spcBef>
                          <a:spcPts val="0"/>
                        </a:spcBef>
                        <a:spcAft>
                          <a:spcPts val="1000"/>
                        </a:spcAft>
                      </a:pPr>
                      <a:r>
                        <a:rPr lang="en-US" sz="1400">
                          <a:effectLst/>
                        </a:rPr>
                        <a:t>To price</a:t>
                      </a:r>
                      <a:endParaRPr lang="en-US" sz="1400">
                        <a:effectLst/>
                        <a:latin typeface="Times New Roman" panose="02020603050405020304" pitchFamily="18" charset="0"/>
                        <a:ea typeface="Calibri" panose="020F0502020204030204" pitchFamily="34" charset="0"/>
                      </a:endParaRPr>
                    </a:p>
                  </a:txBody>
                  <a:tcPr marL="31188" marR="31188" marT="0" marB="0" anchor="ctr"/>
                </a:tc>
                <a:extLst>
                  <a:ext uri="{0D108BD9-81ED-4DB2-BD59-A6C34878D82A}">
                    <a16:rowId xmlns:a16="http://schemas.microsoft.com/office/drawing/2014/main" val="3391937372"/>
                  </a:ext>
                </a:extLst>
              </a:tr>
              <a:tr h="1277078">
                <a:tc>
                  <a:txBody>
                    <a:bodyPr/>
                    <a:lstStyle/>
                    <a:p>
                      <a:pPr marL="0" marR="0">
                        <a:lnSpc>
                          <a:spcPct val="115000"/>
                        </a:lnSpc>
                        <a:spcBef>
                          <a:spcPts val="0"/>
                        </a:spcBef>
                        <a:spcAft>
                          <a:spcPts val="1000"/>
                        </a:spcAft>
                      </a:pPr>
                      <a:r>
                        <a:rPr lang="en-US" sz="1400">
                          <a:effectLst/>
                        </a:rPr>
                        <a:t>Assets</a:t>
                      </a:r>
                      <a:endParaRPr lang="en-US" sz="1400">
                        <a:effectLst/>
                        <a:latin typeface="Times New Roman" panose="02020603050405020304" pitchFamily="18" charset="0"/>
                        <a:ea typeface="Calibri" panose="020F0502020204030204" pitchFamily="34" charset="0"/>
                      </a:endParaRPr>
                    </a:p>
                  </a:txBody>
                  <a:tcPr marL="31188" marR="31188" marT="0" marB="0" anchor="ctr"/>
                </a:tc>
                <a:tc>
                  <a:txBody>
                    <a:bodyPr/>
                    <a:lstStyle/>
                    <a:p>
                      <a:pPr marL="0" marR="0">
                        <a:lnSpc>
                          <a:spcPct val="115000"/>
                        </a:lnSpc>
                        <a:spcBef>
                          <a:spcPts val="0"/>
                        </a:spcBef>
                        <a:spcAft>
                          <a:spcPts val="1000"/>
                        </a:spcAft>
                      </a:pPr>
                      <a:r>
                        <a:rPr lang="en-US" sz="1400">
                          <a:effectLst/>
                        </a:rPr>
                        <a:t>Can be valued based upon expected cash flows, with higher cash flows and lower risk = higher value.</a:t>
                      </a:r>
                      <a:endParaRPr lang="en-US" sz="1400">
                        <a:effectLst/>
                        <a:latin typeface="Times New Roman" panose="02020603050405020304" pitchFamily="18" charset="0"/>
                        <a:ea typeface="Calibri" panose="020F0502020204030204" pitchFamily="34" charset="0"/>
                      </a:endParaRPr>
                    </a:p>
                  </a:txBody>
                  <a:tcPr marL="31188" marR="31188" marT="0" marB="0" anchor="ctr"/>
                </a:tc>
                <a:tc>
                  <a:txBody>
                    <a:bodyPr/>
                    <a:lstStyle/>
                    <a:p>
                      <a:pPr marL="0" marR="0">
                        <a:lnSpc>
                          <a:spcPct val="115000"/>
                        </a:lnSpc>
                        <a:spcBef>
                          <a:spcPts val="0"/>
                        </a:spcBef>
                        <a:spcAft>
                          <a:spcPts val="1000"/>
                        </a:spcAft>
                      </a:pPr>
                      <a:r>
                        <a:rPr lang="en-US" sz="1400">
                          <a:effectLst/>
                        </a:rPr>
                        <a:t>Can be priced against similar assets, after controlling for cash flows and risk</a:t>
                      </a:r>
                      <a:endParaRPr lang="en-US" sz="1400">
                        <a:effectLst/>
                        <a:latin typeface="Times New Roman" panose="02020603050405020304" pitchFamily="18" charset="0"/>
                        <a:ea typeface="Calibri" panose="020F0502020204030204" pitchFamily="34" charset="0"/>
                      </a:endParaRPr>
                    </a:p>
                  </a:txBody>
                  <a:tcPr marL="31188" marR="31188" marT="0" marB="0" anchor="ctr"/>
                </a:tc>
                <a:extLst>
                  <a:ext uri="{0D108BD9-81ED-4DB2-BD59-A6C34878D82A}">
                    <a16:rowId xmlns:a16="http://schemas.microsoft.com/office/drawing/2014/main" val="1993682200"/>
                  </a:ext>
                </a:extLst>
              </a:tr>
              <a:tr h="1021662">
                <a:tc>
                  <a:txBody>
                    <a:bodyPr/>
                    <a:lstStyle/>
                    <a:p>
                      <a:pPr marL="0" marR="0">
                        <a:lnSpc>
                          <a:spcPct val="115000"/>
                        </a:lnSpc>
                        <a:spcBef>
                          <a:spcPts val="0"/>
                        </a:spcBef>
                        <a:spcAft>
                          <a:spcPts val="1000"/>
                        </a:spcAft>
                      </a:pPr>
                      <a:r>
                        <a:rPr lang="en-US" sz="1400">
                          <a:effectLst/>
                        </a:rPr>
                        <a:t>Commodity</a:t>
                      </a:r>
                      <a:endParaRPr lang="en-US" sz="1400">
                        <a:effectLst/>
                        <a:latin typeface="Times New Roman" panose="02020603050405020304" pitchFamily="18" charset="0"/>
                        <a:ea typeface="Calibri" panose="020F0502020204030204" pitchFamily="34" charset="0"/>
                      </a:endParaRPr>
                    </a:p>
                  </a:txBody>
                  <a:tcPr marL="31188" marR="31188" marT="0" marB="0" anchor="ctr"/>
                </a:tc>
                <a:tc>
                  <a:txBody>
                    <a:bodyPr/>
                    <a:lstStyle/>
                    <a:p>
                      <a:pPr marL="0" marR="0">
                        <a:lnSpc>
                          <a:spcPct val="115000"/>
                        </a:lnSpc>
                        <a:spcBef>
                          <a:spcPts val="0"/>
                        </a:spcBef>
                        <a:spcAft>
                          <a:spcPts val="1000"/>
                        </a:spcAft>
                      </a:pPr>
                      <a:r>
                        <a:rPr lang="en-US" sz="1400">
                          <a:effectLst/>
                        </a:rPr>
                        <a:t>Can be valued based upon utilitarian demand and supply, but with long lags in both.</a:t>
                      </a:r>
                      <a:endParaRPr lang="en-US" sz="1400">
                        <a:effectLst/>
                        <a:latin typeface="Times New Roman" panose="02020603050405020304" pitchFamily="18" charset="0"/>
                        <a:ea typeface="Calibri" panose="020F0502020204030204" pitchFamily="34" charset="0"/>
                      </a:endParaRPr>
                    </a:p>
                  </a:txBody>
                  <a:tcPr marL="31188" marR="31188" marT="0" marB="0" anchor="ctr"/>
                </a:tc>
                <a:tc>
                  <a:txBody>
                    <a:bodyPr/>
                    <a:lstStyle/>
                    <a:p>
                      <a:pPr marL="0" marR="0">
                        <a:lnSpc>
                          <a:spcPct val="115000"/>
                        </a:lnSpc>
                        <a:spcBef>
                          <a:spcPts val="0"/>
                        </a:spcBef>
                        <a:spcAft>
                          <a:spcPts val="1000"/>
                        </a:spcAft>
                      </a:pPr>
                      <a:r>
                        <a:rPr lang="en-US" sz="1400">
                          <a:effectLst/>
                        </a:rPr>
                        <a:t>Can be priced against its own history (normalized price over time)</a:t>
                      </a:r>
                      <a:endParaRPr lang="en-US" sz="1400">
                        <a:effectLst/>
                        <a:latin typeface="Times New Roman" panose="02020603050405020304" pitchFamily="18" charset="0"/>
                        <a:ea typeface="Calibri" panose="020F0502020204030204" pitchFamily="34" charset="0"/>
                      </a:endParaRPr>
                    </a:p>
                  </a:txBody>
                  <a:tcPr marL="31188" marR="31188" marT="0" marB="0" anchor="ctr"/>
                </a:tc>
                <a:extLst>
                  <a:ext uri="{0D108BD9-81ED-4DB2-BD59-A6C34878D82A}">
                    <a16:rowId xmlns:a16="http://schemas.microsoft.com/office/drawing/2014/main" val="3898258339"/>
                  </a:ext>
                </a:extLst>
              </a:tr>
              <a:tr h="1277078">
                <a:tc>
                  <a:txBody>
                    <a:bodyPr/>
                    <a:lstStyle/>
                    <a:p>
                      <a:pPr marL="0" marR="0">
                        <a:lnSpc>
                          <a:spcPct val="115000"/>
                        </a:lnSpc>
                        <a:spcBef>
                          <a:spcPts val="0"/>
                        </a:spcBef>
                        <a:spcAft>
                          <a:spcPts val="1000"/>
                        </a:spcAft>
                      </a:pPr>
                      <a:r>
                        <a:rPr lang="en-US" sz="1400">
                          <a:effectLst/>
                        </a:rPr>
                        <a:t>Currency</a:t>
                      </a:r>
                      <a:endParaRPr lang="en-US" sz="1400">
                        <a:effectLst/>
                        <a:latin typeface="Times New Roman" panose="02020603050405020304" pitchFamily="18" charset="0"/>
                        <a:ea typeface="Calibri" panose="020F0502020204030204" pitchFamily="34" charset="0"/>
                      </a:endParaRPr>
                    </a:p>
                  </a:txBody>
                  <a:tcPr marL="31188" marR="31188" marT="0" marB="0" anchor="ctr"/>
                </a:tc>
                <a:tc>
                  <a:txBody>
                    <a:bodyPr/>
                    <a:lstStyle/>
                    <a:p>
                      <a:pPr marL="0" marR="0">
                        <a:lnSpc>
                          <a:spcPct val="115000"/>
                        </a:lnSpc>
                        <a:spcBef>
                          <a:spcPts val="0"/>
                        </a:spcBef>
                        <a:spcAft>
                          <a:spcPts val="1000"/>
                        </a:spcAft>
                      </a:pPr>
                      <a:r>
                        <a:rPr lang="en-US" sz="1400">
                          <a:effectLst/>
                        </a:rPr>
                        <a:t>Cannot be valued</a:t>
                      </a:r>
                      <a:endParaRPr lang="en-US" sz="1400">
                        <a:effectLst/>
                        <a:latin typeface="Times New Roman" panose="02020603050405020304" pitchFamily="18" charset="0"/>
                        <a:ea typeface="Calibri" panose="020F0502020204030204" pitchFamily="34" charset="0"/>
                      </a:endParaRPr>
                    </a:p>
                  </a:txBody>
                  <a:tcPr marL="31188" marR="31188" marT="0" marB="0" anchor="ctr"/>
                </a:tc>
                <a:tc>
                  <a:txBody>
                    <a:bodyPr/>
                    <a:lstStyle/>
                    <a:p>
                      <a:pPr marL="0" marR="0">
                        <a:lnSpc>
                          <a:spcPct val="115000"/>
                        </a:lnSpc>
                        <a:spcBef>
                          <a:spcPts val="0"/>
                        </a:spcBef>
                        <a:spcAft>
                          <a:spcPts val="1000"/>
                        </a:spcAft>
                      </a:pPr>
                      <a:r>
                        <a:rPr lang="en-US" sz="1400">
                          <a:effectLst/>
                        </a:rPr>
                        <a:t>Can be priced against other currencies, with greater acceptance and more stable purchasing power = higher price.</a:t>
                      </a:r>
                      <a:endParaRPr lang="en-US" sz="1400">
                        <a:effectLst/>
                        <a:latin typeface="Times New Roman" panose="02020603050405020304" pitchFamily="18" charset="0"/>
                        <a:ea typeface="Calibri" panose="020F0502020204030204" pitchFamily="34" charset="0"/>
                      </a:endParaRPr>
                    </a:p>
                  </a:txBody>
                  <a:tcPr marL="31188" marR="31188" marT="0" marB="0" anchor="ctr"/>
                </a:tc>
                <a:extLst>
                  <a:ext uri="{0D108BD9-81ED-4DB2-BD59-A6C34878D82A}">
                    <a16:rowId xmlns:a16="http://schemas.microsoft.com/office/drawing/2014/main" val="2677477229"/>
                  </a:ext>
                </a:extLst>
              </a:tr>
              <a:tr h="681109">
                <a:tc>
                  <a:txBody>
                    <a:bodyPr/>
                    <a:lstStyle/>
                    <a:p>
                      <a:pPr marL="0" marR="0">
                        <a:lnSpc>
                          <a:spcPct val="115000"/>
                        </a:lnSpc>
                        <a:spcBef>
                          <a:spcPts val="0"/>
                        </a:spcBef>
                        <a:spcAft>
                          <a:spcPts val="1000"/>
                        </a:spcAft>
                      </a:pPr>
                      <a:r>
                        <a:rPr lang="en-US" sz="1400">
                          <a:effectLst/>
                        </a:rPr>
                        <a:t>Collectible</a:t>
                      </a:r>
                      <a:endParaRPr lang="en-US" sz="1400">
                        <a:effectLst/>
                        <a:latin typeface="Times New Roman" panose="02020603050405020304" pitchFamily="18" charset="0"/>
                        <a:ea typeface="Calibri" panose="020F0502020204030204" pitchFamily="34" charset="0"/>
                      </a:endParaRPr>
                    </a:p>
                  </a:txBody>
                  <a:tcPr marL="31188" marR="31188" marT="0" marB="0" anchor="ctr"/>
                </a:tc>
                <a:tc>
                  <a:txBody>
                    <a:bodyPr/>
                    <a:lstStyle/>
                    <a:p>
                      <a:pPr marL="0" marR="0">
                        <a:lnSpc>
                          <a:spcPct val="115000"/>
                        </a:lnSpc>
                        <a:spcBef>
                          <a:spcPts val="0"/>
                        </a:spcBef>
                        <a:spcAft>
                          <a:spcPts val="1000"/>
                        </a:spcAft>
                      </a:pPr>
                      <a:r>
                        <a:rPr lang="en-US" sz="1400">
                          <a:effectLst/>
                        </a:rPr>
                        <a:t>Cannot be valued</a:t>
                      </a:r>
                      <a:endParaRPr lang="en-US" sz="1400">
                        <a:effectLst/>
                        <a:latin typeface="Times New Roman" panose="02020603050405020304" pitchFamily="18" charset="0"/>
                        <a:ea typeface="Calibri" panose="020F0502020204030204" pitchFamily="34" charset="0"/>
                      </a:endParaRPr>
                    </a:p>
                  </a:txBody>
                  <a:tcPr marL="31188" marR="31188" marT="0" marB="0" anchor="ctr"/>
                </a:tc>
                <a:tc>
                  <a:txBody>
                    <a:bodyPr/>
                    <a:lstStyle/>
                    <a:p>
                      <a:pPr marL="0" marR="0">
                        <a:lnSpc>
                          <a:spcPct val="115000"/>
                        </a:lnSpc>
                        <a:spcBef>
                          <a:spcPts val="0"/>
                        </a:spcBef>
                        <a:spcAft>
                          <a:spcPts val="1000"/>
                        </a:spcAft>
                      </a:pPr>
                      <a:r>
                        <a:rPr lang="en-US" sz="1400" dirty="0">
                          <a:effectLst/>
                        </a:rPr>
                        <a:t>Can be priced based upon scarcity and desirability</a:t>
                      </a:r>
                      <a:endParaRPr lang="en-US" sz="1400" dirty="0">
                        <a:effectLst/>
                        <a:latin typeface="Times New Roman" panose="02020603050405020304" pitchFamily="18" charset="0"/>
                        <a:ea typeface="Calibri" panose="020F0502020204030204" pitchFamily="34" charset="0"/>
                      </a:endParaRPr>
                    </a:p>
                  </a:txBody>
                  <a:tcPr marL="31188" marR="31188" marT="0" marB="0" anchor="ctr"/>
                </a:tc>
                <a:extLst>
                  <a:ext uri="{0D108BD9-81ED-4DB2-BD59-A6C34878D82A}">
                    <a16:rowId xmlns:a16="http://schemas.microsoft.com/office/drawing/2014/main" val="3729412430"/>
                  </a:ext>
                </a:extLst>
              </a:tr>
            </a:tbl>
          </a:graphicData>
        </a:graphic>
      </p:graphicFrame>
    </p:spTree>
    <p:extLst>
      <p:ext uri="{BB962C8B-B14F-4D97-AF65-F5344CB8AC3E}">
        <p14:creationId xmlns:p14="http://schemas.microsoft.com/office/powerpoint/2010/main" val="2128742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10137-9ACB-CE6F-8704-06B9840FD98F}"/>
              </a:ext>
            </a:extLst>
          </p:cNvPr>
          <p:cNvSpPr>
            <a:spLocks noGrp="1"/>
          </p:cNvSpPr>
          <p:nvPr>
            <p:ph type="title"/>
          </p:nvPr>
        </p:nvSpPr>
        <p:spPr/>
        <p:txBody>
          <a:bodyPr/>
          <a:lstStyle/>
          <a:p>
            <a:r>
              <a:rPr lang="en-US" dirty="0"/>
              <a:t>Alternatives: Price or value?</a:t>
            </a:r>
          </a:p>
        </p:txBody>
      </p:sp>
      <p:sp>
        <p:nvSpPr>
          <p:cNvPr id="3" name="Content Placeholder 2">
            <a:extLst>
              <a:ext uri="{FF2B5EF4-FFF2-40B4-BE49-F238E27FC236}">
                <a16:creationId xmlns:a16="http://schemas.microsoft.com/office/drawing/2014/main" id="{B17EDFD4-B25A-EF77-9D93-9155CD552532}"/>
              </a:ext>
            </a:extLst>
          </p:cNvPr>
          <p:cNvSpPr>
            <a:spLocks noGrp="1"/>
          </p:cNvSpPr>
          <p:nvPr>
            <p:ph idx="1"/>
          </p:nvPr>
        </p:nvSpPr>
        <p:spPr/>
        <p:txBody>
          <a:bodyPr>
            <a:normAutofit/>
          </a:bodyPr>
          <a:lstStyle/>
          <a:p>
            <a:r>
              <a:rPr lang="en-US" u="sng" dirty="0"/>
              <a:t>Real estate: </a:t>
            </a:r>
            <a:r>
              <a:rPr lang="en-US" dirty="0"/>
              <a:t>Commercial real estate </a:t>
            </a:r>
            <a:r>
              <a:rPr lang="en-US" b="1" dirty="0"/>
              <a:t>can be valued</a:t>
            </a:r>
            <a:r>
              <a:rPr lang="en-US" dirty="0"/>
              <a:t>, since it generates cash flows (rental and least income) and even residential real estate has a value, if you impute cash flows based upon what you would pay as a rental to stay at the property. In practice, it is </a:t>
            </a:r>
            <a:r>
              <a:rPr lang="en-US" b="1" dirty="0"/>
              <a:t>mostly priced</a:t>
            </a:r>
            <a:r>
              <a:rPr lang="en-US" dirty="0"/>
              <a:t>.</a:t>
            </a:r>
          </a:p>
          <a:p>
            <a:r>
              <a:rPr lang="en-US" u="sng" dirty="0"/>
              <a:t>Collectibles</a:t>
            </a:r>
            <a:r>
              <a:rPr lang="en-US" dirty="0"/>
              <a:t>: Collectibles cover a wide swath of investments, and they can </a:t>
            </a:r>
            <a:r>
              <a:rPr lang="en-US" b="1" dirty="0"/>
              <a:t>only be priced</a:t>
            </a:r>
            <a:r>
              <a:rPr lang="en-US" dirty="0"/>
              <a:t>.</a:t>
            </a:r>
          </a:p>
          <a:p>
            <a:r>
              <a:rPr lang="en-US" u="sng" dirty="0"/>
              <a:t>Trophy assets</a:t>
            </a:r>
            <a:r>
              <a:rPr lang="en-US" dirty="0"/>
              <a:t>: We will complete the discussion by looking at </a:t>
            </a:r>
            <a:r>
              <a:rPr lang="en-US" b="1" dirty="0"/>
              <a:t>trophy assets</a:t>
            </a:r>
            <a:r>
              <a:rPr lang="en-US" dirty="0"/>
              <a:t>, investments that have cash flows (and thus can be valued), but where that </a:t>
            </a:r>
            <a:r>
              <a:rPr lang="en-US" b="1" dirty="0"/>
              <a:t>cash flow effect has been drowned out</a:t>
            </a:r>
            <a:r>
              <a:rPr lang="en-US" dirty="0"/>
              <a:t> by a demand for these assets that reflects almost a collectible status. </a:t>
            </a:r>
          </a:p>
        </p:txBody>
      </p:sp>
    </p:spTree>
    <p:extLst>
      <p:ext uri="{BB962C8B-B14F-4D97-AF65-F5344CB8AC3E}">
        <p14:creationId xmlns:p14="http://schemas.microsoft.com/office/powerpoint/2010/main" val="2392060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B9985-CD8F-15CB-5830-6C5D9AA29460}"/>
              </a:ext>
            </a:extLst>
          </p:cNvPr>
          <p:cNvSpPr>
            <a:spLocks noGrp="1"/>
          </p:cNvSpPr>
          <p:nvPr>
            <p:ph type="title"/>
          </p:nvPr>
        </p:nvSpPr>
        <p:spPr/>
        <p:txBody>
          <a:bodyPr/>
          <a:lstStyle/>
          <a:p>
            <a:r>
              <a:rPr lang="en-US" dirty="0"/>
              <a:t>Real Estate: traded portion </a:t>
            </a:r>
          </a:p>
        </p:txBody>
      </p:sp>
      <p:graphicFrame>
        <p:nvGraphicFramePr>
          <p:cNvPr id="4" name="Content Placeholder 3">
            <a:extLst>
              <a:ext uri="{FF2B5EF4-FFF2-40B4-BE49-F238E27FC236}">
                <a16:creationId xmlns:a16="http://schemas.microsoft.com/office/drawing/2014/main" id="{D29D71AE-0777-3EBD-A67A-30B1037F497C}"/>
              </a:ext>
            </a:extLst>
          </p:cNvPr>
          <p:cNvGraphicFramePr>
            <a:graphicFrameLocks noGrp="1"/>
          </p:cNvGraphicFramePr>
          <p:nvPr>
            <p:ph idx="1"/>
            <p:extLst>
              <p:ext uri="{D42A27DB-BD31-4B8C-83A1-F6EECF244321}">
                <p14:modId xmlns:p14="http://schemas.microsoft.com/office/powerpoint/2010/main" val="2451332563"/>
              </p:ext>
            </p:extLst>
          </p:nvPr>
        </p:nvGraphicFramePr>
        <p:xfrm>
          <a:off x="609599" y="1828800"/>
          <a:ext cx="7619999" cy="3929743"/>
        </p:xfrm>
        <a:graphic>
          <a:graphicData uri="http://schemas.openxmlformats.org/drawingml/2006/table">
            <a:tbl>
              <a:tblPr firstRow="1" firstCol="1" bandRow="1">
                <a:tableStyleId>{073A0DAA-6AF3-43AB-8588-CEC1D06C72B9}</a:tableStyleId>
              </a:tblPr>
              <a:tblGrid>
                <a:gridCol w="3124200">
                  <a:extLst>
                    <a:ext uri="{9D8B030D-6E8A-4147-A177-3AD203B41FA5}">
                      <a16:colId xmlns:a16="http://schemas.microsoft.com/office/drawing/2014/main" val="2280851732"/>
                    </a:ext>
                  </a:extLst>
                </a:gridCol>
                <a:gridCol w="2399221">
                  <a:extLst>
                    <a:ext uri="{9D8B030D-6E8A-4147-A177-3AD203B41FA5}">
                      <a16:colId xmlns:a16="http://schemas.microsoft.com/office/drawing/2014/main" val="2914191634"/>
                    </a:ext>
                  </a:extLst>
                </a:gridCol>
                <a:gridCol w="2096578">
                  <a:extLst>
                    <a:ext uri="{9D8B030D-6E8A-4147-A177-3AD203B41FA5}">
                      <a16:colId xmlns:a16="http://schemas.microsoft.com/office/drawing/2014/main" val="860845494"/>
                    </a:ext>
                  </a:extLst>
                </a:gridCol>
              </a:tblGrid>
              <a:tr h="576943">
                <a:tc>
                  <a:txBody>
                    <a:bodyPr/>
                    <a:lstStyle/>
                    <a:p>
                      <a:pPr marL="0" marR="0" indent="228600" algn="just">
                        <a:spcBef>
                          <a:spcPts val="0"/>
                        </a:spcBef>
                        <a:spcAft>
                          <a:spcPts val="0"/>
                        </a:spcAft>
                      </a:pPr>
                      <a:r>
                        <a:rPr lang="en-US" sz="1800" dirty="0">
                          <a:effectLst/>
                        </a:rPr>
                        <a:t> </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a:effectLst/>
                        </a:rPr>
                        <a:t>United States</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a:effectLst/>
                        </a:rPr>
                        <a:t>Global</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1751959381"/>
                  </a:ext>
                </a:extLst>
              </a:tr>
              <a:tr h="576943">
                <a:tc>
                  <a:txBody>
                    <a:bodyPr/>
                    <a:lstStyle/>
                    <a:p>
                      <a:pPr marL="0" marR="0" indent="-17780" algn="l">
                        <a:spcBef>
                          <a:spcPts val="0"/>
                        </a:spcBef>
                        <a:spcAft>
                          <a:spcPts val="0"/>
                        </a:spcAft>
                      </a:pPr>
                      <a:r>
                        <a:rPr lang="en-US" sz="1800" dirty="0">
                          <a:effectLst/>
                        </a:rPr>
                        <a:t>REITs</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a:effectLst/>
                        </a:rPr>
                        <a:t>$1,120,897</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a:effectLst/>
                        </a:rPr>
                        <a:t>$1,515,764</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479197246"/>
                  </a:ext>
                </a:extLst>
              </a:tr>
              <a:tr h="576943">
                <a:tc>
                  <a:txBody>
                    <a:bodyPr/>
                    <a:lstStyle/>
                    <a:p>
                      <a:pPr marL="0" marR="0" indent="-17780" algn="l">
                        <a:spcBef>
                          <a:spcPts val="0"/>
                        </a:spcBef>
                        <a:spcAft>
                          <a:spcPts val="0"/>
                        </a:spcAft>
                      </a:pPr>
                      <a:r>
                        <a:rPr lang="en-US" sz="1800" dirty="0">
                          <a:effectLst/>
                        </a:rPr>
                        <a:t>Real Estate (Development)</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a:effectLst/>
                        </a:rPr>
                        <a:t>$6,734</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a:effectLst/>
                        </a:rPr>
                        <a:t>$512,953</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714343844"/>
                  </a:ext>
                </a:extLst>
              </a:tr>
              <a:tr h="576943">
                <a:tc>
                  <a:txBody>
                    <a:bodyPr/>
                    <a:lstStyle/>
                    <a:p>
                      <a:pPr marL="0" marR="0" indent="-17780" algn="l">
                        <a:spcBef>
                          <a:spcPts val="0"/>
                        </a:spcBef>
                        <a:spcAft>
                          <a:spcPts val="0"/>
                        </a:spcAft>
                      </a:pPr>
                      <a:r>
                        <a:rPr lang="en-US" sz="1800">
                          <a:effectLst/>
                        </a:rPr>
                        <a:t>Real Estate (General/Diversified)</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dirty="0">
                          <a:effectLst/>
                        </a:rPr>
                        <a:t>$4,950</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a:effectLst/>
                        </a:rPr>
                        <a:t>$349,936</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68531241"/>
                  </a:ext>
                </a:extLst>
              </a:tr>
              <a:tr h="576943">
                <a:tc>
                  <a:txBody>
                    <a:bodyPr/>
                    <a:lstStyle/>
                    <a:p>
                      <a:pPr marL="0" marR="0" indent="-17780" algn="l">
                        <a:spcBef>
                          <a:spcPts val="0"/>
                        </a:spcBef>
                        <a:spcAft>
                          <a:spcPts val="0"/>
                        </a:spcAft>
                      </a:pPr>
                      <a:r>
                        <a:rPr lang="en-US" sz="1800">
                          <a:effectLst/>
                        </a:rPr>
                        <a:t>Real Estate (Operations and Services)</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a:effectLst/>
                        </a:rPr>
                        <a:t>$107,958</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dirty="0">
                          <a:effectLst/>
                        </a:rPr>
                        <a:t>$605,711</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4225528124"/>
                  </a:ext>
                </a:extLst>
              </a:tr>
              <a:tr h="468085">
                <a:tc>
                  <a:txBody>
                    <a:bodyPr/>
                    <a:lstStyle/>
                    <a:p>
                      <a:pPr marL="0" marR="0" indent="-17780" algn="just">
                        <a:spcBef>
                          <a:spcPts val="0"/>
                        </a:spcBef>
                        <a:spcAft>
                          <a:spcPts val="0"/>
                        </a:spcAft>
                      </a:pPr>
                      <a:r>
                        <a:rPr lang="en-US" sz="1800" dirty="0">
                          <a:effectLst/>
                        </a:rPr>
                        <a:t>Rest of the Market</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a:effectLst/>
                        </a:rPr>
                        <a:t>$28,628,250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dirty="0">
                          <a:effectLst/>
                        </a:rPr>
                        <a:t>$107,882,319</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774302882"/>
                  </a:ext>
                </a:extLst>
              </a:tr>
              <a:tr h="576943">
                <a:tc>
                  <a:txBody>
                    <a:bodyPr/>
                    <a:lstStyle/>
                    <a:p>
                      <a:pPr marL="0" marR="0" indent="-17780" algn="just">
                        <a:spcBef>
                          <a:spcPts val="0"/>
                        </a:spcBef>
                        <a:spcAft>
                          <a:spcPts val="0"/>
                        </a:spcAft>
                      </a:pPr>
                      <a:r>
                        <a:rPr lang="en-US" sz="1800">
                          <a:effectLst/>
                        </a:rPr>
                        <a:t>Real Estate as Percentage of Market</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a:effectLst/>
                        </a:rPr>
                        <a:t>4.15%</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indent="228600" algn="just">
                        <a:spcBef>
                          <a:spcPts val="0"/>
                        </a:spcBef>
                        <a:spcAft>
                          <a:spcPts val="0"/>
                        </a:spcAft>
                      </a:pPr>
                      <a:r>
                        <a:rPr lang="en-US" sz="1800" dirty="0">
                          <a:effectLst/>
                        </a:rPr>
                        <a:t>2.69%</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063787352"/>
                  </a:ext>
                </a:extLst>
              </a:tr>
            </a:tbl>
          </a:graphicData>
        </a:graphic>
      </p:graphicFrame>
      <p:sp>
        <p:nvSpPr>
          <p:cNvPr id="5" name="TextBox 4">
            <a:extLst>
              <a:ext uri="{FF2B5EF4-FFF2-40B4-BE49-F238E27FC236}">
                <a16:creationId xmlns:a16="http://schemas.microsoft.com/office/drawing/2014/main" id="{D4C7DFBB-B775-B873-5A67-1E7ECA228627}"/>
              </a:ext>
            </a:extLst>
          </p:cNvPr>
          <p:cNvSpPr txBox="1"/>
          <p:nvPr/>
        </p:nvSpPr>
        <p:spPr>
          <a:xfrm>
            <a:off x="952498" y="5831026"/>
            <a:ext cx="6934200" cy="923330"/>
          </a:xfrm>
          <a:prstGeom prst="rect">
            <a:avLst/>
          </a:prstGeom>
          <a:noFill/>
        </p:spPr>
        <p:txBody>
          <a:bodyPr wrap="square" rtlCol="0">
            <a:spAutoFit/>
          </a:bodyPr>
          <a:lstStyle/>
          <a:p>
            <a:r>
              <a:rPr lang="en-US" sz="1800" b="1" dirty="0">
                <a:effectLst/>
                <a:latin typeface="Times New Roman" panose="02020603050405020304" pitchFamily="18" charset="0"/>
                <a:ea typeface="Times New Roman" panose="02020603050405020304" pitchFamily="18" charset="0"/>
              </a:rPr>
              <a:t>The non-traded: In 2023, for instance, it is estimated that the total value of real estate globally is </a:t>
            </a:r>
            <a:r>
              <a:rPr lang="en-US" b="1" dirty="0">
                <a:latin typeface="Times New Roman" panose="02020603050405020304" pitchFamily="18" charset="0"/>
                <a:ea typeface="Times New Roman" panose="02020603050405020304" pitchFamily="18" charset="0"/>
              </a:rPr>
              <a:t>about $400</a:t>
            </a:r>
            <a:r>
              <a:rPr lang="en-US" sz="1800" b="1" dirty="0">
                <a:effectLst/>
                <a:latin typeface="Times New Roman" panose="02020603050405020304" pitchFamily="18" charset="0"/>
                <a:ea typeface="Times New Roman" panose="02020603050405020304" pitchFamily="18" charset="0"/>
              </a:rPr>
              <a:t> trillion, with a third in residential and two thirds in commercial real estate.</a:t>
            </a:r>
            <a:r>
              <a:rPr lang="en-US" b="1" dirty="0">
                <a:effectLst/>
              </a:rPr>
              <a:t> </a:t>
            </a:r>
            <a:endParaRPr lang="en-US" b="1" dirty="0"/>
          </a:p>
        </p:txBody>
      </p:sp>
    </p:spTree>
    <p:extLst>
      <p:ext uri="{BB962C8B-B14F-4D97-AF65-F5344CB8AC3E}">
        <p14:creationId xmlns:p14="http://schemas.microsoft.com/office/powerpoint/2010/main" val="3538791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56C0E-0880-EBCF-99DD-A9B98BD7FA3C}"/>
              </a:ext>
            </a:extLst>
          </p:cNvPr>
          <p:cNvSpPr>
            <a:spLocks noGrp="1"/>
          </p:cNvSpPr>
          <p:nvPr>
            <p:ph type="title"/>
          </p:nvPr>
        </p:nvSpPr>
        <p:spPr/>
        <p:txBody>
          <a:bodyPr/>
          <a:lstStyle/>
          <a:p>
            <a:r>
              <a:rPr lang="en-US" dirty="0"/>
              <a:t>Historical returns</a:t>
            </a:r>
          </a:p>
        </p:txBody>
      </p:sp>
      <p:graphicFrame>
        <p:nvGraphicFramePr>
          <p:cNvPr id="4" name="Content Placeholder 3">
            <a:extLst>
              <a:ext uri="{FF2B5EF4-FFF2-40B4-BE49-F238E27FC236}">
                <a16:creationId xmlns:a16="http://schemas.microsoft.com/office/drawing/2014/main" id="{695DBFEB-9A5A-211B-5305-B87CD2F52632}"/>
              </a:ext>
            </a:extLst>
          </p:cNvPr>
          <p:cNvGraphicFramePr>
            <a:graphicFrameLocks noGrp="1"/>
          </p:cNvGraphicFramePr>
          <p:nvPr>
            <p:ph idx="1"/>
            <p:extLst>
              <p:ext uri="{D42A27DB-BD31-4B8C-83A1-F6EECF244321}">
                <p14:modId xmlns:p14="http://schemas.microsoft.com/office/powerpoint/2010/main" val="588104570"/>
              </p:ext>
            </p:extLst>
          </p:nvPr>
        </p:nvGraphicFramePr>
        <p:xfrm>
          <a:off x="685801" y="1981200"/>
          <a:ext cx="7772401" cy="4406903"/>
        </p:xfrm>
        <a:graphic>
          <a:graphicData uri="http://schemas.openxmlformats.org/drawingml/2006/table">
            <a:tbl>
              <a:tblPr firstRow="1" firstCol="1" bandRow="1">
                <a:tableStyleId>{073A0DAA-6AF3-43AB-8588-CEC1D06C72B9}</a:tableStyleId>
              </a:tblPr>
              <a:tblGrid>
                <a:gridCol w="1280892">
                  <a:extLst>
                    <a:ext uri="{9D8B030D-6E8A-4147-A177-3AD203B41FA5}">
                      <a16:colId xmlns:a16="http://schemas.microsoft.com/office/drawing/2014/main" val="3418895709"/>
                    </a:ext>
                  </a:extLst>
                </a:gridCol>
                <a:gridCol w="907816">
                  <a:extLst>
                    <a:ext uri="{9D8B030D-6E8A-4147-A177-3AD203B41FA5}">
                      <a16:colId xmlns:a16="http://schemas.microsoft.com/office/drawing/2014/main" val="2557686650"/>
                    </a:ext>
                  </a:extLst>
                </a:gridCol>
                <a:gridCol w="1058601">
                  <a:extLst>
                    <a:ext uri="{9D8B030D-6E8A-4147-A177-3AD203B41FA5}">
                      <a16:colId xmlns:a16="http://schemas.microsoft.com/office/drawing/2014/main" val="1806889263"/>
                    </a:ext>
                  </a:extLst>
                </a:gridCol>
                <a:gridCol w="1737909">
                  <a:extLst>
                    <a:ext uri="{9D8B030D-6E8A-4147-A177-3AD203B41FA5}">
                      <a16:colId xmlns:a16="http://schemas.microsoft.com/office/drawing/2014/main" val="2938799367"/>
                    </a:ext>
                  </a:extLst>
                </a:gridCol>
                <a:gridCol w="982431">
                  <a:extLst>
                    <a:ext uri="{9D8B030D-6E8A-4147-A177-3AD203B41FA5}">
                      <a16:colId xmlns:a16="http://schemas.microsoft.com/office/drawing/2014/main" val="3348268139"/>
                    </a:ext>
                  </a:extLst>
                </a:gridCol>
                <a:gridCol w="924916">
                  <a:extLst>
                    <a:ext uri="{9D8B030D-6E8A-4147-A177-3AD203B41FA5}">
                      <a16:colId xmlns:a16="http://schemas.microsoft.com/office/drawing/2014/main" val="953883219"/>
                    </a:ext>
                  </a:extLst>
                </a:gridCol>
                <a:gridCol w="879836">
                  <a:extLst>
                    <a:ext uri="{9D8B030D-6E8A-4147-A177-3AD203B41FA5}">
                      <a16:colId xmlns:a16="http://schemas.microsoft.com/office/drawing/2014/main" val="1205184852"/>
                    </a:ext>
                  </a:extLst>
                </a:gridCol>
              </a:tblGrid>
              <a:tr h="465667">
                <a:tc>
                  <a:txBody>
                    <a:bodyPr/>
                    <a:lstStyle/>
                    <a:p>
                      <a:pPr marL="0" marR="0" indent="0" algn="just">
                        <a:spcBef>
                          <a:spcPts val="0"/>
                        </a:spcBef>
                        <a:spcAft>
                          <a:spcPts val="0"/>
                        </a:spcAft>
                      </a:pPr>
                      <a:r>
                        <a:rPr lang="en-US" sz="1200" dirty="0">
                          <a:effectLst/>
                        </a:rPr>
                        <a:t>Asset Class</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Data Source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Period</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Return Measure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Arithmetic Average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Standard Deviation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Geometric Average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610891039"/>
                  </a:ext>
                </a:extLst>
              </a:tr>
              <a:tr h="465667">
                <a:tc>
                  <a:txBody>
                    <a:bodyPr/>
                    <a:lstStyle/>
                    <a:p>
                      <a:pPr marL="0" marR="0" indent="0" algn="just">
                        <a:spcBef>
                          <a:spcPts val="0"/>
                        </a:spcBef>
                        <a:spcAft>
                          <a:spcPts val="0"/>
                        </a:spcAft>
                      </a:pPr>
                      <a:r>
                        <a:rPr lang="en-US" sz="1200" dirty="0">
                          <a:effectLst/>
                        </a:rPr>
                        <a:t>Stocks</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S&amp;P 500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1928–2023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l">
                        <a:spcBef>
                          <a:spcPts val="0"/>
                        </a:spcBef>
                        <a:spcAft>
                          <a:spcPts val="0"/>
                        </a:spcAft>
                      </a:pPr>
                      <a:r>
                        <a:rPr lang="en-US" sz="1200">
                          <a:effectLst/>
                        </a:rPr>
                        <a:t>Dividend + Price Appreciation</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11.66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19.55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9.80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475131023"/>
                  </a:ext>
                </a:extLst>
              </a:tr>
              <a:tr h="232834">
                <a:tc>
                  <a:txBody>
                    <a:bodyPr/>
                    <a:lstStyle/>
                    <a:p>
                      <a:pPr marL="0" marR="0" indent="0" algn="just">
                        <a:spcBef>
                          <a:spcPts val="0"/>
                        </a:spcBef>
                        <a:spcAft>
                          <a:spcPts val="0"/>
                        </a:spcAft>
                      </a:pPr>
                      <a:r>
                        <a:rPr lang="en-US" sz="1200">
                          <a:effectLst/>
                        </a:rPr>
                        <a:t>Treasury Bonds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dirty="0">
                          <a:effectLst/>
                        </a:rPr>
                        <a:t>FRED</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1928–2023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l">
                        <a:spcBef>
                          <a:spcPts val="0"/>
                        </a:spcBef>
                        <a:spcAft>
                          <a:spcPts val="0"/>
                        </a:spcAft>
                      </a:pPr>
                      <a:r>
                        <a:rPr lang="en-US" sz="1200">
                          <a:effectLst/>
                        </a:rPr>
                        <a:t>Total return on 10-year bond</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4.86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7.95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4.57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56552889"/>
                  </a:ext>
                </a:extLst>
              </a:tr>
              <a:tr h="232834">
                <a:tc>
                  <a:txBody>
                    <a:bodyPr/>
                    <a:lstStyle/>
                    <a:p>
                      <a:pPr marL="0" marR="0" indent="0" algn="just">
                        <a:spcBef>
                          <a:spcPts val="0"/>
                        </a:spcBef>
                        <a:spcAft>
                          <a:spcPts val="0"/>
                        </a:spcAft>
                      </a:pPr>
                      <a:r>
                        <a:rPr lang="en-US" sz="1200">
                          <a:effectLst/>
                        </a:rPr>
                        <a:t>Treasury Bills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FRED</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1928–2023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l">
                        <a:spcBef>
                          <a:spcPts val="0"/>
                        </a:spcBef>
                        <a:spcAft>
                          <a:spcPts val="0"/>
                        </a:spcAft>
                      </a:pPr>
                      <a:r>
                        <a:rPr lang="en-US" sz="1200">
                          <a:effectLst/>
                        </a:rPr>
                        <a:t>3-month T-bill rate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3.34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3.01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3.30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495265860"/>
                  </a:ext>
                </a:extLst>
              </a:tr>
              <a:tr h="465667">
                <a:tc>
                  <a:txBody>
                    <a:bodyPr/>
                    <a:lstStyle/>
                    <a:p>
                      <a:pPr marL="0" marR="0" indent="0" algn="just">
                        <a:spcBef>
                          <a:spcPts val="0"/>
                        </a:spcBef>
                        <a:spcAft>
                          <a:spcPts val="0"/>
                        </a:spcAft>
                      </a:pPr>
                      <a:r>
                        <a:rPr lang="en-US" sz="1200">
                          <a:effectLst/>
                        </a:rPr>
                        <a:t>Corporate Bonds (Baa)</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FRED</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dirty="0">
                          <a:effectLst/>
                        </a:rPr>
                        <a:t>1928–2023</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l">
                        <a:spcBef>
                          <a:spcPts val="0"/>
                        </a:spcBef>
                        <a:spcAft>
                          <a:spcPts val="0"/>
                        </a:spcAft>
                      </a:pPr>
                      <a:r>
                        <a:rPr lang="en-US" sz="1200" dirty="0">
                          <a:effectLst/>
                        </a:rPr>
                        <a:t>Total return on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6.95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7.71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6.68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704408269"/>
                  </a:ext>
                </a:extLst>
              </a:tr>
              <a:tr h="465667">
                <a:tc>
                  <a:txBody>
                    <a:bodyPr/>
                    <a:lstStyle/>
                    <a:p>
                      <a:pPr marL="0" marR="0" indent="0" algn="just">
                        <a:spcBef>
                          <a:spcPts val="0"/>
                        </a:spcBef>
                        <a:spcAft>
                          <a:spcPts val="0"/>
                        </a:spcAft>
                      </a:pPr>
                      <a:r>
                        <a:rPr lang="en-US" sz="1200">
                          <a:effectLst/>
                        </a:rPr>
                        <a:t>Equity</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FTSE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1972–2023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l">
                        <a:spcBef>
                          <a:spcPts val="0"/>
                        </a:spcBef>
                        <a:spcAft>
                          <a:spcPts val="0"/>
                        </a:spcAft>
                      </a:pPr>
                      <a:r>
                        <a:rPr lang="en-US" sz="1200" dirty="0">
                          <a:effectLst/>
                        </a:rPr>
                        <a:t>Dividend + Price Appreciation</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12.74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18.41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10.89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242533982"/>
                  </a:ext>
                </a:extLst>
              </a:tr>
              <a:tr h="465667">
                <a:tc>
                  <a:txBody>
                    <a:bodyPr/>
                    <a:lstStyle/>
                    <a:p>
                      <a:pPr marL="0" marR="0" indent="0" algn="just">
                        <a:spcBef>
                          <a:spcPts val="0"/>
                        </a:spcBef>
                        <a:spcAft>
                          <a:spcPts val="0"/>
                        </a:spcAft>
                      </a:pPr>
                      <a:r>
                        <a:rPr lang="en-US" sz="1200">
                          <a:effectLst/>
                        </a:rPr>
                        <a:t>Mortgage REITs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FTSE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1972–2023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l">
                        <a:spcBef>
                          <a:spcPts val="0"/>
                        </a:spcBef>
                        <a:spcAft>
                          <a:spcPts val="0"/>
                        </a:spcAft>
                      </a:pPr>
                      <a:r>
                        <a:rPr lang="en-US" sz="1200" dirty="0">
                          <a:effectLst/>
                        </a:rPr>
                        <a:t>Dividend + Price Appreciation</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dirty="0">
                          <a:effectLst/>
                        </a:rPr>
                        <a:t>8.40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27.64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4.68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76042070"/>
                  </a:ext>
                </a:extLst>
              </a:tr>
              <a:tr h="465667">
                <a:tc>
                  <a:txBody>
                    <a:bodyPr/>
                    <a:lstStyle/>
                    <a:p>
                      <a:pPr marL="0" marR="0" indent="0" algn="just">
                        <a:spcBef>
                          <a:spcPts val="0"/>
                        </a:spcBef>
                        <a:spcAft>
                          <a:spcPts val="0"/>
                        </a:spcAft>
                      </a:pPr>
                      <a:r>
                        <a:rPr lang="en-US" sz="1200">
                          <a:effectLst/>
                        </a:rPr>
                        <a:t>All REITS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FTSE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1971–2023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l">
                        <a:spcBef>
                          <a:spcPts val="0"/>
                        </a:spcBef>
                        <a:spcAft>
                          <a:spcPts val="0"/>
                        </a:spcAft>
                      </a:pPr>
                      <a:r>
                        <a:rPr lang="en-US" sz="1200">
                          <a:effectLst/>
                        </a:rPr>
                        <a:t>Dividend + Price Appreciation</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dirty="0">
                          <a:effectLst/>
                        </a:rPr>
                        <a:t>11.27</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20.42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9.00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377129457"/>
                  </a:ext>
                </a:extLst>
              </a:tr>
              <a:tr h="465667">
                <a:tc>
                  <a:txBody>
                    <a:bodyPr/>
                    <a:lstStyle/>
                    <a:p>
                      <a:pPr marL="0" marR="0" indent="0" algn="just">
                        <a:spcBef>
                          <a:spcPts val="0"/>
                        </a:spcBef>
                        <a:spcAft>
                          <a:spcPts val="0"/>
                        </a:spcAft>
                      </a:pPr>
                      <a:r>
                        <a:rPr lang="en-US" sz="1200">
                          <a:effectLst/>
                        </a:rPr>
                        <a:t>Commercial Real Estate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NCREIF</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1978–2023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l">
                        <a:spcBef>
                          <a:spcPts val="0"/>
                        </a:spcBef>
                        <a:spcAft>
                          <a:spcPts val="0"/>
                        </a:spcAft>
                      </a:pPr>
                      <a:r>
                        <a:rPr lang="en-US" sz="1200">
                          <a:effectLst/>
                        </a:rPr>
                        <a:t>Total return, appraised values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dirty="0">
                          <a:effectLst/>
                        </a:rPr>
                        <a:t>9.20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dirty="0">
                          <a:effectLst/>
                        </a:rPr>
                        <a:t>7.40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NA</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974001670"/>
                  </a:ext>
                </a:extLst>
              </a:tr>
              <a:tr h="465667">
                <a:tc>
                  <a:txBody>
                    <a:bodyPr/>
                    <a:lstStyle/>
                    <a:p>
                      <a:pPr marL="0" marR="0" indent="0" algn="just">
                        <a:spcBef>
                          <a:spcPts val="0"/>
                        </a:spcBef>
                        <a:spcAft>
                          <a:spcPts val="0"/>
                        </a:spcAft>
                      </a:pPr>
                      <a:r>
                        <a:rPr lang="en-US" sz="1200">
                          <a:effectLst/>
                        </a:rPr>
                        <a:t>Residential Real Estate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Case &amp; Shiller</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US" sz="1200">
                          <a:effectLst/>
                        </a:rPr>
                        <a:t>1928–2023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l">
                        <a:spcBef>
                          <a:spcPts val="0"/>
                        </a:spcBef>
                        <a:spcAft>
                          <a:spcPts val="0"/>
                        </a:spcAft>
                      </a:pPr>
                      <a:r>
                        <a:rPr lang="en-US" sz="1200">
                          <a:effectLst/>
                        </a:rPr>
                        <a:t>Transaction prices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a:effectLst/>
                        </a:rPr>
                        <a:t>4.42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dirty="0">
                          <a:effectLst/>
                        </a:rPr>
                        <a:t>6.24</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spcBef>
                          <a:spcPts val="0"/>
                        </a:spcBef>
                        <a:spcAft>
                          <a:spcPts val="0"/>
                        </a:spcAft>
                      </a:pPr>
                      <a:r>
                        <a:rPr lang="en-US" sz="1200" dirty="0">
                          <a:effectLst/>
                        </a:rPr>
                        <a:t>4.23</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931601064"/>
                  </a:ext>
                </a:extLst>
              </a:tr>
            </a:tbl>
          </a:graphicData>
        </a:graphic>
      </p:graphicFrame>
    </p:spTree>
    <p:extLst>
      <p:ext uri="{BB962C8B-B14F-4D97-AF65-F5344CB8AC3E}">
        <p14:creationId xmlns:p14="http://schemas.microsoft.com/office/powerpoint/2010/main" val="1460337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95466-A44F-3A01-3FC7-E04D4AC2AD20}"/>
              </a:ext>
            </a:extLst>
          </p:cNvPr>
          <p:cNvSpPr>
            <a:spLocks noGrp="1"/>
          </p:cNvSpPr>
          <p:nvPr>
            <p:ph type="title"/>
          </p:nvPr>
        </p:nvSpPr>
        <p:spPr/>
        <p:txBody>
          <a:bodyPr/>
          <a:lstStyle/>
          <a:p>
            <a:r>
              <a:rPr lang="en-US" dirty="0"/>
              <a:t>NOTES ABOUT REAL ESTATE RETURNS</a:t>
            </a:r>
          </a:p>
        </p:txBody>
      </p:sp>
      <p:sp>
        <p:nvSpPr>
          <p:cNvPr id="3" name="Content Placeholder 2">
            <a:extLst>
              <a:ext uri="{FF2B5EF4-FFF2-40B4-BE49-F238E27FC236}">
                <a16:creationId xmlns:a16="http://schemas.microsoft.com/office/drawing/2014/main" id="{E8F44757-5304-CFE9-102A-099196A83601}"/>
              </a:ext>
            </a:extLst>
          </p:cNvPr>
          <p:cNvSpPr>
            <a:spLocks noGrp="1"/>
          </p:cNvSpPr>
          <p:nvPr>
            <p:ph idx="1"/>
          </p:nvPr>
        </p:nvSpPr>
        <p:spPr/>
        <p:txBody>
          <a:bodyPr>
            <a:normAutofit lnSpcReduction="10000"/>
          </a:bodyPr>
          <a:lstStyle/>
          <a:p>
            <a:r>
              <a:rPr lang="en-US" dirty="0"/>
              <a:t>The first is that the </a:t>
            </a:r>
            <a:r>
              <a:rPr lang="en-US" b="1" dirty="0"/>
              <a:t>price appreciation in real estate over time has been modest</a:t>
            </a:r>
            <a:r>
              <a:rPr lang="en-US" dirty="0"/>
              <a:t>, with residential real estate delivering a compounded average return of 4.23 percent a year from 1928 to 2003, lower than the 4.57 percent that investors could have earned on a 10-year treasury bond. The returns are better on a total return basis, with income cash flows supplementing the price appreciation, with the NCREIF index of commercial real estate indicating annual returns of 9.20 percent between 1978 and 2023, with less than half of those returns coming from price appreciation.</a:t>
            </a:r>
          </a:p>
          <a:p>
            <a:r>
              <a:rPr lang="en-US" b="1" dirty="0"/>
              <a:t>The standard deviation in the appraised real estate indices (NCREIF and Case-Shiller) is low</a:t>
            </a:r>
            <a:r>
              <a:rPr lang="en-US" dirty="0"/>
              <a:t>, but that is because these indices are based on either appraised values or infrequent transactions. Investors who use this as an indication that real estate is less risky than other asset classes will be making a serious mistake.</a:t>
            </a:r>
          </a:p>
          <a:p>
            <a:endParaRPr lang="en-US" dirty="0"/>
          </a:p>
        </p:txBody>
      </p:sp>
    </p:spTree>
    <p:extLst>
      <p:ext uri="{BB962C8B-B14F-4D97-AF65-F5344CB8AC3E}">
        <p14:creationId xmlns:p14="http://schemas.microsoft.com/office/powerpoint/2010/main" val="2267053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5BAC6-2D90-EE49-993E-38700AF6CA8E}"/>
              </a:ext>
            </a:extLst>
          </p:cNvPr>
          <p:cNvSpPr>
            <a:spLocks noGrp="1"/>
          </p:cNvSpPr>
          <p:nvPr>
            <p:ph type="title"/>
          </p:nvPr>
        </p:nvSpPr>
        <p:spPr/>
        <p:txBody>
          <a:bodyPr/>
          <a:lstStyle/>
          <a:p>
            <a:r>
              <a:rPr lang="en-US" dirty="0"/>
              <a:t>CO-MOVEMENT WITH OTHER INVESTMENT CLASSES</a:t>
            </a:r>
          </a:p>
        </p:txBody>
      </p:sp>
      <p:graphicFrame>
        <p:nvGraphicFramePr>
          <p:cNvPr id="4" name="Content Placeholder 3">
            <a:extLst>
              <a:ext uri="{FF2B5EF4-FFF2-40B4-BE49-F238E27FC236}">
                <a16:creationId xmlns:a16="http://schemas.microsoft.com/office/drawing/2014/main" id="{0B2CC4AE-078D-DF98-861B-55478C5D4637}"/>
              </a:ext>
            </a:extLst>
          </p:cNvPr>
          <p:cNvGraphicFramePr>
            <a:graphicFrameLocks noGrp="1"/>
          </p:cNvGraphicFramePr>
          <p:nvPr>
            <p:ph idx="1"/>
            <p:extLst>
              <p:ext uri="{D42A27DB-BD31-4B8C-83A1-F6EECF244321}">
                <p14:modId xmlns:p14="http://schemas.microsoft.com/office/powerpoint/2010/main" val="1943237508"/>
              </p:ext>
            </p:extLst>
          </p:nvPr>
        </p:nvGraphicFramePr>
        <p:xfrm>
          <a:off x="618893" y="1981200"/>
          <a:ext cx="7772400" cy="4209684"/>
        </p:xfrm>
        <a:graphic>
          <a:graphicData uri="http://schemas.openxmlformats.org/drawingml/2006/table">
            <a:tbl>
              <a:tblPr firstRow="1" firstCol="1" bandRow="1">
                <a:tableStyleId>{073A0DAA-6AF3-43AB-8588-CEC1D06C72B9}</a:tableStyleId>
              </a:tblPr>
              <a:tblGrid>
                <a:gridCol w="981307">
                  <a:extLst>
                    <a:ext uri="{9D8B030D-6E8A-4147-A177-3AD203B41FA5}">
                      <a16:colId xmlns:a16="http://schemas.microsoft.com/office/drawing/2014/main" val="4022444477"/>
                    </a:ext>
                  </a:extLst>
                </a:gridCol>
                <a:gridCol w="685800">
                  <a:extLst>
                    <a:ext uri="{9D8B030D-6E8A-4147-A177-3AD203B41FA5}">
                      <a16:colId xmlns:a16="http://schemas.microsoft.com/office/drawing/2014/main" val="2549333417"/>
                    </a:ext>
                  </a:extLst>
                </a:gridCol>
                <a:gridCol w="664613">
                  <a:extLst>
                    <a:ext uri="{9D8B030D-6E8A-4147-A177-3AD203B41FA5}">
                      <a16:colId xmlns:a16="http://schemas.microsoft.com/office/drawing/2014/main" val="1183663584"/>
                    </a:ext>
                  </a:extLst>
                </a:gridCol>
                <a:gridCol w="777240">
                  <a:extLst>
                    <a:ext uri="{9D8B030D-6E8A-4147-A177-3AD203B41FA5}">
                      <a16:colId xmlns:a16="http://schemas.microsoft.com/office/drawing/2014/main" val="2397372464"/>
                    </a:ext>
                  </a:extLst>
                </a:gridCol>
                <a:gridCol w="777240">
                  <a:extLst>
                    <a:ext uri="{9D8B030D-6E8A-4147-A177-3AD203B41FA5}">
                      <a16:colId xmlns:a16="http://schemas.microsoft.com/office/drawing/2014/main" val="4280287950"/>
                    </a:ext>
                  </a:extLst>
                </a:gridCol>
                <a:gridCol w="777240">
                  <a:extLst>
                    <a:ext uri="{9D8B030D-6E8A-4147-A177-3AD203B41FA5}">
                      <a16:colId xmlns:a16="http://schemas.microsoft.com/office/drawing/2014/main" val="2094394432"/>
                    </a:ext>
                  </a:extLst>
                </a:gridCol>
                <a:gridCol w="777240">
                  <a:extLst>
                    <a:ext uri="{9D8B030D-6E8A-4147-A177-3AD203B41FA5}">
                      <a16:colId xmlns:a16="http://schemas.microsoft.com/office/drawing/2014/main" val="4186364105"/>
                    </a:ext>
                  </a:extLst>
                </a:gridCol>
                <a:gridCol w="777240">
                  <a:extLst>
                    <a:ext uri="{9D8B030D-6E8A-4147-A177-3AD203B41FA5}">
                      <a16:colId xmlns:a16="http://schemas.microsoft.com/office/drawing/2014/main" val="1320065432"/>
                    </a:ext>
                  </a:extLst>
                </a:gridCol>
                <a:gridCol w="777240">
                  <a:extLst>
                    <a:ext uri="{9D8B030D-6E8A-4147-A177-3AD203B41FA5}">
                      <a16:colId xmlns:a16="http://schemas.microsoft.com/office/drawing/2014/main" val="3441722848"/>
                    </a:ext>
                  </a:extLst>
                </a:gridCol>
                <a:gridCol w="777240">
                  <a:extLst>
                    <a:ext uri="{9D8B030D-6E8A-4147-A177-3AD203B41FA5}">
                      <a16:colId xmlns:a16="http://schemas.microsoft.com/office/drawing/2014/main" val="3727854052"/>
                    </a:ext>
                  </a:extLst>
                </a:gridCol>
              </a:tblGrid>
              <a:tr h="331839">
                <a:tc>
                  <a:txBody>
                    <a:bodyPr/>
                    <a:lstStyle/>
                    <a:p>
                      <a:endParaRPr lang="en-US" sz="1400" dirty="0">
                        <a:effectLst/>
                        <a:latin typeface="Times New Roman" panose="02020603050405020304" pitchFamily="18" charset="0"/>
                      </a:endParaRPr>
                    </a:p>
                  </a:txBody>
                  <a:tcPr marL="68580" marR="68580" marT="0" marB="0" anchor="b"/>
                </a:tc>
                <a:tc>
                  <a:txBody>
                    <a:bodyPr/>
                    <a:lstStyle/>
                    <a:p>
                      <a:pPr marL="0" marR="0" indent="0" algn="just">
                        <a:spcBef>
                          <a:spcPts val="0"/>
                        </a:spcBef>
                        <a:spcAft>
                          <a:spcPts val="0"/>
                        </a:spcAft>
                      </a:pPr>
                      <a:r>
                        <a:rPr lang="en-US" sz="1400">
                          <a:effectLst/>
                        </a:rPr>
                        <a:t>I&amp;S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CREF</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Home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C&amp;S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Farm</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S&amp;P</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T-bonds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T-bills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Inflation</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431404850"/>
                  </a:ext>
                </a:extLst>
              </a:tr>
              <a:tr h="331839">
                <a:tc>
                  <a:txBody>
                    <a:bodyPr/>
                    <a:lstStyle/>
                    <a:p>
                      <a:pPr marL="0" marR="0" indent="0" algn="just">
                        <a:spcBef>
                          <a:spcPts val="0"/>
                        </a:spcBef>
                        <a:spcAft>
                          <a:spcPts val="0"/>
                        </a:spcAft>
                      </a:pPr>
                      <a:r>
                        <a:rPr lang="en-US" sz="1400">
                          <a:effectLst/>
                        </a:rPr>
                        <a:t>I&amp;S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dirty="0">
                          <a:effectLst/>
                        </a:rPr>
                        <a:t>1.00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312728082"/>
                  </a:ext>
                </a:extLst>
              </a:tr>
              <a:tr h="331839">
                <a:tc>
                  <a:txBody>
                    <a:bodyPr/>
                    <a:lstStyle/>
                    <a:p>
                      <a:pPr marL="0" marR="0" indent="0" algn="just">
                        <a:spcBef>
                          <a:spcPts val="0"/>
                        </a:spcBef>
                        <a:spcAft>
                          <a:spcPts val="0"/>
                        </a:spcAft>
                      </a:pPr>
                      <a:r>
                        <a:rPr lang="en-US" sz="1400">
                          <a:effectLst/>
                        </a:rPr>
                        <a:t>CREF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0.79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dirty="0">
                          <a:effectLst/>
                        </a:rPr>
                        <a:t>1.00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1991055369"/>
                  </a:ext>
                </a:extLst>
              </a:tr>
              <a:tr h="331839">
                <a:tc>
                  <a:txBody>
                    <a:bodyPr/>
                    <a:lstStyle/>
                    <a:p>
                      <a:pPr marL="0" marR="0" indent="0" algn="just">
                        <a:spcBef>
                          <a:spcPts val="0"/>
                        </a:spcBef>
                        <a:spcAft>
                          <a:spcPts val="0"/>
                        </a:spcAft>
                      </a:pPr>
                      <a:r>
                        <a:rPr lang="en-US" sz="1400">
                          <a:effectLst/>
                        </a:rPr>
                        <a:t>Home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0.52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0.12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dirty="0">
                          <a:effectLst/>
                        </a:rPr>
                        <a:t>1.00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3927217691"/>
                  </a:ext>
                </a:extLst>
              </a:tr>
              <a:tr h="331839">
                <a:tc>
                  <a:txBody>
                    <a:bodyPr/>
                    <a:lstStyle/>
                    <a:p>
                      <a:pPr marL="0" marR="0" indent="0" algn="just">
                        <a:spcBef>
                          <a:spcPts val="0"/>
                        </a:spcBef>
                        <a:spcAft>
                          <a:spcPts val="0"/>
                        </a:spcAft>
                      </a:pPr>
                      <a:r>
                        <a:rPr lang="en-US" sz="1400">
                          <a:effectLst/>
                        </a:rPr>
                        <a:t>C&amp;S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0.26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0.16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0.62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dirty="0">
                          <a:effectLst/>
                        </a:rPr>
                        <a:t>1.00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3722755228"/>
                  </a:ext>
                </a:extLst>
              </a:tr>
              <a:tr h="331839">
                <a:tc>
                  <a:txBody>
                    <a:bodyPr/>
                    <a:lstStyle/>
                    <a:p>
                      <a:pPr marL="0" marR="0" indent="0" algn="just">
                        <a:spcBef>
                          <a:spcPts val="0"/>
                        </a:spcBef>
                        <a:spcAft>
                          <a:spcPts val="0"/>
                        </a:spcAft>
                      </a:pPr>
                      <a:r>
                        <a:rPr lang="en-US" sz="1400">
                          <a:effectLst/>
                        </a:rPr>
                        <a:t>Farm</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0.06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−0.06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0.51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0.49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1.00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3178135488"/>
                  </a:ext>
                </a:extLst>
              </a:tr>
              <a:tr h="331839">
                <a:tc>
                  <a:txBody>
                    <a:bodyPr/>
                    <a:lstStyle/>
                    <a:p>
                      <a:pPr marL="0" marR="0" indent="0" algn="just">
                        <a:spcBef>
                          <a:spcPts val="0"/>
                        </a:spcBef>
                        <a:spcAft>
                          <a:spcPts val="0"/>
                        </a:spcAft>
                      </a:pPr>
                      <a:r>
                        <a:rPr lang="en-US" sz="1400">
                          <a:effectLst/>
                        </a:rPr>
                        <a:t>S&amp;P</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0.16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0.25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−0.13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−0.20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dirty="0">
                          <a:effectLst/>
                        </a:rPr>
                        <a:t>−0.10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1.00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3824677994"/>
                  </a:ext>
                </a:extLst>
              </a:tr>
              <a:tr h="331839">
                <a:tc>
                  <a:txBody>
                    <a:bodyPr/>
                    <a:lstStyle/>
                    <a:p>
                      <a:pPr marL="0" marR="0" indent="0" algn="just">
                        <a:spcBef>
                          <a:spcPts val="0"/>
                        </a:spcBef>
                        <a:spcAft>
                          <a:spcPts val="0"/>
                        </a:spcAft>
                      </a:pPr>
                      <a:r>
                        <a:rPr lang="en-US" sz="1400">
                          <a:effectLst/>
                        </a:rPr>
                        <a:t>T-bonds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−0.04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−0.22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−0.54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−0.44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dirty="0">
                          <a:effectLst/>
                        </a:rPr>
                        <a:t>0.11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1.00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3054753622"/>
                  </a:ext>
                </a:extLst>
              </a:tr>
              <a:tr h="331839">
                <a:tc>
                  <a:txBody>
                    <a:bodyPr/>
                    <a:lstStyle/>
                    <a:p>
                      <a:pPr marL="0" marR="0" indent="0" algn="just">
                        <a:spcBef>
                          <a:spcPts val="0"/>
                        </a:spcBef>
                        <a:spcAft>
                          <a:spcPts val="0"/>
                        </a:spcAft>
                      </a:pPr>
                      <a:r>
                        <a:rPr lang="en-US" sz="1400">
                          <a:effectLst/>
                        </a:rPr>
                        <a:t>T-bills</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0.53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0.42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0.13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−0.56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−0.32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dirty="0">
                          <a:effectLst/>
                        </a:rPr>
                        <a:t>−0.07</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0.48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1.00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14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3535872712"/>
                  </a:ext>
                </a:extLst>
              </a:tr>
              <a:tr h="331839">
                <a:tc>
                  <a:txBody>
                    <a:bodyPr/>
                    <a:lstStyle/>
                    <a:p>
                      <a:pPr marL="0" marR="0" indent="0" algn="just">
                        <a:spcBef>
                          <a:spcPts val="0"/>
                        </a:spcBef>
                        <a:spcAft>
                          <a:spcPts val="0"/>
                        </a:spcAft>
                      </a:pPr>
                      <a:r>
                        <a:rPr lang="en-US" sz="1400">
                          <a:effectLst/>
                        </a:rPr>
                        <a:t>Inflation</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0.35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0.77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0.56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0.49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dirty="0">
                          <a:effectLst/>
                        </a:rPr>
                        <a:t>−0.17</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0.25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just">
                        <a:spcBef>
                          <a:spcPts val="0"/>
                        </a:spcBef>
                        <a:spcAft>
                          <a:spcPts val="0"/>
                        </a:spcAft>
                      </a:pPr>
                      <a:r>
                        <a:rPr lang="en-IN" sz="1400">
                          <a:effectLst/>
                        </a:rPr>
                        <a:t>1.00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690152597"/>
                  </a:ext>
                </a:extLst>
              </a:tr>
              <a:tr h="796413">
                <a:tc gridSpan="10">
                  <a:txBody>
                    <a:bodyPr/>
                    <a:lstStyle/>
                    <a:p>
                      <a:pPr marL="0" marR="0" indent="0" algn="just">
                        <a:spcBef>
                          <a:spcPts val="0"/>
                        </a:spcBef>
                        <a:spcAft>
                          <a:spcPts val="0"/>
                        </a:spcAft>
                      </a:pPr>
                      <a:r>
                        <a:rPr lang="en-US" sz="1400" dirty="0">
                          <a:effectLst/>
                        </a:rPr>
                        <a:t>I&amp;S = Ibbotson &amp; Siegal; CREF: CREF index; Home: Index of home prices; C&amp;S: Case &amp; Shiller; Farm: Index of farmland prices.</a:t>
                      </a:r>
                      <a:endParaRPr lang="en-US" sz="2000" dirty="0">
                        <a:effectLst/>
                      </a:endParaRPr>
                    </a:p>
                    <a:p>
                      <a:pPr marL="0" marR="0" indent="0" algn="just">
                        <a:spcBef>
                          <a:spcPts val="0"/>
                        </a:spcBef>
                        <a:spcAft>
                          <a:spcPts val="0"/>
                        </a:spcAft>
                      </a:pPr>
                      <a:r>
                        <a:rPr lang="en-US" sz="1400" dirty="0">
                          <a:effectLst/>
                        </a:rPr>
                        <a:t>Source: Ibbotson and Brinson (1996).</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68946518"/>
                  </a:ext>
                </a:extLst>
              </a:tr>
            </a:tbl>
          </a:graphicData>
        </a:graphic>
      </p:graphicFrame>
    </p:spTree>
    <p:extLst>
      <p:ext uri="{BB962C8B-B14F-4D97-AF65-F5344CB8AC3E}">
        <p14:creationId xmlns:p14="http://schemas.microsoft.com/office/powerpoint/2010/main" val="3921097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BD507-419A-0310-8C5F-673E283AA33B}"/>
              </a:ext>
            </a:extLst>
          </p:cNvPr>
          <p:cNvSpPr>
            <a:spLocks noGrp="1"/>
          </p:cNvSpPr>
          <p:nvPr>
            <p:ph type="title"/>
          </p:nvPr>
        </p:nvSpPr>
        <p:spPr/>
        <p:txBody>
          <a:bodyPr/>
          <a:lstStyle/>
          <a:p>
            <a:r>
              <a:rPr lang="en-US" dirty="0"/>
              <a:t>RETURNS BY DECADE: INVESTMENT CLASS</a:t>
            </a:r>
          </a:p>
        </p:txBody>
      </p:sp>
      <p:graphicFrame>
        <p:nvGraphicFramePr>
          <p:cNvPr id="4" name="Content Placeholder 3">
            <a:extLst>
              <a:ext uri="{FF2B5EF4-FFF2-40B4-BE49-F238E27FC236}">
                <a16:creationId xmlns:a16="http://schemas.microsoft.com/office/drawing/2014/main" id="{C410188C-6610-0D5E-F6F6-92E08967331C}"/>
              </a:ext>
            </a:extLst>
          </p:cNvPr>
          <p:cNvGraphicFramePr>
            <a:graphicFrameLocks noGrp="1"/>
          </p:cNvGraphicFramePr>
          <p:nvPr>
            <p:ph idx="1"/>
            <p:extLst>
              <p:ext uri="{D42A27DB-BD31-4B8C-83A1-F6EECF244321}">
                <p14:modId xmlns:p14="http://schemas.microsoft.com/office/powerpoint/2010/main" val="2428226833"/>
              </p:ext>
            </p:extLst>
          </p:nvPr>
        </p:nvGraphicFramePr>
        <p:xfrm>
          <a:off x="381000" y="1752600"/>
          <a:ext cx="8305800" cy="4465639"/>
        </p:xfrm>
        <a:graphic>
          <a:graphicData uri="http://schemas.openxmlformats.org/drawingml/2006/table">
            <a:tbl>
              <a:tblPr firstRow="1" firstCol="1" bandRow="1">
                <a:tableStyleId>{073A0DAA-6AF3-43AB-8588-CEC1D06C72B9}</a:tableStyleId>
              </a:tblPr>
              <a:tblGrid>
                <a:gridCol w="911977">
                  <a:extLst>
                    <a:ext uri="{9D8B030D-6E8A-4147-A177-3AD203B41FA5}">
                      <a16:colId xmlns:a16="http://schemas.microsoft.com/office/drawing/2014/main" val="3378260799"/>
                    </a:ext>
                  </a:extLst>
                </a:gridCol>
                <a:gridCol w="1006663">
                  <a:extLst>
                    <a:ext uri="{9D8B030D-6E8A-4147-A177-3AD203B41FA5}">
                      <a16:colId xmlns:a16="http://schemas.microsoft.com/office/drawing/2014/main" val="908941292"/>
                    </a:ext>
                  </a:extLst>
                </a:gridCol>
                <a:gridCol w="1313978">
                  <a:extLst>
                    <a:ext uri="{9D8B030D-6E8A-4147-A177-3AD203B41FA5}">
                      <a16:colId xmlns:a16="http://schemas.microsoft.com/office/drawing/2014/main" val="3329478814"/>
                    </a:ext>
                  </a:extLst>
                </a:gridCol>
                <a:gridCol w="921943">
                  <a:extLst>
                    <a:ext uri="{9D8B030D-6E8A-4147-A177-3AD203B41FA5}">
                      <a16:colId xmlns:a16="http://schemas.microsoft.com/office/drawing/2014/main" val="1367745417"/>
                    </a:ext>
                  </a:extLst>
                </a:gridCol>
                <a:gridCol w="805663">
                  <a:extLst>
                    <a:ext uri="{9D8B030D-6E8A-4147-A177-3AD203B41FA5}">
                      <a16:colId xmlns:a16="http://schemas.microsoft.com/office/drawing/2014/main" val="3411418131"/>
                    </a:ext>
                  </a:extLst>
                </a:gridCol>
                <a:gridCol w="805663">
                  <a:extLst>
                    <a:ext uri="{9D8B030D-6E8A-4147-A177-3AD203B41FA5}">
                      <a16:colId xmlns:a16="http://schemas.microsoft.com/office/drawing/2014/main" val="2820116323"/>
                    </a:ext>
                  </a:extLst>
                </a:gridCol>
                <a:gridCol w="808985">
                  <a:extLst>
                    <a:ext uri="{9D8B030D-6E8A-4147-A177-3AD203B41FA5}">
                      <a16:colId xmlns:a16="http://schemas.microsoft.com/office/drawing/2014/main" val="2021442535"/>
                    </a:ext>
                  </a:extLst>
                </a:gridCol>
                <a:gridCol w="921943">
                  <a:extLst>
                    <a:ext uri="{9D8B030D-6E8A-4147-A177-3AD203B41FA5}">
                      <a16:colId xmlns:a16="http://schemas.microsoft.com/office/drawing/2014/main" val="2689050800"/>
                    </a:ext>
                  </a:extLst>
                </a:gridCol>
                <a:gridCol w="808985">
                  <a:extLst>
                    <a:ext uri="{9D8B030D-6E8A-4147-A177-3AD203B41FA5}">
                      <a16:colId xmlns:a16="http://schemas.microsoft.com/office/drawing/2014/main" val="3083036722"/>
                    </a:ext>
                  </a:extLst>
                </a:gridCol>
              </a:tblGrid>
              <a:tr h="523457">
                <a:tc>
                  <a:txBody>
                    <a:bodyPr/>
                    <a:lstStyle/>
                    <a:p>
                      <a:pPr marL="0" marR="0">
                        <a:lnSpc>
                          <a:spcPct val="115000"/>
                        </a:lnSpc>
                        <a:spcBef>
                          <a:spcPts val="0"/>
                        </a:spcBef>
                        <a:spcAft>
                          <a:spcPts val="1000"/>
                        </a:spcAft>
                      </a:pPr>
                      <a:r>
                        <a:rPr lang="en-IN" sz="1200">
                          <a:effectLst/>
                        </a:rPr>
                        <a:t> </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 </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 </a:t>
                      </a:r>
                      <a:endParaRPr lang="en-US" sz="1200">
                        <a:effectLst/>
                        <a:latin typeface="Times New Roman" panose="02020603050405020304" pitchFamily="18" charset="0"/>
                        <a:ea typeface="Calibri" panose="020F0502020204030204" pitchFamily="34" charset="0"/>
                      </a:endParaRPr>
                    </a:p>
                  </a:txBody>
                  <a:tcPr marL="68580" marR="68580" marT="0" marB="0" anchor="ctr"/>
                </a:tc>
                <a:tc gridSpan="6">
                  <a:txBody>
                    <a:bodyPr/>
                    <a:lstStyle/>
                    <a:p>
                      <a:pPr marL="0" marR="0" algn="ctr">
                        <a:lnSpc>
                          <a:spcPct val="115000"/>
                        </a:lnSpc>
                        <a:spcBef>
                          <a:spcPts val="0"/>
                        </a:spcBef>
                        <a:spcAft>
                          <a:spcPts val="1000"/>
                        </a:spcAft>
                      </a:pPr>
                      <a:r>
                        <a:rPr lang="en-IN" sz="1200">
                          <a:effectLst/>
                        </a:rPr>
                        <a:t>Real Return (Annual) (%)</a:t>
                      </a:r>
                      <a:endParaRPr lang="en-US" sz="1200">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76519448"/>
                  </a:ext>
                </a:extLst>
              </a:tr>
              <a:tr h="562426">
                <a:tc>
                  <a:txBody>
                    <a:bodyPr/>
                    <a:lstStyle/>
                    <a:p>
                      <a:pPr marL="0" marR="0">
                        <a:lnSpc>
                          <a:spcPct val="115000"/>
                        </a:lnSpc>
                        <a:spcBef>
                          <a:spcPts val="0"/>
                        </a:spcBef>
                        <a:spcAft>
                          <a:spcPts val="1000"/>
                        </a:spcAft>
                      </a:pPr>
                      <a:r>
                        <a:rPr lang="en-IN" sz="1200">
                          <a:effectLst/>
                        </a:rPr>
                        <a:t>Decade</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Actual Inflation (%)</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Unexpected Inflation (%)</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Stocks</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T-bills</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T- bonds</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Baa Corp Bonds</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Gold</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Real Estate</a:t>
                      </a:r>
                      <a:endParaRPr lang="en-US" sz="12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907292839"/>
                  </a:ext>
                </a:extLst>
              </a:tr>
              <a:tr h="369793">
                <a:tc>
                  <a:txBody>
                    <a:bodyPr/>
                    <a:lstStyle/>
                    <a:p>
                      <a:pPr marL="0" marR="0">
                        <a:lnSpc>
                          <a:spcPct val="115000"/>
                        </a:lnSpc>
                        <a:spcBef>
                          <a:spcPts val="0"/>
                        </a:spcBef>
                        <a:spcAft>
                          <a:spcPts val="1000"/>
                        </a:spcAft>
                      </a:pPr>
                      <a:r>
                        <a:rPr lang="en-IN" sz="1200">
                          <a:effectLst/>
                        </a:rPr>
                        <a:t>1930–1939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−1.92</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0.07</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6.19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2.91</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5.93</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9.69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NA</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0.87</a:t>
                      </a:r>
                      <a:endParaRPr lang="en-US" sz="12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03295292"/>
                  </a:ext>
                </a:extLst>
              </a:tr>
              <a:tr h="369793">
                <a:tc>
                  <a:txBody>
                    <a:bodyPr/>
                    <a:lstStyle/>
                    <a:p>
                      <a:pPr marL="0" marR="0">
                        <a:lnSpc>
                          <a:spcPct val="115000"/>
                        </a:lnSpc>
                        <a:spcBef>
                          <a:spcPts val="0"/>
                        </a:spcBef>
                        <a:spcAft>
                          <a:spcPts val="1000"/>
                        </a:spcAft>
                      </a:pPr>
                      <a:r>
                        <a:rPr lang="en-IN" sz="1200">
                          <a:effectLst/>
                        </a:rPr>
                        <a:t>1940–1949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5.51</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3.08</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4.14</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−5.03</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−2.99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−0.32</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NA</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3.05</a:t>
                      </a:r>
                      <a:endParaRPr lang="en-US" sz="12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293563290"/>
                  </a:ext>
                </a:extLst>
              </a:tr>
              <a:tr h="369793">
                <a:tc>
                  <a:txBody>
                    <a:bodyPr/>
                    <a:lstStyle/>
                    <a:p>
                      <a:pPr marL="0" marR="0">
                        <a:lnSpc>
                          <a:spcPct val="115000"/>
                        </a:lnSpc>
                        <a:spcBef>
                          <a:spcPts val="0"/>
                        </a:spcBef>
                        <a:spcAft>
                          <a:spcPts val="1000"/>
                        </a:spcAft>
                      </a:pPr>
                      <a:r>
                        <a:rPr lang="en-IN" sz="1200">
                          <a:effectLst/>
                        </a:rPr>
                        <a:t>1950–1959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2.24</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−1.89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18.69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−0.24</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−1.41</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0.08</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NA</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0.85</a:t>
                      </a:r>
                      <a:endParaRPr lang="en-US" sz="12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4042873426"/>
                  </a:ext>
                </a:extLst>
              </a:tr>
              <a:tr h="369793">
                <a:tc>
                  <a:txBody>
                    <a:bodyPr/>
                    <a:lstStyle/>
                    <a:p>
                      <a:pPr marL="0" marR="0">
                        <a:lnSpc>
                          <a:spcPct val="115000"/>
                        </a:lnSpc>
                        <a:spcBef>
                          <a:spcPts val="0"/>
                        </a:spcBef>
                        <a:spcAft>
                          <a:spcPts val="1000"/>
                        </a:spcAft>
                      </a:pPr>
                      <a:r>
                        <a:rPr lang="en-IN" sz="1200">
                          <a:effectLst/>
                        </a:rPr>
                        <a:t>1960–1969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2.53</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0.84</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6.07</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1.45</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−0.02</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0.70</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NA</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−0.35</a:t>
                      </a:r>
                      <a:endParaRPr lang="en-US" sz="12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334503893"/>
                  </a:ext>
                </a:extLst>
              </a:tr>
              <a:tr h="369793">
                <a:tc>
                  <a:txBody>
                    <a:bodyPr/>
                    <a:lstStyle/>
                    <a:p>
                      <a:pPr marL="0" marR="0">
                        <a:lnSpc>
                          <a:spcPct val="115000"/>
                        </a:lnSpc>
                        <a:spcBef>
                          <a:spcPts val="0"/>
                        </a:spcBef>
                        <a:spcAft>
                          <a:spcPts val="1000"/>
                        </a:spcAft>
                      </a:pPr>
                      <a:r>
                        <a:rPr lang="en-IN" sz="1200">
                          <a:effectLst/>
                        </a:rPr>
                        <a:t>1970–1979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7.41</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2.80</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0.11</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−1.12</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−1.83</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−0.12</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30.05</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1.39</a:t>
                      </a:r>
                      <a:endParaRPr lang="en-US" sz="12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19671336"/>
                  </a:ext>
                </a:extLst>
              </a:tr>
              <a:tr h="369793">
                <a:tc>
                  <a:txBody>
                    <a:bodyPr/>
                    <a:lstStyle/>
                    <a:p>
                      <a:pPr marL="0" marR="0">
                        <a:lnSpc>
                          <a:spcPct val="115000"/>
                        </a:lnSpc>
                        <a:spcBef>
                          <a:spcPts val="0"/>
                        </a:spcBef>
                        <a:spcAft>
                          <a:spcPts val="1000"/>
                        </a:spcAft>
                      </a:pPr>
                      <a:r>
                        <a:rPr lang="en-IN" sz="1200">
                          <a:effectLst/>
                        </a:rPr>
                        <a:t>1980–1989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5.14</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−2.33</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12.81</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3.68</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7.45</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9.31</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−6.10</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0.76</a:t>
                      </a:r>
                      <a:endParaRPr lang="en-US" sz="12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708294916"/>
                  </a:ext>
                </a:extLst>
              </a:tr>
              <a:tr h="369793">
                <a:tc>
                  <a:txBody>
                    <a:bodyPr/>
                    <a:lstStyle/>
                    <a:p>
                      <a:pPr marL="0" marR="0">
                        <a:lnSpc>
                          <a:spcPct val="115000"/>
                        </a:lnSpc>
                        <a:spcBef>
                          <a:spcPts val="0"/>
                        </a:spcBef>
                        <a:spcAft>
                          <a:spcPts val="1000"/>
                        </a:spcAft>
                      </a:pPr>
                      <a:r>
                        <a:rPr lang="en-IN" sz="1200">
                          <a:effectLst/>
                        </a:rPr>
                        <a:t>1990–1999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2.94</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−0.90</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15.88</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1.92</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4.89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6.75</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−5.65</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−0.24</a:t>
                      </a:r>
                      <a:endParaRPr lang="en-US" sz="12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770909598"/>
                  </a:ext>
                </a:extLst>
              </a:tr>
              <a:tr h="369793">
                <a:tc>
                  <a:txBody>
                    <a:bodyPr/>
                    <a:lstStyle/>
                    <a:p>
                      <a:pPr marL="0" marR="0">
                        <a:lnSpc>
                          <a:spcPct val="115000"/>
                        </a:lnSpc>
                        <a:spcBef>
                          <a:spcPts val="0"/>
                        </a:spcBef>
                        <a:spcAft>
                          <a:spcPts val="1000"/>
                        </a:spcAft>
                      </a:pPr>
                      <a:r>
                        <a:rPr lang="en-IN" sz="1200">
                          <a:effectLst/>
                        </a:rPr>
                        <a:t>2000–2009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2.53</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−0.02</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−1.37</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0.16</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4.09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6.08</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12.42</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1.77</a:t>
                      </a:r>
                      <a:endParaRPr lang="en-US" sz="12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357906154"/>
                  </a:ext>
                </a:extLst>
              </a:tr>
              <a:tr h="369793">
                <a:tc>
                  <a:txBody>
                    <a:bodyPr/>
                    <a:lstStyle/>
                    <a:p>
                      <a:pPr marL="0" marR="0">
                        <a:lnSpc>
                          <a:spcPct val="115000"/>
                        </a:lnSpc>
                        <a:spcBef>
                          <a:spcPts val="0"/>
                        </a:spcBef>
                        <a:spcAft>
                          <a:spcPts val="1000"/>
                        </a:spcAft>
                      </a:pPr>
                      <a:r>
                        <a:rPr lang="en-IN" sz="1200">
                          <a:effectLst/>
                        </a:rPr>
                        <a:t>2010–2019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1.76</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−0.38</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12.27</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−1.24</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2.59</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5.48</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a:effectLst/>
                        </a:rPr>
                        <a:t>2.68</a:t>
                      </a:r>
                      <a:endParaRPr lang="en-US"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marL="0" marR="0">
                        <a:lnSpc>
                          <a:spcPct val="115000"/>
                        </a:lnSpc>
                        <a:spcBef>
                          <a:spcPts val="0"/>
                        </a:spcBef>
                        <a:spcAft>
                          <a:spcPts val="1000"/>
                        </a:spcAft>
                      </a:pPr>
                      <a:r>
                        <a:rPr lang="en-IN" sz="1200" dirty="0">
                          <a:effectLst/>
                        </a:rPr>
                        <a:t>2.11</a:t>
                      </a:r>
                      <a:endParaRPr lang="en-US" sz="12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571420148"/>
                  </a:ext>
                </a:extLst>
              </a:tr>
            </a:tbl>
          </a:graphicData>
        </a:graphic>
      </p:graphicFrame>
    </p:spTree>
    <p:extLst>
      <p:ext uri="{BB962C8B-B14F-4D97-AF65-F5344CB8AC3E}">
        <p14:creationId xmlns:p14="http://schemas.microsoft.com/office/powerpoint/2010/main" val="3391981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7EB14-1423-A161-144B-941E64B24766}"/>
              </a:ext>
            </a:extLst>
          </p:cNvPr>
          <p:cNvSpPr>
            <a:spLocks noGrp="1"/>
          </p:cNvSpPr>
          <p:nvPr>
            <p:ph type="title"/>
          </p:nvPr>
        </p:nvSpPr>
        <p:spPr/>
        <p:txBody>
          <a:bodyPr/>
          <a:lstStyle/>
          <a:p>
            <a:r>
              <a:rPr lang="en-US" dirty="0"/>
              <a:t>CHANGE COMING TO REAL ESTATE?</a:t>
            </a:r>
          </a:p>
        </p:txBody>
      </p:sp>
      <p:pic>
        <p:nvPicPr>
          <p:cNvPr id="4" name="Content Placeholder 3" descr="A graph of different colored lines&#10;&#10;Description automatically generated">
            <a:extLst>
              <a:ext uri="{FF2B5EF4-FFF2-40B4-BE49-F238E27FC236}">
                <a16:creationId xmlns:a16="http://schemas.microsoft.com/office/drawing/2014/main" id="{2B785A8B-747F-34B0-D23D-E473BDCE7CA4}"/>
              </a:ext>
            </a:extLst>
          </p:cNvPr>
          <p:cNvPicPr>
            <a:picLocks noGrp="1" noChangeAspect="1"/>
          </p:cNvPicPr>
          <p:nvPr>
            <p:ph idx="1"/>
          </p:nvPr>
        </p:nvPicPr>
        <p:blipFill>
          <a:blip r:embed="rId3"/>
          <a:stretch>
            <a:fillRect/>
          </a:stretch>
        </p:blipFill>
        <p:spPr>
          <a:xfrm>
            <a:off x="1311639" y="1752600"/>
            <a:ext cx="6520721" cy="4419600"/>
          </a:xfrm>
          <a:prstGeom prst="rect">
            <a:avLst/>
          </a:prstGeom>
        </p:spPr>
      </p:pic>
    </p:spTree>
    <p:extLst>
      <p:ext uri="{BB962C8B-B14F-4D97-AF65-F5344CB8AC3E}">
        <p14:creationId xmlns:p14="http://schemas.microsoft.com/office/powerpoint/2010/main" val="4213041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F4D5E7-052B-D80A-8730-8FC7B3FB8565}"/>
              </a:ext>
            </a:extLst>
          </p:cNvPr>
          <p:cNvSpPr>
            <a:spLocks noGrp="1"/>
          </p:cNvSpPr>
          <p:nvPr>
            <p:ph type="body" idx="1"/>
          </p:nvPr>
        </p:nvSpPr>
        <p:spPr/>
        <p:txBody>
          <a:bodyPr/>
          <a:lstStyle/>
          <a:p>
            <a:r>
              <a:rPr lang="en-US" dirty="0"/>
              <a:t>The 20</a:t>
            </a:r>
            <a:r>
              <a:rPr lang="en-US" baseline="30000" dirty="0"/>
              <a:t>th</a:t>
            </a:r>
            <a:r>
              <a:rPr lang="en-US" dirty="0"/>
              <a:t> Century</a:t>
            </a:r>
          </a:p>
        </p:txBody>
      </p:sp>
      <p:sp>
        <p:nvSpPr>
          <p:cNvPr id="3" name="Content Placeholder 2">
            <a:extLst>
              <a:ext uri="{FF2B5EF4-FFF2-40B4-BE49-F238E27FC236}">
                <a16:creationId xmlns:a16="http://schemas.microsoft.com/office/drawing/2014/main" id="{42E939A6-8CD7-2E6E-31B4-85ACF0BE9689}"/>
              </a:ext>
            </a:extLst>
          </p:cNvPr>
          <p:cNvSpPr>
            <a:spLocks noGrp="1"/>
          </p:cNvSpPr>
          <p:nvPr>
            <p:ph sz="half" idx="2"/>
          </p:nvPr>
        </p:nvSpPr>
        <p:spPr/>
        <p:txBody>
          <a:bodyPr>
            <a:normAutofit fontScale="92500" lnSpcReduction="20000"/>
          </a:bodyPr>
          <a:lstStyle/>
          <a:p>
            <a:r>
              <a:rPr lang="en-US" dirty="0"/>
              <a:t>Largely untraded &amp; illiquid</a:t>
            </a:r>
          </a:p>
          <a:p>
            <a:r>
              <a:rPr lang="en-US" dirty="0"/>
              <a:t>Held by individual investors &amp; specialized real estate investors</a:t>
            </a:r>
          </a:p>
          <a:p>
            <a:r>
              <a:rPr lang="en-US" dirty="0"/>
              <a:t>With high leverage</a:t>
            </a:r>
          </a:p>
          <a:p>
            <a:r>
              <a:rPr lang="en-US" dirty="0"/>
              <a:t>Low to Moderate Returns</a:t>
            </a:r>
          </a:p>
          <a:p>
            <a:r>
              <a:rPr lang="en-US" dirty="0"/>
              <a:t>Low Risk </a:t>
            </a:r>
          </a:p>
          <a:p>
            <a:r>
              <a:rPr lang="en-US" dirty="0"/>
              <a:t>Negatively correlated with financial assets</a:t>
            </a:r>
          </a:p>
          <a:p>
            <a:r>
              <a:rPr lang="en-US" dirty="0"/>
              <a:t>Inflation protection</a:t>
            </a:r>
          </a:p>
          <a:p>
            <a:endParaRPr lang="en-US" dirty="0"/>
          </a:p>
        </p:txBody>
      </p:sp>
      <p:sp>
        <p:nvSpPr>
          <p:cNvPr id="4" name="Text Placeholder 3">
            <a:extLst>
              <a:ext uri="{FF2B5EF4-FFF2-40B4-BE49-F238E27FC236}">
                <a16:creationId xmlns:a16="http://schemas.microsoft.com/office/drawing/2014/main" id="{18973EC2-678A-E344-6C60-3D3FB0DBFAC9}"/>
              </a:ext>
            </a:extLst>
          </p:cNvPr>
          <p:cNvSpPr>
            <a:spLocks noGrp="1"/>
          </p:cNvSpPr>
          <p:nvPr>
            <p:ph type="body" sz="quarter" idx="3"/>
          </p:nvPr>
        </p:nvSpPr>
        <p:spPr/>
        <p:txBody>
          <a:bodyPr/>
          <a:lstStyle/>
          <a:p>
            <a:r>
              <a:rPr lang="en-US" dirty="0"/>
              <a:t>The 21</a:t>
            </a:r>
            <a:r>
              <a:rPr lang="en-US" baseline="30000" dirty="0"/>
              <a:t>st</a:t>
            </a:r>
            <a:r>
              <a:rPr lang="en-US" dirty="0"/>
              <a:t> Century</a:t>
            </a:r>
          </a:p>
        </p:txBody>
      </p:sp>
      <p:sp>
        <p:nvSpPr>
          <p:cNvPr id="5" name="Content Placeholder 4">
            <a:extLst>
              <a:ext uri="{FF2B5EF4-FFF2-40B4-BE49-F238E27FC236}">
                <a16:creationId xmlns:a16="http://schemas.microsoft.com/office/drawing/2014/main" id="{4B5830CF-AC0D-E7E8-551B-0ED8D53D8E04}"/>
              </a:ext>
            </a:extLst>
          </p:cNvPr>
          <p:cNvSpPr>
            <a:spLocks noGrp="1"/>
          </p:cNvSpPr>
          <p:nvPr>
            <p:ph sz="quarter" idx="4"/>
          </p:nvPr>
        </p:nvSpPr>
        <p:spPr/>
        <p:txBody>
          <a:bodyPr>
            <a:normAutofit lnSpcReduction="10000"/>
          </a:bodyPr>
          <a:lstStyle/>
          <a:p>
            <a:r>
              <a:rPr lang="en-US" dirty="0"/>
              <a:t>More liquid &amp; traded</a:t>
            </a:r>
          </a:p>
          <a:p>
            <a:r>
              <a:rPr lang="en-US" dirty="0"/>
              <a:t>Institutional investors enter the fray</a:t>
            </a:r>
          </a:p>
          <a:p>
            <a:r>
              <a:rPr lang="en-US" dirty="0"/>
              <a:t>With continued high leverage</a:t>
            </a:r>
          </a:p>
          <a:p>
            <a:r>
              <a:rPr lang="en-US" dirty="0"/>
              <a:t>Higher Risk</a:t>
            </a:r>
          </a:p>
          <a:p>
            <a:r>
              <a:rPr lang="en-US" dirty="0"/>
              <a:t>Positively correlated with financial assets</a:t>
            </a:r>
          </a:p>
          <a:p>
            <a:r>
              <a:rPr lang="en-US" dirty="0"/>
              <a:t>Return &amp; Inflation Protection -&gt; ?</a:t>
            </a:r>
          </a:p>
        </p:txBody>
      </p:sp>
      <p:sp>
        <p:nvSpPr>
          <p:cNvPr id="6" name="Title 5">
            <a:extLst>
              <a:ext uri="{FF2B5EF4-FFF2-40B4-BE49-F238E27FC236}">
                <a16:creationId xmlns:a16="http://schemas.microsoft.com/office/drawing/2014/main" id="{36218A9D-4A75-DB89-89B8-453A0E621BC9}"/>
              </a:ext>
            </a:extLst>
          </p:cNvPr>
          <p:cNvSpPr>
            <a:spLocks noGrp="1"/>
          </p:cNvSpPr>
          <p:nvPr>
            <p:ph type="title"/>
          </p:nvPr>
        </p:nvSpPr>
        <p:spPr/>
        <p:txBody>
          <a:bodyPr/>
          <a:lstStyle/>
          <a:p>
            <a:r>
              <a:rPr lang="en-US" dirty="0"/>
              <a:t>Real estate: Change is in the wind!</a:t>
            </a:r>
          </a:p>
        </p:txBody>
      </p:sp>
    </p:spTree>
    <p:extLst>
      <p:ext uri="{BB962C8B-B14F-4D97-AF65-F5344CB8AC3E}">
        <p14:creationId xmlns:p14="http://schemas.microsoft.com/office/powerpoint/2010/main" val="2559689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B5C5D-FBCF-C85A-2F2A-42568B23C592}"/>
              </a:ext>
            </a:extLst>
          </p:cNvPr>
          <p:cNvSpPr>
            <a:spLocks noGrp="1"/>
          </p:cNvSpPr>
          <p:nvPr>
            <p:ph type="title"/>
          </p:nvPr>
        </p:nvSpPr>
        <p:spPr/>
        <p:txBody>
          <a:bodyPr/>
          <a:lstStyle/>
          <a:p>
            <a:r>
              <a:rPr lang="en-US" dirty="0"/>
              <a:t>Real estate in your Portfolio?</a:t>
            </a:r>
          </a:p>
        </p:txBody>
      </p:sp>
      <p:sp>
        <p:nvSpPr>
          <p:cNvPr id="3" name="Content Placeholder 2">
            <a:extLst>
              <a:ext uri="{FF2B5EF4-FFF2-40B4-BE49-F238E27FC236}">
                <a16:creationId xmlns:a16="http://schemas.microsoft.com/office/drawing/2014/main" id="{BBBFB5C7-FFA8-9D02-FC9B-BB35DB308F9D}"/>
              </a:ext>
            </a:extLst>
          </p:cNvPr>
          <p:cNvSpPr>
            <a:spLocks noGrp="1"/>
          </p:cNvSpPr>
          <p:nvPr>
            <p:ph idx="1"/>
          </p:nvPr>
        </p:nvSpPr>
        <p:spPr/>
        <p:txBody>
          <a:bodyPr/>
          <a:lstStyle/>
          <a:p>
            <a:pPr marL="457200" indent="-457200">
              <a:buFont typeface="+mj-lt"/>
              <a:buAutoNum type="arabicPeriod"/>
            </a:pPr>
            <a:r>
              <a:rPr lang="en-US" b="1" dirty="0"/>
              <a:t>As an add-on</a:t>
            </a:r>
            <a:r>
              <a:rPr lang="en-US" dirty="0"/>
              <a:t>: Add real estate to a portfolio dominated by financial assets, hoping that it </a:t>
            </a:r>
            <a:r>
              <a:rPr lang="en-US" b="1" dirty="0"/>
              <a:t>hedges against inflation risk </a:t>
            </a:r>
            <a:r>
              <a:rPr lang="en-US" dirty="0"/>
              <a:t>and produces better risk/return tradeoff.</a:t>
            </a:r>
          </a:p>
          <a:p>
            <a:pPr marL="457200" indent="-457200">
              <a:buFont typeface="+mj-lt"/>
              <a:buAutoNum type="arabicPeriod"/>
            </a:pPr>
            <a:r>
              <a:rPr lang="en-US" b="1" dirty="0"/>
              <a:t>As center of portfolio</a:t>
            </a:r>
            <a:r>
              <a:rPr lang="en-US" dirty="0"/>
              <a:t>: Make real estate the center of your portfolio, hoping to take advantage of localized knowledge (of location and regulations) to earn excess returns, relative to other investors.</a:t>
            </a:r>
          </a:p>
          <a:p>
            <a:pPr marL="457200" indent="-457200">
              <a:buFont typeface="+mj-lt"/>
              <a:buAutoNum type="arabicPeriod"/>
            </a:pPr>
            <a:r>
              <a:rPr lang="en-US" b="1" dirty="0"/>
              <a:t>As a trade</a:t>
            </a:r>
            <a:r>
              <a:rPr lang="en-US" dirty="0"/>
              <a:t>: Take advantage of the swings in real estate prices over time, hoping that you have the capacity to detect shifts in mood and momentum, and using leverage to increase your payoff.</a:t>
            </a:r>
          </a:p>
        </p:txBody>
      </p:sp>
    </p:spTree>
    <p:extLst>
      <p:ext uri="{BB962C8B-B14F-4D97-AF65-F5344CB8AC3E}">
        <p14:creationId xmlns:p14="http://schemas.microsoft.com/office/powerpoint/2010/main" val="2813151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A719E-4D97-8206-1BF2-63804B306C75}"/>
              </a:ext>
            </a:extLst>
          </p:cNvPr>
          <p:cNvSpPr>
            <a:spLocks noGrp="1"/>
          </p:cNvSpPr>
          <p:nvPr>
            <p:ph type="title"/>
          </p:nvPr>
        </p:nvSpPr>
        <p:spPr/>
        <p:txBody>
          <a:bodyPr/>
          <a:lstStyle/>
          <a:p>
            <a:r>
              <a:rPr lang="en-US" dirty="0"/>
              <a:t>The bottom line</a:t>
            </a:r>
          </a:p>
        </p:txBody>
      </p:sp>
      <p:sp>
        <p:nvSpPr>
          <p:cNvPr id="3" name="Content Placeholder 2">
            <a:extLst>
              <a:ext uri="{FF2B5EF4-FFF2-40B4-BE49-F238E27FC236}">
                <a16:creationId xmlns:a16="http://schemas.microsoft.com/office/drawing/2014/main" id="{4615672E-AC35-7BB4-30CF-F3452EC5DB20}"/>
              </a:ext>
            </a:extLst>
          </p:cNvPr>
          <p:cNvSpPr>
            <a:spLocks noGrp="1"/>
          </p:cNvSpPr>
          <p:nvPr>
            <p:ph idx="1"/>
          </p:nvPr>
        </p:nvSpPr>
        <p:spPr/>
        <p:txBody>
          <a:bodyPr/>
          <a:lstStyle/>
          <a:p>
            <a:r>
              <a:rPr lang="en-US" dirty="0"/>
              <a:t>It is undeniable that financial assets get most of the attention, when we look at investments as investors, and we generally </a:t>
            </a:r>
            <a:r>
              <a:rPr lang="en-US" b="1" dirty="0"/>
              <a:t>pay short shrift to investments that fall outside the </a:t>
            </a:r>
            <a:r>
              <a:rPr lang="en-US" b="1"/>
              <a:t>standard paradigm.</a:t>
            </a:r>
            <a:endParaRPr lang="en-US" dirty="0"/>
          </a:p>
          <a:p>
            <a:r>
              <a:rPr lang="en-US" dirty="0"/>
              <a:t>That is starting to change as investors look at alternatives, drawn by two factors:</a:t>
            </a:r>
          </a:p>
          <a:p>
            <a:pPr lvl="1"/>
            <a:r>
              <a:rPr lang="en-US" dirty="0"/>
              <a:t>Their “low” correlation with financial assets</a:t>
            </a:r>
          </a:p>
          <a:p>
            <a:pPr lvl="1"/>
            <a:r>
              <a:rPr lang="en-US" dirty="0"/>
              <a:t>The potential for “alpha” in alternative investments</a:t>
            </a:r>
          </a:p>
          <a:p>
            <a:r>
              <a:rPr lang="en-US" dirty="0"/>
              <a:t>The largest alternative asset class is real estate, and while through much of history it has not been traded, things are starting to change.</a:t>
            </a:r>
          </a:p>
        </p:txBody>
      </p:sp>
    </p:spTree>
    <p:extLst>
      <p:ext uri="{BB962C8B-B14F-4D97-AF65-F5344CB8AC3E}">
        <p14:creationId xmlns:p14="http://schemas.microsoft.com/office/powerpoint/2010/main" val="12135572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5909</TotalTime>
  <Pages>155</Pages>
  <Words>2143</Words>
  <Application>Microsoft Macintosh PowerPoint</Application>
  <PresentationFormat>Letter Paper (8.5x11 in)</PresentationFormat>
  <Paragraphs>452</Paragraphs>
  <Slides>20</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Rockwell</vt:lpstr>
      <vt:lpstr>Rockwell Condensed</vt:lpstr>
      <vt:lpstr>Rockwell Extra Bold</vt:lpstr>
      <vt:lpstr>Times</vt:lpstr>
      <vt:lpstr>Times New Roman</vt:lpstr>
      <vt:lpstr>Wingdings</vt:lpstr>
      <vt:lpstr>Slides2025</vt:lpstr>
      <vt:lpstr>Investing in alternatives</vt:lpstr>
      <vt:lpstr>Alternatives to what?</vt:lpstr>
      <vt:lpstr>The alternative investment universe</vt:lpstr>
      <vt:lpstr>1. Long/Short</vt:lpstr>
      <vt:lpstr>2. Public/Private</vt:lpstr>
      <vt:lpstr>3. Asset classes</vt:lpstr>
      <vt:lpstr>The sales pitch for alternatives!</vt:lpstr>
      <vt:lpstr>1. The correlation argument</vt:lpstr>
      <vt:lpstr>The alternative alphas</vt:lpstr>
      <vt:lpstr>Price versus value: A revisit!</vt:lpstr>
      <vt:lpstr>Alternatives: Price or value?</vt:lpstr>
      <vt:lpstr>Real Estate: traded portion </vt:lpstr>
      <vt:lpstr>Historical returns</vt:lpstr>
      <vt:lpstr>NOTES ABOUT REAL ESTATE RETURNS</vt:lpstr>
      <vt:lpstr>CO-MOVEMENT WITH OTHER INVESTMENT CLASSES</vt:lpstr>
      <vt:lpstr>RETURNS BY DECADE: INVESTMENT CLASS</vt:lpstr>
      <vt:lpstr>CHANGE COMING TO REAL ESTATE?</vt:lpstr>
      <vt:lpstr>Real estate: Change is in the wind!</vt:lpstr>
      <vt:lpstr>Real estate in your Portfolio?</vt:lpstr>
      <vt:lpstr>The bottom line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182</cp:revision>
  <cp:lastPrinted>2025-12-17T23:44:44Z</cp:lastPrinted>
  <dcterms:created xsi:type="dcterms:W3CDTF">1998-07-29T00:58:21Z</dcterms:created>
  <dcterms:modified xsi:type="dcterms:W3CDTF">2025-12-18T15:04:25Z</dcterms:modified>
</cp:coreProperties>
</file>