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16" r:id="rId1"/>
  </p:sldMasterIdLst>
  <p:notesMasterIdLst>
    <p:notesMasterId r:id="rId33"/>
  </p:notesMasterIdLst>
  <p:handoutMasterIdLst>
    <p:handoutMasterId r:id="rId34"/>
  </p:handoutMasterIdLst>
  <p:sldIdLst>
    <p:sldId id="256" r:id="rId2"/>
    <p:sldId id="257" r:id="rId3"/>
    <p:sldId id="259" r:id="rId4"/>
    <p:sldId id="261" r:id="rId5"/>
    <p:sldId id="263" r:id="rId6"/>
    <p:sldId id="264" r:id="rId7"/>
    <p:sldId id="350" r:id="rId8"/>
    <p:sldId id="349" r:id="rId9"/>
    <p:sldId id="351"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7" r:id="rId24"/>
    <p:sldId id="375" r:id="rId25"/>
    <p:sldId id="376" r:id="rId26"/>
    <p:sldId id="378" r:id="rId27"/>
    <p:sldId id="379" r:id="rId28"/>
    <p:sldId id="380" r:id="rId29"/>
    <p:sldId id="382" r:id="rId30"/>
    <p:sldId id="383" r:id="rId31"/>
    <p:sldId id="384" r:id="rId32"/>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13"/>
    <p:restoredTop sz="93129"/>
  </p:normalViewPr>
  <p:slideViewPr>
    <p:cSldViewPr>
      <p:cViewPr varScale="1">
        <p:scale>
          <a:sx n="114" d="100"/>
          <a:sy n="114" d="100"/>
        </p:scale>
        <p:origin x="16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592019D-337A-C140-BFA6-53C884EE898D}"/>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BD38C370-111E-CE4E-9121-D427B75392B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6374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630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4A4C78B4-3C29-3546-942E-8906B3255AC7}"/>
              </a:ext>
            </a:extLst>
          </p:cNvPr>
          <p:cNvSpPr>
            <a:spLocks noGrp="1" noRot="1" noChangeAspect="1" noChangeArrowheads="1" noTextEdit="1"/>
          </p:cNvSpPr>
          <p:nvPr>
            <p:ph type="sldImg"/>
          </p:nvPr>
        </p:nvSpPr>
        <p:spPr>
          <a:xfrm>
            <a:off x="1150938" y="692150"/>
            <a:ext cx="4556125" cy="3416300"/>
          </a:xfrm>
          <a:ln/>
        </p:spPr>
      </p:sp>
      <p:sp>
        <p:nvSpPr>
          <p:cNvPr id="24578" name="Rectangle 3">
            <a:extLst>
              <a:ext uri="{FF2B5EF4-FFF2-40B4-BE49-F238E27FC236}">
                <a16:creationId xmlns:a16="http://schemas.microsoft.com/office/drawing/2014/main" id="{981F2935-A9C9-5041-8A5A-206E9DF6D05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itchFamily="2"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610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7151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5902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5862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46799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6528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3424448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1523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03694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1000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1408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3000732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t>Aswath Damodaran</a:t>
            </a:r>
            <a:endParaRPr lang="en-US" dirty="0"/>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30DC96D-ACB6-9346-80F6-AA874DA96569}" type="slidenum">
              <a:rPr lang="en-US" altLang="en-US" smtClean="0"/>
              <a:pPr>
                <a:defRPr/>
              </a:pPr>
              <a:t>‹#›</a:t>
            </a:fld>
            <a:endParaRPr lang="en-US" altLang="en-US"/>
          </a:p>
        </p:txBody>
      </p:sp>
    </p:spTree>
    <p:extLst>
      <p:ext uri="{BB962C8B-B14F-4D97-AF65-F5344CB8AC3E}">
        <p14:creationId xmlns:p14="http://schemas.microsoft.com/office/powerpoint/2010/main" val="138420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22846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4AE61EE5-682D-8D4A-AD71-5D573432AFE7}" type="datetimeFigureOut">
              <a:rPr lang="en-US" altLang="en-US" smtClean="0"/>
              <a:pPr>
                <a:defRPr/>
              </a:pPr>
              <a:t>12/18/25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D8E11DB9-34EB-C741-9E65-5EFC5D50F066}" type="slidenum">
              <a:rPr lang="en-US" altLang="en-US" smtClean="0"/>
              <a:pPr>
                <a:defRPr/>
              </a:pPr>
              <a:t>‹#›</a:t>
            </a:fld>
            <a:endParaRPr lang="en-US" altLang="en-US"/>
          </a:p>
        </p:txBody>
      </p:sp>
    </p:spTree>
    <p:extLst>
      <p:ext uri="{BB962C8B-B14F-4D97-AF65-F5344CB8AC3E}">
        <p14:creationId xmlns:p14="http://schemas.microsoft.com/office/powerpoint/2010/main" val="260912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EDF1646-1838-3E42-9A92-B28D1426FCEE}" type="datetimeFigureOut">
              <a:rPr lang="en-US" altLang="en-US" smtClean="0"/>
              <a:pPr>
                <a:defRPr/>
              </a:pPr>
              <a:t>12/18/25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411D61-D85C-F44A-A42E-9D92B52A4B5D}" type="slidenum">
              <a:rPr lang="en-US" altLang="en-US" smtClean="0"/>
              <a:pPr>
                <a:defRPr/>
              </a:pPr>
              <a:t>‹#›</a:t>
            </a:fld>
            <a:endParaRPr lang="en-US" altLang="en-US"/>
          </a:p>
        </p:txBody>
      </p:sp>
    </p:spTree>
    <p:extLst>
      <p:ext uri="{BB962C8B-B14F-4D97-AF65-F5344CB8AC3E}">
        <p14:creationId xmlns:p14="http://schemas.microsoft.com/office/powerpoint/2010/main" val="293790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Aswath Damodaran</a:t>
            </a:r>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4B8955B-F1D4-2F48-88BF-4C684A754862}"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1020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917A11AA-9566-584E-8EC4-66E24604E763}" type="datetimeFigureOut">
              <a:rPr lang="en-US" altLang="en-US" smtClean="0"/>
              <a:pPr>
                <a:defRPr/>
              </a:pPr>
              <a:t>12/18/25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4F75F6B2-9EA1-9547-A60D-E3E89DA4362E}"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417995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EE61F15-067B-584D-B6E4-5CFDE37DB020}" type="datetimeFigureOut">
              <a:rPr lang="en-US" altLang="en-US" smtClean="0"/>
              <a:pPr>
                <a:defRPr/>
              </a:pPr>
              <a:t>12/18/25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5EC8CA-A300-CC44-8CE3-1A55E2257019}" type="slidenum">
              <a:rPr lang="en-US" altLang="en-US" smtClean="0"/>
              <a:pPr>
                <a:defRPr/>
              </a:pPr>
              <a:t>‹#›</a:t>
            </a:fld>
            <a:endParaRPr lang="en-US" altLang="en-US"/>
          </a:p>
        </p:txBody>
      </p:sp>
    </p:spTree>
    <p:extLst>
      <p:ext uri="{BB962C8B-B14F-4D97-AF65-F5344CB8AC3E}">
        <p14:creationId xmlns:p14="http://schemas.microsoft.com/office/powerpoint/2010/main" val="4101101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t>Aswath Damodaran</a:t>
            </a:r>
            <a:endParaRPr lang="en-US" dirty="0"/>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F4B8955B-F1D4-2F48-88BF-4C684A754862}" type="slidenum">
              <a:rPr lang="en-US" altLang="en-US" smtClean="0"/>
              <a:pPr>
                <a:defRPr/>
              </a:pPr>
              <a:t>‹#›</a:t>
            </a:fld>
            <a:endParaRPr lang="en-US" altLang="en-US"/>
          </a:p>
        </p:txBody>
      </p:sp>
    </p:spTree>
    <p:extLst>
      <p:ext uri="{BB962C8B-B14F-4D97-AF65-F5344CB8AC3E}">
        <p14:creationId xmlns:p14="http://schemas.microsoft.com/office/powerpoint/2010/main" val="956391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E1CC270D-FF3D-9546-84D1-0909AD86FD66}" type="datetimeFigureOut">
              <a:rPr lang="en-US" altLang="en-US" smtClean="0"/>
              <a:pPr>
                <a:defRPr/>
              </a:pPr>
              <a:t>12/18/25</a:t>
            </a:fld>
            <a:endParaRPr lang="en-US" altLang="en-US"/>
          </a:p>
        </p:txBody>
      </p:sp>
      <p:sp>
        <p:nvSpPr>
          <p:cNvPr id="10" name="Slide Number Placeholder 9"/>
          <p:cNvSpPr>
            <a:spLocks noGrp="1"/>
          </p:cNvSpPr>
          <p:nvPr>
            <p:ph type="sldNum" sz="quarter" idx="12"/>
          </p:nvPr>
        </p:nvSpPr>
        <p:spPr/>
        <p:txBody>
          <a:bodyPr/>
          <a:lstStyle/>
          <a:p>
            <a:pPr>
              <a:defRPr/>
            </a:pPr>
            <a:fld id="{96CAF988-7EA1-F14E-BE90-9BCE5135BECA}" type="slidenum">
              <a:rPr lang="en-US" altLang="en-US" smtClean="0"/>
              <a:pPr>
                <a:defRPr/>
              </a:pPr>
              <a:t>‹#›</a:t>
            </a:fld>
            <a:endParaRPr lang="en-US" altLang="en-US"/>
          </a:p>
        </p:txBody>
      </p:sp>
    </p:spTree>
    <p:extLst>
      <p:ext uri="{BB962C8B-B14F-4D97-AF65-F5344CB8AC3E}">
        <p14:creationId xmlns:p14="http://schemas.microsoft.com/office/powerpoint/2010/main" val="4018348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45DC0D2-5712-CC4E-A71A-1783C2CCDF6F}" type="datetimeFigureOut">
              <a:rPr lang="en-US" altLang="en-US" smtClean="0"/>
              <a:pPr>
                <a:defRPr/>
              </a:pPr>
              <a:t>12/18/25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569B913-4562-CB43-8FEA-643CB9BD2709}" type="slidenum">
              <a:rPr lang="en-US" altLang="en-US" smtClean="0"/>
              <a:pPr>
                <a:defRPr/>
              </a:pPr>
              <a:t>‹#›</a:t>
            </a:fld>
            <a:endParaRPr lang="en-US" altLang="en-US"/>
          </a:p>
        </p:txBody>
      </p:sp>
    </p:spTree>
    <p:extLst>
      <p:ext uri="{BB962C8B-B14F-4D97-AF65-F5344CB8AC3E}">
        <p14:creationId xmlns:p14="http://schemas.microsoft.com/office/powerpoint/2010/main" val="11633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C58945A-7112-BF4A-9FD7-10FBE9CB45CB}" type="datetimeFigureOut">
              <a:rPr lang="en-US" altLang="en-US" smtClean="0"/>
              <a:pPr>
                <a:defRPr/>
              </a:pPr>
              <a:t>12/18/25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F425E0E-D2E1-1A4F-B023-F5474D37F484}" type="slidenum">
              <a:rPr lang="en-US" altLang="en-US" smtClean="0"/>
              <a:pPr>
                <a:defRPr/>
              </a:pPr>
              <a:t>‹#›</a:t>
            </a:fld>
            <a:endParaRPr lang="en-US" altLang="en-US"/>
          </a:p>
        </p:txBody>
      </p:sp>
    </p:spTree>
    <p:extLst>
      <p:ext uri="{BB962C8B-B14F-4D97-AF65-F5344CB8AC3E}">
        <p14:creationId xmlns:p14="http://schemas.microsoft.com/office/powerpoint/2010/main" val="67868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1486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260225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t>Aswath Damodaran</a:t>
            </a:r>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F4B8955B-F1D4-2F48-88BF-4C684A754862}" type="slidenum">
              <a:rPr lang="en-US" altLang="en-US" smtClean="0"/>
              <a:pPr>
                <a:defRPr/>
              </a:pPr>
              <a:t>‹#›</a:t>
            </a:fld>
            <a:endParaRPr lang="en-US" altLang="en-US"/>
          </a:p>
        </p:txBody>
      </p:sp>
    </p:spTree>
    <p:extLst>
      <p:ext uri="{BB962C8B-B14F-4D97-AF65-F5344CB8AC3E}">
        <p14:creationId xmlns:p14="http://schemas.microsoft.com/office/powerpoint/2010/main" val="1528432909"/>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DF9639D4-EE4D-684F-A282-62565383FC4E}"/>
              </a:ext>
            </a:extLst>
          </p:cNvPr>
          <p:cNvSpPr>
            <a:spLocks noGrp="1" noChangeArrowheads="1"/>
          </p:cNvSpPr>
          <p:nvPr>
            <p:ph type="ctrTitle"/>
          </p:nvPr>
        </p:nvSpPr>
        <p:spPr/>
        <p:txBody>
          <a:bodyPr>
            <a:normAutofit/>
          </a:bodyPr>
          <a:lstStyle/>
          <a:p>
            <a:pPr eaLnBrk="1" fontAlgn="auto" hangingPunct="1">
              <a:spcAft>
                <a:spcPts val="0"/>
              </a:spcAft>
              <a:defRPr/>
            </a:pPr>
            <a:r>
              <a:rPr lang="en-US" altLang="en-US" dirty="0">
                <a:ea typeface="ＭＳ Ｐゴシック" panose="020B0600070205080204" pitchFamily="34" charset="-128"/>
              </a:rPr>
              <a:t>Collectibles and trophy assets</a:t>
            </a:r>
          </a:p>
        </p:txBody>
      </p:sp>
      <p:sp>
        <p:nvSpPr>
          <p:cNvPr id="4099" name="Rectangle 3">
            <a:extLst>
              <a:ext uri="{FF2B5EF4-FFF2-40B4-BE49-F238E27FC236}">
                <a16:creationId xmlns:a16="http://schemas.microsoft.com/office/drawing/2014/main" id="{E00DBA91-961B-AE47-9AAE-69709414E607}"/>
              </a:ext>
            </a:extLst>
          </p:cNvPr>
          <p:cNvSpPr>
            <a:spLocks noGrp="1" noChangeArrowheads="1"/>
          </p:cNvSpPr>
          <p:nvPr>
            <p:ph type="subTitle" idx="1"/>
          </p:nvPr>
        </p:nvSpPr>
        <p:spPr>
          <a:xfrm>
            <a:off x="685800" y="4389383"/>
            <a:ext cx="5918454" cy="1069848"/>
          </a:xfrm>
        </p:spPr>
        <p:txBody>
          <a:bodyPr rtlCol="0">
            <a:normAutofit/>
          </a:bodyPr>
          <a:lstStyle/>
          <a:p>
            <a:pPr eaLnBrk="1" fontAlgn="auto" hangingPunct="1">
              <a:spcAft>
                <a:spcPts val="0"/>
              </a:spcAft>
              <a:buFont typeface="Arial"/>
              <a:buNone/>
              <a:defRPr/>
            </a:pPr>
            <a:r>
              <a:rPr lang="en-US" b="1" dirty="0"/>
              <a:t>Session 39</a:t>
            </a:r>
          </a:p>
          <a:p>
            <a:pPr eaLnBrk="1" fontAlgn="auto" hangingPunct="1">
              <a:spcAft>
                <a:spcPts val="0"/>
              </a:spcAft>
              <a:buFont typeface="Arial"/>
              <a:buNone/>
              <a:defRPr/>
            </a:pPr>
            <a:r>
              <a:rPr lang="en-US" b="1" dirty="0"/>
              <a:t>Gold, Picassos and Sports Franchises!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1E9B6B66-A8D7-2649-82A8-78AD231862EF}"/>
              </a:ext>
            </a:extLst>
          </p:cNvPr>
          <p:cNvSpPr>
            <a:spLocks noGrp="1" noChangeArrowheads="1"/>
          </p:cNvSpPr>
          <p:nvPr>
            <p:ph type="title"/>
          </p:nvPr>
        </p:nvSpPr>
        <p:spPr/>
        <p:txBody>
          <a:bodyPr/>
          <a:lstStyle/>
          <a:p>
            <a:r>
              <a:rPr lang="en-US" altLang="en-US" dirty="0"/>
              <a:t>Collectibles: definition and challenges!</a:t>
            </a:r>
          </a:p>
        </p:txBody>
      </p:sp>
      <p:sp>
        <p:nvSpPr>
          <p:cNvPr id="5123" name="Rectangle 3">
            <a:extLst>
              <a:ext uri="{FF2B5EF4-FFF2-40B4-BE49-F238E27FC236}">
                <a16:creationId xmlns:a16="http://schemas.microsoft.com/office/drawing/2014/main" id="{056C6539-2CA4-A34B-B316-BA4F5FD6C43F}"/>
              </a:ext>
            </a:extLst>
          </p:cNvPr>
          <p:cNvSpPr>
            <a:spLocks noGrp="1" noChangeArrowheads="1"/>
          </p:cNvSpPr>
          <p:nvPr>
            <p:ph idx="1"/>
          </p:nvPr>
        </p:nvSpPr>
        <p:spPr/>
        <p:txBody>
          <a:bodyPr>
            <a:normAutofit lnSpcReduction="10000"/>
          </a:bodyPr>
          <a:lstStyle/>
          <a:p>
            <a:r>
              <a:rPr lang="en-US" dirty="0"/>
              <a:t>Investments that </a:t>
            </a:r>
            <a:r>
              <a:rPr lang="en-US" b="1" dirty="0"/>
              <a:t>do not produce cash derive their value from a combination of factors</a:t>
            </a:r>
            <a:r>
              <a:rPr lang="en-US" dirty="0"/>
              <a:t>—</a:t>
            </a:r>
            <a:r>
              <a:rPr lang="en-US" b="1" dirty="0"/>
              <a:t>a scarcity of supply </a:t>
            </a:r>
            <a:r>
              <a:rPr lang="en-US" dirty="0"/>
              <a:t>relative to demand, </a:t>
            </a:r>
            <a:r>
              <a:rPr lang="en-US" b="1" dirty="0"/>
              <a:t>consumption utility</a:t>
            </a:r>
            <a:r>
              <a:rPr lang="en-US" dirty="0"/>
              <a:t>, and </a:t>
            </a:r>
            <a:r>
              <a:rPr lang="en-US" b="1" dirty="0"/>
              <a:t>individual perceptions</a:t>
            </a:r>
            <a:r>
              <a:rPr lang="en-US" dirty="0"/>
              <a:t>, and they are collectibles.</a:t>
            </a:r>
          </a:p>
          <a:p>
            <a:r>
              <a:rPr lang="en-US" dirty="0"/>
              <a:t>They can only be priced, but even that pricing can be difficult because:</a:t>
            </a:r>
          </a:p>
          <a:p>
            <a:pPr lvl="1"/>
            <a:r>
              <a:rPr lang="en-US" b="1" dirty="0"/>
              <a:t>Finding comparable assets may be difficult to do</a:t>
            </a:r>
            <a:r>
              <a:rPr lang="en-US" dirty="0"/>
              <a:t> for some non-cash-flow-producing assets. While there are indices compiled on various unconventional assets, there are substantial differences between the assets within each index.</a:t>
            </a:r>
          </a:p>
          <a:p>
            <a:pPr lvl="1"/>
            <a:r>
              <a:rPr lang="en-US" dirty="0"/>
              <a:t>The markets for many of these assets are </a:t>
            </a:r>
            <a:r>
              <a:rPr lang="en-US" b="1" dirty="0"/>
              <a:t>neither liquid nor public</a:t>
            </a:r>
            <a:r>
              <a:rPr lang="en-US" dirty="0"/>
              <a:t>. Many transactions are private, and the reported prices are therefore unreliable.</a:t>
            </a:r>
          </a:p>
          <a:p>
            <a:pPr lvl="1"/>
            <a:r>
              <a:rPr lang="en-US" dirty="0"/>
              <a:t>It is not clear </a:t>
            </a:r>
            <a:r>
              <a:rPr lang="en-US" b="1" dirty="0"/>
              <a:t>how one controls for differences across assets </a:t>
            </a:r>
            <a:r>
              <a:rPr lang="en-US" dirty="0"/>
              <a:t>that are comparable when these differences are not quantitative but relate to perception.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15604EBB-659D-0F42-B7E5-825E315CD188}"/>
              </a:ext>
            </a:extLst>
          </p:cNvPr>
          <p:cNvSpPr>
            <a:spLocks noGrp="1" noChangeArrowheads="1"/>
          </p:cNvSpPr>
          <p:nvPr>
            <p:ph type="title"/>
          </p:nvPr>
        </p:nvSpPr>
        <p:spPr/>
        <p:txBody>
          <a:bodyPr rtlCol="0">
            <a:normAutofit/>
          </a:bodyPr>
          <a:lstStyle/>
          <a:p>
            <a:pPr eaLnBrk="1" fontAlgn="auto" hangingPunct="1">
              <a:spcAft>
                <a:spcPts val="0"/>
              </a:spcAft>
              <a:defRPr/>
            </a:pPr>
            <a:r>
              <a:rPr lang="en-US" dirty="0"/>
              <a:t>1. artwork</a:t>
            </a:r>
          </a:p>
        </p:txBody>
      </p:sp>
      <p:graphicFrame>
        <p:nvGraphicFramePr>
          <p:cNvPr id="5" name="Content Placeholder 4">
            <a:extLst>
              <a:ext uri="{FF2B5EF4-FFF2-40B4-BE49-F238E27FC236}">
                <a16:creationId xmlns:a16="http://schemas.microsoft.com/office/drawing/2014/main" id="{D4E41F89-DC83-B26A-41AB-FF12DCA01CFB}"/>
              </a:ext>
            </a:extLst>
          </p:cNvPr>
          <p:cNvGraphicFramePr>
            <a:graphicFrameLocks noGrp="1"/>
          </p:cNvGraphicFramePr>
          <p:nvPr>
            <p:ph idx="1"/>
            <p:extLst>
              <p:ext uri="{D42A27DB-BD31-4B8C-83A1-F6EECF244321}">
                <p14:modId xmlns:p14="http://schemas.microsoft.com/office/powerpoint/2010/main" val="3329464514"/>
              </p:ext>
            </p:extLst>
          </p:nvPr>
        </p:nvGraphicFramePr>
        <p:xfrm>
          <a:off x="647700" y="1981200"/>
          <a:ext cx="7772399" cy="1981200"/>
        </p:xfrm>
        <a:graphic>
          <a:graphicData uri="http://schemas.openxmlformats.org/drawingml/2006/table">
            <a:tbl>
              <a:tblPr firstRow="1" firstCol="1" bandRow="1">
                <a:tableStyleId>{073A0DAA-6AF3-43AB-8588-CEC1D06C72B9}</a:tableStyleId>
              </a:tblPr>
              <a:tblGrid>
                <a:gridCol w="1604223">
                  <a:extLst>
                    <a:ext uri="{9D8B030D-6E8A-4147-A177-3AD203B41FA5}">
                      <a16:colId xmlns:a16="http://schemas.microsoft.com/office/drawing/2014/main" val="2580561507"/>
                    </a:ext>
                  </a:extLst>
                </a:gridCol>
                <a:gridCol w="1257574">
                  <a:extLst>
                    <a:ext uri="{9D8B030D-6E8A-4147-A177-3AD203B41FA5}">
                      <a16:colId xmlns:a16="http://schemas.microsoft.com/office/drawing/2014/main" val="1182330945"/>
                    </a:ext>
                  </a:extLst>
                </a:gridCol>
                <a:gridCol w="1826514">
                  <a:extLst>
                    <a:ext uri="{9D8B030D-6E8A-4147-A177-3AD203B41FA5}">
                      <a16:colId xmlns:a16="http://schemas.microsoft.com/office/drawing/2014/main" val="1984472497"/>
                    </a:ext>
                  </a:extLst>
                </a:gridCol>
                <a:gridCol w="1257574">
                  <a:extLst>
                    <a:ext uri="{9D8B030D-6E8A-4147-A177-3AD203B41FA5}">
                      <a16:colId xmlns:a16="http://schemas.microsoft.com/office/drawing/2014/main" val="477594036"/>
                    </a:ext>
                  </a:extLst>
                </a:gridCol>
                <a:gridCol w="1826514">
                  <a:extLst>
                    <a:ext uri="{9D8B030D-6E8A-4147-A177-3AD203B41FA5}">
                      <a16:colId xmlns:a16="http://schemas.microsoft.com/office/drawing/2014/main" val="3124614212"/>
                    </a:ext>
                  </a:extLst>
                </a:gridCol>
              </a:tblGrid>
              <a:tr h="367314">
                <a:tc>
                  <a:txBody>
                    <a:bodyPr/>
                    <a:lstStyle/>
                    <a:p>
                      <a:endParaRPr lang="en-US" sz="1200" dirty="0">
                        <a:effectLst/>
                        <a:latin typeface="Times New Roman" panose="02020603050405020304" pitchFamily="18" charset="0"/>
                      </a:endParaRPr>
                    </a:p>
                  </a:txBody>
                  <a:tcPr marL="68580" marR="68580" marT="0" marB="0" anchor="b"/>
                </a:tc>
                <a:tc gridSpan="2">
                  <a:txBody>
                    <a:bodyPr/>
                    <a:lstStyle/>
                    <a:p>
                      <a:pPr marL="0" marR="0" indent="0" algn="ctr">
                        <a:spcBef>
                          <a:spcPts val="0"/>
                        </a:spcBef>
                        <a:spcAft>
                          <a:spcPts val="0"/>
                        </a:spcAft>
                      </a:pPr>
                      <a:r>
                        <a:rPr lang="en-US" sz="2000" dirty="0">
                          <a:effectLst/>
                        </a:rPr>
                        <a:t>Art (%)</a:t>
                      </a:r>
                      <a:endParaRPr lang="en-US" sz="36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gridSpan="2">
                  <a:txBody>
                    <a:bodyPr/>
                    <a:lstStyle/>
                    <a:p>
                      <a:pPr marL="0" marR="0" indent="0" algn="ctr">
                        <a:spcBef>
                          <a:spcPts val="0"/>
                        </a:spcBef>
                        <a:spcAft>
                          <a:spcPts val="0"/>
                        </a:spcAft>
                      </a:pPr>
                      <a:r>
                        <a:rPr lang="en-US" sz="1800" dirty="0">
                          <a:effectLst/>
                        </a:rPr>
                        <a:t>Stocks (%)</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137665361"/>
                  </a:ext>
                </a:extLst>
              </a:tr>
              <a:tr h="443073">
                <a:tc>
                  <a:txBody>
                    <a:bodyPr/>
                    <a:lstStyle/>
                    <a:p>
                      <a:endParaRPr lang="en-US" sz="1200">
                        <a:effectLst/>
                        <a:latin typeface="Times New Roman" panose="02020603050405020304" pitchFamily="18" charset="0"/>
                      </a:endParaRPr>
                    </a:p>
                  </a:txBody>
                  <a:tcPr marL="68580" marR="68580" marT="0" marB="0" anchor="b"/>
                </a:tc>
                <a:tc>
                  <a:txBody>
                    <a:bodyPr/>
                    <a:lstStyle/>
                    <a:p>
                      <a:pPr marL="0" marR="0" indent="0" algn="just">
                        <a:spcBef>
                          <a:spcPts val="0"/>
                        </a:spcBef>
                        <a:spcAft>
                          <a:spcPts val="0"/>
                        </a:spcAft>
                      </a:pPr>
                      <a:r>
                        <a:rPr lang="en-US" sz="1800" dirty="0">
                          <a:effectLst/>
                        </a:rPr>
                        <a:t>Average</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800" dirty="0">
                          <a:effectLst/>
                        </a:rPr>
                        <a:t>Std Deviation</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800" dirty="0">
                          <a:effectLst/>
                        </a:rPr>
                        <a:t>Average</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800">
                          <a:effectLst/>
                        </a:rPr>
                        <a:t>Std Deviation</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299395641"/>
                  </a:ext>
                </a:extLst>
              </a:tr>
              <a:tr h="390271">
                <a:tc>
                  <a:txBody>
                    <a:bodyPr/>
                    <a:lstStyle/>
                    <a:p>
                      <a:pPr marL="0" marR="0" indent="0" algn="just">
                        <a:spcBef>
                          <a:spcPts val="0"/>
                        </a:spcBef>
                        <a:spcAft>
                          <a:spcPts val="0"/>
                        </a:spcAft>
                      </a:pPr>
                      <a:r>
                        <a:rPr lang="en-US" sz="1800">
                          <a:effectLst/>
                        </a:rPr>
                        <a:t>1875–2010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4.63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dirty="0">
                          <a:effectLst/>
                        </a:rPr>
                        <a:t>44.30</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8.02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17.79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3661137"/>
                  </a:ext>
                </a:extLst>
              </a:tr>
              <a:tr h="390271">
                <a:tc>
                  <a:txBody>
                    <a:bodyPr/>
                    <a:lstStyle/>
                    <a:p>
                      <a:pPr marL="0" marR="0" indent="0" algn="just">
                        <a:spcBef>
                          <a:spcPts val="0"/>
                        </a:spcBef>
                        <a:spcAft>
                          <a:spcPts val="0"/>
                        </a:spcAft>
                      </a:pPr>
                      <a:r>
                        <a:rPr lang="en-US" sz="1800">
                          <a:effectLst/>
                        </a:rPr>
                        <a:t>1910–2010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5.67</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dirty="0">
                          <a:effectLst/>
                        </a:rPr>
                        <a:t>28.40</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7.79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19.09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81969393"/>
                  </a:ext>
                </a:extLst>
              </a:tr>
              <a:tr h="390271">
                <a:tc>
                  <a:txBody>
                    <a:bodyPr/>
                    <a:lstStyle/>
                    <a:p>
                      <a:pPr marL="0" marR="0" indent="0" algn="just">
                        <a:spcBef>
                          <a:spcPts val="0"/>
                        </a:spcBef>
                        <a:spcAft>
                          <a:spcPts val="0"/>
                        </a:spcAft>
                      </a:pPr>
                      <a:r>
                        <a:rPr lang="en-US" sz="1800">
                          <a:effectLst/>
                        </a:rPr>
                        <a:t>1960–2010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9.49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a:effectLst/>
                        </a:rPr>
                        <a:t>17.10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dirty="0">
                          <a:effectLst/>
                        </a:rPr>
                        <a:t>11.10</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800" dirty="0">
                          <a:effectLst/>
                        </a:rPr>
                        <a:t>17.06</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283726964"/>
                  </a:ext>
                </a:extLst>
              </a:tr>
            </a:tbl>
          </a:graphicData>
        </a:graphic>
      </p:graphicFrame>
      <p:graphicFrame>
        <p:nvGraphicFramePr>
          <p:cNvPr id="6" name="Table 5">
            <a:extLst>
              <a:ext uri="{FF2B5EF4-FFF2-40B4-BE49-F238E27FC236}">
                <a16:creationId xmlns:a16="http://schemas.microsoft.com/office/drawing/2014/main" id="{AA1BF920-3128-FA82-6D9D-F85CC0B71FF4}"/>
              </a:ext>
            </a:extLst>
          </p:cNvPr>
          <p:cNvGraphicFramePr>
            <a:graphicFrameLocks noGrp="1"/>
          </p:cNvGraphicFramePr>
          <p:nvPr>
            <p:extLst>
              <p:ext uri="{D42A27DB-BD31-4B8C-83A1-F6EECF244321}">
                <p14:modId xmlns:p14="http://schemas.microsoft.com/office/powerpoint/2010/main" val="3434870099"/>
              </p:ext>
            </p:extLst>
          </p:nvPr>
        </p:nvGraphicFramePr>
        <p:xfrm>
          <a:off x="2133600" y="4800600"/>
          <a:ext cx="4876800" cy="1143000"/>
        </p:xfrm>
        <a:graphic>
          <a:graphicData uri="http://schemas.openxmlformats.org/drawingml/2006/table">
            <a:tbl>
              <a:tblPr firstRow="1" firstCol="1" bandRow="1">
                <a:tableStyleId>{073A0DAA-6AF3-43AB-8588-CEC1D06C72B9}</a:tableStyleId>
              </a:tblPr>
              <a:tblGrid>
                <a:gridCol w="1219200">
                  <a:extLst>
                    <a:ext uri="{9D8B030D-6E8A-4147-A177-3AD203B41FA5}">
                      <a16:colId xmlns:a16="http://schemas.microsoft.com/office/drawing/2014/main" val="1889326554"/>
                    </a:ext>
                  </a:extLst>
                </a:gridCol>
                <a:gridCol w="1219200">
                  <a:extLst>
                    <a:ext uri="{9D8B030D-6E8A-4147-A177-3AD203B41FA5}">
                      <a16:colId xmlns:a16="http://schemas.microsoft.com/office/drawing/2014/main" val="2356732448"/>
                    </a:ext>
                  </a:extLst>
                </a:gridCol>
                <a:gridCol w="1219200">
                  <a:extLst>
                    <a:ext uri="{9D8B030D-6E8A-4147-A177-3AD203B41FA5}">
                      <a16:colId xmlns:a16="http://schemas.microsoft.com/office/drawing/2014/main" val="1694615352"/>
                    </a:ext>
                  </a:extLst>
                </a:gridCol>
                <a:gridCol w="1219200">
                  <a:extLst>
                    <a:ext uri="{9D8B030D-6E8A-4147-A177-3AD203B41FA5}">
                      <a16:colId xmlns:a16="http://schemas.microsoft.com/office/drawing/2014/main" val="3255889927"/>
                    </a:ext>
                  </a:extLst>
                </a:gridCol>
              </a:tblGrid>
              <a:tr h="272955">
                <a:tc>
                  <a:txBody>
                    <a:bodyPr/>
                    <a:lstStyle/>
                    <a:p>
                      <a:pPr marL="0" marR="0" indent="0" algn="l">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Art</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S&amp;P 500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T-bonds</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46411353"/>
                  </a:ext>
                </a:extLst>
              </a:tr>
              <a:tr h="290015">
                <a:tc>
                  <a:txBody>
                    <a:bodyPr/>
                    <a:lstStyle/>
                    <a:p>
                      <a:pPr marL="0" marR="0" indent="0" algn="just">
                        <a:spcBef>
                          <a:spcPts val="0"/>
                        </a:spcBef>
                        <a:spcAft>
                          <a:spcPts val="0"/>
                        </a:spcAft>
                      </a:pPr>
                      <a:r>
                        <a:rPr lang="en-US" sz="1200">
                          <a:effectLst/>
                        </a:rPr>
                        <a:t>Art </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0" algn="ctr">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889700868"/>
                  </a:ext>
                </a:extLst>
              </a:tr>
              <a:tr h="290015">
                <a:tc>
                  <a:txBody>
                    <a:bodyPr/>
                    <a:lstStyle/>
                    <a:p>
                      <a:pPr marL="0" marR="0" indent="0" algn="just">
                        <a:spcBef>
                          <a:spcPts val="0"/>
                        </a:spcBef>
                        <a:spcAft>
                          <a:spcPts val="0"/>
                        </a:spcAft>
                      </a:pPr>
                      <a:r>
                        <a:rPr lang="en-US" sz="1200">
                          <a:effectLst/>
                        </a:rPr>
                        <a:t>S&amp;P 500 </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−0.02 </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1.00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577113580"/>
                  </a:ext>
                </a:extLst>
              </a:tr>
              <a:tr h="290015">
                <a:tc>
                  <a:txBody>
                    <a:bodyPr/>
                    <a:lstStyle/>
                    <a:p>
                      <a:pPr marL="0" marR="0" indent="0" algn="just">
                        <a:spcBef>
                          <a:spcPts val="0"/>
                        </a:spcBef>
                        <a:spcAft>
                          <a:spcPts val="0"/>
                        </a:spcAft>
                      </a:pPr>
                      <a:r>
                        <a:rPr lang="en-US" sz="1200">
                          <a:effectLst/>
                        </a:rPr>
                        <a:t>T-bonds </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−0.13 </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0.06</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1.00</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308621210"/>
                  </a:ext>
                </a:extLst>
              </a:tr>
            </a:tbl>
          </a:graphicData>
        </a:graphic>
      </p:graphicFrame>
      <p:sp>
        <p:nvSpPr>
          <p:cNvPr id="7" name="TextBox 6">
            <a:extLst>
              <a:ext uri="{FF2B5EF4-FFF2-40B4-BE49-F238E27FC236}">
                <a16:creationId xmlns:a16="http://schemas.microsoft.com/office/drawing/2014/main" id="{93B877C7-7A49-C9E0-CBBD-A5965D054AE5}"/>
              </a:ext>
            </a:extLst>
          </p:cNvPr>
          <p:cNvSpPr txBox="1"/>
          <p:nvPr/>
        </p:nvSpPr>
        <p:spPr>
          <a:xfrm>
            <a:off x="3505200" y="4267200"/>
            <a:ext cx="1507144" cy="369332"/>
          </a:xfrm>
          <a:prstGeom prst="rect">
            <a:avLst/>
          </a:prstGeom>
          <a:noFill/>
        </p:spPr>
        <p:txBody>
          <a:bodyPr wrap="none" rtlCol="0">
            <a:spAutoFit/>
          </a:bodyPr>
          <a:lstStyle/>
          <a:p>
            <a:r>
              <a:rPr lang="en-US" dirty="0"/>
              <a:t>Correlations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FC6D3ADB-60DE-9B47-988F-616D8296D40F}"/>
              </a:ext>
            </a:extLst>
          </p:cNvPr>
          <p:cNvSpPr>
            <a:spLocks noGrp="1" noChangeArrowheads="1"/>
          </p:cNvSpPr>
          <p:nvPr>
            <p:ph type="title"/>
          </p:nvPr>
        </p:nvSpPr>
        <p:spPr/>
        <p:txBody>
          <a:bodyPr/>
          <a:lstStyle/>
          <a:p>
            <a:r>
              <a:rPr lang="en-US" altLang="en-US" dirty="0"/>
              <a:t>Challenges with artwork!</a:t>
            </a:r>
          </a:p>
        </p:txBody>
      </p:sp>
      <p:sp>
        <p:nvSpPr>
          <p:cNvPr id="292867" name="Rectangle 3">
            <a:extLst>
              <a:ext uri="{FF2B5EF4-FFF2-40B4-BE49-F238E27FC236}">
                <a16:creationId xmlns:a16="http://schemas.microsoft.com/office/drawing/2014/main" id="{EA753516-A9E6-564E-BE63-E08534A79AF1}"/>
              </a:ext>
            </a:extLst>
          </p:cNvPr>
          <p:cNvSpPr>
            <a:spLocks noGrp="1" noChangeArrowheads="1"/>
          </p:cNvSpPr>
          <p:nvPr>
            <p:ph idx="1"/>
          </p:nvPr>
        </p:nvSpPr>
        <p:spPr/>
        <p:txBody>
          <a:bodyPr>
            <a:normAutofit/>
          </a:bodyPr>
          <a:lstStyle/>
          <a:p>
            <a:r>
              <a:rPr lang="en-US" dirty="0"/>
              <a:t>The first is that this is </a:t>
            </a:r>
            <a:r>
              <a:rPr lang="en-US" b="1" dirty="0"/>
              <a:t>not a very liquid market with relatively few transactions</a:t>
            </a:r>
            <a:r>
              <a:rPr lang="en-US" dirty="0"/>
              <a:t>. Thus, the most recent sale of a Picasso might have three years ago, and a great deal might have changed in the art market since then.</a:t>
            </a:r>
          </a:p>
          <a:p>
            <a:r>
              <a:rPr lang="en-US" dirty="0"/>
              <a:t>The second is that </a:t>
            </a:r>
            <a:r>
              <a:rPr lang="en-US" b="1" dirty="0"/>
              <a:t>no two artworks, even by the same artist, are alike</a:t>
            </a:r>
            <a:r>
              <a:rPr lang="en-US" dirty="0"/>
              <a:t>, and there are substantial differences (both in style and value) across different paintings. </a:t>
            </a:r>
          </a:p>
          <a:p>
            <a:r>
              <a:rPr lang="en-US" dirty="0"/>
              <a:t>The third problem is that there is the </a:t>
            </a:r>
            <a:r>
              <a:rPr lang="en-US" b="1" dirty="0"/>
              <a:t>very real possibility of forgery and fraud</a:t>
            </a:r>
            <a:r>
              <a:rPr lang="en-US" dirty="0"/>
              <a:t>, and much of it can be detected only by an expert eye. </a:t>
            </a:r>
          </a:p>
          <a:p>
            <a:r>
              <a:rPr lang="en-US" dirty="0"/>
              <a:t>Consequently, the pricing of art and collectibles remains the province of </a:t>
            </a:r>
            <a:r>
              <a:rPr lang="en-US" b="1" dirty="0"/>
              <a:t>expert appraisers</a:t>
            </a:r>
            <a:r>
              <a:rPr lang="en-US" dirty="0"/>
              <a:t>, who in addition to being expensive, are susceptible to market moods, and bubbles and busts are just as common in this market as they are in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FC1526F-C249-0F47-A2CD-10337CB9BAB8}"/>
              </a:ext>
            </a:extLst>
          </p:cNvPr>
          <p:cNvSpPr>
            <a:spLocks noGrp="1" noChangeArrowheads="1"/>
          </p:cNvSpPr>
          <p:nvPr>
            <p:ph type="title"/>
          </p:nvPr>
        </p:nvSpPr>
        <p:spPr/>
        <p:txBody>
          <a:bodyPr/>
          <a:lstStyle/>
          <a:p>
            <a:r>
              <a:rPr lang="en-US" altLang="en-US" dirty="0"/>
              <a:t>Lessons for investors in artwork</a:t>
            </a:r>
          </a:p>
        </p:txBody>
      </p:sp>
      <p:sp>
        <p:nvSpPr>
          <p:cNvPr id="294915" name="Rectangle 3">
            <a:extLst>
              <a:ext uri="{FF2B5EF4-FFF2-40B4-BE49-F238E27FC236}">
                <a16:creationId xmlns:a16="http://schemas.microsoft.com/office/drawing/2014/main" id="{34505D79-60F2-4E4E-AAF1-16B7C530B335}"/>
              </a:ext>
            </a:extLst>
          </p:cNvPr>
          <p:cNvSpPr>
            <a:spLocks noGrp="1" noChangeArrowheads="1"/>
          </p:cNvSpPr>
          <p:nvPr>
            <p:ph idx="1"/>
          </p:nvPr>
        </p:nvSpPr>
        <p:spPr/>
        <p:txBody>
          <a:bodyPr>
            <a:normAutofit fontScale="92500" lnSpcReduction="10000"/>
          </a:bodyPr>
          <a:lstStyle/>
          <a:p>
            <a:r>
              <a:rPr lang="en-US" dirty="0"/>
              <a:t>The first is that while art and collectibles, as a class, may balance a portfolio, you must </a:t>
            </a:r>
            <a:r>
              <a:rPr lang="en-US" b="1" dirty="0"/>
              <a:t>spend substantially more time acquiring specialized knowledge </a:t>
            </a:r>
            <a:r>
              <a:rPr lang="en-US" dirty="0"/>
              <a:t>to be successful with these investments than you would with financial investments. </a:t>
            </a:r>
          </a:p>
          <a:p>
            <a:r>
              <a:rPr lang="en-US" dirty="0"/>
              <a:t>The second is that you should expect to have </a:t>
            </a:r>
            <a:r>
              <a:rPr lang="en-US" b="1" dirty="0"/>
              <a:t>much higher transaction costs </a:t>
            </a:r>
            <a:r>
              <a:rPr lang="en-US" dirty="0"/>
              <a:t>with investments in art and collectibles, especially at the high end of the market. </a:t>
            </a:r>
          </a:p>
          <a:p>
            <a:r>
              <a:rPr lang="en-US" dirty="0"/>
              <a:t>The third is that you should collect baseball cards or old master paintings </a:t>
            </a:r>
            <a:r>
              <a:rPr lang="en-US" b="1" dirty="0"/>
              <a:t>because you enjoy them </a:t>
            </a:r>
            <a:r>
              <a:rPr lang="en-US" dirty="0"/>
              <a:t>and not just as investments. The psychological returns that you receive will then compensate for the substandard financial returns that you may well earn. </a:t>
            </a:r>
          </a:p>
          <a:p>
            <a:r>
              <a:rPr lang="en-US" dirty="0"/>
              <a:t>Finally, the </a:t>
            </a:r>
            <a:r>
              <a:rPr lang="en-US" b="1" dirty="0"/>
              <a:t>risk of being fooled by fakes and scams</a:t>
            </a:r>
            <a:r>
              <a:rPr lang="en-US" dirty="0"/>
              <a:t> is much greater with artwork than with any other asset class, since even experts seem to have trouble distinguishing between the originals and copies.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1661E01-41C9-A446-ACE0-1774E0F9E9C7}"/>
              </a:ext>
            </a:extLst>
          </p:cNvPr>
          <p:cNvSpPr>
            <a:spLocks noGrp="1" noChangeArrowheads="1"/>
          </p:cNvSpPr>
          <p:nvPr>
            <p:ph type="title"/>
          </p:nvPr>
        </p:nvSpPr>
        <p:spPr/>
        <p:txBody>
          <a:bodyPr/>
          <a:lstStyle/>
          <a:p>
            <a:r>
              <a:rPr lang="en-US" altLang="en-US" dirty="0"/>
              <a:t>2. gold</a:t>
            </a:r>
          </a:p>
        </p:txBody>
      </p:sp>
      <p:sp>
        <p:nvSpPr>
          <p:cNvPr id="11266" name="Rectangle 3">
            <a:extLst>
              <a:ext uri="{FF2B5EF4-FFF2-40B4-BE49-F238E27FC236}">
                <a16:creationId xmlns:a16="http://schemas.microsoft.com/office/drawing/2014/main" id="{082F203C-1C74-2749-ADC0-09D043787464}"/>
              </a:ext>
            </a:extLst>
          </p:cNvPr>
          <p:cNvSpPr>
            <a:spLocks noGrp="1" noChangeArrowheads="1"/>
          </p:cNvSpPr>
          <p:nvPr>
            <p:ph idx="1"/>
          </p:nvPr>
        </p:nvSpPr>
        <p:spPr/>
        <p:txBody>
          <a:bodyPr>
            <a:normAutofit fontScale="85000" lnSpcReduction="20000"/>
          </a:bodyPr>
          <a:lstStyle/>
          <a:p>
            <a:pPr algn="just"/>
            <a:r>
              <a:rPr lang="en-US" b="0" i="0" u="none" strike="noStrike" dirty="0">
                <a:solidFill>
                  <a:srgbClr val="000000"/>
                </a:solidFill>
                <a:effectLst/>
                <a:latin typeface="-webkit-standard"/>
              </a:rPr>
              <a:t>Gold has been </a:t>
            </a:r>
            <a:r>
              <a:rPr lang="en-US" b="1" i="0" u="none" strike="noStrike" dirty="0">
                <a:solidFill>
                  <a:srgbClr val="000000"/>
                </a:solidFill>
                <a:effectLst/>
                <a:latin typeface="-webkit-standard"/>
              </a:rPr>
              <a:t>valued as precious by civilizations going back millennia</a:t>
            </a:r>
            <a:r>
              <a:rPr lang="en-US" b="0" i="0" u="none" strike="noStrike" dirty="0">
                <a:solidFill>
                  <a:srgbClr val="000000"/>
                </a:solidFill>
                <a:effectLst/>
                <a:latin typeface="-webkit-standard"/>
              </a:rPr>
              <a:t>, with evidence of usage in the form of coins going back to the Lydian civilization, located in Turkey in 600 BC, with the Greeks and the Romans following. </a:t>
            </a:r>
          </a:p>
          <a:p>
            <a:pPr algn="just"/>
            <a:r>
              <a:rPr lang="en-US" b="0" i="0" u="none" strike="noStrike" dirty="0">
                <a:solidFill>
                  <a:srgbClr val="000000"/>
                </a:solidFill>
                <a:effectLst/>
                <a:latin typeface="-webkit-standard"/>
              </a:rPr>
              <a:t>Issuers (governments and kingdom) of fiat currencies tied them to gold to get skeptical populaces to hold them. In the nineteenth century, </a:t>
            </a:r>
            <a:r>
              <a:rPr lang="en-US" b="1" i="0" u="none" strike="noStrike" dirty="0">
                <a:solidFill>
                  <a:srgbClr val="000000"/>
                </a:solidFill>
                <a:effectLst/>
                <a:latin typeface="-webkit-standard"/>
              </a:rPr>
              <a:t>this linkage was formalized in the gold standards</a:t>
            </a:r>
            <a:r>
              <a:rPr lang="en-US" b="0" i="0" u="none" strike="noStrike" dirty="0">
                <a:solidFill>
                  <a:srgbClr val="000000"/>
                </a:solidFill>
                <a:effectLst/>
                <a:latin typeface="-webkit-standard"/>
              </a:rPr>
              <a:t>, where paper currency issuance was backed by holdings in gold, with paper money convertible into gold.  </a:t>
            </a:r>
          </a:p>
          <a:p>
            <a:pPr algn="just"/>
            <a:r>
              <a:rPr lang="en-US" b="0" i="0" u="none" strike="noStrike" dirty="0">
                <a:solidFill>
                  <a:srgbClr val="000000"/>
                </a:solidFill>
                <a:effectLst/>
                <a:latin typeface="-webkit-standard"/>
              </a:rPr>
              <a:t>In the second half of the nineteenth century, the gold standard became the base for most major currencies, but two events in the early twentieth century put it to the test. </a:t>
            </a:r>
          </a:p>
          <a:p>
            <a:pPr lvl="1" algn="just"/>
            <a:r>
              <a:rPr lang="en-US" b="0" i="0" u="none" strike="noStrike" dirty="0">
                <a:solidFill>
                  <a:srgbClr val="000000"/>
                </a:solidFill>
                <a:effectLst/>
                <a:latin typeface="-webkit-standard"/>
              </a:rPr>
              <a:t>The first was the </a:t>
            </a:r>
            <a:r>
              <a:rPr lang="en-US" b="1" i="0" u="none" strike="noStrike" dirty="0">
                <a:solidFill>
                  <a:srgbClr val="000000"/>
                </a:solidFill>
                <a:effectLst/>
                <a:latin typeface="-webkit-standard"/>
              </a:rPr>
              <a:t>First World War</a:t>
            </a:r>
            <a:r>
              <a:rPr lang="en-US" b="0" i="0" u="none" strike="noStrike" dirty="0">
                <a:solidFill>
                  <a:srgbClr val="000000"/>
                </a:solidFill>
                <a:effectLst/>
                <a:latin typeface="-webkit-standard"/>
              </a:rPr>
              <a:t>, governments in need of money to fund their armies found their hands tied by the constraints of gold, and many were forced to abandon convertibility. </a:t>
            </a:r>
          </a:p>
          <a:p>
            <a:pPr lvl="1" algn="just"/>
            <a:r>
              <a:rPr lang="en-US" b="0" i="0" u="none" strike="noStrike" dirty="0">
                <a:solidFill>
                  <a:srgbClr val="000000"/>
                </a:solidFill>
                <a:effectLst/>
                <a:latin typeface="-webkit-standard"/>
              </a:rPr>
              <a:t>The United States stayed with the gold standard into </a:t>
            </a:r>
            <a:r>
              <a:rPr lang="en-US" b="1" i="0" u="none" strike="noStrike" dirty="0">
                <a:solidFill>
                  <a:srgbClr val="000000"/>
                </a:solidFill>
                <a:effectLst/>
                <a:latin typeface="-webkit-standard"/>
              </a:rPr>
              <a:t>the Great Depression</a:t>
            </a:r>
            <a:r>
              <a:rPr lang="en-US" b="0" i="0" u="none" strike="noStrike" dirty="0">
                <a:solidFill>
                  <a:srgbClr val="000000"/>
                </a:solidFill>
                <a:effectLst/>
                <a:latin typeface="-webkit-standard"/>
              </a:rPr>
              <a:t>, with some economists blaming the Fed’s actions trying to defend it for worsening the economic collapse. </a:t>
            </a:r>
          </a:p>
          <a:p>
            <a:pPr algn="just"/>
            <a:r>
              <a:rPr lang="en-US" b="0" i="0" u="none" strike="noStrike" dirty="0">
                <a:solidFill>
                  <a:srgbClr val="000000"/>
                </a:solidFill>
                <a:effectLst/>
                <a:latin typeface="-webkit-standard"/>
              </a:rPr>
              <a:t>After the Second World War, the United States emerged as the economic superpower, and with the Bretton-Woods agreement, </a:t>
            </a:r>
            <a:r>
              <a:rPr lang="en-US" b="1" i="0" u="none" strike="noStrike" dirty="0">
                <a:solidFill>
                  <a:srgbClr val="000000"/>
                </a:solidFill>
                <a:effectLst/>
                <a:latin typeface="-webkit-standard"/>
              </a:rPr>
              <a:t>the US dollar took the place of gold at the center of the global monetary system</a:t>
            </a:r>
            <a:r>
              <a:rPr lang="en-US" b="0" i="0" u="none" strike="noStrike" dirty="0">
                <a:solidFill>
                  <a:srgbClr val="000000"/>
                </a:solidFill>
                <a:effectLst/>
                <a:latin typeface="-webkit-standard"/>
              </a:rPr>
              <a:t>, with the dollar convertible to gold at a fixed price.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3D22-B33C-4B35-11BB-7516451B3F3E}"/>
              </a:ext>
            </a:extLst>
          </p:cNvPr>
          <p:cNvSpPr>
            <a:spLocks noGrp="1"/>
          </p:cNvSpPr>
          <p:nvPr>
            <p:ph type="title"/>
          </p:nvPr>
        </p:nvSpPr>
        <p:spPr/>
        <p:txBody>
          <a:bodyPr/>
          <a:lstStyle/>
          <a:p>
            <a:r>
              <a:rPr lang="en-US" dirty="0"/>
              <a:t>Historical returns</a:t>
            </a:r>
          </a:p>
        </p:txBody>
      </p:sp>
      <p:pic>
        <p:nvPicPr>
          <p:cNvPr id="4" name="Content Placeholder 3">
            <a:extLst>
              <a:ext uri="{FF2B5EF4-FFF2-40B4-BE49-F238E27FC236}">
                <a16:creationId xmlns:a16="http://schemas.microsoft.com/office/drawing/2014/main" id="{5F7A44D4-906A-435E-B773-40C63F67451D}"/>
              </a:ext>
            </a:extLst>
          </p:cNvPr>
          <p:cNvPicPr>
            <a:picLocks noGrp="1" noChangeAspect="1"/>
          </p:cNvPicPr>
          <p:nvPr>
            <p:ph idx="1"/>
          </p:nvPr>
        </p:nvPicPr>
        <p:blipFill>
          <a:blip r:embed="rId2"/>
          <a:stretch>
            <a:fillRect/>
          </a:stretch>
        </p:blipFill>
        <p:spPr>
          <a:xfrm>
            <a:off x="685799" y="2057400"/>
            <a:ext cx="7703507" cy="2743200"/>
          </a:xfrm>
          <a:prstGeom prst="rect">
            <a:avLst/>
          </a:prstGeom>
        </p:spPr>
      </p:pic>
    </p:spTree>
    <p:extLst>
      <p:ext uri="{BB962C8B-B14F-4D97-AF65-F5344CB8AC3E}">
        <p14:creationId xmlns:p14="http://schemas.microsoft.com/office/powerpoint/2010/main" val="81941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Gold</a:t>
            </a:r>
          </a:p>
        </p:txBody>
      </p:sp>
      <p:sp>
        <p:nvSpPr>
          <p:cNvPr id="3" name="Content Placeholder 2"/>
          <p:cNvSpPr>
            <a:spLocks noGrp="1"/>
          </p:cNvSpPr>
          <p:nvPr>
            <p:ph sz="quarter" idx="1"/>
          </p:nvPr>
        </p:nvSpPr>
        <p:spPr/>
        <p:txBody>
          <a:bodyPr/>
          <a:lstStyle/>
          <a:p>
            <a:r>
              <a:rPr lang="en-US" dirty="0"/>
              <a:t>It is an </a:t>
            </a:r>
            <a:r>
              <a:rPr lang="en-US" b="1" dirty="0"/>
              <a:t>inefficient currency</a:t>
            </a:r>
            <a:r>
              <a:rPr lang="en-US" dirty="0"/>
              <a:t>, and while there are undoubtedly transactions where gold coins have been used as tender, difficulties associated with checking authenticity, security and breaking down into small units have limited its use through history. </a:t>
            </a:r>
          </a:p>
          <a:p>
            <a:r>
              <a:rPr lang="en-US" dirty="0"/>
              <a:t>It can be </a:t>
            </a:r>
            <a:r>
              <a:rPr lang="en-US" b="1" dirty="0"/>
              <a:t>used as a commodity</a:t>
            </a:r>
            <a:r>
              <a:rPr lang="en-US" dirty="0"/>
              <a:t>, as is the case when it is used to make jewelry or statues (or in tooth fillings), but even when used in this context, it is often held more for its value as a collectible than for aesthetic reasons. </a:t>
            </a:r>
          </a:p>
          <a:p>
            <a:r>
              <a:rPr lang="en-US" b="1" dirty="0"/>
              <a:t>It is as a collectible that gold has stood out</a:t>
            </a:r>
            <a:r>
              <a:rPr lang="en-US" dirty="0"/>
              <a:t>, with governments, banks and individuals attaching value to it over time.</a:t>
            </a:r>
          </a:p>
        </p:txBody>
      </p:sp>
    </p:spTree>
    <p:extLst>
      <p:ext uri="{BB962C8B-B14F-4D97-AF65-F5344CB8AC3E}">
        <p14:creationId xmlns:p14="http://schemas.microsoft.com/office/powerpoint/2010/main" val="1179873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a good collectible?</a:t>
            </a:r>
          </a:p>
        </p:txBody>
      </p:sp>
      <p:sp>
        <p:nvSpPr>
          <p:cNvPr id="3" name="Content Placeholder 2"/>
          <p:cNvSpPr>
            <a:spLocks noGrp="1"/>
          </p:cNvSpPr>
          <p:nvPr>
            <p:ph sz="quarter" idx="1"/>
          </p:nvPr>
        </p:nvSpPr>
        <p:spPr/>
        <p:txBody>
          <a:bodyPr>
            <a:normAutofit fontScale="92500" lnSpcReduction="20000"/>
          </a:bodyPr>
          <a:lstStyle/>
          <a:p>
            <a:r>
              <a:rPr lang="en-US" b="1" dirty="0"/>
              <a:t>Scarcity</a:t>
            </a:r>
            <a:r>
              <a:rPr lang="en-US" dirty="0"/>
              <a:t>: At the start of 2025, </a:t>
            </a:r>
            <a:r>
              <a:rPr lang="en-US" b="1" dirty="0"/>
              <a:t>there were approximately 244,000 metric tons of gold in the world</a:t>
            </a:r>
            <a:r>
              <a:rPr lang="en-US" dirty="0"/>
              <a:t>, held in a variety of forms (jewelry, gold bars &amp; coins etc.). </a:t>
            </a:r>
          </a:p>
          <a:p>
            <a:pPr lvl="1"/>
            <a:r>
              <a:rPr lang="en-US" dirty="0"/>
              <a:t>While gold production in 2024 amounted </a:t>
            </a:r>
            <a:r>
              <a:rPr lang="en-US" b="1" dirty="0"/>
              <a:t>added 3,000 tons to this quantity, it is estimated that that there about 60,000 metric tons </a:t>
            </a:r>
            <a:r>
              <a:rPr lang="en-US" dirty="0"/>
              <a:t>of gold that are still in reserves. </a:t>
            </a:r>
          </a:p>
          <a:p>
            <a:pPr lvl="1"/>
            <a:r>
              <a:rPr lang="en-US" dirty="0"/>
              <a:t>That puts it in </a:t>
            </a:r>
            <a:r>
              <a:rPr lang="en-US" b="1" dirty="0"/>
              <a:t>a sweet spot </a:t>
            </a:r>
            <a:r>
              <a:rPr lang="en-US" dirty="0"/>
              <a:t>between elements like platinum that are too scarce (about 10,000 metric tons) to be widely held, and more difficult to extract, and elements that are too plentiful to hold their value.</a:t>
            </a:r>
          </a:p>
          <a:p>
            <a:r>
              <a:rPr lang="en-US" b="1" dirty="0"/>
              <a:t>Durability</a:t>
            </a:r>
            <a:r>
              <a:rPr lang="en-US" dirty="0"/>
              <a:t>: For a collectible to hold its value, it </a:t>
            </a:r>
            <a:r>
              <a:rPr lang="en-US" b="1" dirty="0"/>
              <a:t>has to be durable</a:t>
            </a:r>
            <a:r>
              <a:rPr lang="en-US" dirty="0"/>
              <a:t>, and one of the reasons that gold acquired its collectible status is because it is so </a:t>
            </a:r>
            <a:r>
              <a:rPr lang="en-US" b="1" dirty="0"/>
              <a:t>chemically stable, malleable and does not oxidize or corrode.</a:t>
            </a:r>
          </a:p>
          <a:p>
            <a:r>
              <a:rPr lang="en-US" b="1" dirty="0"/>
              <a:t>Desirability</a:t>
            </a:r>
            <a:r>
              <a:rPr lang="en-US" dirty="0"/>
              <a:t>: There is </a:t>
            </a:r>
            <a:r>
              <a:rPr lang="en-US" b="1" dirty="0"/>
              <a:t>something about gold that exerts a hold on human beings.</a:t>
            </a:r>
            <a:r>
              <a:rPr lang="en-US" dirty="0"/>
              <a:t> From the Greek myth of Midas, the king whose touch turned everything to gold, to the legend of El Dorado, a city made of gold, that led the Spanish to cross the ocean to seek it out in South America, gold has driven narratives and altered history. </a:t>
            </a:r>
          </a:p>
        </p:txBody>
      </p:sp>
    </p:spTree>
    <p:extLst>
      <p:ext uri="{BB962C8B-B14F-4D97-AF65-F5344CB8AC3E}">
        <p14:creationId xmlns:p14="http://schemas.microsoft.com/office/powerpoint/2010/main" val="487496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B7CB1-12D0-7853-50E4-E0C282F8F352}"/>
              </a:ext>
            </a:extLst>
          </p:cNvPr>
          <p:cNvSpPr>
            <a:spLocks noGrp="1"/>
          </p:cNvSpPr>
          <p:nvPr>
            <p:ph type="title"/>
          </p:nvPr>
        </p:nvSpPr>
        <p:spPr/>
        <p:txBody>
          <a:bodyPr/>
          <a:lstStyle/>
          <a:p>
            <a:r>
              <a:rPr lang="en-US" dirty="0"/>
              <a:t>Gold Prices: From 1963 to 2025</a:t>
            </a:r>
          </a:p>
        </p:txBody>
      </p:sp>
      <p:pic>
        <p:nvPicPr>
          <p:cNvPr id="4" name="Content Placeholder 3">
            <a:extLst>
              <a:ext uri="{FF2B5EF4-FFF2-40B4-BE49-F238E27FC236}">
                <a16:creationId xmlns:a16="http://schemas.microsoft.com/office/drawing/2014/main" id="{1F99EE2D-FD46-DC01-BA42-B234D8523B30}"/>
              </a:ext>
            </a:extLst>
          </p:cNvPr>
          <p:cNvPicPr>
            <a:picLocks noGrp="1" noChangeAspect="1"/>
          </p:cNvPicPr>
          <p:nvPr>
            <p:ph sz="quarter" idx="1"/>
          </p:nvPr>
        </p:nvPicPr>
        <p:blipFill>
          <a:blip r:embed="rId2"/>
          <a:stretch>
            <a:fillRect/>
          </a:stretch>
        </p:blipFill>
        <p:spPr>
          <a:xfrm>
            <a:off x="1609725" y="1625600"/>
            <a:ext cx="6159500" cy="4445000"/>
          </a:xfrm>
          <a:prstGeom prst="rect">
            <a:avLst/>
          </a:prstGeom>
        </p:spPr>
      </p:pic>
    </p:spTree>
    <p:extLst>
      <p:ext uri="{BB962C8B-B14F-4D97-AF65-F5344CB8AC3E}">
        <p14:creationId xmlns:p14="http://schemas.microsoft.com/office/powerpoint/2010/main" val="2585782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D66E-D0E1-D870-A4EB-9ED33581CF11}"/>
              </a:ext>
            </a:extLst>
          </p:cNvPr>
          <p:cNvSpPr>
            <a:spLocks noGrp="1"/>
          </p:cNvSpPr>
          <p:nvPr>
            <p:ph type="title"/>
          </p:nvPr>
        </p:nvSpPr>
        <p:spPr/>
        <p:txBody>
          <a:bodyPr/>
          <a:lstStyle/>
          <a:p>
            <a:r>
              <a:rPr lang="en-US" dirty="0"/>
              <a:t>Drivers of Gold Prices</a:t>
            </a:r>
          </a:p>
        </p:txBody>
      </p:sp>
      <p:sp>
        <p:nvSpPr>
          <p:cNvPr id="3" name="Content Placeholder 2">
            <a:extLst>
              <a:ext uri="{FF2B5EF4-FFF2-40B4-BE49-F238E27FC236}">
                <a16:creationId xmlns:a16="http://schemas.microsoft.com/office/drawing/2014/main" id="{8357B646-F051-5A77-815D-3257DA1D5FEE}"/>
              </a:ext>
            </a:extLst>
          </p:cNvPr>
          <p:cNvSpPr>
            <a:spLocks noGrp="1"/>
          </p:cNvSpPr>
          <p:nvPr>
            <p:ph sz="quarter" idx="1"/>
          </p:nvPr>
        </p:nvSpPr>
        <p:spPr/>
        <p:txBody>
          <a:bodyPr/>
          <a:lstStyle/>
          <a:p>
            <a:r>
              <a:rPr lang="en-US" dirty="0"/>
              <a:t>There is an </a:t>
            </a:r>
            <a:r>
              <a:rPr lang="en-US" b="1" dirty="0"/>
              <a:t>alternate route that can be used to estimate the "fundamental" value</a:t>
            </a:r>
            <a:r>
              <a:rPr lang="en-US" dirty="0"/>
              <a:t> of a commodity by gauging the demand for the commodity (based on its uses) and the supply. </a:t>
            </a:r>
          </a:p>
          <a:p>
            <a:r>
              <a:rPr lang="en-US" dirty="0"/>
              <a:t>While that may work, at least in principle, for industrial commodities, it is </a:t>
            </a:r>
            <a:r>
              <a:rPr lang="en-US" b="1" dirty="0"/>
              <a:t>tough to put into practice with precious metals in general, and gold</a:t>
            </a:r>
            <a:r>
              <a:rPr lang="en-US" dirty="0"/>
              <a:t> because the demand is not driven primarily by practical uses. </a:t>
            </a:r>
          </a:p>
          <a:p>
            <a:r>
              <a:rPr lang="en-US" dirty="0"/>
              <a:t>While gold does not have an intrinsic value, </a:t>
            </a:r>
            <a:r>
              <a:rPr lang="en-US" b="1" dirty="0"/>
              <a:t>there are at least three factors historically that have influenced the price of gold- inflation, fear of crises and real interest rates</a:t>
            </a:r>
            <a:r>
              <a:rPr lang="en-US" dirty="0"/>
              <a:t>.</a:t>
            </a:r>
          </a:p>
        </p:txBody>
      </p:sp>
    </p:spTree>
    <p:extLst>
      <p:ext uri="{BB962C8B-B14F-4D97-AF65-F5344CB8AC3E}">
        <p14:creationId xmlns:p14="http://schemas.microsoft.com/office/powerpoint/2010/main" val="1159836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FE6D-69E2-0A30-60EF-0165F07FA6C4}"/>
              </a:ext>
            </a:extLst>
          </p:cNvPr>
          <p:cNvSpPr>
            <a:spLocks noGrp="1"/>
          </p:cNvSpPr>
          <p:nvPr>
            <p:ph type="title"/>
          </p:nvPr>
        </p:nvSpPr>
        <p:spPr/>
        <p:txBody>
          <a:bodyPr/>
          <a:lstStyle/>
          <a:p>
            <a:r>
              <a:rPr lang="en-US" dirty="0"/>
              <a:t>1. Inflation and Gold Prices</a:t>
            </a:r>
          </a:p>
        </p:txBody>
      </p:sp>
      <p:pic>
        <p:nvPicPr>
          <p:cNvPr id="7" name="Content Placeholder 6">
            <a:extLst>
              <a:ext uri="{FF2B5EF4-FFF2-40B4-BE49-F238E27FC236}">
                <a16:creationId xmlns:a16="http://schemas.microsoft.com/office/drawing/2014/main" id="{AAC9E23C-6944-E7B1-4632-81A7DC5CD100}"/>
              </a:ext>
            </a:extLst>
          </p:cNvPr>
          <p:cNvPicPr>
            <a:picLocks noGrp="1" noChangeAspect="1"/>
          </p:cNvPicPr>
          <p:nvPr>
            <p:ph sz="quarter" idx="1"/>
          </p:nvPr>
        </p:nvPicPr>
        <p:blipFill>
          <a:blip r:embed="rId3"/>
          <a:stretch>
            <a:fillRect/>
          </a:stretch>
        </p:blipFill>
        <p:spPr>
          <a:xfrm>
            <a:off x="1635125" y="1606550"/>
            <a:ext cx="6108700" cy="4483100"/>
          </a:xfrm>
          <a:prstGeom prst="rect">
            <a:avLst/>
          </a:prstGeom>
        </p:spPr>
      </p:pic>
      <p:sp>
        <p:nvSpPr>
          <p:cNvPr id="8" name="TextBox 7">
            <a:extLst>
              <a:ext uri="{FF2B5EF4-FFF2-40B4-BE49-F238E27FC236}">
                <a16:creationId xmlns:a16="http://schemas.microsoft.com/office/drawing/2014/main" id="{A2360698-AB3D-8CD7-9ACD-86B6F14852AA}"/>
              </a:ext>
            </a:extLst>
          </p:cNvPr>
          <p:cNvSpPr txBox="1"/>
          <p:nvPr/>
        </p:nvSpPr>
        <p:spPr>
          <a:xfrm>
            <a:off x="1066800" y="6172200"/>
            <a:ext cx="6966651" cy="369332"/>
          </a:xfrm>
          <a:prstGeom prst="rect">
            <a:avLst/>
          </a:prstGeom>
          <a:noFill/>
        </p:spPr>
        <p:txBody>
          <a:bodyPr wrap="none" rtlCol="0">
            <a:spAutoFit/>
          </a:bodyPr>
          <a:lstStyle/>
          <a:p>
            <a:r>
              <a:rPr lang="en-US" sz="1800" b="0" i="0" u="none" strike="noStrike" dirty="0">
                <a:effectLst/>
                <a:latin typeface="&quot;Times New Roman&quot;, serif"/>
              </a:rPr>
              <a:t>% Change in Gold price = -0.06 + 3.92 (Inflation rate)  </a:t>
            </a:r>
            <a:r>
              <a:rPr lang="en-US" sz="1800" b="0" i="1" u="none" strike="noStrike" dirty="0">
                <a:effectLst/>
                <a:latin typeface="&quot;Times New Roman&quot;, serif"/>
              </a:rPr>
              <a:t>R squared = 18.8%</a:t>
            </a:r>
            <a:r>
              <a:rPr lang="en-US" sz="1800" b="0" i="0" u="none" strike="noStrike" dirty="0">
                <a:effectLst/>
                <a:latin typeface="&quot;Times New Roman&quot;, serif"/>
              </a:rPr>
              <a:t> </a:t>
            </a:r>
            <a:endParaRPr lang="en-US" dirty="0"/>
          </a:p>
        </p:txBody>
      </p:sp>
    </p:spTree>
    <p:extLst>
      <p:ext uri="{BB962C8B-B14F-4D97-AF65-F5344CB8AC3E}">
        <p14:creationId xmlns:p14="http://schemas.microsoft.com/office/powerpoint/2010/main" val="3234886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3587D-860C-1746-9FC4-74FC56DBC6D6}"/>
              </a:ext>
            </a:extLst>
          </p:cNvPr>
          <p:cNvSpPr>
            <a:spLocks noGrp="1"/>
          </p:cNvSpPr>
          <p:nvPr>
            <p:ph type="title"/>
          </p:nvPr>
        </p:nvSpPr>
        <p:spPr/>
        <p:txBody>
          <a:bodyPr/>
          <a:lstStyle/>
          <a:p>
            <a:r>
              <a:rPr lang="en-US" dirty="0"/>
              <a:t>Investment Class Returns: By Decade</a:t>
            </a:r>
          </a:p>
        </p:txBody>
      </p:sp>
      <p:pic>
        <p:nvPicPr>
          <p:cNvPr id="4" name="Content Placeholder 3">
            <a:extLst>
              <a:ext uri="{FF2B5EF4-FFF2-40B4-BE49-F238E27FC236}">
                <a16:creationId xmlns:a16="http://schemas.microsoft.com/office/drawing/2014/main" id="{38B2F2AB-2E13-10D7-553F-11A97AD95C2C}"/>
              </a:ext>
            </a:extLst>
          </p:cNvPr>
          <p:cNvPicPr>
            <a:picLocks noGrp="1" noChangeAspect="1"/>
          </p:cNvPicPr>
          <p:nvPr>
            <p:ph sz="quarter" idx="1"/>
          </p:nvPr>
        </p:nvPicPr>
        <p:blipFill>
          <a:blip r:embed="rId2"/>
          <a:stretch>
            <a:fillRect/>
          </a:stretch>
        </p:blipFill>
        <p:spPr>
          <a:xfrm>
            <a:off x="838199" y="1828800"/>
            <a:ext cx="7728373" cy="2133600"/>
          </a:xfrm>
          <a:prstGeom prst="rect">
            <a:avLst/>
          </a:prstGeom>
        </p:spPr>
      </p:pic>
    </p:spTree>
    <p:extLst>
      <p:ext uri="{BB962C8B-B14F-4D97-AF65-F5344CB8AC3E}">
        <p14:creationId xmlns:p14="http://schemas.microsoft.com/office/powerpoint/2010/main" val="2625347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13276-B223-4C2E-95B7-CF6A166FF48A}"/>
              </a:ext>
            </a:extLst>
          </p:cNvPr>
          <p:cNvSpPr>
            <a:spLocks noGrp="1"/>
          </p:cNvSpPr>
          <p:nvPr>
            <p:ph type="title"/>
          </p:nvPr>
        </p:nvSpPr>
        <p:spPr/>
        <p:txBody>
          <a:bodyPr/>
          <a:lstStyle/>
          <a:p>
            <a:r>
              <a:rPr lang="en-US" dirty="0"/>
              <a:t>2. Risk and Crises</a:t>
            </a:r>
          </a:p>
        </p:txBody>
      </p:sp>
      <p:pic>
        <p:nvPicPr>
          <p:cNvPr id="4" name="Content Placeholder 3">
            <a:extLst>
              <a:ext uri="{FF2B5EF4-FFF2-40B4-BE49-F238E27FC236}">
                <a16:creationId xmlns:a16="http://schemas.microsoft.com/office/drawing/2014/main" id="{CF9A92B3-A33E-A31F-D1EC-5A78FAEF8B9B}"/>
              </a:ext>
            </a:extLst>
          </p:cNvPr>
          <p:cNvPicPr>
            <a:picLocks noGrp="1" noChangeAspect="1"/>
          </p:cNvPicPr>
          <p:nvPr>
            <p:ph sz="quarter" idx="1"/>
          </p:nvPr>
        </p:nvPicPr>
        <p:blipFill>
          <a:blip r:embed="rId3"/>
          <a:stretch>
            <a:fillRect/>
          </a:stretch>
        </p:blipFill>
        <p:spPr>
          <a:xfrm>
            <a:off x="2198125" y="1687551"/>
            <a:ext cx="6274943" cy="4495800"/>
          </a:xfrm>
          <a:prstGeom prst="rect">
            <a:avLst/>
          </a:prstGeom>
        </p:spPr>
      </p:pic>
      <p:sp>
        <p:nvSpPr>
          <p:cNvPr id="5" name="TextBox 4">
            <a:extLst>
              <a:ext uri="{FF2B5EF4-FFF2-40B4-BE49-F238E27FC236}">
                <a16:creationId xmlns:a16="http://schemas.microsoft.com/office/drawing/2014/main" id="{2BE8E0B6-7D74-9993-0B87-C7A323B21B9C}"/>
              </a:ext>
            </a:extLst>
          </p:cNvPr>
          <p:cNvSpPr txBox="1"/>
          <p:nvPr/>
        </p:nvSpPr>
        <p:spPr>
          <a:xfrm>
            <a:off x="457200" y="6096000"/>
            <a:ext cx="7944098" cy="954107"/>
          </a:xfrm>
          <a:prstGeom prst="rect">
            <a:avLst/>
          </a:prstGeom>
          <a:noFill/>
        </p:spPr>
        <p:txBody>
          <a:bodyPr wrap="none" rtlCol="0">
            <a:spAutoFit/>
          </a:bodyPr>
          <a:lstStyle/>
          <a:p>
            <a:pPr algn="just"/>
            <a:r>
              <a:rPr lang="en-US" sz="1600" dirty="0">
                <a:effectLst/>
              </a:rPr>
              <a:t>% Change in Gold Price = -0.13 + 5.21 (ERP)                             R squared = 5.02%</a:t>
            </a:r>
            <a:endParaRPr lang="en-US" sz="1600" b="0" i="0" u="none" strike="noStrike" dirty="0">
              <a:solidFill>
                <a:srgbClr val="000000"/>
              </a:solidFill>
              <a:effectLst/>
              <a:latin typeface="-webkit-standard"/>
            </a:endParaRPr>
          </a:p>
          <a:p>
            <a:pPr algn="just"/>
            <a:r>
              <a:rPr lang="en-US" sz="1600" dirty="0">
                <a:effectLst/>
              </a:rPr>
              <a:t>% Change in Gold Price = 0.13 -1.32 (Baa Rate - </a:t>
            </a:r>
            <a:r>
              <a:rPr lang="en-US" sz="1600" dirty="0" err="1">
                <a:effectLst/>
              </a:rPr>
              <a:t>T.Bond</a:t>
            </a:r>
            <a:r>
              <a:rPr lang="en-US" sz="1600" dirty="0">
                <a:effectLst/>
              </a:rPr>
              <a:t> Rate)     R squared = 0.20%</a:t>
            </a:r>
          </a:p>
          <a:p>
            <a:endParaRPr lang="en-US" dirty="0"/>
          </a:p>
        </p:txBody>
      </p:sp>
    </p:spTree>
    <p:extLst>
      <p:ext uri="{BB962C8B-B14F-4D97-AF65-F5344CB8AC3E}">
        <p14:creationId xmlns:p14="http://schemas.microsoft.com/office/powerpoint/2010/main" val="3065432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BB97B-9040-97B2-DD02-EA89E1C05470}"/>
              </a:ext>
            </a:extLst>
          </p:cNvPr>
          <p:cNvSpPr>
            <a:spLocks noGrp="1"/>
          </p:cNvSpPr>
          <p:nvPr>
            <p:ph type="title"/>
          </p:nvPr>
        </p:nvSpPr>
        <p:spPr/>
        <p:txBody>
          <a:bodyPr/>
          <a:lstStyle/>
          <a:p>
            <a:r>
              <a:rPr lang="en-US" dirty="0"/>
              <a:t>3. Gold and Real Rates</a:t>
            </a:r>
          </a:p>
        </p:txBody>
      </p:sp>
      <p:pic>
        <p:nvPicPr>
          <p:cNvPr id="4" name="Content Placeholder 3">
            <a:extLst>
              <a:ext uri="{FF2B5EF4-FFF2-40B4-BE49-F238E27FC236}">
                <a16:creationId xmlns:a16="http://schemas.microsoft.com/office/drawing/2014/main" id="{AE60D092-3474-A33E-FCB5-7AD3324C1B39}"/>
              </a:ext>
            </a:extLst>
          </p:cNvPr>
          <p:cNvPicPr>
            <a:picLocks noGrp="1" noChangeAspect="1"/>
          </p:cNvPicPr>
          <p:nvPr>
            <p:ph sz="quarter" idx="1"/>
          </p:nvPr>
        </p:nvPicPr>
        <p:blipFill>
          <a:blip r:embed="rId3"/>
          <a:stretch>
            <a:fillRect/>
          </a:stretch>
        </p:blipFill>
        <p:spPr>
          <a:xfrm>
            <a:off x="1576186" y="1600200"/>
            <a:ext cx="6226577" cy="4495800"/>
          </a:xfrm>
          <a:prstGeom prst="rect">
            <a:avLst/>
          </a:prstGeom>
        </p:spPr>
      </p:pic>
      <p:sp>
        <p:nvSpPr>
          <p:cNvPr id="5" name="TextBox 4">
            <a:extLst>
              <a:ext uri="{FF2B5EF4-FFF2-40B4-BE49-F238E27FC236}">
                <a16:creationId xmlns:a16="http://schemas.microsoft.com/office/drawing/2014/main" id="{5E8FCC2F-E0EF-A2C2-6FA6-2DFBA24429E5}"/>
              </a:ext>
            </a:extLst>
          </p:cNvPr>
          <p:cNvSpPr txBox="1"/>
          <p:nvPr/>
        </p:nvSpPr>
        <p:spPr>
          <a:xfrm>
            <a:off x="685800" y="6248400"/>
            <a:ext cx="7570727" cy="1015663"/>
          </a:xfrm>
          <a:prstGeom prst="rect">
            <a:avLst/>
          </a:prstGeom>
          <a:noFill/>
        </p:spPr>
        <p:txBody>
          <a:bodyPr wrap="none" rtlCol="0">
            <a:spAutoFit/>
          </a:bodyPr>
          <a:lstStyle/>
          <a:p>
            <a:pPr marL="0" marR="0" indent="228600" algn="l">
              <a:spcBef>
                <a:spcPts val="0"/>
              </a:spcBef>
              <a:spcAft>
                <a:spcPts val="0"/>
              </a:spcAft>
            </a:pPr>
            <a:r>
              <a:rPr lang="en-US" sz="1800" b="0" i="0" u="none" strike="noStrike" dirty="0">
                <a:solidFill>
                  <a:srgbClr val="000000"/>
                </a:solidFill>
                <a:effectLst/>
                <a:latin typeface="Times New Roman" panose="02020603050405020304" pitchFamily="18" charset="0"/>
              </a:rPr>
              <a:t>% Change in Gold price = 0.18 – 4.69 (</a:t>
            </a:r>
            <a:r>
              <a:rPr lang="en-US" sz="1800" b="0" i="0" u="none" strike="noStrike" dirty="0" err="1">
                <a:solidFill>
                  <a:srgbClr val="000000"/>
                </a:solidFill>
                <a:effectLst/>
                <a:latin typeface="Times New Roman" panose="02020603050405020304" pitchFamily="18" charset="0"/>
              </a:rPr>
              <a:t>T.Bond</a:t>
            </a:r>
            <a:r>
              <a:rPr lang="en-US" sz="1800" b="0" i="0" u="none" strike="noStrike" dirty="0">
                <a:solidFill>
                  <a:srgbClr val="000000"/>
                </a:solidFill>
                <a:effectLst/>
                <a:latin typeface="Times New Roman" panose="02020603050405020304" pitchFamily="18" charset="0"/>
              </a:rPr>
              <a:t> Rate - Inflation Rate)</a:t>
            </a:r>
            <a:endParaRPr lang="en-US" b="0" i="0" u="none" strike="noStrike" dirty="0">
              <a:solidFill>
                <a:srgbClr val="000000"/>
              </a:solidFill>
              <a:effectLst/>
              <a:latin typeface="Times New Roman" panose="02020603050405020304" pitchFamily="18" charset="0"/>
            </a:endParaRPr>
          </a:p>
          <a:p>
            <a:pPr marL="0" marR="0" indent="228600" algn="l">
              <a:spcBef>
                <a:spcPts val="0"/>
              </a:spcBef>
              <a:spcAft>
                <a:spcPts val="0"/>
              </a:spcAft>
            </a:pPr>
            <a:r>
              <a:rPr lang="en-US" sz="1800" b="0" i="0" u="none" strike="noStrike" dirty="0">
                <a:solidFill>
                  <a:srgbClr val="000000"/>
                </a:solidFill>
                <a:effectLst/>
                <a:latin typeface="Times New Roman" panose="02020603050405020304" pitchFamily="18" charset="0"/>
              </a:rPr>
              <a:t>                                               (5.34)  (4.20)                        </a:t>
            </a:r>
            <a:r>
              <a:rPr lang="en-US" sz="1800" b="0" i="1" u="none" strike="noStrike" dirty="0">
                <a:solidFill>
                  <a:srgbClr val="000000"/>
                </a:solidFill>
                <a:effectLst/>
                <a:latin typeface="Times New Roman" panose="02020603050405020304" pitchFamily="18" charset="0"/>
              </a:rPr>
              <a:t>R Squared = 21.9%</a:t>
            </a:r>
            <a:endParaRPr lang="en-US" b="0" i="0" u="none" strike="noStrike" dirty="0">
              <a:solidFill>
                <a:srgbClr val="000000"/>
              </a:solidFill>
              <a:effectLst/>
              <a:latin typeface="Times New Roman" panose="02020603050405020304" pitchFamily="18" charset="0"/>
            </a:endParaRPr>
          </a:p>
          <a:p>
            <a:endParaRPr lang="en-US" dirty="0"/>
          </a:p>
        </p:txBody>
      </p:sp>
    </p:spTree>
    <p:extLst>
      <p:ext uri="{BB962C8B-B14F-4D97-AF65-F5344CB8AC3E}">
        <p14:creationId xmlns:p14="http://schemas.microsoft.com/office/powerpoint/2010/main" val="2812040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C6904-4157-B01B-F323-E5F220B50065}"/>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99774257-0D2A-7A48-4744-5A75BD3E202F}"/>
              </a:ext>
            </a:extLst>
          </p:cNvPr>
          <p:cNvSpPr>
            <a:spLocks noGrp="1"/>
          </p:cNvSpPr>
          <p:nvPr>
            <p:ph sz="quarter" idx="1"/>
          </p:nvPr>
        </p:nvSpPr>
        <p:spPr/>
        <p:txBody>
          <a:bodyPr>
            <a:normAutofit fontScale="92500" lnSpcReduction="10000"/>
          </a:bodyPr>
          <a:lstStyle/>
          <a:p>
            <a:r>
              <a:rPr lang="en-US" dirty="0"/>
              <a:t>Gold is often </a:t>
            </a:r>
            <a:r>
              <a:rPr lang="en-US" b="1" dirty="0"/>
              <a:t>touted as a hedge against inflation and crises, but the evidence from history is nuanced</a:t>
            </a:r>
            <a:r>
              <a:rPr lang="en-US" dirty="0"/>
              <a:t>. With inflation, it is a better hedge against unexpected inflation than expected inflation, and even with unexpected inflation, only for increases that put inflation above normal bounds. In short, </a:t>
            </a:r>
            <a:r>
              <a:rPr lang="en-US" b="1" dirty="0"/>
              <a:t>it is a hedge against hyper inflation but not just higher-than-usual inflation that falls within normal bounds.</a:t>
            </a:r>
            <a:r>
              <a:rPr lang="en-US" dirty="0"/>
              <a:t>. </a:t>
            </a:r>
          </a:p>
          <a:p>
            <a:r>
              <a:rPr lang="en-US" dirty="0"/>
              <a:t>With crises as well, the evidence is mixed, since gold prices are, for the most part, unaffected by movements in equity and bond risk measures that fall within historical bounds but </a:t>
            </a:r>
            <a:r>
              <a:rPr lang="en-US" b="1" dirty="0"/>
              <a:t>increase during risk events that are uncommon and potentially catastrophic</a:t>
            </a:r>
            <a:r>
              <a:rPr lang="en-US" dirty="0"/>
              <a:t>. </a:t>
            </a:r>
          </a:p>
          <a:p>
            <a:r>
              <a:rPr lang="en-US" dirty="0"/>
              <a:t>Investors who add gold to their portfolios because of the protection it offers should recognize it more akin to </a:t>
            </a:r>
            <a:r>
              <a:rPr lang="en-US" b="1" dirty="0"/>
              <a:t>buying insurance against extreme events</a:t>
            </a:r>
            <a:r>
              <a:rPr lang="en-US" dirty="0"/>
              <a:t>, and more useful if the bulk of their wealth is in financial assets.</a:t>
            </a:r>
          </a:p>
        </p:txBody>
      </p:sp>
    </p:spTree>
    <p:extLst>
      <p:ext uri="{BB962C8B-B14F-4D97-AF65-F5344CB8AC3E}">
        <p14:creationId xmlns:p14="http://schemas.microsoft.com/office/powerpoint/2010/main" val="1096586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19F0-4C4E-4CCA-5A35-77B4AF0AA61C}"/>
              </a:ext>
            </a:extLst>
          </p:cNvPr>
          <p:cNvSpPr>
            <a:spLocks noGrp="1"/>
          </p:cNvSpPr>
          <p:nvPr>
            <p:ph type="title"/>
          </p:nvPr>
        </p:nvSpPr>
        <p:spPr/>
        <p:txBody>
          <a:bodyPr/>
          <a:lstStyle/>
          <a:p>
            <a:r>
              <a:rPr lang="en-US" dirty="0"/>
              <a:t>Is Gold overpriced in October 2025? An inflation test!</a:t>
            </a:r>
          </a:p>
        </p:txBody>
      </p:sp>
      <p:pic>
        <p:nvPicPr>
          <p:cNvPr id="4" name="Content Placeholder 3">
            <a:extLst>
              <a:ext uri="{FF2B5EF4-FFF2-40B4-BE49-F238E27FC236}">
                <a16:creationId xmlns:a16="http://schemas.microsoft.com/office/drawing/2014/main" id="{5A48BAF0-52D4-4550-1C01-F8DCAFF31845}"/>
              </a:ext>
            </a:extLst>
          </p:cNvPr>
          <p:cNvPicPr>
            <a:picLocks noGrp="1" noChangeAspect="1"/>
          </p:cNvPicPr>
          <p:nvPr>
            <p:ph sz="quarter" idx="1"/>
          </p:nvPr>
        </p:nvPicPr>
        <p:blipFill>
          <a:blip r:embed="rId3"/>
          <a:stretch>
            <a:fillRect/>
          </a:stretch>
        </p:blipFill>
        <p:spPr>
          <a:xfrm>
            <a:off x="1647825" y="1619250"/>
            <a:ext cx="6083300" cy="4457700"/>
          </a:xfrm>
          <a:prstGeom prst="rect">
            <a:avLst/>
          </a:prstGeom>
        </p:spPr>
      </p:pic>
    </p:spTree>
    <p:extLst>
      <p:ext uri="{BB962C8B-B14F-4D97-AF65-F5344CB8AC3E}">
        <p14:creationId xmlns:p14="http://schemas.microsoft.com/office/powerpoint/2010/main" val="269240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D3B6-399C-AD4C-6259-5ADAC936F35A}"/>
              </a:ext>
            </a:extLst>
          </p:cNvPr>
          <p:cNvSpPr>
            <a:spLocks noGrp="1"/>
          </p:cNvSpPr>
          <p:nvPr>
            <p:ph type="title"/>
          </p:nvPr>
        </p:nvSpPr>
        <p:spPr/>
        <p:txBody>
          <a:bodyPr/>
          <a:lstStyle/>
          <a:p>
            <a:r>
              <a:rPr lang="en-US" dirty="0"/>
              <a:t>Against Silver in October 2025!</a:t>
            </a:r>
          </a:p>
        </p:txBody>
      </p:sp>
      <p:pic>
        <p:nvPicPr>
          <p:cNvPr id="4" name="Content Placeholder 3">
            <a:extLst>
              <a:ext uri="{FF2B5EF4-FFF2-40B4-BE49-F238E27FC236}">
                <a16:creationId xmlns:a16="http://schemas.microsoft.com/office/drawing/2014/main" id="{C111AD23-538F-AE3B-F793-C4603BE27CD8}"/>
              </a:ext>
            </a:extLst>
          </p:cNvPr>
          <p:cNvPicPr>
            <a:picLocks noGrp="1" noChangeAspect="1"/>
          </p:cNvPicPr>
          <p:nvPr>
            <p:ph sz="quarter" idx="1"/>
          </p:nvPr>
        </p:nvPicPr>
        <p:blipFill>
          <a:blip r:embed="rId2"/>
          <a:stretch>
            <a:fillRect/>
          </a:stretch>
        </p:blipFill>
        <p:spPr>
          <a:xfrm>
            <a:off x="1628775" y="1631950"/>
            <a:ext cx="6121400" cy="4432300"/>
          </a:xfrm>
          <a:prstGeom prst="rect">
            <a:avLst/>
          </a:prstGeom>
        </p:spPr>
      </p:pic>
    </p:spTree>
    <p:extLst>
      <p:ext uri="{BB962C8B-B14F-4D97-AF65-F5344CB8AC3E}">
        <p14:creationId xmlns:p14="http://schemas.microsoft.com/office/powerpoint/2010/main" val="1100930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6941-3AFD-6D87-65DF-DDC1D3EBA0A9}"/>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9110C4AD-5AA0-1297-EECA-534ABF6B2D8D}"/>
              </a:ext>
            </a:extLst>
          </p:cNvPr>
          <p:cNvSpPr>
            <a:spLocks noGrp="1"/>
          </p:cNvSpPr>
          <p:nvPr>
            <p:ph sz="quarter" idx="1"/>
          </p:nvPr>
        </p:nvSpPr>
        <p:spPr/>
        <p:txBody>
          <a:bodyPr>
            <a:normAutofit lnSpcReduction="10000"/>
          </a:bodyPr>
          <a:lstStyle/>
          <a:p>
            <a:r>
              <a:rPr lang="en-US" dirty="0"/>
              <a:t>If </a:t>
            </a:r>
            <a:r>
              <a:rPr lang="en-US" b="1" dirty="0"/>
              <a:t>you believe that history is your best guide for the future and that mean reversion will win out, it is undeniable that gold is overpriced against almost every metric</a:t>
            </a:r>
            <a:r>
              <a:rPr lang="en-US" dirty="0"/>
              <a:t> it is usually priced against. In fact, you could argue that the rise of gold prices in the last decade is unprecedented since it has not been accompanied by raging inflation or by market crises (though there have been economic crises).  </a:t>
            </a:r>
          </a:p>
          <a:p>
            <a:r>
              <a:rPr lang="en-US" dirty="0"/>
              <a:t>The </a:t>
            </a:r>
            <a:r>
              <a:rPr lang="en-US" b="1" dirty="0"/>
              <a:t>counter is that using historical data as a guide, gold has been overpriced over the last decade</a:t>
            </a:r>
            <a:r>
              <a:rPr lang="en-US" dirty="0"/>
              <a:t>, a period over which its price has increased almost four-fold, from $1060/oz at the end of 2015 to $4,118 on October 24, 2025. </a:t>
            </a:r>
          </a:p>
          <a:p>
            <a:r>
              <a:rPr lang="en-US" dirty="0"/>
              <a:t>When an investment stays overpriced for that long, it is legitimate to question whether the pricing metric is flawed, and </a:t>
            </a:r>
            <a:r>
              <a:rPr lang="en-US" b="1" dirty="0"/>
              <a:t>whether there a structural shift has occurred that has shifted the distribution</a:t>
            </a:r>
            <a:r>
              <a:rPr lang="en-US" dirty="0"/>
              <a:t>. </a:t>
            </a:r>
          </a:p>
        </p:txBody>
      </p:sp>
    </p:spTree>
    <p:extLst>
      <p:ext uri="{BB962C8B-B14F-4D97-AF65-F5344CB8AC3E}">
        <p14:creationId xmlns:p14="http://schemas.microsoft.com/office/powerpoint/2010/main" val="1437070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A978-785B-6A63-2A4B-AD31CE6CE48D}"/>
              </a:ext>
            </a:extLst>
          </p:cNvPr>
          <p:cNvSpPr>
            <a:spLocks noGrp="1"/>
          </p:cNvSpPr>
          <p:nvPr>
            <p:ph type="title"/>
          </p:nvPr>
        </p:nvSpPr>
        <p:spPr/>
        <p:txBody>
          <a:bodyPr/>
          <a:lstStyle/>
          <a:p>
            <a:r>
              <a:rPr lang="en-US" dirty="0"/>
              <a:t>Structural Changes</a:t>
            </a:r>
          </a:p>
        </p:txBody>
      </p:sp>
      <p:sp>
        <p:nvSpPr>
          <p:cNvPr id="3" name="Content Placeholder 2">
            <a:extLst>
              <a:ext uri="{FF2B5EF4-FFF2-40B4-BE49-F238E27FC236}">
                <a16:creationId xmlns:a16="http://schemas.microsoft.com/office/drawing/2014/main" id="{BDDB3D59-76F2-C370-4D39-0EB4D65A420C}"/>
              </a:ext>
            </a:extLst>
          </p:cNvPr>
          <p:cNvSpPr>
            <a:spLocks noGrp="1"/>
          </p:cNvSpPr>
          <p:nvPr>
            <p:ph sz="quarter" idx="1"/>
          </p:nvPr>
        </p:nvSpPr>
        <p:spPr/>
        <p:txBody>
          <a:bodyPr>
            <a:normAutofit fontScale="92500" lnSpcReduction="10000"/>
          </a:bodyPr>
          <a:lstStyle/>
          <a:p>
            <a:r>
              <a:rPr lang="en-US" b="1" dirty="0"/>
              <a:t>More pathways to buying/holding gold</a:t>
            </a:r>
            <a:r>
              <a:rPr lang="en-US" dirty="0"/>
              <a:t>: The rise of Gold exchange traded funds has reduced or removed both constraints allowing more investors entree into the gold market.</a:t>
            </a:r>
          </a:p>
          <a:p>
            <a:r>
              <a:rPr lang="en-US" b="1" dirty="0"/>
              <a:t>Mistrust of central banks</a:t>
            </a:r>
            <a:r>
              <a:rPr lang="en-US" dirty="0"/>
              <a:t>: Investments in financial assets (stocks and bonds) are a reflection of the trust in central banks (and government) working to preserve the buying power of the currencies that they issue. </a:t>
            </a:r>
          </a:p>
          <a:p>
            <a:r>
              <a:rPr lang="en-US" b="1" dirty="0"/>
              <a:t>Slippage of the US dollar</a:t>
            </a:r>
            <a:r>
              <a:rPr lang="en-US" dirty="0"/>
              <a:t>: The dollar have been under stress for the last decade or more, with the ratings downgrade for the US being only a manifestation of these stresses. </a:t>
            </a:r>
          </a:p>
          <a:p>
            <a:r>
              <a:rPr lang="en-US" b="1" dirty="0"/>
              <a:t>A New Global Order</a:t>
            </a:r>
            <a:r>
              <a:rPr lang="en-US" dirty="0"/>
              <a:t>: While the first two factors have been in play for decades, this year has seen unusual turmoil, as tariff threats and economic wars threaten to unravel an economic world order that has governed markets and economies for much of the last century.. </a:t>
            </a:r>
          </a:p>
        </p:txBody>
      </p:sp>
    </p:spTree>
    <p:extLst>
      <p:ext uri="{BB962C8B-B14F-4D97-AF65-F5344CB8AC3E}">
        <p14:creationId xmlns:p14="http://schemas.microsoft.com/office/powerpoint/2010/main" val="1084139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F78FB-1DF0-3509-00B0-EAD57948116F}"/>
              </a:ext>
            </a:extLst>
          </p:cNvPr>
          <p:cNvSpPr>
            <a:spLocks noGrp="1"/>
          </p:cNvSpPr>
          <p:nvPr>
            <p:ph type="title"/>
          </p:nvPr>
        </p:nvSpPr>
        <p:spPr/>
        <p:txBody>
          <a:bodyPr/>
          <a:lstStyle/>
          <a:p>
            <a:r>
              <a:rPr lang="en-US" dirty="0"/>
              <a:t>Gold’s Place in your Portfolio</a:t>
            </a:r>
          </a:p>
        </p:txBody>
      </p:sp>
      <p:sp>
        <p:nvSpPr>
          <p:cNvPr id="3" name="Content Placeholder 2">
            <a:extLst>
              <a:ext uri="{FF2B5EF4-FFF2-40B4-BE49-F238E27FC236}">
                <a16:creationId xmlns:a16="http://schemas.microsoft.com/office/drawing/2014/main" id="{37240418-00F8-351A-C1B8-3332C97CD9DA}"/>
              </a:ext>
            </a:extLst>
          </p:cNvPr>
          <p:cNvSpPr>
            <a:spLocks noGrp="1"/>
          </p:cNvSpPr>
          <p:nvPr>
            <p:ph sz="quarter" idx="1"/>
          </p:nvPr>
        </p:nvSpPr>
        <p:spPr/>
        <p:txBody>
          <a:bodyPr>
            <a:normAutofit/>
          </a:bodyPr>
          <a:lstStyle/>
          <a:p>
            <a:r>
              <a:rPr lang="en-US" b="1" dirty="0"/>
              <a:t>Gold as a core investment</a:t>
            </a:r>
            <a:r>
              <a:rPr lang="en-US" dirty="0"/>
              <a:t>: </a:t>
            </a:r>
            <a:r>
              <a:rPr lang="en-US" b="0" i="0" u="none" strike="noStrike" dirty="0">
                <a:solidFill>
                  <a:srgbClr val="000000"/>
                </a:solidFill>
                <a:effectLst/>
                <a:latin typeface="-webkit-standard"/>
              </a:rPr>
              <a:t>There are some investors who have built their portfolios, with gold as a central component, representing a significant portion of their wealth. </a:t>
            </a:r>
            <a:endParaRPr lang="en-US" dirty="0"/>
          </a:p>
          <a:p>
            <a:r>
              <a:rPr lang="en-US" b="1" dirty="0"/>
              <a:t>Gold as insurance</a:t>
            </a:r>
            <a:r>
              <a:rPr lang="en-US" dirty="0"/>
              <a:t>: </a:t>
            </a:r>
            <a:r>
              <a:rPr lang="en-US" b="0" i="0" u="none" strike="noStrike" dirty="0">
                <a:solidFill>
                  <a:srgbClr val="000000"/>
                </a:solidFill>
                <a:effectLst/>
                <a:latin typeface="-webkit-standard"/>
              </a:rPr>
              <a:t>For investors with the bulk of their portfolios in financial assets (stocks and bonds), gold holdings can help insure their portfolios, at least partially, against inflation and market/economic crises.</a:t>
            </a:r>
            <a:endParaRPr lang="en-US" dirty="0"/>
          </a:p>
          <a:p>
            <a:r>
              <a:rPr lang="en-US" b="1" dirty="0"/>
              <a:t>Gold as a trade</a:t>
            </a:r>
            <a:r>
              <a:rPr lang="en-US" dirty="0"/>
              <a:t>: </a:t>
            </a:r>
            <a:r>
              <a:rPr lang="en-US" b="0" i="0" u="none" strike="noStrike" dirty="0">
                <a:solidFill>
                  <a:srgbClr val="000000"/>
                </a:solidFill>
                <a:effectLst/>
                <a:latin typeface="-webkit-standard"/>
              </a:rPr>
              <a:t>In trading, the key to winning is </a:t>
            </a:r>
            <a:r>
              <a:rPr lang="en-US" b="0" i="0" u="sng" dirty="0">
                <a:solidFill>
                  <a:srgbClr val="000000"/>
                </a:solidFill>
                <a:effectLst/>
                <a:latin typeface="-webkit-standard"/>
              </a:rPr>
              <a:t>timing</a:t>
            </a:r>
            <a:r>
              <a:rPr lang="en-US" b="0" i="0" u="none" strike="noStrike" dirty="0">
                <a:solidFill>
                  <a:srgbClr val="000000"/>
                </a:solidFill>
                <a:effectLst/>
                <a:latin typeface="-webkit-standard"/>
              </a:rPr>
              <a:t>, buying when prices are low and selling when they are high, and there are some who make their money on gold by timing its ups and downs well. </a:t>
            </a:r>
            <a:endParaRPr lang="en-US" dirty="0"/>
          </a:p>
          <a:p>
            <a:r>
              <a:rPr lang="en-US" b="1" dirty="0"/>
              <a:t>Gold as a signal</a:t>
            </a:r>
            <a:r>
              <a:rPr lang="en-US" dirty="0"/>
              <a:t>: </a:t>
            </a:r>
            <a:r>
              <a:rPr lang="en-US" b="0" i="0" u="none" strike="noStrike" dirty="0">
                <a:solidFill>
                  <a:srgbClr val="000000"/>
                </a:solidFill>
                <a:effectLst/>
                <a:latin typeface="-webkit-standard"/>
              </a:rPr>
              <a:t>There are many investors who have no desire or or are averse to holding gold in their portfolios, but use gold prices as signals of either hyperinflation or economic catastrophes to structure their portfolios. </a:t>
            </a:r>
            <a:endParaRPr lang="en-US" dirty="0"/>
          </a:p>
        </p:txBody>
      </p:sp>
    </p:spTree>
    <p:extLst>
      <p:ext uri="{BB962C8B-B14F-4D97-AF65-F5344CB8AC3E}">
        <p14:creationId xmlns:p14="http://schemas.microsoft.com/office/powerpoint/2010/main" val="4023950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E3657-4F91-8874-5BD9-F7F870C08CE2}"/>
              </a:ext>
            </a:extLst>
          </p:cNvPr>
          <p:cNvSpPr>
            <a:spLocks noGrp="1"/>
          </p:cNvSpPr>
          <p:nvPr>
            <p:ph type="title"/>
          </p:nvPr>
        </p:nvSpPr>
        <p:spPr/>
        <p:txBody>
          <a:bodyPr/>
          <a:lstStyle/>
          <a:p>
            <a:r>
              <a:rPr lang="en-US" dirty="0"/>
              <a:t>1. Core Investment</a:t>
            </a:r>
          </a:p>
        </p:txBody>
      </p:sp>
      <p:sp>
        <p:nvSpPr>
          <p:cNvPr id="3" name="Content Placeholder 2">
            <a:extLst>
              <a:ext uri="{FF2B5EF4-FFF2-40B4-BE49-F238E27FC236}">
                <a16:creationId xmlns:a16="http://schemas.microsoft.com/office/drawing/2014/main" id="{DD964AA2-18F9-32E4-9327-4764E35AC88E}"/>
              </a:ext>
            </a:extLst>
          </p:cNvPr>
          <p:cNvSpPr>
            <a:spLocks noGrp="1"/>
          </p:cNvSpPr>
          <p:nvPr>
            <p:ph sz="quarter" idx="1"/>
          </p:nvPr>
        </p:nvSpPr>
        <p:spPr/>
        <p:txBody>
          <a:bodyPr/>
          <a:lstStyle/>
          <a:p>
            <a:r>
              <a:rPr lang="en-US" b="1" dirty="0"/>
              <a:t>Trade off</a:t>
            </a:r>
            <a:r>
              <a:rPr lang="en-US" dirty="0"/>
              <a:t>: As we saw in the table of historical returns earlier, investing in gold alone or primarily would have yielded much lower annual returns, with higher standard deviation, than investing in stocks.</a:t>
            </a:r>
          </a:p>
          <a:p>
            <a:r>
              <a:rPr lang="en-US" b="1" dirty="0"/>
              <a:t>The Draw</a:t>
            </a:r>
            <a:r>
              <a:rPr lang="en-US" dirty="0"/>
              <a:t>: For investors who have a deep attachment to gold combined with a distrust of financial assets, governments and central banks, the net effect of holding a portfolio dominated by gold is that it improves their odds of passing the sleep test, i.e., you don't lose sleep wondering how your portfolio is doing. </a:t>
            </a:r>
          </a:p>
        </p:txBody>
      </p:sp>
    </p:spTree>
    <p:extLst>
      <p:ext uri="{BB962C8B-B14F-4D97-AF65-F5344CB8AC3E}">
        <p14:creationId xmlns:p14="http://schemas.microsoft.com/office/powerpoint/2010/main" val="92851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84359-70CB-B5EB-E7B6-59606C87AD0F}"/>
              </a:ext>
            </a:extLst>
          </p:cNvPr>
          <p:cNvSpPr>
            <a:spLocks noGrp="1"/>
          </p:cNvSpPr>
          <p:nvPr>
            <p:ph type="title"/>
          </p:nvPr>
        </p:nvSpPr>
        <p:spPr/>
        <p:txBody>
          <a:bodyPr/>
          <a:lstStyle/>
          <a:p>
            <a:r>
              <a:rPr lang="en-US" dirty="0"/>
              <a:t>2. Insurance</a:t>
            </a:r>
          </a:p>
        </p:txBody>
      </p:sp>
      <p:sp>
        <p:nvSpPr>
          <p:cNvPr id="3" name="Content Placeholder 2">
            <a:extLst>
              <a:ext uri="{FF2B5EF4-FFF2-40B4-BE49-F238E27FC236}">
                <a16:creationId xmlns:a16="http://schemas.microsoft.com/office/drawing/2014/main" id="{899B0B48-5086-FF49-AC2C-E2E063BD6C37}"/>
              </a:ext>
            </a:extLst>
          </p:cNvPr>
          <p:cNvSpPr>
            <a:spLocks noGrp="1"/>
          </p:cNvSpPr>
          <p:nvPr>
            <p:ph sz="quarter" idx="1"/>
          </p:nvPr>
        </p:nvSpPr>
        <p:spPr/>
        <p:txBody>
          <a:bodyPr/>
          <a:lstStyle/>
          <a:p>
            <a:r>
              <a:rPr lang="en-US" b="1" dirty="0"/>
              <a:t>Trade off</a:t>
            </a:r>
            <a:r>
              <a:rPr lang="en-US" dirty="0"/>
              <a:t>: Gold has been </a:t>
            </a:r>
            <a:r>
              <a:rPr lang="en-US" b="1" dirty="0"/>
              <a:t>only a weak hedge against inflation and market crises that fall within normal bounds, but has done much better as a edge against hyperinflation and catastrophic market/economic risks</a:t>
            </a:r>
            <a:r>
              <a:rPr lang="en-US" dirty="0"/>
              <a:t>. Adding gold to a financial asset dominated portfolio can provide insurance against the latter, but only if held in large enough quantity to make a difference.</a:t>
            </a:r>
          </a:p>
          <a:p>
            <a:r>
              <a:rPr lang="en-US" b="1" dirty="0"/>
              <a:t>The draw</a:t>
            </a:r>
            <a:r>
              <a:rPr lang="en-US" dirty="0"/>
              <a:t>: All investors should be concerned about catastrophic risks, but it is undeniable that this concern varies across investors, </a:t>
            </a:r>
            <a:r>
              <a:rPr lang="en-US" b="1" dirty="0"/>
              <a:t>with older and more risk averse investors more inclined to have that concern</a:t>
            </a:r>
            <a:r>
              <a:rPr lang="en-US" dirty="0"/>
              <a:t>. It is also true that worries about catastrophes vary over time, increasing across investors in troubled times. </a:t>
            </a:r>
          </a:p>
        </p:txBody>
      </p:sp>
    </p:spTree>
    <p:extLst>
      <p:ext uri="{BB962C8B-B14F-4D97-AF65-F5344CB8AC3E}">
        <p14:creationId xmlns:p14="http://schemas.microsoft.com/office/powerpoint/2010/main" val="388185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C52C1-0DB0-9857-945B-46E589D99CF9}"/>
              </a:ext>
            </a:extLst>
          </p:cNvPr>
          <p:cNvSpPr>
            <a:spLocks noGrp="1"/>
          </p:cNvSpPr>
          <p:nvPr>
            <p:ph type="title"/>
          </p:nvPr>
        </p:nvSpPr>
        <p:spPr/>
        <p:txBody>
          <a:bodyPr/>
          <a:lstStyle/>
          <a:p>
            <a:r>
              <a:rPr lang="en-US" dirty="0"/>
              <a:t>3. Trade</a:t>
            </a:r>
          </a:p>
        </p:txBody>
      </p:sp>
      <p:sp>
        <p:nvSpPr>
          <p:cNvPr id="3" name="Content Placeholder 2">
            <a:extLst>
              <a:ext uri="{FF2B5EF4-FFF2-40B4-BE49-F238E27FC236}">
                <a16:creationId xmlns:a16="http://schemas.microsoft.com/office/drawing/2014/main" id="{C138DE6E-E85A-323B-72AD-7B7526D0A90B}"/>
              </a:ext>
            </a:extLst>
          </p:cNvPr>
          <p:cNvSpPr>
            <a:spLocks noGrp="1"/>
          </p:cNvSpPr>
          <p:nvPr>
            <p:ph sz="quarter" idx="1"/>
          </p:nvPr>
        </p:nvSpPr>
        <p:spPr/>
        <p:txBody>
          <a:bodyPr/>
          <a:lstStyle/>
          <a:p>
            <a:r>
              <a:rPr lang="en-US" b="1" dirty="0"/>
              <a:t>Trade off</a:t>
            </a:r>
            <a:r>
              <a:rPr lang="en-US" dirty="0"/>
              <a:t>: Getting the timing right in trading is easier said that done. While the peaks and bottoms of gold prices are easy to pinpoint in hindsight, it is worth remembering that many investors who became rich riding the gold price boom from 1977-1979 lost it all in next five years. </a:t>
            </a:r>
          </a:p>
          <a:p>
            <a:r>
              <a:rPr lang="en-US" b="1" dirty="0"/>
              <a:t>The draw</a:t>
            </a:r>
            <a:r>
              <a:rPr lang="en-US" dirty="0"/>
              <a:t>: Trading is a pricing game, and since price is determined more by mood and momentum, success in gold trading comes down to detecting momentum shifts before they occur, and trading on that basis. For some gold traders, this capacity may come from examining charts on gold prices and volume, and for others, it may be in reading the macroeconomic tealeaves, especially on inflation.</a:t>
            </a:r>
          </a:p>
        </p:txBody>
      </p:sp>
    </p:spTree>
    <p:extLst>
      <p:ext uri="{BB962C8B-B14F-4D97-AF65-F5344CB8AC3E}">
        <p14:creationId xmlns:p14="http://schemas.microsoft.com/office/powerpoint/2010/main" val="1246824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01AF-CC03-4457-278E-1B9A7C8605FB}"/>
              </a:ext>
            </a:extLst>
          </p:cNvPr>
          <p:cNvSpPr>
            <a:spLocks noGrp="1"/>
          </p:cNvSpPr>
          <p:nvPr>
            <p:ph type="title"/>
          </p:nvPr>
        </p:nvSpPr>
        <p:spPr/>
        <p:txBody>
          <a:bodyPr/>
          <a:lstStyle/>
          <a:p>
            <a:r>
              <a:rPr lang="en-US" dirty="0"/>
              <a:t>4. Signal</a:t>
            </a:r>
          </a:p>
        </p:txBody>
      </p:sp>
      <p:sp>
        <p:nvSpPr>
          <p:cNvPr id="3" name="Content Placeholder 2">
            <a:extLst>
              <a:ext uri="{FF2B5EF4-FFF2-40B4-BE49-F238E27FC236}">
                <a16:creationId xmlns:a16="http://schemas.microsoft.com/office/drawing/2014/main" id="{4E2EAFED-CFBE-63E5-C6C5-BD9B5A840606}"/>
              </a:ext>
            </a:extLst>
          </p:cNvPr>
          <p:cNvSpPr>
            <a:spLocks noGrp="1"/>
          </p:cNvSpPr>
          <p:nvPr>
            <p:ph sz="quarter" idx="1"/>
          </p:nvPr>
        </p:nvSpPr>
        <p:spPr/>
        <p:txBody>
          <a:bodyPr>
            <a:normAutofit/>
          </a:bodyPr>
          <a:lstStyle/>
          <a:p>
            <a:r>
              <a:rPr lang="en-US" b="1" dirty="0"/>
              <a:t>Trade off</a:t>
            </a:r>
            <a:r>
              <a:rPr lang="en-US" dirty="0"/>
              <a:t>: The allure of gold as a signal of inflation and market crises comes from history, where gold prices have tended to rise during periods of high inflation and economic uncertainty. Much of the relationship, though, is contemporaneous, </a:t>
            </a:r>
            <a:r>
              <a:rPr lang="en-US" dirty="0" err="1"/>
              <a:t>i.e</a:t>
            </a:r>
            <a:r>
              <a:rPr lang="en-US" dirty="0"/>
              <a:t>,, gold prices rise in periods when inflation is high and risks surge, and there is only weak evidence of gold prices being a leading indicator of future changes. </a:t>
            </a:r>
          </a:p>
          <a:p>
            <a:r>
              <a:rPr lang="en-US" b="1" dirty="0"/>
              <a:t>The draw</a:t>
            </a:r>
            <a:r>
              <a:rPr lang="en-US" dirty="0"/>
              <a:t>: If gold prices rising is a signal that inflation will be higher than expected in the future, you could alter your asset allocation, shifting money from stocks and long terms bonds to short term bills and commercial paper, or even your asset selection, moving money from companies that have little pricing power and significant operating risk to companies with substantial pricing power and predictable earnings streams.</a:t>
            </a:r>
          </a:p>
        </p:txBody>
      </p:sp>
    </p:spTree>
    <p:extLst>
      <p:ext uri="{BB962C8B-B14F-4D97-AF65-F5344CB8AC3E}">
        <p14:creationId xmlns:p14="http://schemas.microsoft.com/office/powerpoint/2010/main" val="614139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4F4E4-0C9B-6319-39DA-5A52EA90D785}"/>
              </a:ext>
            </a:extLst>
          </p:cNvPr>
          <p:cNvSpPr>
            <a:spLocks noGrp="1"/>
          </p:cNvSpPr>
          <p:nvPr>
            <p:ph type="title"/>
          </p:nvPr>
        </p:nvSpPr>
        <p:spPr/>
        <p:txBody>
          <a:bodyPr/>
          <a:lstStyle/>
          <a:p>
            <a:r>
              <a:rPr lang="en-US" dirty="0"/>
              <a:t>III. Trophy assets</a:t>
            </a:r>
          </a:p>
        </p:txBody>
      </p:sp>
      <p:sp>
        <p:nvSpPr>
          <p:cNvPr id="3" name="Content Placeholder 2">
            <a:extLst>
              <a:ext uri="{FF2B5EF4-FFF2-40B4-BE49-F238E27FC236}">
                <a16:creationId xmlns:a16="http://schemas.microsoft.com/office/drawing/2014/main" id="{2180960B-3799-3ACA-4ECE-2938F063455F}"/>
              </a:ext>
            </a:extLst>
          </p:cNvPr>
          <p:cNvSpPr>
            <a:spLocks noGrp="1"/>
          </p:cNvSpPr>
          <p:nvPr>
            <p:ph idx="1"/>
          </p:nvPr>
        </p:nvSpPr>
        <p:spPr/>
        <p:txBody>
          <a:bodyPr>
            <a:normAutofit fontScale="92500" lnSpcReduction="10000"/>
          </a:bodyPr>
          <a:lstStyle/>
          <a:p>
            <a:r>
              <a:rPr lang="en-US" b="1" dirty="0"/>
              <a:t>Emotional appeal overwhelms financial characteristics</a:t>
            </a:r>
            <a:r>
              <a:rPr lang="en-US" dirty="0"/>
              <a:t>. The key to a trophy asset is that the core of its attraction, to potential buyers or investors, lies less in business models and cash flows and more in the emotional appeal it has to buyers. That appeal may be only to a subset of individuals, but these buyers want to own the asset more for the emotional dividends, not the cashflows.</a:t>
            </a:r>
          </a:p>
          <a:p>
            <a:r>
              <a:rPr lang="en-US" b="1" dirty="0"/>
              <a:t>It is unique</a:t>
            </a:r>
            <a:r>
              <a:rPr lang="en-US" dirty="0"/>
              <a:t>. Trophy assets pack a punch because they are unique, insofar as they cannot be replicated by someone, even if that someone has substantial financial resources.</a:t>
            </a:r>
          </a:p>
          <a:p>
            <a:r>
              <a:rPr lang="en-US" b="1" dirty="0"/>
              <a:t>It is scarce</a:t>
            </a:r>
            <a:r>
              <a:rPr lang="en-US" dirty="0"/>
              <a:t>. For trophy assets to command a pricing that is significantly higher than value, they must be scarce.</a:t>
            </a:r>
          </a:p>
          <a:p>
            <a:r>
              <a:rPr lang="en-US" b="1" dirty="0"/>
              <a:t>It is bought and held for nonfinancial reasons</a:t>
            </a:r>
            <a:r>
              <a:rPr lang="en-US" dirty="0"/>
              <a:t>. If trophy assets are opened for bidding, the winning bidder will almost always be an individual or entity that is buying the asset more for its history or provenance, not its financial characteristics.</a:t>
            </a:r>
          </a:p>
          <a:p>
            <a:endParaRPr lang="en-US" dirty="0"/>
          </a:p>
        </p:txBody>
      </p:sp>
    </p:spTree>
    <p:extLst>
      <p:ext uri="{BB962C8B-B14F-4D97-AF65-F5344CB8AC3E}">
        <p14:creationId xmlns:p14="http://schemas.microsoft.com/office/powerpoint/2010/main" val="649851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C19EC-828C-DBBE-F791-658645896B2C}"/>
              </a:ext>
            </a:extLst>
          </p:cNvPr>
          <p:cNvSpPr>
            <a:spLocks noGrp="1"/>
          </p:cNvSpPr>
          <p:nvPr>
            <p:ph type="title"/>
          </p:nvPr>
        </p:nvSpPr>
        <p:spPr/>
        <p:txBody>
          <a:bodyPr/>
          <a:lstStyle/>
          <a:p>
            <a:r>
              <a:rPr lang="en-US" dirty="0"/>
              <a:t>Sports franchises as trophy assets</a:t>
            </a:r>
          </a:p>
        </p:txBody>
      </p:sp>
      <p:sp>
        <p:nvSpPr>
          <p:cNvPr id="3" name="Content Placeholder 2">
            <a:extLst>
              <a:ext uri="{FF2B5EF4-FFF2-40B4-BE49-F238E27FC236}">
                <a16:creationId xmlns:a16="http://schemas.microsoft.com/office/drawing/2014/main" id="{99E7A070-4026-B0AE-0E4A-A984AD40489E}"/>
              </a:ext>
            </a:extLst>
          </p:cNvPr>
          <p:cNvSpPr>
            <a:spLocks noGrp="1"/>
          </p:cNvSpPr>
          <p:nvPr>
            <p:ph idx="1"/>
          </p:nvPr>
        </p:nvSpPr>
        <p:spPr/>
        <p:txBody>
          <a:bodyPr/>
          <a:lstStyle/>
          <a:p>
            <a:r>
              <a:rPr lang="en-US" dirty="0"/>
              <a:t>When </a:t>
            </a:r>
            <a:r>
              <a:rPr lang="en-US" b="1" dirty="0"/>
              <a:t>the Rooney family bought the Pittsburg Steelers</a:t>
            </a:r>
            <a:r>
              <a:rPr lang="en-US" dirty="0"/>
              <a:t>, now a storied franchise in the most highly priced sports league (NFL) is 1932 for $2,500, it was very likely that they were buying it as a business, hoping to generate enough in ticket sales to cover their costs and earn a profit. </a:t>
            </a:r>
          </a:p>
          <a:p>
            <a:r>
              <a:rPr lang="en-US" dirty="0"/>
              <a:t>In fact, you can still view the Steelers as a business, and value them as such, but as we will argue in this section </a:t>
            </a:r>
            <a:r>
              <a:rPr lang="en-US" b="1" dirty="0"/>
              <a:t>that number will bear little resemblance to the $4 billion pricing </a:t>
            </a:r>
            <a:r>
              <a:rPr lang="en-US" dirty="0"/>
              <a:t>that Forbes attached to the team. </a:t>
            </a:r>
          </a:p>
          <a:p>
            <a:r>
              <a:rPr lang="en-US" dirty="0"/>
              <a:t>In fact, sports franchises across the world have already become or are increasingly on the pathway to </a:t>
            </a:r>
            <a:r>
              <a:rPr lang="en-US" b="1" dirty="0"/>
              <a:t>becoming trophy assets</a:t>
            </a:r>
            <a:r>
              <a:rPr lang="en-US" dirty="0"/>
              <a:t>.</a:t>
            </a:r>
          </a:p>
          <a:p>
            <a:endParaRPr lang="en-US" dirty="0"/>
          </a:p>
        </p:txBody>
      </p:sp>
    </p:spTree>
    <p:extLst>
      <p:ext uri="{BB962C8B-B14F-4D97-AF65-F5344CB8AC3E}">
        <p14:creationId xmlns:p14="http://schemas.microsoft.com/office/powerpoint/2010/main" val="895850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61952-EA5E-FA32-3EE5-D7F8113CD23A}"/>
              </a:ext>
            </a:extLst>
          </p:cNvPr>
          <p:cNvSpPr>
            <a:spLocks noGrp="1"/>
          </p:cNvSpPr>
          <p:nvPr>
            <p:ph type="title"/>
          </p:nvPr>
        </p:nvSpPr>
        <p:spPr/>
        <p:txBody>
          <a:bodyPr/>
          <a:lstStyle/>
          <a:p>
            <a:r>
              <a:rPr lang="en-US" dirty="0"/>
              <a:t>Prices disconnect from financials</a:t>
            </a:r>
          </a:p>
        </p:txBody>
      </p:sp>
      <p:pic>
        <p:nvPicPr>
          <p:cNvPr id="6" name="Content Placeholder 3">
            <a:extLst>
              <a:ext uri="{FF2B5EF4-FFF2-40B4-BE49-F238E27FC236}">
                <a16:creationId xmlns:a16="http://schemas.microsoft.com/office/drawing/2014/main" id="{0F45B97E-3E5B-A087-D829-4AA5DDE71265}"/>
              </a:ext>
            </a:extLst>
          </p:cNvPr>
          <p:cNvPicPr>
            <a:picLocks noGrp="1" noChangeAspect="1"/>
          </p:cNvPicPr>
          <p:nvPr>
            <p:ph idx="1"/>
          </p:nvPr>
        </p:nvPicPr>
        <p:blipFill>
          <a:blip r:embed="rId2"/>
          <a:stretch>
            <a:fillRect/>
          </a:stretch>
        </p:blipFill>
        <p:spPr>
          <a:xfrm>
            <a:off x="685800" y="2294980"/>
            <a:ext cx="7772400" cy="2277020"/>
          </a:xfrm>
          <a:prstGeom prst="rect">
            <a:avLst/>
          </a:prstGeom>
        </p:spPr>
      </p:pic>
    </p:spTree>
    <p:extLst>
      <p:ext uri="{BB962C8B-B14F-4D97-AF65-F5344CB8AC3E}">
        <p14:creationId xmlns:p14="http://schemas.microsoft.com/office/powerpoint/2010/main" val="2543348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000D-32A3-3BC6-00DE-B8015C21AD07}"/>
              </a:ext>
            </a:extLst>
          </p:cNvPr>
          <p:cNvSpPr>
            <a:spLocks noGrp="1"/>
          </p:cNvSpPr>
          <p:nvPr>
            <p:ph type="title"/>
          </p:nvPr>
        </p:nvSpPr>
        <p:spPr/>
        <p:txBody>
          <a:bodyPr/>
          <a:lstStyle/>
          <a:p>
            <a:r>
              <a:rPr lang="en-US" dirty="0"/>
              <a:t>Rich people’s toys?</a:t>
            </a:r>
          </a:p>
        </p:txBody>
      </p:sp>
      <p:graphicFrame>
        <p:nvGraphicFramePr>
          <p:cNvPr id="4" name="Content Placeholder 3">
            <a:extLst>
              <a:ext uri="{FF2B5EF4-FFF2-40B4-BE49-F238E27FC236}">
                <a16:creationId xmlns:a16="http://schemas.microsoft.com/office/drawing/2014/main" id="{57A3BBA5-313C-F3BB-0C31-86B1299D1CD9}"/>
              </a:ext>
            </a:extLst>
          </p:cNvPr>
          <p:cNvGraphicFramePr>
            <a:graphicFrameLocks noGrp="1"/>
          </p:cNvGraphicFramePr>
          <p:nvPr>
            <p:ph idx="1"/>
            <p:extLst>
              <p:ext uri="{D42A27DB-BD31-4B8C-83A1-F6EECF244321}">
                <p14:modId xmlns:p14="http://schemas.microsoft.com/office/powerpoint/2010/main" val="291002242"/>
              </p:ext>
            </p:extLst>
          </p:nvPr>
        </p:nvGraphicFramePr>
        <p:xfrm>
          <a:off x="609600" y="1752601"/>
          <a:ext cx="7848600" cy="4637311"/>
        </p:xfrm>
        <a:graphic>
          <a:graphicData uri="http://schemas.openxmlformats.org/drawingml/2006/table">
            <a:tbl>
              <a:tblPr firstRow="1" firstCol="1" bandRow="1">
                <a:tableStyleId>{073A0DAA-6AF3-43AB-8588-CEC1D06C72B9}</a:tableStyleId>
              </a:tblPr>
              <a:tblGrid>
                <a:gridCol w="2133600">
                  <a:extLst>
                    <a:ext uri="{9D8B030D-6E8A-4147-A177-3AD203B41FA5}">
                      <a16:colId xmlns:a16="http://schemas.microsoft.com/office/drawing/2014/main" val="846701433"/>
                    </a:ext>
                  </a:extLst>
                </a:gridCol>
                <a:gridCol w="1828800">
                  <a:extLst>
                    <a:ext uri="{9D8B030D-6E8A-4147-A177-3AD203B41FA5}">
                      <a16:colId xmlns:a16="http://schemas.microsoft.com/office/drawing/2014/main" val="2067905135"/>
                    </a:ext>
                  </a:extLst>
                </a:gridCol>
                <a:gridCol w="1143000">
                  <a:extLst>
                    <a:ext uri="{9D8B030D-6E8A-4147-A177-3AD203B41FA5}">
                      <a16:colId xmlns:a16="http://schemas.microsoft.com/office/drawing/2014/main" val="448854570"/>
                    </a:ext>
                  </a:extLst>
                </a:gridCol>
                <a:gridCol w="990600">
                  <a:extLst>
                    <a:ext uri="{9D8B030D-6E8A-4147-A177-3AD203B41FA5}">
                      <a16:colId xmlns:a16="http://schemas.microsoft.com/office/drawing/2014/main" val="3403879643"/>
                    </a:ext>
                  </a:extLst>
                </a:gridCol>
                <a:gridCol w="1752600">
                  <a:extLst>
                    <a:ext uri="{9D8B030D-6E8A-4147-A177-3AD203B41FA5}">
                      <a16:colId xmlns:a16="http://schemas.microsoft.com/office/drawing/2014/main" val="3413702617"/>
                    </a:ext>
                  </a:extLst>
                </a:gridCol>
              </a:tblGrid>
              <a:tr h="126274">
                <a:tc>
                  <a:txBody>
                    <a:bodyPr/>
                    <a:lstStyle/>
                    <a:p>
                      <a:pPr marL="0" marR="0" indent="0" algn="l">
                        <a:spcBef>
                          <a:spcPts val="0"/>
                        </a:spcBef>
                        <a:spcAft>
                          <a:spcPts val="0"/>
                        </a:spcAft>
                      </a:pPr>
                      <a:r>
                        <a:rPr lang="en-US" sz="800">
                          <a:effectLst/>
                        </a:rPr>
                        <a:t>Team</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Owner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Wealth (Billions)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Year Bought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Business Background</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287364616"/>
                  </a:ext>
                </a:extLst>
              </a:tr>
              <a:tr h="94706">
                <a:tc>
                  <a:txBody>
                    <a:bodyPr/>
                    <a:lstStyle/>
                    <a:p>
                      <a:pPr marL="0" marR="0" indent="0" algn="l">
                        <a:spcBef>
                          <a:spcPts val="0"/>
                        </a:spcBef>
                        <a:spcAft>
                          <a:spcPts val="0"/>
                        </a:spcAft>
                      </a:pPr>
                      <a:r>
                        <a:rPr lang="en-US" sz="800">
                          <a:effectLst/>
                        </a:rPr>
                        <a:t>Indiana Pacers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Herb Simon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$2.80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1983</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Real estate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065030402"/>
                  </a:ext>
                </a:extLst>
              </a:tr>
              <a:tr h="63137">
                <a:tc>
                  <a:txBody>
                    <a:bodyPr/>
                    <a:lstStyle/>
                    <a:p>
                      <a:pPr marL="0" marR="0" indent="0" algn="l">
                        <a:spcBef>
                          <a:spcPts val="0"/>
                        </a:spcBef>
                        <a:spcAft>
                          <a:spcPts val="0"/>
                        </a:spcAft>
                      </a:pPr>
                      <a:r>
                        <a:rPr lang="en-US" sz="800">
                          <a:effectLst/>
                        </a:rPr>
                        <a:t>Chicago Bulls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Jerry Reinsdorf</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$1.50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1985</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Real estate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333385757"/>
                  </a:ext>
                </a:extLst>
              </a:tr>
              <a:tr h="126274">
                <a:tc>
                  <a:txBody>
                    <a:bodyPr/>
                    <a:lstStyle/>
                    <a:p>
                      <a:pPr marL="0" marR="0" indent="0" algn="l">
                        <a:spcBef>
                          <a:spcPts val="0"/>
                        </a:spcBef>
                        <a:spcAft>
                          <a:spcPts val="0"/>
                        </a:spcAft>
                      </a:pPr>
                      <a:r>
                        <a:rPr lang="en-US" sz="800">
                          <a:effectLst/>
                        </a:rPr>
                        <a:t>Portland Trailblazers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Paul Allen (family)</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$20.30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1988</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Microsoft cofounder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974205414"/>
                  </a:ext>
                </a:extLst>
              </a:tr>
              <a:tr h="126274">
                <a:tc>
                  <a:txBody>
                    <a:bodyPr/>
                    <a:lstStyle/>
                    <a:p>
                      <a:pPr marL="0" marR="0" indent="0" algn="l">
                        <a:spcBef>
                          <a:spcPts val="0"/>
                        </a:spcBef>
                        <a:spcAft>
                          <a:spcPts val="0"/>
                        </a:spcAft>
                      </a:pPr>
                      <a:r>
                        <a:rPr lang="en-US" sz="800">
                          <a:effectLst/>
                        </a:rPr>
                        <a:t>Orlando Magic</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Richard DeVos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$5.40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1991</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Amway co-founder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4190945593"/>
                  </a:ext>
                </a:extLst>
              </a:tr>
              <a:tr h="126274">
                <a:tc>
                  <a:txBody>
                    <a:bodyPr/>
                    <a:lstStyle/>
                    <a:p>
                      <a:pPr marL="0" marR="0" indent="0" algn="l">
                        <a:spcBef>
                          <a:spcPts val="0"/>
                        </a:spcBef>
                        <a:spcAft>
                          <a:spcPts val="0"/>
                        </a:spcAft>
                      </a:pPr>
                      <a:r>
                        <a:rPr lang="en-US" sz="800">
                          <a:effectLst/>
                        </a:rPr>
                        <a:t>San Antoni Spurs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Peter Holt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$0.20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1993</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Tractor dealership</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393939736"/>
                  </a:ext>
                </a:extLst>
              </a:tr>
              <a:tr h="126274">
                <a:tc>
                  <a:txBody>
                    <a:bodyPr/>
                    <a:lstStyle/>
                    <a:p>
                      <a:pPr marL="0" marR="0" indent="0" algn="l">
                        <a:spcBef>
                          <a:spcPts val="0"/>
                        </a:spcBef>
                        <a:spcAft>
                          <a:spcPts val="0"/>
                        </a:spcAft>
                      </a:pPr>
                      <a:r>
                        <a:rPr lang="en-US" sz="800">
                          <a:effectLst/>
                        </a:rPr>
                        <a:t>Minnesota Timberwolves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Glen Taylor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$2.50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1994</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Taylor Corporation owner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46696343"/>
                  </a:ext>
                </a:extLst>
              </a:tr>
              <a:tr h="157843">
                <a:tc>
                  <a:txBody>
                    <a:bodyPr/>
                    <a:lstStyle/>
                    <a:p>
                      <a:pPr marL="0" marR="0" indent="0" algn="l">
                        <a:spcBef>
                          <a:spcPts val="0"/>
                        </a:spcBef>
                        <a:spcAft>
                          <a:spcPts val="0"/>
                        </a:spcAft>
                      </a:pPr>
                      <a:r>
                        <a:rPr lang="en-US" sz="800" dirty="0">
                          <a:effectLst/>
                        </a:rPr>
                        <a:t>New York Knicks</a:t>
                      </a:r>
                      <a:endParaRPr lang="en-US" sz="800" dirty="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James Dolan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1994</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Cablevision (founder’s son)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484001210"/>
                  </a:ext>
                </a:extLst>
              </a:tr>
              <a:tr h="189411">
                <a:tc>
                  <a:txBody>
                    <a:bodyPr/>
                    <a:lstStyle/>
                    <a:p>
                      <a:pPr marL="0" marR="0" indent="0" algn="l">
                        <a:spcBef>
                          <a:spcPts val="0"/>
                        </a:spcBef>
                        <a:spcAft>
                          <a:spcPts val="0"/>
                        </a:spcAft>
                      </a:pPr>
                      <a:r>
                        <a:rPr lang="en-US" sz="800">
                          <a:effectLst/>
                        </a:rPr>
                        <a:t>Miami Heat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Mickey Arison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$5.90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1995</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Carnival Corp (founder’s son)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405181230"/>
                  </a:ext>
                </a:extLst>
              </a:tr>
              <a:tr h="220980">
                <a:tc>
                  <a:txBody>
                    <a:bodyPr/>
                    <a:lstStyle/>
                    <a:p>
                      <a:pPr marL="0" marR="0" indent="0" algn="l">
                        <a:spcBef>
                          <a:spcPts val="0"/>
                        </a:spcBef>
                        <a:spcAft>
                          <a:spcPts val="0"/>
                        </a:spcAft>
                      </a:pPr>
                      <a:r>
                        <a:rPr lang="en-US" sz="800">
                          <a:effectLst/>
                        </a:rPr>
                        <a:t>LA Lakers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Phillip Anschutz</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$10.10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1998</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Oil, railroad, telecom, entertainment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670971421"/>
                  </a:ext>
                </a:extLst>
              </a:tr>
              <a:tr h="157843">
                <a:tc>
                  <a:txBody>
                    <a:bodyPr/>
                    <a:lstStyle/>
                    <a:p>
                      <a:pPr marL="0" marR="0" indent="0" algn="l">
                        <a:spcBef>
                          <a:spcPts val="0"/>
                        </a:spcBef>
                        <a:spcAft>
                          <a:spcPts val="0"/>
                        </a:spcAft>
                      </a:pPr>
                      <a:r>
                        <a:rPr lang="en-US" sz="800">
                          <a:effectLst/>
                        </a:rPr>
                        <a:t>Toronto Raptors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Larry Tanenbaum</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$1.50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1998</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Construction and broadcasting</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859092832"/>
                  </a:ext>
                </a:extLst>
              </a:tr>
              <a:tr h="126274">
                <a:tc>
                  <a:txBody>
                    <a:bodyPr/>
                    <a:lstStyle/>
                    <a:p>
                      <a:pPr marL="0" marR="0" indent="0" algn="l">
                        <a:spcBef>
                          <a:spcPts val="0"/>
                        </a:spcBef>
                        <a:spcAft>
                          <a:spcPts val="0"/>
                        </a:spcAft>
                      </a:pPr>
                      <a:r>
                        <a:rPr lang="en-US" sz="800">
                          <a:effectLst/>
                        </a:rPr>
                        <a:t>Denver Nuggets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Stanley Kroenke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$8.30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Real estate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4215028266"/>
                  </a:ext>
                </a:extLst>
              </a:tr>
              <a:tr h="220980">
                <a:tc>
                  <a:txBody>
                    <a:bodyPr/>
                    <a:lstStyle/>
                    <a:p>
                      <a:pPr marL="0" marR="0" indent="0" algn="l">
                        <a:spcBef>
                          <a:spcPts val="0"/>
                        </a:spcBef>
                        <a:spcAft>
                          <a:spcPts val="0"/>
                        </a:spcAft>
                      </a:pPr>
                      <a:r>
                        <a:rPr lang="en-US" sz="800">
                          <a:effectLst/>
                        </a:rPr>
                        <a:t>Dallas Mavericks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Mark Cuban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$4.20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Company founder and venture capital</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305313796"/>
                  </a:ext>
                </a:extLst>
              </a:tr>
              <a:tr h="94706">
                <a:tc>
                  <a:txBody>
                    <a:bodyPr/>
                    <a:lstStyle/>
                    <a:p>
                      <a:pPr marL="0" marR="0" indent="0" algn="l">
                        <a:spcBef>
                          <a:spcPts val="0"/>
                        </a:spcBef>
                        <a:spcAft>
                          <a:spcPts val="0"/>
                        </a:spcAft>
                      </a:pPr>
                      <a:r>
                        <a:rPr lang="en-US" sz="800">
                          <a:effectLst/>
                        </a:rPr>
                        <a:t>Boston Celtics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Wyc Grousbeck</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$0.40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2002</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Venture capital</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100596761"/>
                  </a:ext>
                </a:extLst>
              </a:tr>
              <a:tr h="126274">
                <a:tc>
                  <a:txBody>
                    <a:bodyPr/>
                    <a:lstStyle/>
                    <a:p>
                      <a:pPr marL="0" marR="0" indent="0" algn="l">
                        <a:spcBef>
                          <a:spcPts val="0"/>
                        </a:spcBef>
                        <a:spcAft>
                          <a:spcPts val="0"/>
                        </a:spcAft>
                      </a:pPr>
                      <a:r>
                        <a:rPr lang="en-US" sz="800">
                          <a:effectLst/>
                        </a:rPr>
                        <a:t>Cleveland Cavaliers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Dan Gilbert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$44.80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2005</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Quicken founder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137482117"/>
                  </a:ext>
                </a:extLst>
              </a:tr>
              <a:tr h="157843">
                <a:tc>
                  <a:txBody>
                    <a:bodyPr/>
                    <a:lstStyle/>
                    <a:p>
                      <a:pPr marL="0" marR="0" indent="0" algn="l">
                        <a:spcBef>
                          <a:spcPts val="0"/>
                        </a:spcBef>
                        <a:spcAft>
                          <a:spcPts val="0"/>
                        </a:spcAft>
                      </a:pPr>
                      <a:r>
                        <a:rPr lang="en-US" sz="800">
                          <a:effectLst/>
                        </a:rPr>
                        <a:t>Oklahoma City Thunder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Clay Bennett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$0.40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2006</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Media (inheritance)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576139302"/>
                  </a:ext>
                </a:extLst>
              </a:tr>
              <a:tr h="94706">
                <a:tc>
                  <a:txBody>
                    <a:bodyPr/>
                    <a:lstStyle/>
                    <a:p>
                      <a:pPr marL="0" marR="0" indent="0" algn="l">
                        <a:spcBef>
                          <a:spcPts val="0"/>
                        </a:spcBef>
                        <a:spcAft>
                          <a:spcPts val="0"/>
                        </a:spcAft>
                      </a:pPr>
                      <a:r>
                        <a:rPr lang="en-US" sz="800">
                          <a:effectLst/>
                        </a:rPr>
                        <a:t>Utah Jazz</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Gail Miller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$1.90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2009</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Car dealerships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749405293"/>
                  </a:ext>
                </a:extLst>
              </a:tr>
              <a:tr h="189411">
                <a:tc>
                  <a:txBody>
                    <a:bodyPr/>
                    <a:lstStyle/>
                    <a:p>
                      <a:pPr marL="0" marR="0" indent="0" algn="l">
                        <a:spcBef>
                          <a:spcPts val="0"/>
                        </a:spcBef>
                        <a:spcAft>
                          <a:spcPts val="0"/>
                        </a:spcAft>
                      </a:pPr>
                      <a:r>
                        <a:rPr lang="en-US" sz="800">
                          <a:effectLst/>
                        </a:rPr>
                        <a:t>Charlotte Hornets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Michael Jordan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$1.60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Basketball player (and legend)</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734331081"/>
                  </a:ext>
                </a:extLst>
              </a:tr>
              <a:tr h="126274">
                <a:tc>
                  <a:txBody>
                    <a:bodyPr/>
                    <a:lstStyle/>
                    <a:p>
                      <a:pPr marL="0" marR="0" indent="0" algn="l">
                        <a:spcBef>
                          <a:spcPts val="0"/>
                        </a:spcBef>
                        <a:spcAft>
                          <a:spcPts val="0"/>
                        </a:spcAft>
                      </a:pPr>
                      <a:r>
                        <a:rPr lang="en-US" sz="800">
                          <a:effectLst/>
                        </a:rPr>
                        <a:t>Washington Wizards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Theodore Leonsis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$1.40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Media and entertainment</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270525990"/>
                  </a:ext>
                </a:extLst>
              </a:tr>
              <a:tr h="157843">
                <a:tc>
                  <a:txBody>
                    <a:bodyPr/>
                    <a:lstStyle/>
                    <a:p>
                      <a:pPr marL="0" marR="0" indent="0" algn="l">
                        <a:spcBef>
                          <a:spcPts val="0"/>
                        </a:spcBef>
                        <a:spcAft>
                          <a:spcPts val="0"/>
                        </a:spcAft>
                      </a:pPr>
                      <a:r>
                        <a:rPr lang="en-US" sz="800">
                          <a:effectLst/>
                        </a:rPr>
                        <a:t>Golden State Warriors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Joe Lacob</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$1.20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Venture capital</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981339524"/>
                  </a:ext>
                </a:extLst>
              </a:tr>
              <a:tr h="157843">
                <a:tc>
                  <a:txBody>
                    <a:bodyPr/>
                    <a:lstStyle/>
                    <a:p>
                      <a:pPr marL="0" marR="0" indent="0" algn="l">
                        <a:spcBef>
                          <a:spcPts val="0"/>
                        </a:spcBef>
                        <a:spcAft>
                          <a:spcPts val="0"/>
                        </a:spcAft>
                      </a:pPr>
                      <a:r>
                        <a:rPr lang="en-US" sz="800">
                          <a:effectLst/>
                        </a:rPr>
                        <a:t>Detroit Pistons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Tom Gores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$5.70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2011</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Private equity (Platinum Equity)</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843319114"/>
                  </a:ext>
                </a:extLst>
              </a:tr>
              <a:tr h="157843">
                <a:tc>
                  <a:txBody>
                    <a:bodyPr/>
                    <a:lstStyle/>
                    <a:p>
                      <a:pPr marL="0" marR="0" indent="0" algn="l">
                        <a:spcBef>
                          <a:spcPts val="0"/>
                        </a:spcBef>
                        <a:spcAft>
                          <a:spcPts val="0"/>
                        </a:spcAft>
                      </a:pPr>
                      <a:r>
                        <a:rPr lang="en-US" sz="800">
                          <a:effectLst/>
                        </a:rPr>
                        <a:t>Philadelphia 76ers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Joshua Harris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$4.60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2011</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Private equity (Apollo Global)</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433266617"/>
                  </a:ext>
                </a:extLst>
              </a:tr>
              <a:tr h="126274">
                <a:tc>
                  <a:txBody>
                    <a:bodyPr/>
                    <a:lstStyle/>
                    <a:p>
                      <a:pPr marL="0" marR="0" indent="0" algn="l">
                        <a:spcBef>
                          <a:spcPts val="0"/>
                        </a:spcBef>
                        <a:spcAft>
                          <a:spcPts val="0"/>
                        </a:spcAft>
                      </a:pPr>
                      <a:r>
                        <a:rPr lang="en-US" sz="800">
                          <a:effectLst/>
                        </a:rPr>
                        <a:t>Memphis Grizzliers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Robert Pera</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$14.10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2012</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Ubiquiti founder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4289190167"/>
                  </a:ext>
                </a:extLst>
              </a:tr>
              <a:tr h="94706">
                <a:tc>
                  <a:txBody>
                    <a:bodyPr/>
                    <a:lstStyle/>
                    <a:p>
                      <a:pPr marL="0" marR="0" indent="0" algn="l">
                        <a:spcBef>
                          <a:spcPts val="0"/>
                        </a:spcBef>
                        <a:spcAft>
                          <a:spcPts val="0"/>
                        </a:spcAft>
                      </a:pPr>
                      <a:r>
                        <a:rPr lang="en-US" sz="800">
                          <a:effectLst/>
                        </a:rPr>
                        <a:t>Sacramento Kings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Vivek Ranadive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$0.70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2013</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Software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648314795"/>
                  </a:ext>
                </a:extLst>
              </a:tr>
              <a:tr h="220980">
                <a:tc>
                  <a:txBody>
                    <a:bodyPr/>
                    <a:lstStyle/>
                    <a:p>
                      <a:pPr marL="0" marR="0" indent="0" algn="l">
                        <a:spcBef>
                          <a:spcPts val="0"/>
                        </a:spcBef>
                        <a:spcAft>
                          <a:spcPts val="0"/>
                        </a:spcAft>
                      </a:pPr>
                      <a:r>
                        <a:rPr lang="en-US" sz="800">
                          <a:effectLst/>
                        </a:rPr>
                        <a:t>LA Clippers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Steve Ballmer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$75.60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2014</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Microsoft CEO (and employee #30)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4074267459"/>
                  </a:ext>
                </a:extLst>
              </a:tr>
              <a:tr h="94706">
                <a:tc>
                  <a:txBody>
                    <a:bodyPr/>
                    <a:lstStyle/>
                    <a:p>
                      <a:pPr marL="0" marR="0" indent="0" algn="l">
                        <a:spcBef>
                          <a:spcPts val="0"/>
                        </a:spcBef>
                        <a:spcAft>
                          <a:spcPts val="0"/>
                        </a:spcAft>
                      </a:pPr>
                      <a:r>
                        <a:rPr lang="en-US" sz="800">
                          <a:effectLst/>
                        </a:rPr>
                        <a:t>Milwaukee Bucks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Marc Lasry</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$1.80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2014</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Private equity </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390068601"/>
                  </a:ext>
                </a:extLst>
              </a:tr>
              <a:tr h="126274">
                <a:tc>
                  <a:txBody>
                    <a:bodyPr/>
                    <a:lstStyle/>
                    <a:p>
                      <a:pPr marL="0" marR="0" indent="0" algn="l">
                        <a:spcBef>
                          <a:spcPts val="0"/>
                        </a:spcBef>
                        <a:spcAft>
                          <a:spcPts val="0"/>
                        </a:spcAft>
                      </a:pPr>
                      <a:r>
                        <a:rPr lang="en-US" sz="800">
                          <a:effectLst/>
                        </a:rPr>
                        <a:t>Phoenix Suns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Robert Sarver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$0.40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2014</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Banking and real estate</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541695689"/>
                  </a:ext>
                </a:extLst>
              </a:tr>
              <a:tr h="189411">
                <a:tc>
                  <a:txBody>
                    <a:bodyPr/>
                    <a:lstStyle/>
                    <a:p>
                      <a:pPr marL="0" marR="0" indent="0" algn="l">
                        <a:spcBef>
                          <a:spcPts val="0"/>
                        </a:spcBef>
                        <a:spcAft>
                          <a:spcPts val="0"/>
                        </a:spcAft>
                      </a:pPr>
                      <a:r>
                        <a:rPr lang="en-US" sz="800">
                          <a:effectLst/>
                        </a:rPr>
                        <a:t>Atlanta Hawks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Tony Ressler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dirty="0">
                          <a:effectLst/>
                        </a:rPr>
                        <a:t>$3.90</a:t>
                      </a:r>
                      <a:endParaRPr lang="en-US" sz="800" dirty="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2015</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Private equity and venture capital</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364480359"/>
                  </a:ext>
                </a:extLst>
              </a:tr>
              <a:tr h="157843">
                <a:tc>
                  <a:txBody>
                    <a:bodyPr/>
                    <a:lstStyle/>
                    <a:p>
                      <a:pPr marL="0" marR="0" indent="0" algn="l">
                        <a:spcBef>
                          <a:spcPts val="0"/>
                        </a:spcBef>
                        <a:spcAft>
                          <a:spcPts val="0"/>
                        </a:spcAft>
                      </a:pPr>
                      <a:r>
                        <a:rPr lang="en-US" sz="800">
                          <a:effectLst/>
                        </a:rPr>
                        <a:t>Houston Rockets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Tilman Fertitta</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$4.10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2017</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a:effectLst/>
                        </a:rPr>
                        <a:t>Restaurant and hotel owner</a:t>
                      </a:r>
                      <a:endParaRPr lang="en-US" sz="80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3391985599"/>
                  </a:ext>
                </a:extLst>
              </a:tr>
              <a:tr h="157843">
                <a:tc>
                  <a:txBody>
                    <a:bodyPr/>
                    <a:lstStyle/>
                    <a:p>
                      <a:pPr marL="0" marR="0" indent="0" algn="l">
                        <a:spcBef>
                          <a:spcPts val="0"/>
                        </a:spcBef>
                        <a:spcAft>
                          <a:spcPts val="0"/>
                        </a:spcAft>
                      </a:pPr>
                      <a:r>
                        <a:rPr lang="en-US" sz="800">
                          <a:effectLst/>
                        </a:rPr>
                        <a:t>New Orleans Pelicans</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800">
                          <a:effectLst/>
                        </a:rPr>
                        <a:t>Gayle Benson</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$3.30</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800">
                          <a:effectLst/>
                        </a:rPr>
                        <a:t>2018</a:t>
                      </a:r>
                      <a:endParaRPr lang="en-US" sz="8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800" dirty="0">
                          <a:effectLst/>
                        </a:rPr>
                        <a:t>Car dealerships and banks</a:t>
                      </a:r>
                      <a:endParaRPr lang="en-US" sz="800" dirty="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1822289032"/>
                  </a:ext>
                </a:extLst>
              </a:tr>
              <a:tr h="126274">
                <a:tc>
                  <a:txBody>
                    <a:bodyPr/>
                    <a:lstStyle/>
                    <a:p>
                      <a:pPr marL="0" marR="0" indent="0" algn="l">
                        <a:spcBef>
                          <a:spcPts val="0"/>
                        </a:spcBef>
                        <a:spcAft>
                          <a:spcPts val="0"/>
                        </a:spcAft>
                      </a:pPr>
                      <a:r>
                        <a:rPr lang="en-US" sz="200">
                          <a:effectLst/>
                        </a:rPr>
                        <a:t>Brooklyn Nets</a:t>
                      </a:r>
                      <a:endParaRPr lang="en-US" sz="2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just">
                        <a:spcBef>
                          <a:spcPts val="0"/>
                        </a:spcBef>
                        <a:spcAft>
                          <a:spcPts val="0"/>
                        </a:spcAft>
                      </a:pPr>
                      <a:r>
                        <a:rPr lang="en-US" sz="200">
                          <a:effectLst/>
                        </a:rPr>
                        <a:t>Joseph Tsai</a:t>
                      </a:r>
                      <a:endParaRPr lang="en-US" sz="2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200">
                          <a:effectLst/>
                        </a:rPr>
                        <a:t>$14.20</a:t>
                      </a:r>
                      <a:endParaRPr lang="en-US" sz="2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ctr">
                        <a:spcBef>
                          <a:spcPts val="0"/>
                        </a:spcBef>
                        <a:spcAft>
                          <a:spcPts val="0"/>
                        </a:spcAft>
                      </a:pPr>
                      <a:r>
                        <a:rPr lang="en-US" sz="200">
                          <a:effectLst/>
                        </a:rPr>
                        <a:t>2019</a:t>
                      </a:r>
                      <a:endParaRPr lang="en-US" sz="200">
                        <a:effectLst/>
                        <a:latin typeface="Times New Roman" panose="02020603050405020304" pitchFamily="18" charset="0"/>
                        <a:ea typeface="Times New Roman" panose="02020603050405020304" pitchFamily="18" charset="0"/>
                      </a:endParaRPr>
                    </a:p>
                  </a:txBody>
                  <a:tcPr marL="14206" marR="14206" marT="0" marB="0" anchor="ctr"/>
                </a:tc>
                <a:tc>
                  <a:txBody>
                    <a:bodyPr/>
                    <a:lstStyle/>
                    <a:p>
                      <a:pPr marL="0" marR="0" indent="0" algn="l">
                        <a:spcBef>
                          <a:spcPts val="0"/>
                        </a:spcBef>
                        <a:spcAft>
                          <a:spcPts val="0"/>
                        </a:spcAft>
                      </a:pPr>
                      <a:r>
                        <a:rPr lang="en-US" sz="200" dirty="0">
                          <a:effectLst/>
                        </a:rPr>
                        <a:t>Alibaba cofounder</a:t>
                      </a:r>
                      <a:endParaRPr lang="en-US" sz="200" dirty="0">
                        <a:effectLst/>
                        <a:latin typeface="Times New Roman" panose="02020603050405020304" pitchFamily="18" charset="0"/>
                        <a:ea typeface="Times New Roman" panose="02020603050405020304" pitchFamily="18" charset="0"/>
                      </a:endParaRPr>
                    </a:p>
                  </a:txBody>
                  <a:tcPr marL="14206" marR="14206" marT="0" marB="0" anchor="ctr"/>
                </a:tc>
                <a:extLst>
                  <a:ext uri="{0D108BD9-81ED-4DB2-BD59-A6C34878D82A}">
                    <a16:rowId xmlns:a16="http://schemas.microsoft.com/office/drawing/2014/main" val="2629059945"/>
                  </a:ext>
                </a:extLst>
              </a:tr>
            </a:tbl>
          </a:graphicData>
        </a:graphic>
      </p:graphicFrame>
    </p:spTree>
    <p:extLst>
      <p:ext uri="{BB962C8B-B14F-4D97-AF65-F5344CB8AC3E}">
        <p14:creationId xmlns:p14="http://schemas.microsoft.com/office/powerpoint/2010/main" val="318829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D05B8-5B9B-26D0-D9EA-0AD71A3D87B0}"/>
              </a:ext>
            </a:extLst>
          </p:cNvPr>
          <p:cNvSpPr>
            <a:spLocks noGrp="1"/>
          </p:cNvSpPr>
          <p:nvPr>
            <p:ph type="title"/>
          </p:nvPr>
        </p:nvSpPr>
        <p:spPr/>
        <p:txBody>
          <a:bodyPr/>
          <a:lstStyle/>
          <a:p>
            <a:r>
              <a:rPr lang="en-US" dirty="0"/>
              <a:t>Are they for you?</a:t>
            </a:r>
          </a:p>
        </p:txBody>
      </p:sp>
      <p:sp>
        <p:nvSpPr>
          <p:cNvPr id="3" name="Content Placeholder 2">
            <a:extLst>
              <a:ext uri="{FF2B5EF4-FFF2-40B4-BE49-F238E27FC236}">
                <a16:creationId xmlns:a16="http://schemas.microsoft.com/office/drawing/2014/main" id="{BC4CFFA7-EFF4-43C0-C54F-4715EF0C65D1}"/>
              </a:ext>
            </a:extLst>
          </p:cNvPr>
          <p:cNvSpPr>
            <a:spLocks noGrp="1"/>
          </p:cNvSpPr>
          <p:nvPr>
            <p:ph idx="1"/>
          </p:nvPr>
        </p:nvSpPr>
        <p:spPr/>
        <p:txBody>
          <a:bodyPr>
            <a:normAutofit/>
          </a:bodyPr>
          <a:lstStyle/>
          <a:p>
            <a:r>
              <a:rPr lang="en-US" dirty="0"/>
              <a:t>If you are making a play for a sports franchise in an established league with lucrative media contracts, </a:t>
            </a:r>
            <a:r>
              <a:rPr lang="en-US" b="1" dirty="0"/>
              <a:t>you will need to be very wealthy to even enter the game</a:t>
            </a:r>
            <a:r>
              <a:rPr lang="en-US" dirty="0"/>
              <a:t>, since teams are likely to be priced in hundreds of millions or even billions of dollars.</a:t>
            </a:r>
          </a:p>
          <a:p>
            <a:r>
              <a:rPr lang="en-US" dirty="0"/>
              <a:t>If you do decide to sell your investment, you should recognize that </a:t>
            </a:r>
            <a:r>
              <a:rPr lang="en-US" b="1" dirty="0"/>
              <a:t>the sports franchise market is an illiquid one</a:t>
            </a:r>
            <a:r>
              <a:rPr lang="en-US" dirty="0"/>
              <a:t>, not only because of the price tag but also because transactions may need franchise approval.</a:t>
            </a:r>
          </a:p>
          <a:p>
            <a:r>
              <a:rPr lang="en-US" dirty="0"/>
              <a:t>·There is an alternative, albeit risky, path to consider, if you do not have the wealth to play in the big leagues. You could invest in </a:t>
            </a:r>
            <a:r>
              <a:rPr lang="en-US" b="1" dirty="0"/>
              <a:t>a professional team in an up-and-coming or lightly monetized sports </a:t>
            </a:r>
            <a:r>
              <a:rPr lang="en-US" dirty="0"/>
              <a:t>(pickleball, track and field, pickleball) and hope that sport catches on.</a:t>
            </a:r>
          </a:p>
          <a:p>
            <a:endParaRPr lang="en-US" dirty="0"/>
          </a:p>
        </p:txBody>
      </p:sp>
    </p:spTree>
    <p:extLst>
      <p:ext uri="{BB962C8B-B14F-4D97-AF65-F5344CB8AC3E}">
        <p14:creationId xmlns:p14="http://schemas.microsoft.com/office/powerpoint/2010/main" val="869064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0D18-73A1-E9A7-13CB-8EAD6CFFC64D}"/>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11E44CDE-24CA-C9CE-18EE-288B13F15172}"/>
              </a:ext>
            </a:extLst>
          </p:cNvPr>
          <p:cNvSpPr>
            <a:spLocks noGrp="1"/>
          </p:cNvSpPr>
          <p:nvPr>
            <p:ph idx="1"/>
          </p:nvPr>
        </p:nvSpPr>
        <p:spPr/>
        <p:txBody>
          <a:bodyPr/>
          <a:lstStyle/>
          <a:p>
            <a:r>
              <a:rPr lang="en-US" dirty="0"/>
              <a:t>Collectibles, as an investment class</a:t>
            </a:r>
            <a:r>
              <a:rPr lang="en-US" b="1" dirty="0"/>
              <a:t>, come with lots of limitations</a:t>
            </a:r>
            <a:r>
              <a:rPr lang="en-US" dirty="0"/>
              <a:t>. They have no cash flows, while you hold them, are often illiquid, and can be difficult to authenticate. </a:t>
            </a:r>
          </a:p>
          <a:p>
            <a:r>
              <a:rPr lang="en-US" dirty="0"/>
              <a:t>That said, they are also an investment class, where you can </a:t>
            </a:r>
            <a:r>
              <a:rPr lang="en-US" b="1" dirty="0"/>
              <a:t>gain a differential advantage </a:t>
            </a:r>
            <a:r>
              <a:rPr lang="en-US" dirty="0"/>
              <a:t>by researching and understanding investments better than the “typical” investor, and gain </a:t>
            </a:r>
            <a:r>
              <a:rPr lang="en-US" b="1" dirty="0"/>
              <a:t>emotional dividends </a:t>
            </a:r>
            <a:r>
              <a:rPr lang="en-US" dirty="0"/>
              <a:t>from holding them.</a:t>
            </a:r>
          </a:p>
          <a:p>
            <a:r>
              <a:rPr lang="en-US" dirty="0"/>
              <a:t>You can hold collectibles </a:t>
            </a:r>
            <a:r>
              <a:rPr lang="en-US" b="1" dirty="0"/>
              <a:t>as a hedge on a “mostly financial asset” portfolio, make it the center of your portfolio or trade it</a:t>
            </a:r>
            <a:r>
              <a:rPr lang="en-US" dirty="0"/>
              <a:t>.</a:t>
            </a:r>
          </a:p>
        </p:txBody>
      </p:sp>
    </p:spTree>
    <p:extLst>
      <p:ext uri="{BB962C8B-B14F-4D97-AF65-F5344CB8AC3E}">
        <p14:creationId xmlns:p14="http://schemas.microsoft.com/office/powerpoint/2010/main" val="28882296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5030</TotalTime>
  <Pages>155</Pages>
  <Words>3424</Words>
  <Application>Microsoft Macintosh PowerPoint</Application>
  <PresentationFormat>Letter Paper (8.5x11 in)</PresentationFormat>
  <Paragraphs>297</Paragraphs>
  <Slides>31</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-webkit-standard</vt:lpstr>
      <vt:lpstr>"Times New Roman", serif</vt:lpstr>
      <vt:lpstr>Arial</vt:lpstr>
      <vt:lpstr>Calibri</vt:lpstr>
      <vt:lpstr>Rockwell</vt:lpstr>
      <vt:lpstr>Rockwell Condensed</vt:lpstr>
      <vt:lpstr>Rockwell Extra Bold</vt:lpstr>
      <vt:lpstr>Times</vt:lpstr>
      <vt:lpstr>Times New Roman</vt:lpstr>
      <vt:lpstr>Wingdings</vt:lpstr>
      <vt:lpstr>Slides2025</vt:lpstr>
      <vt:lpstr>Collectibles and trophy assets</vt:lpstr>
      <vt:lpstr>Collectibles: definition and challenges!</vt:lpstr>
      <vt:lpstr>1. artwork</vt:lpstr>
      <vt:lpstr>Challenges with artwork!</vt:lpstr>
      <vt:lpstr>Lessons for investors in artwork</vt:lpstr>
      <vt:lpstr>2. gold</vt:lpstr>
      <vt:lpstr>Historical returns</vt:lpstr>
      <vt:lpstr>Assessing Gold</vt:lpstr>
      <vt:lpstr>Is it a good collectible?</vt:lpstr>
      <vt:lpstr>Gold Prices: From 1963 to 2025</vt:lpstr>
      <vt:lpstr>Drivers of Gold Prices</vt:lpstr>
      <vt:lpstr>1. Inflation and Gold Prices</vt:lpstr>
      <vt:lpstr>Investment Class Returns: By Decade</vt:lpstr>
      <vt:lpstr>2. Risk and Crises</vt:lpstr>
      <vt:lpstr>3. Gold and Real Rates</vt:lpstr>
      <vt:lpstr>The Bottom Line</vt:lpstr>
      <vt:lpstr>Is Gold overpriced in October 2025? An inflation test!</vt:lpstr>
      <vt:lpstr>Against Silver in October 2025!</vt:lpstr>
      <vt:lpstr>The Bottom Line</vt:lpstr>
      <vt:lpstr>Structural Changes</vt:lpstr>
      <vt:lpstr>Gold’s Place in your Portfolio</vt:lpstr>
      <vt:lpstr>1. Core Investment</vt:lpstr>
      <vt:lpstr>2. Insurance</vt:lpstr>
      <vt:lpstr>3. Trade</vt:lpstr>
      <vt:lpstr>4. Signal</vt:lpstr>
      <vt:lpstr>III. Trophy assets</vt:lpstr>
      <vt:lpstr>Sports franchises as trophy assets</vt:lpstr>
      <vt:lpstr>Prices disconnect from financials</vt:lpstr>
      <vt:lpstr>Rich people’s toys?</vt:lpstr>
      <vt:lpstr>Are they for you?</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183</cp:revision>
  <cp:lastPrinted>2025-12-18T17:26:50Z</cp:lastPrinted>
  <dcterms:created xsi:type="dcterms:W3CDTF">1998-07-29T00:58:21Z</dcterms:created>
  <dcterms:modified xsi:type="dcterms:W3CDTF">2025-12-18T17:26:54Z</dcterms:modified>
</cp:coreProperties>
</file>