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864" r:id="rId1"/>
  </p:sldMasterIdLst>
  <p:notesMasterIdLst>
    <p:notesMasterId r:id="rId24"/>
  </p:notesMasterIdLst>
  <p:handoutMasterIdLst>
    <p:handoutMasterId r:id="rId25"/>
  </p:handoutMasterIdLst>
  <p:sldIdLst>
    <p:sldId id="256" r:id="rId2"/>
    <p:sldId id="386" r:id="rId3"/>
    <p:sldId id="420" r:id="rId4"/>
    <p:sldId id="312" r:id="rId5"/>
    <p:sldId id="649" r:id="rId6"/>
    <p:sldId id="2559" r:id="rId7"/>
    <p:sldId id="2491" r:id="rId8"/>
    <p:sldId id="2492" r:id="rId9"/>
    <p:sldId id="405" r:id="rId10"/>
    <p:sldId id="2493" r:id="rId11"/>
    <p:sldId id="417" r:id="rId12"/>
    <p:sldId id="406" r:id="rId13"/>
    <p:sldId id="2494" r:id="rId14"/>
    <p:sldId id="2495" r:id="rId15"/>
    <p:sldId id="2561" r:id="rId16"/>
    <p:sldId id="2562" r:id="rId17"/>
    <p:sldId id="409" r:id="rId18"/>
    <p:sldId id="410" r:id="rId19"/>
    <p:sldId id="411" r:id="rId20"/>
    <p:sldId id="412" r:id="rId21"/>
    <p:sldId id="413" r:id="rId22"/>
    <p:sldId id="416" r:id="rId2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29"/>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088" y="1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519114A-BA5D-0043-B9DD-B9CDAC116DAC}"/>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5A0D68B8-5DA7-4B41-806C-6F73227528C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2DF9EDD4-5CD8-234B-ADE7-13CBFAA0E3AB}"/>
              </a:ext>
            </a:extLst>
          </p:cNvPr>
          <p:cNvSpPr>
            <a:spLocks noGrp="1" noRot="1" noChangeAspect="1" noChangeArrowheads="1" noTextEdit="1"/>
          </p:cNvSpPr>
          <p:nvPr>
            <p:ph type="sldImg"/>
          </p:nvPr>
        </p:nvSpPr>
        <p:spPr>
          <a:xfrm>
            <a:off x="1150938" y="692150"/>
            <a:ext cx="4556125" cy="3416300"/>
          </a:xfrm>
          <a:ln/>
        </p:spPr>
      </p:sp>
      <p:sp>
        <p:nvSpPr>
          <p:cNvPr id="107523" name="Rectangle 3">
            <a:extLst>
              <a:ext uri="{FF2B5EF4-FFF2-40B4-BE49-F238E27FC236}">
                <a16:creationId xmlns:a16="http://schemas.microsoft.com/office/drawing/2014/main" id="{A9D80CAC-C2B3-F846-A7A7-B002C57E39A6}"/>
              </a:ext>
            </a:extLst>
          </p:cNvPr>
          <p:cNvSpPr>
            <a:spLocks noGrp="1" noChangeArrowheads="1"/>
          </p:cNvSpPr>
          <p:nvPr>
            <p:ph type="body" idx="1"/>
          </p:nvPr>
        </p:nvSpPr>
        <p:spPr/>
        <p:txBody>
          <a:bodyPr/>
          <a:lstStyle/>
          <a:p>
            <a:pPr>
              <a:defRPr/>
            </a:pPr>
            <a:endParaRPr lang="en-US" dirty="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26466B3E-4F3C-CE42-9F17-CD2AAA9077DF}"/>
              </a:ext>
            </a:extLst>
          </p:cNvPr>
          <p:cNvSpPr>
            <a:spLocks noGrp="1" noRot="1" noChangeAspect="1" noChangeArrowheads="1" noTextEdit="1"/>
          </p:cNvSpPr>
          <p:nvPr>
            <p:ph type="sldImg"/>
          </p:nvPr>
        </p:nvSpPr>
        <p:spPr>
          <a:xfrm>
            <a:off x="1150938" y="692150"/>
            <a:ext cx="4556125" cy="3416300"/>
          </a:xfrm>
          <a:ln/>
        </p:spPr>
      </p:sp>
      <p:sp>
        <p:nvSpPr>
          <p:cNvPr id="121858" name="Rectangle 3">
            <a:extLst>
              <a:ext uri="{FF2B5EF4-FFF2-40B4-BE49-F238E27FC236}">
                <a16:creationId xmlns:a16="http://schemas.microsoft.com/office/drawing/2014/main" id="{5CF3822C-55A6-0B4A-9D97-7F89F12D6167}"/>
              </a:ext>
            </a:extLst>
          </p:cNvPr>
          <p:cNvSpPr>
            <a:spLocks noGrp="1" noChangeArrowheads="1"/>
          </p:cNvSpPr>
          <p:nvPr>
            <p:ph type="body" idx="1"/>
          </p:nvPr>
        </p:nvSpPr>
        <p:spPr>
          <a:ln/>
          <a:extLst>
            <a:ext uri="{909E8E84-426E-40dd-AFC4-6F175D3DCCD1}"/>
            <a:ext uri="{91240B29-F687-4f45-9708-019B960494DF}"/>
          </a:extLst>
        </p:spPr>
        <p:txBody>
          <a:bodyPr/>
          <a:lstStyle/>
          <a:p>
            <a:pPr>
              <a:defRPr/>
            </a:pPr>
            <a:r>
              <a:rPr lang="en-US" dirty="0"/>
              <a:t>While everyone uses historical risk premiums, the actual premium in use can vary depending upon</a:t>
            </a:r>
          </a:p>
          <a:p>
            <a:pPr lvl="1">
              <a:buFontTx/>
              <a:buChar char="•"/>
              <a:defRPr/>
            </a:pPr>
            <a:r>
              <a:rPr lang="en-US" dirty="0"/>
              <a:t>How far back you go in time</a:t>
            </a:r>
          </a:p>
          <a:p>
            <a:pPr lvl="1">
              <a:buFontTx/>
              <a:buChar char="•"/>
              <a:defRPr/>
            </a:pPr>
            <a:r>
              <a:rPr lang="en-US" dirty="0"/>
              <a:t>Whether you </a:t>
            </a:r>
            <a:r>
              <a:rPr lang="en-US" dirty="0" err="1"/>
              <a:t>T.Bills</a:t>
            </a:r>
            <a:r>
              <a:rPr lang="en-US" dirty="0"/>
              <a:t> or </a:t>
            </a:r>
            <a:r>
              <a:rPr lang="en-US" dirty="0" err="1"/>
              <a:t>T.Bonds</a:t>
            </a:r>
            <a:endParaRPr lang="en-US" dirty="0"/>
          </a:p>
          <a:p>
            <a:pPr lvl="1">
              <a:buFontTx/>
              <a:buChar char="•"/>
              <a:defRPr/>
            </a:pPr>
            <a:r>
              <a:rPr lang="en-US" dirty="0"/>
              <a:t>Whether you use arithmetic or geometric averages</a:t>
            </a:r>
          </a:p>
          <a:p>
            <a:pPr>
              <a:buFontTx/>
              <a:buChar char="•"/>
              <a:defRPr/>
            </a:pPr>
            <a:r>
              <a:rPr lang="en-US" dirty="0"/>
              <a:t>This table was developed using data that is publicly accessible on the S&amp;P 500, treasury bills and 10-year treasury bonds on the Federal Reserve of St. Louis web site.</a:t>
            </a:r>
          </a:p>
          <a:p>
            <a:pPr algn="ctr">
              <a:defRPr/>
            </a:pPr>
            <a:r>
              <a:rPr lang="en-US" b="1" dirty="0"/>
              <a:t>Dataset: </a:t>
            </a:r>
            <a:r>
              <a:rPr lang="en-US" b="1" dirty="0" err="1"/>
              <a:t>histretSP.xls</a:t>
            </a:r>
            <a:endParaRPr lang="en-US" b="1" dirty="0"/>
          </a:p>
          <a:p>
            <a:pPr marL="171450" indent="-171450">
              <a:buFont typeface="Arial"/>
              <a:buChar char="•"/>
              <a:defRPr/>
            </a:pPr>
            <a:r>
              <a:rPr lang="en-US" dirty="0"/>
              <a:t>Note how much the historical risk premium varies in this table. In fact, any of these numbers, which range from very low or negative values to very high values could be called a historical risk premium.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22E686AA-25E3-A343-B9D0-29508AE08BE3}"/>
              </a:ext>
            </a:extLst>
          </p:cNvPr>
          <p:cNvSpPr>
            <a:spLocks noGrp="1" noRot="1" noChangeAspect="1" noChangeArrowheads="1" noTextEdit="1"/>
          </p:cNvSpPr>
          <p:nvPr>
            <p:ph type="sldImg"/>
          </p:nvPr>
        </p:nvSpPr>
        <p:spPr>
          <a:xfrm>
            <a:off x="1150938" y="692150"/>
            <a:ext cx="4556125" cy="3416300"/>
          </a:xfrm>
          <a:ln/>
        </p:spPr>
      </p:sp>
      <p:sp>
        <p:nvSpPr>
          <p:cNvPr id="23554" name="Notes Placeholder 2">
            <a:extLst>
              <a:ext uri="{FF2B5EF4-FFF2-40B4-BE49-F238E27FC236}">
                <a16:creationId xmlns:a16="http://schemas.microsoft.com/office/drawing/2014/main" id="{D1B8874B-08CB-6F4D-9A0B-E07F94A87C7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an updated equity risk premium. It is updated every month on my webpage at </a:t>
            </a:r>
            <a:r>
              <a:rPr lang="en-US" dirty="0" err="1"/>
              <a:t>Damodaran.com</a:t>
            </a:r>
            <a:r>
              <a:rPr lang="en-US" dirty="0"/>
              <a:t>. You can get a time series of monthly ERPs going back to 2008 there.</a:t>
            </a:r>
          </a:p>
        </p:txBody>
      </p:sp>
    </p:spTree>
    <p:extLst>
      <p:ext uri="{BB962C8B-B14F-4D97-AF65-F5344CB8AC3E}">
        <p14:creationId xmlns:p14="http://schemas.microsoft.com/office/powerpoint/2010/main" val="1936067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56899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115104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2A9C9A5D-DBCB-D244-8257-05FC790F9D4A}"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30975665-D236-8241-82DA-8F31DF1E6691}" type="slidenum">
              <a:rPr lang="en-US" altLang="en-US" smtClean="0"/>
              <a:pPr>
                <a:defRPr/>
              </a:pPr>
              <a:t>‹#›</a:t>
            </a:fld>
            <a:endParaRPr lang="en-US" altLang="en-US"/>
          </a:p>
        </p:txBody>
      </p:sp>
    </p:spTree>
    <p:extLst>
      <p:ext uri="{BB962C8B-B14F-4D97-AF65-F5344CB8AC3E}">
        <p14:creationId xmlns:p14="http://schemas.microsoft.com/office/powerpoint/2010/main" val="2265753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534760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092C16BB-E1BC-5A41-ADEA-E60410DE1DED}"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278083F0-1598-9D4B-809B-BA387010C394}" type="slidenum">
              <a:rPr lang="en-US" altLang="en-US" smtClean="0"/>
              <a:pPr>
                <a:defRPr/>
              </a:pPr>
              <a:t>‹#›</a:t>
            </a:fld>
            <a:endParaRPr lang="en-US" altLang="en-US"/>
          </a:p>
        </p:txBody>
      </p:sp>
    </p:spTree>
    <p:extLst>
      <p:ext uri="{BB962C8B-B14F-4D97-AF65-F5344CB8AC3E}">
        <p14:creationId xmlns:p14="http://schemas.microsoft.com/office/powerpoint/2010/main" val="1275211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23432127-3B35-844E-9A65-1BFDD43C7D6C}" type="datetime1">
              <a:rPr lang="en-US" altLang="en-US" smtClean="0"/>
              <a:pPr>
                <a:defRPr/>
              </a:pPr>
              <a:t>12/9/25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D32729E-F8D2-5045-9AFF-DCC26B9972C6}" type="slidenum">
              <a:rPr lang="en-US" altLang="en-US" smtClean="0"/>
              <a:pPr>
                <a:defRPr/>
              </a:pPr>
              <a:t>‹#›</a:t>
            </a:fld>
            <a:endParaRPr lang="en-US" altLang="en-US"/>
          </a:p>
        </p:txBody>
      </p:sp>
    </p:spTree>
    <p:extLst>
      <p:ext uri="{BB962C8B-B14F-4D97-AF65-F5344CB8AC3E}">
        <p14:creationId xmlns:p14="http://schemas.microsoft.com/office/powerpoint/2010/main" val="3024939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F71551D1-F24F-9545-A0CA-AB514012C1DD}"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19298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1BCC2E7D-BDD2-154F-B2DD-9449EE517F2B}" type="datetime1">
              <a:rPr lang="en-US" altLang="en-US" smtClean="0"/>
              <a:pPr>
                <a:defRPr/>
              </a:pPr>
              <a:t>12/9/25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A3542E4B-FFBE-A445-8045-736D0B4093E9}"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590722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184CAF2-54EE-7346-820D-853F3E8046C9}" type="datetime1">
              <a:rPr lang="en-US" altLang="en-US" smtClean="0"/>
              <a:pPr>
                <a:defRPr/>
              </a:pPr>
              <a:t>12/9/25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E4F9137-9C81-134B-8D0E-0B25FD70217B}" type="slidenum">
              <a:rPr lang="en-US" altLang="en-US" smtClean="0"/>
              <a:pPr>
                <a:defRPr/>
              </a:pPr>
              <a:t>‹#›</a:t>
            </a:fld>
            <a:endParaRPr lang="en-US" altLang="en-US"/>
          </a:p>
        </p:txBody>
      </p:sp>
    </p:spTree>
    <p:extLst>
      <p:ext uri="{BB962C8B-B14F-4D97-AF65-F5344CB8AC3E}">
        <p14:creationId xmlns:p14="http://schemas.microsoft.com/office/powerpoint/2010/main" val="1701015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F71551D1-F24F-9545-A0CA-AB514012C1DD}" type="datetime1">
              <a:rPr lang="en-US" altLang="en-US" smtClean="0"/>
              <a:pPr>
                <a:defRPr/>
              </a:pPr>
              <a:t>12/9/25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367401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12982BE5-13F7-DC4A-BB07-6E7255E717B4}" type="datetime1">
              <a:rPr lang="en-US" altLang="en-US" smtClean="0"/>
              <a:pPr>
                <a:defRPr/>
              </a:pPr>
              <a:t>12/9/25</a:t>
            </a:fld>
            <a:endParaRPr lang="en-US" altLang="en-US"/>
          </a:p>
        </p:txBody>
      </p:sp>
      <p:sp>
        <p:nvSpPr>
          <p:cNvPr id="10" name="Slide Number Placeholder 9"/>
          <p:cNvSpPr>
            <a:spLocks noGrp="1"/>
          </p:cNvSpPr>
          <p:nvPr>
            <p:ph type="sldNum" sz="quarter" idx="12"/>
          </p:nvPr>
        </p:nvSpPr>
        <p:spPr/>
        <p:txBody>
          <a:bodyPr/>
          <a:lstStyle/>
          <a:p>
            <a:pPr>
              <a:defRPr/>
            </a:pPr>
            <a:fld id="{E5518E21-A341-B14E-AE6A-4937D969DBFB}" type="slidenum">
              <a:rPr lang="en-US" altLang="en-US" smtClean="0"/>
              <a:pPr>
                <a:defRPr/>
              </a:pPr>
              <a:t>‹#›</a:t>
            </a:fld>
            <a:endParaRPr lang="en-US" altLang="en-US"/>
          </a:p>
        </p:txBody>
      </p:sp>
    </p:spTree>
    <p:extLst>
      <p:ext uri="{BB962C8B-B14F-4D97-AF65-F5344CB8AC3E}">
        <p14:creationId xmlns:p14="http://schemas.microsoft.com/office/powerpoint/2010/main" val="3543368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BA4C944D-CDC4-9E43-BA91-9BAA6D934A1C}"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5A99A89-7A3E-6243-B4C1-24C12BB35567}" type="slidenum">
              <a:rPr lang="en-US" altLang="en-US" smtClean="0"/>
              <a:pPr>
                <a:defRPr/>
              </a:pPr>
              <a:t>‹#›</a:t>
            </a:fld>
            <a:endParaRPr lang="en-US" altLang="en-US"/>
          </a:p>
        </p:txBody>
      </p:sp>
    </p:spTree>
    <p:extLst>
      <p:ext uri="{BB962C8B-B14F-4D97-AF65-F5344CB8AC3E}">
        <p14:creationId xmlns:p14="http://schemas.microsoft.com/office/powerpoint/2010/main" val="4251988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17C6CAB-EB1B-1545-AE51-7BE4D6A7A614}"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430136-1D94-BE44-84D7-B4824501921A}" type="slidenum">
              <a:rPr lang="en-US" altLang="en-US" smtClean="0"/>
              <a:pPr>
                <a:defRPr/>
              </a:pPr>
              <a:t>‹#›</a:t>
            </a:fld>
            <a:endParaRPr lang="en-US" altLang="en-US"/>
          </a:p>
        </p:txBody>
      </p:sp>
    </p:spTree>
    <p:extLst>
      <p:ext uri="{BB962C8B-B14F-4D97-AF65-F5344CB8AC3E}">
        <p14:creationId xmlns:p14="http://schemas.microsoft.com/office/powerpoint/2010/main" val="594129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2829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763822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F71551D1-F24F-9545-A0CA-AB514012C1DD}" type="datetime1">
              <a:rPr lang="en-US" altLang="en-US" smtClean="0"/>
              <a:pPr>
                <a:defRPr/>
              </a:pPr>
              <a:t>12/9/25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840894180"/>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B2883AC0-38FA-4E4B-B457-3837CA82DB2E}"/>
              </a:ext>
            </a:extLst>
          </p:cNvPr>
          <p:cNvSpPr>
            <a:spLocks noGrp="1"/>
          </p:cNvSpPr>
          <p:nvPr>
            <p:ph type="ctrTitle"/>
          </p:nvPr>
        </p:nvSpPr>
        <p:spPr/>
        <p:txBody>
          <a:bodyPr/>
          <a:lstStyle/>
          <a:p>
            <a:pPr eaLnBrk="1" hangingPunct="1">
              <a:defRPr/>
            </a:pPr>
            <a:r>
              <a:rPr lang="en-US" altLang="en-US" sz="4400" dirty="0">
                <a:ea typeface="ＭＳ Ｐゴシック" panose="020B0600070205080204" pitchFamily="34" charset="-128"/>
              </a:rPr>
              <a:t>Understanding Risk III: The risk in stocks</a:t>
            </a:r>
          </a:p>
        </p:txBody>
      </p:sp>
      <p:sp>
        <p:nvSpPr>
          <p:cNvPr id="4099" name="Rectangle 3">
            <a:extLst>
              <a:ext uri="{FF2B5EF4-FFF2-40B4-BE49-F238E27FC236}">
                <a16:creationId xmlns:a16="http://schemas.microsoft.com/office/drawing/2014/main" id="{85F7361C-CCE1-D14A-8986-552B362939F6}"/>
              </a:ext>
            </a:extLst>
          </p:cNvPr>
          <p:cNvSpPr>
            <a:spLocks noGrp="1" noChangeArrowheads="1"/>
          </p:cNvSpPr>
          <p:nvPr>
            <p:ph type="subTitle" idx="1"/>
          </p:nvPr>
        </p:nvSpPr>
        <p:spPr/>
        <p:txBody>
          <a:bodyPr rtlCol="0"/>
          <a:lstStyle/>
          <a:p>
            <a:pPr eaLnBrk="1" fontAlgn="auto" hangingPunct="1">
              <a:spcAft>
                <a:spcPts val="0"/>
              </a:spcAft>
              <a:buFont typeface="Arial"/>
              <a:buNone/>
              <a:defRPr/>
            </a:pPr>
            <a:r>
              <a:rPr lang="en-US" dirty="0">
                <a:ea typeface="+mn-ea"/>
                <a:cs typeface="+mn-cs"/>
              </a:rPr>
              <a:t>The Risk in Equities…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6CAA5D67-2ED1-6147-AFA5-FFDEDB1DF3F7}"/>
              </a:ext>
            </a:extLst>
          </p:cNvPr>
          <p:cNvSpPr>
            <a:spLocks noGrp="1"/>
          </p:cNvSpPr>
          <p:nvPr>
            <p:ph type="title"/>
          </p:nvPr>
        </p:nvSpPr>
        <p:spPr/>
        <p:txBody>
          <a:bodyPr/>
          <a:lstStyle/>
          <a:p>
            <a:pPr eaLnBrk="1" hangingPunct="1"/>
            <a:r>
              <a:rPr lang="en-US" altLang="en-US">
                <a:ea typeface="ＭＳ Ｐゴシック" panose="020B0600070205080204" pitchFamily="34" charset="-128"/>
              </a:rPr>
              <a:t>The Risk in Equity</a:t>
            </a:r>
          </a:p>
        </p:txBody>
      </p:sp>
      <p:sp>
        <p:nvSpPr>
          <p:cNvPr id="264195" name="Rectangle 3">
            <a:extLst>
              <a:ext uri="{FF2B5EF4-FFF2-40B4-BE49-F238E27FC236}">
                <a16:creationId xmlns:a16="http://schemas.microsoft.com/office/drawing/2014/main" id="{9CF068F3-CB25-9649-9DE5-EDE3E7773675}"/>
              </a:ext>
            </a:extLst>
          </p:cNvPr>
          <p:cNvSpPr>
            <a:spLocks noGrp="1" noChangeArrowheads="1"/>
          </p:cNvSpPr>
          <p:nvPr>
            <p:ph idx="1"/>
          </p:nvPr>
        </p:nvSpPr>
        <p:spPr/>
        <p:txBody>
          <a:bodyPr rtlCol="0">
            <a:normAutofit lnSpcReduction="10000"/>
          </a:bodyPr>
          <a:lstStyle/>
          <a:p>
            <a:pPr eaLnBrk="1" fontAlgn="auto" hangingPunct="1">
              <a:spcAft>
                <a:spcPts val="0"/>
              </a:spcAft>
              <a:buFont typeface="Arial"/>
              <a:buChar char="•"/>
              <a:defRPr/>
            </a:pPr>
            <a:r>
              <a:rPr lang="en-US" dirty="0">
                <a:ea typeface="+mn-ea"/>
                <a:cs typeface="+mn-cs"/>
              </a:rPr>
              <a:t>An </a:t>
            </a:r>
            <a:r>
              <a:rPr lang="en-US" b="1" dirty="0">
                <a:ea typeface="+mn-ea"/>
                <a:cs typeface="+mn-cs"/>
              </a:rPr>
              <a:t>equity investment in a business (private or public) entitles you to residual earnings and cash flows</a:t>
            </a:r>
            <a:r>
              <a:rPr lang="en-US" dirty="0">
                <a:ea typeface="+mn-ea"/>
                <a:cs typeface="+mn-cs"/>
              </a:rPr>
              <a:t>. In other words, you are not promised an interest rate but earn whatever is left over after you pay off other investors. </a:t>
            </a:r>
          </a:p>
          <a:p>
            <a:pPr eaLnBrk="1" fontAlgn="auto" hangingPunct="1">
              <a:spcAft>
                <a:spcPts val="0"/>
              </a:spcAft>
              <a:buFont typeface="Arial"/>
              <a:buChar char="•"/>
              <a:defRPr/>
            </a:pPr>
            <a:r>
              <a:rPr lang="en-US" dirty="0">
                <a:ea typeface="+mn-ea"/>
                <a:cs typeface="+mn-cs"/>
              </a:rPr>
              <a:t>Investing in equity in a business therefore </a:t>
            </a:r>
            <a:r>
              <a:rPr lang="en-US" b="1" dirty="0">
                <a:ea typeface="+mn-ea"/>
                <a:cs typeface="+mn-cs"/>
              </a:rPr>
              <a:t>exposes you to more risk than lending money or buying bonds </a:t>
            </a:r>
            <a:r>
              <a:rPr lang="en-US" dirty="0">
                <a:ea typeface="+mn-ea"/>
                <a:cs typeface="+mn-cs"/>
              </a:rPr>
              <a:t>in that same business. </a:t>
            </a:r>
          </a:p>
          <a:p>
            <a:pPr eaLnBrk="1" fontAlgn="auto" hangingPunct="1">
              <a:spcAft>
                <a:spcPts val="0"/>
              </a:spcAft>
              <a:buFont typeface="Arial"/>
              <a:buChar char="•"/>
              <a:defRPr/>
            </a:pPr>
            <a:r>
              <a:rPr lang="en-US" dirty="0">
                <a:ea typeface="+mn-ea"/>
                <a:cs typeface="+mn-cs"/>
              </a:rPr>
              <a:t>If you are investing in equity, you should demand a </a:t>
            </a:r>
            <a:r>
              <a:rPr lang="en-US" b="1" dirty="0">
                <a:ea typeface="+mn-ea"/>
                <a:cs typeface="+mn-cs"/>
              </a:rPr>
              <a:t>higher expected return to compensate you for that risk</a:t>
            </a:r>
            <a:r>
              <a:rPr lang="en-US" dirty="0">
                <a:ea typeface="+mn-ea"/>
                <a:cs typeface="+mn-cs"/>
              </a:rPr>
              <a:t>. That higher expected return can be, at its most general level, broken down into two parts:</a:t>
            </a:r>
          </a:p>
          <a:p>
            <a:pPr lvl="1" eaLnBrk="1" fontAlgn="auto" hangingPunct="1">
              <a:spcAft>
                <a:spcPts val="0"/>
              </a:spcAft>
              <a:buFont typeface="Arial"/>
              <a:buChar char="•"/>
              <a:defRPr/>
            </a:pPr>
            <a:r>
              <a:rPr lang="en-US" dirty="0">
                <a:ea typeface="+mn-ea"/>
              </a:rPr>
              <a:t>An </a:t>
            </a:r>
            <a:r>
              <a:rPr lang="en-US" b="1" dirty="0">
                <a:ea typeface="+mn-ea"/>
              </a:rPr>
              <a:t>equity risk premium </a:t>
            </a:r>
            <a:r>
              <a:rPr lang="en-US" dirty="0">
                <a:ea typeface="+mn-ea"/>
              </a:rPr>
              <a:t>that you would demand for investing in equities as an asset class, over and above  something riskless.</a:t>
            </a:r>
          </a:p>
          <a:p>
            <a:pPr lvl="1" eaLnBrk="1" fontAlgn="auto" hangingPunct="1">
              <a:spcAft>
                <a:spcPts val="0"/>
              </a:spcAft>
              <a:buFont typeface="Arial"/>
              <a:buChar char="•"/>
              <a:defRPr/>
            </a:pPr>
            <a:r>
              <a:rPr lang="en-US" dirty="0">
                <a:ea typeface="+mn-ea"/>
              </a:rPr>
              <a:t>A </a:t>
            </a:r>
            <a:r>
              <a:rPr lang="en-US" b="1" dirty="0">
                <a:ea typeface="+mn-ea"/>
              </a:rPr>
              <a:t>relative risk measure </a:t>
            </a:r>
            <a:r>
              <a:rPr lang="en-US" dirty="0">
                <a:ea typeface="+mn-ea"/>
              </a:rPr>
              <a:t>for individual equities that will allow you to differentiate between safer and riskier businesses to invest in.</a:t>
            </a:r>
          </a:p>
          <a:p>
            <a:pPr eaLnBrk="1" fontAlgn="auto" hangingPunct="1">
              <a:spcAft>
                <a:spcPts val="0"/>
              </a:spcAft>
              <a:buFont typeface="Arial"/>
              <a:buChar char="•"/>
              <a:defRPr/>
            </a:pPr>
            <a:endParaRPr lang="en-US" dirty="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AEE6CF37-5CE7-064D-A502-7D526DCC069B}"/>
              </a:ext>
            </a:extLst>
          </p:cNvPr>
          <p:cNvSpPr>
            <a:spLocks noGrp="1"/>
          </p:cNvSpPr>
          <p:nvPr>
            <p:ph type="title"/>
          </p:nvPr>
        </p:nvSpPr>
        <p:spPr/>
        <p:txBody>
          <a:bodyPr/>
          <a:lstStyle/>
          <a:p>
            <a:r>
              <a:rPr lang="en-US" altLang="en-US">
                <a:ea typeface="ＭＳ Ｐゴシック" panose="020B0600070205080204" pitchFamily="34" charset="-128"/>
              </a:rPr>
              <a:t>1. The Price of Equity Risk</a:t>
            </a:r>
          </a:p>
        </p:txBody>
      </p:sp>
      <p:sp>
        <p:nvSpPr>
          <p:cNvPr id="3" name="Content Placeholder 2">
            <a:extLst>
              <a:ext uri="{FF2B5EF4-FFF2-40B4-BE49-F238E27FC236}">
                <a16:creationId xmlns:a16="http://schemas.microsoft.com/office/drawing/2014/main" id="{5767A857-213C-E34F-9E96-055E26E6B103}"/>
              </a:ext>
            </a:extLst>
          </p:cNvPr>
          <p:cNvSpPr>
            <a:spLocks noGrp="1"/>
          </p:cNvSpPr>
          <p:nvPr>
            <p:ph idx="1"/>
          </p:nvPr>
        </p:nvSpPr>
        <p:spPr/>
        <p:txBody>
          <a:bodyPr>
            <a:normAutofit/>
          </a:bodyPr>
          <a:lstStyle/>
          <a:p>
            <a:pPr>
              <a:defRPr/>
            </a:pPr>
            <a:r>
              <a:rPr lang="en-US" dirty="0"/>
              <a:t>Since equities are collectively more risky than bonds, you should expect them to </a:t>
            </a:r>
            <a:r>
              <a:rPr lang="en-US" b="1" dirty="0"/>
              <a:t>earn a premium over bonds over long periods</a:t>
            </a:r>
            <a:r>
              <a:rPr lang="en-US" dirty="0"/>
              <a:t> and you should price in that premium, when you value stocks.</a:t>
            </a:r>
          </a:p>
          <a:p>
            <a:pPr>
              <a:defRPr/>
            </a:pPr>
            <a:r>
              <a:rPr lang="en-US" dirty="0"/>
              <a:t>That premium, over and above what you can earn on a risk free investment, is called the </a:t>
            </a:r>
            <a:r>
              <a:rPr lang="en-US" b="1" dirty="0"/>
              <a:t>equity risk premium</a:t>
            </a:r>
            <a:r>
              <a:rPr lang="en-US" dirty="0"/>
              <a:t>.</a:t>
            </a:r>
          </a:p>
          <a:p>
            <a:pPr>
              <a:defRPr/>
            </a:pPr>
            <a:r>
              <a:rPr lang="en-US" dirty="0"/>
              <a:t>There are two ways in which investors measure this risk premium:</a:t>
            </a:r>
          </a:p>
          <a:p>
            <a:pPr lvl="1">
              <a:defRPr/>
            </a:pPr>
            <a:r>
              <a:rPr lang="en-US" b="1" dirty="0"/>
              <a:t>Historical premiums </a:t>
            </a:r>
            <a:r>
              <a:rPr lang="en-US" dirty="0"/>
              <a:t>look at what stocks have earned over very long time periods in the past, relative to risk free investments.</a:t>
            </a:r>
          </a:p>
          <a:p>
            <a:pPr lvl="1">
              <a:defRPr/>
            </a:pPr>
            <a:r>
              <a:rPr lang="en-US" dirty="0"/>
              <a:t>Implied premiums back out the premium by looking at what people are paying today for stocks.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F5C0DE1E-130F-1B48-88F5-30D841983800}"/>
              </a:ext>
            </a:extLst>
          </p:cNvPr>
          <p:cNvSpPr>
            <a:spLocks noGrp="1" noChangeArrowheads="1"/>
          </p:cNvSpPr>
          <p:nvPr>
            <p:ph type="title"/>
          </p:nvPr>
        </p:nvSpPr>
        <p:spPr/>
        <p:txBody>
          <a:bodyPr>
            <a:normAutofit/>
          </a:bodyPr>
          <a:lstStyle/>
          <a:p>
            <a:pPr eaLnBrk="1" fontAlgn="auto" hangingPunct="1">
              <a:spcAft>
                <a:spcPts val="0"/>
              </a:spcAft>
              <a:defRPr/>
            </a:pPr>
            <a:r>
              <a:rPr lang="en-US" dirty="0">
                <a:ea typeface="+mj-ea"/>
                <a:cs typeface="+mj-cs"/>
              </a:rPr>
              <a:t>The ubiquitous historical risk premium</a:t>
            </a:r>
          </a:p>
        </p:txBody>
      </p:sp>
      <p:sp>
        <p:nvSpPr>
          <p:cNvPr id="20482" name="Rectangle 3">
            <a:extLst>
              <a:ext uri="{FF2B5EF4-FFF2-40B4-BE49-F238E27FC236}">
                <a16:creationId xmlns:a16="http://schemas.microsoft.com/office/drawing/2014/main" id="{58B71058-AE2A-6B44-8DF0-7E202CFECD68}"/>
              </a:ext>
            </a:extLst>
          </p:cNvPr>
          <p:cNvSpPr>
            <a:spLocks noGrp="1"/>
          </p:cNvSpPr>
          <p:nvPr>
            <p:ph idx="1"/>
          </p:nvPr>
        </p:nvSpPr>
        <p:spPr/>
        <p:txBody>
          <a:bodyPr/>
          <a:lstStyle/>
          <a:p>
            <a:pPr eaLnBrk="1" hangingPunct="1"/>
            <a:r>
              <a:rPr lang="en-US" altLang="en-US" sz="2000" dirty="0">
                <a:ea typeface="ＭＳ Ｐゴシック" panose="020B0600070205080204" pitchFamily="34" charset="-128"/>
              </a:rPr>
              <a:t>The historical premium is the premium that stocks have historically earned over riskless securities.</a:t>
            </a:r>
          </a:p>
          <a:p>
            <a:pPr eaLnBrk="1" hangingPunct="1"/>
            <a:r>
              <a:rPr lang="en-US" altLang="en-US" sz="2000" dirty="0">
                <a:ea typeface="ＭＳ Ｐゴシック" panose="020B0600070205080204" pitchFamily="34" charset="-128"/>
              </a:rPr>
              <a:t>While the users of historical risk premiums act as if it is a fact (rather than an estimate), </a:t>
            </a:r>
            <a:r>
              <a:rPr lang="en-US" altLang="en-US" sz="2000" b="1" dirty="0">
                <a:ea typeface="ＭＳ Ｐゴシック" panose="020B0600070205080204" pitchFamily="34" charset="-128"/>
              </a:rPr>
              <a:t>it is sensitive </a:t>
            </a:r>
            <a:r>
              <a:rPr lang="en-US" altLang="en-US" sz="2000" dirty="0">
                <a:ea typeface="ＭＳ Ｐゴシック" panose="020B0600070205080204" pitchFamily="34" charset="-128"/>
              </a:rPr>
              <a:t>to </a:t>
            </a:r>
          </a:p>
          <a:p>
            <a:pPr lvl="1" eaLnBrk="1" hangingPunct="1"/>
            <a:r>
              <a:rPr lang="en-US" altLang="en-US" sz="2000" dirty="0">
                <a:ea typeface="ＭＳ Ｐゴシック" panose="020B0600070205080204" pitchFamily="34" charset="-128"/>
              </a:rPr>
              <a:t>How far back you go in history…</a:t>
            </a:r>
          </a:p>
          <a:p>
            <a:pPr lvl="1" eaLnBrk="1" hangingPunct="1"/>
            <a:r>
              <a:rPr lang="en-US" altLang="en-US" sz="2000" dirty="0">
                <a:ea typeface="ＭＳ Ｐゴシック" panose="020B0600070205080204" pitchFamily="34" charset="-128"/>
              </a:rPr>
              <a:t>Whether you use </a:t>
            </a:r>
            <a:r>
              <a:rPr lang="en-US" altLang="en-US" sz="2000" dirty="0" err="1">
                <a:ea typeface="ＭＳ Ｐゴシック" panose="020B0600070205080204" pitchFamily="34" charset="-128"/>
              </a:rPr>
              <a:t>T.bill</a:t>
            </a:r>
            <a:r>
              <a:rPr lang="en-US" altLang="en-US" sz="2000" dirty="0">
                <a:ea typeface="ＭＳ Ｐゴシック" panose="020B0600070205080204" pitchFamily="34" charset="-128"/>
              </a:rPr>
              <a:t> rates or </a:t>
            </a:r>
            <a:r>
              <a:rPr lang="en-US" altLang="en-US" sz="2000" dirty="0" err="1">
                <a:ea typeface="ＭＳ Ｐゴシック" panose="020B0600070205080204" pitchFamily="34" charset="-128"/>
              </a:rPr>
              <a:t>T.Bond</a:t>
            </a:r>
            <a:r>
              <a:rPr lang="en-US" altLang="en-US" sz="2000" dirty="0">
                <a:ea typeface="ＭＳ Ｐゴシック" panose="020B0600070205080204" pitchFamily="34" charset="-128"/>
              </a:rPr>
              <a:t> rates</a:t>
            </a:r>
          </a:p>
          <a:p>
            <a:pPr lvl="1" eaLnBrk="1" hangingPunct="1"/>
            <a:r>
              <a:rPr lang="en-US" altLang="en-US" sz="2000" dirty="0">
                <a:ea typeface="ＭＳ Ｐゴシック" panose="020B0600070205080204" pitchFamily="34" charset="-128"/>
              </a:rPr>
              <a:t>Whether you use geometric or arithmetic averages.</a:t>
            </a:r>
          </a:p>
          <a:p>
            <a:pPr eaLnBrk="1" hangingPunct="1"/>
            <a:r>
              <a:rPr lang="en-US" altLang="en-US" sz="2000" dirty="0">
                <a:ea typeface="ＭＳ Ｐゴシック" panose="020B0600070205080204" pitchFamily="34" charset="-128"/>
              </a:rPr>
              <a:t>For instance, looking at the US:</a:t>
            </a:r>
          </a:p>
          <a:p>
            <a:pPr eaLnBrk="1" hangingPunct="1">
              <a:buFont typeface="Wingdings" pitchFamily="2" charset="2"/>
              <a:buNone/>
            </a:pPr>
            <a:r>
              <a:rPr lang="en-US" altLang="en-US" sz="2000" dirty="0">
                <a:ea typeface="ＭＳ Ｐゴシック" panose="020B0600070205080204" pitchFamily="34" charset="-128"/>
              </a:rPr>
              <a:t>	</a:t>
            </a:r>
          </a:p>
        </p:txBody>
      </p:sp>
      <p:sp>
        <p:nvSpPr>
          <p:cNvPr id="20483" name="Footer Placeholder 3">
            <a:extLst>
              <a:ext uri="{FF2B5EF4-FFF2-40B4-BE49-F238E27FC236}">
                <a16:creationId xmlns:a16="http://schemas.microsoft.com/office/drawing/2014/main" id="{EA3A4B65-AF48-A24A-9168-3EDD5C3C928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83002" name="Slide Number Placeholder 4">
            <a:extLst>
              <a:ext uri="{FF2B5EF4-FFF2-40B4-BE49-F238E27FC236}">
                <a16:creationId xmlns:a16="http://schemas.microsoft.com/office/drawing/2014/main" id="{6B5109CB-876E-6441-B26A-8EC7A2243184}"/>
              </a:ext>
            </a:extLst>
          </p:cNvPr>
          <p:cNvSpPr>
            <a:spLocks noGrp="1"/>
          </p:cNvSpPr>
          <p:nvPr>
            <p:ph type="sldNum" sz="quarter" idx="4294967295"/>
          </p:nvPr>
        </p:nvSpPr>
        <p:spPr bwMode="auto">
          <a:xfrm>
            <a:off x="0" y="1271588"/>
            <a:ext cx="533400" cy="244475"/>
          </a:xfrm>
          <a:extLst>
            <a:ext uri="{909E8E84-426E-40dd-AFC4-6F175D3DCCD1}"/>
            <a:ext uri="{91240B29-F687-4f45-9708-019B960494DF}"/>
          </a:extLst>
        </p:spPr>
        <p:txBody>
          <a:bodyPr>
            <a:norm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defRPr/>
            </a:pPr>
            <a:fld id="{557D25FE-FEEC-E348-9209-87A8013B2158}" type="slidenum">
              <a:rPr lang="en-US" altLang="en-US" sz="1200">
                <a:solidFill>
                  <a:srgbClr val="FFFFFF"/>
                </a:solidFill>
              </a:rPr>
              <a:pPr eaLnBrk="1" hangingPunct="1">
                <a:lnSpc>
                  <a:spcPct val="80000"/>
                </a:lnSpc>
                <a:defRPr/>
              </a:pPr>
              <a:t>4</a:t>
            </a:fld>
            <a:endParaRPr lang="en-US" altLang="en-US" sz="1200">
              <a:solidFill>
                <a:srgbClr val="FFFFFF"/>
              </a:solidFill>
            </a:endParaRPr>
          </a:p>
        </p:txBody>
      </p:sp>
      <p:pic>
        <p:nvPicPr>
          <p:cNvPr id="2" name="Picture 1">
            <a:extLst>
              <a:ext uri="{FF2B5EF4-FFF2-40B4-BE49-F238E27FC236}">
                <a16:creationId xmlns:a16="http://schemas.microsoft.com/office/drawing/2014/main" id="{EE426EAC-B7C1-2C6E-DE41-C55D6270FCB7}"/>
              </a:ext>
            </a:extLst>
          </p:cNvPr>
          <p:cNvPicPr>
            <a:picLocks noChangeAspect="1"/>
          </p:cNvPicPr>
          <p:nvPr/>
        </p:nvPicPr>
        <p:blipFill>
          <a:blip r:embed="rId3"/>
          <a:stretch>
            <a:fillRect/>
          </a:stretch>
        </p:blipFill>
        <p:spPr>
          <a:xfrm>
            <a:off x="1295400" y="4485758"/>
            <a:ext cx="6826827" cy="1818622"/>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F911158B-CE20-3E43-B734-78E2272E8AB3}"/>
              </a:ext>
            </a:extLst>
          </p:cNvPr>
          <p:cNvSpPr>
            <a:spLocks noGrp="1"/>
          </p:cNvSpPr>
          <p:nvPr>
            <p:ph type="title"/>
          </p:nvPr>
        </p:nvSpPr>
        <p:spPr/>
        <p:txBody>
          <a:bodyPr/>
          <a:lstStyle/>
          <a:p>
            <a:pPr eaLnBrk="1" hangingPunct="1"/>
            <a:r>
              <a:rPr lang="en-US" altLang="en-US">
                <a:ea typeface="ＭＳ Ｐゴシック" panose="020B0600070205080204" pitchFamily="34" charset="-128"/>
              </a:rPr>
              <a:t>An Implied Equity Risk Premium</a:t>
            </a:r>
          </a:p>
        </p:txBody>
      </p:sp>
      <p:sp>
        <p:nvSpPr>
          <p:cNvPr id="22530" name="Footer Placeholder 3">
            <a:extLst>
              <a:ext uri="{FF2B5EF4-FFF2-40B4-BE49-F238E27FC236}">
                <a16:creationId xmlns:a16="http://schemas.microsoft.com/office/drawing/2014/main" id="{C4FC3AA2-99B0-0645-AB7B-72D77EC8E63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1F6CBEB1-2CA4-2649-ADBA-B8FF9092715F}"/>
              </a:ext>
            </a:extLst>
          </p:cNvPr>
          <p:cNvSpPr>
            <a:spLocks noGrp="1"/>
          </p:cNvSpPr>
          <p:nvPr>
            <p:ph type="sldNum" sz="quarter" idx="4294967295"/>
          </p:nvPr>
        </p:nvSpPr>
        <p:spPr>
          <a:xfrm>
            <a:off x="0" y="1271588"/>
            <a:ext cx="533400" cy="244475"/>
          </a:xfrm>
        </p:spPr>
        <p:txBody>
          <a:bodyPr>
            <a:norm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defRPr/>
            </a:pPr>
            <a:fld id="{96607932-3BDD-5049-9326-A6FED2477280}" type="slidenum">
              <a:rPr lang="en-US" altLang="en-US" sz="1200">
                <a:solidFill>
                  <a:srgbClr val="FFFFFF"/>
                </a:solidFill>
              </a:rPr>
              <a:pPr eaLnBrk="1" hangingPunct="1">
                <a:lnSpc>
                  <a:spcPct val="80000"/>
                </a:lnSpc>
                <a:defRPr/>
              </a:pPr>
              <a:t>5</a:t>
            </a:fld>
            <a:endParaRPr lang="en-US" altLang="en-US" sz="1200">
              <a:solidFill>
                <a:srgbClr val="FFFFFF"/>
              </a:solidFill>
            </a:endParaRPr>
          </a:p>
        </p:txBody>
      </p:sp>
      <p:pic>
        <p:nvPicPr>
          <p:cNvPr id="4" name="Content Placeholder 5">
            <a:extLst>
              <a:ext uri="{FF2B5EF4-FFF2-40B4-BE49-F238E27FC236}">
                <a16:creationId xmlns:a16="http://schemas.microsoft.com/office/drawing/2014/main" id="{11C5684A-5E79-3CE9-4778-B024B884657E}"/>
              </a:ext>
            </a:extLst>
          </p:cNvPr>
          <p:cNvPicPr>
            <a:picLocks noGrp="1" noChangeAspect="1"/>
          </p:cNvPicPr>
          <p:nvPr>
            <p:ph idx="1"/>
          </p:nvPr>
        </p:nvPicPr>
        <p:blipFill>
          <a:blip r:embed="rId3"/>
          <a:stretch>
            <a:fillRect/>
          </a:stretch>
        </p:blipFill>
        <p:spPr>
          <a:xfrm>
            <a:off x="1028700" y="1955800"/>
            <a:ext cx="7086600" cy="4013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68566-7CC1-AB4F-BAF7-038D366C05B5}"/>
              </a:ext>
            </a:extLst>
          </p:cNvPr>
          <p:cNvSpPr>
            <a:spLocks noGrp="1"/>
          </p:cNvSpPr>
          <p:nvPr>
            <p:ph type="title"/>
          </p:nvPr>
        </p:nvSpPr>
        <p:spPr/>
        <p:txBody>
          <a:bodyPr/>
          <a:lstStyle/>
          <a:p>
            <a:r>
              <a:rPr lang="en-US" dirty="0"/>
              <a:t>An Updated Estimate: ERP in 2025</a:t>
            </a:r>
          </a:p>
        </p:txBody>
      </p:sp>
      <p:sp>
        <p:nvSpPr>
          <p:cNvPr id="15" name="Footer Placeholder 14">
            <a:extLst>
              <a:ext uri="{FF2B5EF4-FFF2-40B4-BE49-F238E27FC236}">
                <a16:creationId xmlns:a16="http://schemas.microsoft.com/office/drawing/2014/main" id="{882D481A-BA4A-91AC-1C1B-40AC4E25A2A7}"/>
              </a:ext>
            </a:extLst>
          </p:cNvPr>
          <p:cNvSpPr>
            <a:spLocks noGrp="1"/>
          </p:cNvSpPr>
          <p:nvPr>
            <p:ph type="ftr" sz="quarter" idx="11"/>
          </p:nvPr>
        </p:nvSpPr>
        <p:spPr/>
        <p:txBody>
          <a:bodyPr/>
          <a:lstStyle/>
          <a:p>
            <a:pPr>
              <a:defRPr/>
            </a:pPr>
            <a:r>
              <a:rPr lang="en-US"/>
              <a:t>Aswath Damodaran</a:t>
            </a:r>
            <a:endParaRPr lang="en-US" dirty="0"/>
          </a:p>
        </p:txBody>
      </p:sp>
      <p:sp>
        <p:nvSpPr>
          <p:cNvPr id="5" name="Slide Number Placeholder 4">
            <a:extLst>
              <a:ext uri="{FF2B5EF4-FFF2-40B4-BE49-F238E27FC236}">
                <a16:creationId xmlns:a16="http://schemas.microsoft.com/office/drawing/2014/main" id="{21B066FF-939E-BF45-9970-51D85F92DD89}"/>
              </a:ext>
            </a:extLst>
          </p:cNvPr>
          <p:cNvSpPr>
            <a:spLocks noGrp="1"/>
          </p:cNvSpPr>
          <p:nvPr>
            <p:ph type="sldNum" sz="quarter" idx="4294967295"/>
          </p:nvPr>
        </p:nvSpPr>
        <p:spPr>
          <a:xfrm>
            <a:off x="0" y="1271588"/>
            <a:ext cx="533400" cy="244475"/>
          </a:xfrm>
        </p:spPr>
        <p:txBody>
          <a:bodyPr>
            <a:normAutofit lnSpcReduction="10000"/>
          </a:bodyPr>
          <a:lstStyle/>
          <a:p>
            <a:fld id="{4B068F59-C0DF-384E-833F-9888C5560BF6}" type="slidenum">
              <a:rPr lang="en-US" altLang="en-US" smtClean="0"/>
              <a:pPr/>
              <a:t>6</a:t>
            </a:fld>
            <a:endParaRPr lang="en-US" altLang="en-US"/>
          </a:p>
        </p:txBody>
      </p:sp>
      <p:pic>
        <p:nvPicPr>
          <p:cNvPr id="3" name="Content Placeholder 2">
            <a:extLst>
              <a:ext uri="{FF2B5EF4-FFF2-40B4-BE49-F238E27FC236}">
                <a16:creationId xmlns:a16="http://schemas.microsoft.com/office/drawing/2014/main" id="{9FB4FC53-5CAF-4330-359F-FA0BD4281E08}"/>
              </a:ext>
            </a:extLst>
          </p:cNvPr>
          <p:cNvPicPr>
            <a:picLocks noGrp="1" noChangeAspect="1"/>
          </p:cNvPicPr>
          <p:nvPr>
            <p:ph idx="1"/>
          </p:nvPr>
        </p:nvPicPr>
        <p:blipFill>
          <a:blip r:embed="rId3"/>
          <a:stretch>
            <a:fillRect/>
          </a:stretch>
        </p:blipFill>
        <p:spPr>
          <a:xfrm>
            <a:off x="1026558" y="1752600"/>
            <a:ext cx="7090884" cy="4419600"/>
          </a:xfrm>
          <a:prstGeom prst="rect">
            <a:avLst/>
          </a:prstGeom>
        </p:spPr>
      </p:pic>
    </p:spTree>
    <p:extLst>
      <p:ext uri="{BB962C8B-B14F-4D97-AF65-F5344CB8AC3E}">
        <p14:creationId xmlns:p14="http://schemas.microsoft.com/office/powerpoint/2010/main" val="2226064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D4B5410E-24E8-2B48-9D4B-D5A1C072290A}"/>
              </a:ext>
            </a:extLst>
          </p:cNvPr>
          <p:cNvSpPr>
            <a:spLocks noGrp="1"/>
          </p:cNvSpPr>
          <p:nvPr>
            <p:ph type="title"/>
          </p:nvPr>
        </p:nvSpPr>
        <p:spPr/>
        <p:txBody>
          <a:bodyPr/>
          <a:lstStyle/>
          <a:p>
            <a:r>
              <a:rPr lang="en-US" altLang="en-US" dirty="0">
                <a:ea typeface="ＭＳ Ｐゴシック" panose="020B0600070205080204" pitchFamily="34" charset="-128"/>
              </a:rPr>
              <a:t>The Implied ERP over time…</a:t>
            </a:r>
          </a:p>
        </p:txBody>
      </p:sp>
      <p:pic>
        <p:nvPicPr>
          <p:cNvPr id="4" name="Content Placeholder 4">
            <a:extLst>
              <a:ext uri="{FF2B5EF4-FFF2-40B4-BE49-F238E27FC236}">
                <a16:creationId xmlns:a16="http://schemas.microsoft.com/office/drawing/2014/main" id="{0479CDB4-33C5-26BE-E125-FA9298EA5B91}"/>
              </a:ext>
            </a:extLst>
          </p:cNvPr>
          <p:cNvPicPr>
            <a:picLocks noGrp="1" noChangeAspect="1"/>
          </p:cNvPicPr>
          <p:nvPr>
            <p:ph idx="1"/>
          </p:nvPr>
        </p:nvPicPr>
        <p:blipFill>
          <a:blip r:embed="rId2"/>
          <a:stretch>
            <a:fillRect/>
          </a:stretch>
        </p:blipFill>
        <p:spPr>
          <a:xfrm>
            <a:off x="1322294" y="1752600"/>
            <a:ext cx="6499411" cy="441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5C25F76E-BF0B-F54C-87FF-9D56D3D16029}"/>
              </a:ext>
            </a:extLst>
          </p:cNvPr>
          <p:cNvSpPr>
            <a:spLocks noGrp="1"/>
          </p:cNvSpPr>
          <p:nvPr>
            <p:ph type="title"/>
          </p:nvPr>
        </p:nvSpPr>
        <p:spPr/>
        <p:txBody>
          <a:bodyPr/>
          <a:lstStyle/>
          <a:p>
            <a:r>
              <a:rPr lang="en-US" altLang="en-US">
                <a:ea typeface="ＭＳ Ｐゴシック" panose="020B0600070205080204" pitchFamily="34" charset="-128"/>
              </a:rPr>
              <a:t>II. Relative Risk</a:t>
            </a:r>
          </a:p>
        </p:txBody>
      </p:sp>
      <p:sp>
        <p:nvSpPr>
          <p:cNvPr id="54274" name="Content Placeholder 2">
            <a:extLst>
              <a:ext uri="{FF2B5EF4-FFF2-40B4-BE49-F238E27FC236}">
                <a16:creationId xmlns:a16="http://schemas.microsoft.com/office/drawing/2014/main" id="{851568D3-0256-CD4C-890A-3B0EEBAD519C}"/>
              </a:ext>
            </a:extLst>
          </p:cNvPr>
          <p:cNvSpPr>
            <a:spLocks noGrp="1"/>
          </p:cNvSpPr>
          <p:nvPr>
            <p:ph idx="1"/>
          </p:nvPr>
        </p:nvSpPr>
        <p:spPr/>
        <p:txBody>
          <a:bodyPr>
            <a:normAutofit/>
          </a:bodyPr>
          <a:lstStyle/>
          <a:p>
            <a:pPr>
              <a:defRPr/>
            </a:pPr>
            <a:r>
              <a:rPr lang="en-US" altLang="en-US" dirty="0">
                <a:ea typeface="ＭＳ Ｐゴシック" panose="020B0600070205080204" pitchFamily="34" charset="-128"/>
              </a:rPr>
              <a:t>Once you have a price for equity risk in the aggregate, you still have to decide </a:t>
            </a:r>
            <a:r>
              <a:rPr lang="en-US" altLang="en-US" b="1" dirty="0">
                <a:ea typeface="ＭＳ Ｐゴシック" panose="020B0600070205080204" pitchFamily="34" charset="-128"/>
              </a:rPr>
              <a:t>how risky an individual stock or group of stocks is</a:t>
            </a:r>
            <a:r>
              <a:rPr lang="en-US" altLang="en-US" dirty="0">
                <a:ea typeface="ＭＳ Ｐゴシック" panose="020B0600070205080204" pitchFamily="34" charset="-128"/>
              </a:rPr>
              <a:t>, to determine what return you need to make on that stock. </a:t>
            </a:r>
          </a:p>
          <a:p>
            <a:pPr eaLnBrk="1" fontAlgn="auto" hangingPunct="1">
              <a:spcAft>
                <a:spcPts val="0"/>
              </a:spcAft>
              <a:buFont typeface="Arial"/>
              <a:buChar char="•"/>
              <a:defRPr/>
            </a:pPr>
            <a:r>
              <a:rPr lang="en-US" dirty="0"/>
              <a:t>Models that try to measure equity risk vary across investors. Broadly speaking, these risk and return models can be categorized as:</a:t>
            </a:r>
          </a:p>
          <a:p>
            <a:pPr lvl="1" eaLnBrk="1" fontAlgn="auto" hangingPunct="1">
              <a:spcAft>
                <a:spcPts val="0"/>
              </a:spcAft>
              <a:buFont typeface="Arial"/>
              <a:buChar char="–"/>
              <a:defRPr/>
            </a:pPr>
            <a:r>
              <a:rPr lang="en-US" b="1" dirty="0"/>
              <a:t>Theory-based models </a:t>
            </a:r>
            <a:r>
              <a:rPr lang="en-US" dirty="0"/>
              <a:t>that begin with an economic (and quantitative) definition of risk and derive risk measures based on that definition.</a:t>
            </a:r>
          </a:p>
          <a:p>
            <a:pPr lvl="1" eaLnBrk="1" fontAlgn="auto" hangingPunct="1">
              <a:spcAft>
                <a:spcPts val="0"/>
              </a:spcAft>
              <a:buFont typeface="Arial"/>
              <a:buChar char="–"/>
              <a:defRPr/>
            </a:pPr>
            <a:r>
              <a:rPr lang="en-US" b="1" dirty="0"/>
              <a:t>Data-based models</a:t>
            </a:r>
            <a:r>
              <a:rPr lang="en-US" dirty="0"/>
              <a:t>, where you look at what investments have earned over time, and posit that investments that have earned higher returns should be riskier.</a:t>
            </a:r>
          </a:p>
          <a:p>
            <a:pPr lvl="1" eaLnBrk="1" fontAlgn="auto" hangingPunct="1">
              <a:spcAft>
                <a:spcPts val="0"/>
              </a:spcAft>
              <a:buFont typeface="Arial"/>
              <a:buChar char="–"/>
              <a:defRPr/>
            </a:pPr>
            <a:r>
              <a:rPr lang="en-US" b="1" dirty="0"/>
              <a:t>Alternative models </a:t>
            </a:r>
            <a:r>
              <a:rPr lang="en-US" dirty="0"/>
              <a:t>that are based upon either intuitive or qualitative measures of risk.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88907DF5-73B7-6F45-8AD3-544C0FB453E1}"/>
              </a:ext>
            </a:extLst>
          </p:cNvPr>
          <p:cNvSpPr>
            <a:spLocks noGrp="1"/>
          </p:cNvSpPr>
          <p:nvPr>
            <p:ph type="title"/>
          </p:nvPr>
        </p:nvSpPr>
        <p:spPr/>
        <p:txBody>
          <a:bodyPr/>
          <a:lstStyle/>
          <a:p>
            <a:pPr eaLnBrk="1" hangingPunct="1"/>
            <a:r>
              <a:rPr lang="en-US" altLang="en-US">
                <a:ea typeface="ＭＳ Ｐゴシック" panose="020B0600070205080204" pitchFamily="34" charset="-128"/>
              </a:rPr>
              <a:t>I. Theory Based Models</a:t>
            </a:r>
          </a:p>
        </p:txBody>
      </p:sp>
      <p:sp>
        <p:nvSpPr>
          <p:cNvPr id="26626" name="Content Placeholder 2">
            <a:extLst>
              <a:ext uri="{FF2B5EF4-FFF2-40B4-BE49-F238E27FC236}">
                <a16:creationId xmlns:a16="http://schemas.microsoft.com/office/drawing/2014/main" id="{E73EFDA9-2CA1-1745-8965-0B9E8309CFEE}"/>
              </a:ext>
            </a:extLst>
          </p:cNvPr>
          <p:cNvSpPr>
            <a:spLocks noGrp="1"/>
          </p:cNvSpPr>
          <p:nvPr>
            <p:ph idx="1"/>
          </p:nvPr>
        </p:nvSpPr>
        <p:spPr/>
        <p:txBody>
          <a:bodyPr/>
          <a:lstStyle/>
          <a:p>
            <a:pPr eaLnBrk="1" hangingPunct="1"/>
            <a:r>
              <a:rPr lang="en-US" altLang="en-US" dirty="0">
                <a:ea typeface="ＭＳ Ｐゴシック" panose="020B0600070205080204" pitchFamily="34" charset="-128"/>
              </a:rPr>
              <a:t>Most theory-based models begin by </a:t>
            </a:r>
            <a:r>
              <a:rPr lang="en-US" altLang="en-US" b="1" dirty="0">
                <a:ea typeface="ＭＳ Ｐゴシック" panose="020B0600070205080204" pitchFamily="34" charset="-128"/>
              </a:rPr>
              <a:t>defining risk in terms of variance </a:t>
            </a:r>
            <a:r>
              <a:rPr lang="en-US" altLang="en-US" dirty="0">
                <a:ea typeface="ＭＳ Ｐゴシック" panose="020B0600070205080204" pitchFamily="34" charset="-128"/>
              </a:rPr>
              <a:t>in actual returns around expected returns.</a:t>
            </a:r>
          </a:p>
          <a:p>
            <a:pPr lvl="1"/>
            <a:r>
              <a:rPr lang="en-US" altLang="en-US" dirty="0">
                <a:ea typeface="ＭＳ Ｐゴシック" panose="020B0600070205080204" pitchFamily="34" charset="-128"/>
              </a:rPr>
              <a:t>They usually measure risk through the </a:t>
            </a:r>
            <a:r>
              <a:rPr lang="en-US" altLang="en-US" b="1" dirty="0">
                <a:ea typeface="ＭＳ Ｐゴシック" panose="020B0600070205080204" pitchFamily="34" charset="-128"/>
              </a:rPr>
              <a:t>eyes of the marginal investor</a:t>
            </a:r>
            <a:r>
              <a:rPr lang="en-US" altLang="en-US" dirty="0">
                <a:ea typeface="ＭＳ Ｐゴシック" panose="020B0600070205080204" pitchFamily="34" charset="-128"/>
              </a:rPr>
              <a:t> in equity (rather than the average investor). </a:t>
            </a:r>
          </a:p>
          <a:p>
            <a:pPr lvl="1"/>
            <a:r>
              <a:rPr lang="en-US" altLang="en-US" dirty="0">
                <a:ea typeface="ＭＳ Ｐゴシック" panose="020B0600070205080204" pitchFamily="34" charset="-128"/>
              </a:rPr>
              <a:t>The marginal investor is an investor </a:t>
            </a:r>
            <a:r>
              <a:rPr lang="en-US" altLang="en-US" b="1" dirty="0">
                <a:ea typeface="ＭＳ Ｐゴシック" panose="020B0600070205080204" pitchFamily="34" charset="-128"/>
              </a:rPr>
              <a:t>who owns a large portion of the equity and trades frequently</a:t>
            </a:r>
            <a:r>
              <a:rPr lang="en-US" altLang="en-US" dirty="0">
                <a:ea typeface="ＭＳ Ｐゴシック" panose="020B0600070205080204" pitchFamily="34" charset="-128"/>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AE58B304-53F0-3D47-ADA7-819A21B0EB9E}"/>
              </a:ext>
            </a:extLst>
          </p:cNvPr>
          <p:cNvSpPr>
            <a:spLocks noGrp="1"/>
          </p:cNvSpPr>
          <p:nvPr>
            <p:ph type="title"/>
          </p:nvPr>
        </p:nvSpPr>
        <p:spPr/>
        <p:txBody>
          <a:bodyPr/>
          <a:lstStyle/>
          <a:p>
            <a:r>
              <a:rPr lang="en-US" altLang="en-US">
                <a:ea typeface="ＭＳ Ｐゴシック" panose="020B0600070205080204" pitchFamily="34" charset="-128"/>
              </a:rPr>
              <a:t>a. The Capital Asset Pricing Model</a:t>
            </a:r>
          </a:p>
        </p:txBody>
      </p:sp>
      <p:sp>
        <p:nvSpPr>
          <p:cNvPr id="3" name="Content Placeholder 2">
            <a:extLst>
              <a:ext uri="{FF2B5EF4-FFF2-40B4-BE49-F238E27FC236}">
                <a16:creationId xmlns:a16="http://schemas.microsoft.com/office/drawing/2014/main" id="{523D2A6C-E4FF-BA43-9E73-886C0F33EE93}"/>
              </a:ext>
            </a:extLst>
          </p:cNvPr>
          <p:cNvSpPr>
            <a:spLocks noGrp="1"/>
          </p:cNvSpPr>
          <p:nvPr>
            <p:ph sz="half" idx="1"/>
          </p:nvPr>
        </p:nvSpPr>
        <p:spPr>
          <a:xfrm>
            <a:off x="685800" y="1676400"/>
            <a:ext cx="3657600" cy="4495800"/>
          </a:xfrm>
        </p:spPr>
        <p:txBody>
          <a:bodyPr>
            <a:normAutofit fontScale="55000" lnSpcReduction="20000"/>
          </a:bodyPr>
          <a:lstStyle/>
          <a:p>
            <a:pPr marL="0" indent="0">
              <a:buFont typeface="Wingdings" pitchFamily="2" charset="2"/>
              <a:buNone/>
              <a:defRPr/>
            </a:pPr>
            <a:r>
              <a:rPr lang="en-US" sz="2900" b="1" dirty="0"/>
              <a:t>Building Blocks</a:t>
            </a:r>
          </a:p>
          <a:p>
            <a:pPr>
              <a:buFont typeface="Arial" panose="020B0604020202020204" pitchFamily="34" charset="0"/>
              <a:buChar char="•"/>
              <a:defRPr/>
            </a:pPr>
            <a:r>
              <a:rPr lang="en-US" sz="3400" dirty="0"/>
              <a:t>We live in a mean variance world, trading expected returns (good) for standard deviation (bad).</a:t>
            </a:r>
          </a:p>
          <a:p>
            <a:pPr>
              <a:buFont typeface="Arial" panose="020B0604020202020204" pitchFamily="34" charset="0"/>
              <a:buChar char="•"/>
              <a:defRPr/>
            </a:pPr>
            <a:r>
              <a:rPr lang="en-US" sz="3400" dirty="0"/>
              <a:t>There are no transactions costs. You can trade freely, without brokerage costs or bid-ask spreads.</a:t>
            </a:r>
          </a:p>
          <a:p>
            <a:pPr>
              <a:buFont typeface="Arial" panose="020B0604020202020204" pitchFamily="34" charset="0"/>
              <a:buChar char="•"/>
              <a:defRPr/>
            </a:pPr>
            <a:r>
              <a:rPr lang="en-US" sz="3400" dirty="0"/>
              <a:t>There is no private information, i.e., we all share the same information set.</a:t>
            </a:r>
          </a:p>
          <a:p>
            <a:pPr>
              <a:buFont typeface="Arial" panose="020B0604020202020204" pitchFamily="34" charset="0"/>
              <a:buChar char="•"/>
              <a:defRPr/>
            </a:pPr>
            <a:r>
              <a:rPr lang="en-US" sz="3400" dirty="0"/>
              <a:t>All the non-diversifiable risk in the market can be captured with one market risk factor.</a:t>
            </a:r>
          </a:p>
        </p:txBody>
      </p:sp>
      <p:sp>
        <p:nvSpPr>
          <p:cNvPr id="4" name="Content Placeholder 3">
            <a:extLst>
              <a:ext uri="{FF2B5EF4-FFF2-40B4-BE49-F238E27FC236}">
                <a16:creationId xmlns:a16="http://schemas.microsoft.com/office/drawing/2014/main" id="{E116C795-57FC-594B-8687-70F9690BBEB8}"/>
              </a:ext>
            </a:extLst>
          </p:cNvPr>
          <p:cNvSpPr>
            <a:spLocks noGrp="1"/>
          </p:cNvSpPr>
          <p:nvPr>
            <p:ph sz="half" idx="2"/>
          </p:nvPr>
        </p:nvSpPr>
        <p:spPr>
          <a:xfrm>
            <a:off x="4792218" y="1676400"/>
            <a:ext cx="3657600" cy="4495800"/>
          </a:xfrm>
        </p:spPr>
        <p:txBody>
          <a:bodyPr>
            <a:normAutofit fontScale="55000" lnSpcReduction="20000"/>
          </a:bodyPr>
          <a:lstStyle/>
          <a:p>
            <a:pPr marL="0" indent="0">
              <a:buFont typeface="Wingdings" pitchFamily="2" charset="2"/>
              <a:buNone/>
              <a:defRPr/>
            </a:pPr>
            <a:r>
              <a:rPr lang="en-US" sz="2900" b="1" dirty="0"/>
              <a:t>Implications</a:t>
            </a:r>
          </a:p>
          <a:p>
            <a:pPr>
              <a:buFont typeface="Arial" panose="020B0604020202020204" pitchFamily="34" charset="0"/>
              <a:buChar char="•"/>
              <a:defRPr/>
            </a:pPr>
            <a:r>
              <a:rPr lang="en-US" sz="2900" u="sng" dirty="0"/>
              <a:t>There is no reason to stop diversifying</a:t>
            </a:r>
            <a:r>
              <a:rPr lang="en-US" sz="2900" dirty="0"/>
              <a:t>. We all hold every traded asset in the market (market portfolio) and vary only in how much we put into it. </a:t>
            </a:r>
          </a:p>
          <a:p>
            <a:pPr>
              <a:buFont typeface="Arial" panose="020B0604020202020204" pitchFamily="34" charset="0"/>
              <a:buChar char="•"/>
              <a:defRPr/>
            </a:pPr>
            <a:r>
              <a:rPr lang="en-US" sz="2900" dirty="0"/>
              <a:t>The risk of an asset becomes the risk it adds to the market portfolio.</a:t>
            </a:r>
          </a:p>
          <a:p>
            <a:pPr>
              <a:buFont typeface="Arial" panose="020B0604020202020204" pitchFamily="34" charset="0"/>
              <a:buChar char="•"/>
              <a:defRPr/>
            </a:pPr>
            <a:r>
              <a:rPr lang="en-US" sz="2900" dirty="0"/>
              <a:t>That risk can be measured by how it moves with the market (its covariance) and can be measured standardized by dividing by the variance of the market</a:t>
            </a:r>
            <a:r>
              <a:rPr lang="en-US" sz="2900" dirty="0">
                <a:sym typeface="Wingdings" pitchFamily="2" charset="2"/>
              </a:rPr>
              <a:t>:</a:t>
            </a:r>
          </a:p>
          <a:p>
            <a:pPr marL="320675" lvl="1" indent="0">
              <a:buFont typeface="Wingdings 2" pitchFamily="2" charset="2"/>
              <a:buNone/>
              <a:defRPr/>
            </a:pPr>
            <a:r>
              <a:rPr lang="en-US" sz="2500" dirty="0">
                <a:sym typeface="Wingdings" pitchFamily="2" charset="2"/>
              </a:rPr>
              <a:t>Beta = </a:t>
            </a:r>
            <a:r>
              <a:rPr lang="en-US" sz="2500" dirty="0" err="1">
                <a:sym typeface="Wingdings" pitchFamily="2" charset="2"/>
              </a:rPr>
              <a:t>Covariance</a:t>
            </a:r>
            <a:r>
              <a:rPr lang="en-US" sz="2500" baseline="-25000" dirty="0" err="1">
                <a:sym typeface="Wingdings" pitchFamily="2" charset="2"/>
              </a:rPr>
              <a:t>Asset</a:t>
            </a:r>
            <a:r>
              <a:rPr lang="en-US" sz="2500" baseline="-25000" dirty="0">
                <a:sym typeface="Wingdings" pitchFamily="2" charset="2"/>
              </a:rPr>
              <a:t>, Market</a:t>
            </a:r>
            <a:r>
              <a:rPr lang="en-US" sz="2500" dirty="0">
                <a:sym typeface="Wingdings" pitchFamily="2" charset="2"/>
              </a:rPr>
              <a:t>/ </a:t>
            </a:r>
            <a:r>
              <a:rPr lang="en-US" sz="2500" dirty="0">
                <a:latin typeface="Symbol" pitchFamily="2" charset="2"/>
                <a:sym typeface="Wingdings" pitchFamily="2" charset="2"/>
              </a:rPr>
              <a:t>s</a:t>
            </a:r>
            <a:r>
              <a:rPr lang="en-US" sz="2500" baseline="-25000" dirty="0">
                <a:sym typeface="Wingdings" pitchFamily="2" charset="2"/>
              </a:rPr>
              <a:t>Market</a:t>
            </a:r>
            <a:r>
              <a:rPr lang="en-US" sz="2500" baseline="30000" dirty="0">
                <a:sym typeface="Wingdings" pitchFamily="2" charset="2"/>
              </a:rPr>
              <a:t>2</a:t>
            </a:r>
          </a:p>
          <a:p>
            <a:pPr marL="342900" indent="-342900">
              <a:defRPr/>
            </a:pPr>
            <a:r>
              <a:rPr lang="en-US" sz="2900" dirty="0">
                <a:sym typeface="Wingdings" pitchFamily="2" charset="2"/>
              </a:rPr>
              <a:t>The expected return for an asset is a function of it’s beta:</a:t>
            </a:r>
          </a:p>
          <a:p>
            <a:pPr marL="0" indent="0">
              <a:buFont typeface="Wingdings" pitchFamily="2" charset="2"/>
              <a:buNone/>
              <a:defRPr/>
            </a:pPr>
            <a:r>
              <a:rPr lang="en-US" sz="2900" dirty="0">
                <a:sym typeface="Wingdings" pitchFamily="2" charset="2"/>
              </a:rPr>
              <a:t>Beta = </a:t>
            </a:r>
            <a:r>
              <a:rPr lang="en-US" sz="2900" dirty="0" err="1">
                <a:sym typeface="Wingdings" pitchFamily="2" charset="2"/>
              </a:rPr>
              <a:t>Riskfree</a:t>
            </a:r>
            <a:r>
              <a:rPr lang="en-US" sz="2900" dirty="0">
                <a:sym typeface="Wingdings" pitchFamily="2" charset="2"/>
              </a:rPr>
              <a:t> Rate + Beta (ERP)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EA6F0BE3-06CA-704D-9E1E-F7290294070F}"/>
              </a:ext>
            </a:extLst>
          </p:cNvPr>
          <p:cNvSpPr>
            <a:spLocks noGrp="1"/>
          </p:cNvSpPr>
          <p:nvPr>
            <p:ph type="title"/>
          </p:nvPr>
        </p:nvSpPr>
        <p:spPr/>
        <p:txBody>
          <a:bodyPr/>
          <a:lstStyle/>
          <a:p>
            <a:pPr eaLnBrk="1" hangingPunct="1"/>
            <a:r>
              <a:rPr lang="en-US" altLang="en-US">
                <a:ea typeface="ＭＳ Ｐゴシック" panose="020B0600070205080204" pitchFamily="34" charset="-128"/>
              </a:rPr>
              <a:t>The beta for a company: The standard regression</a:t>
            </a:r>
          </a:p>
        </p:txBody>
      </p:sp>
      <p:pic>
        <p:nvPicPr>
          <p:cNvPr id="6" name="Content Placeholder 5" descr="A screen shot of a computer&#10;&#10;Description automatically generated">
            <a:extLst>
              <a:ext uri="{FF2B5EF4-FFF2-40B4-BE49-F238E27FC236}">
                <a16:creationId xmlns:a16="http://schemas.microsoft.com/office/drawing/2014/main" id="{E4992124-07E3-C4CC-BF24-69B49029AC30}"/>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981200"/>
            <a:ext cx="5715000" cy="4191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AD22B37B-ACF6-764D-92D1-2CDCFC769576}"/>
              </a:ext>
            </a:extLst>
          </p:cNvPr>
          <p:cNvSpPr>
            <a:spLocks noGrp="1"/>
          </p:cNvSpPr>
          <p:nvPr>
            <p:ph type="title"/>
          </p:nvPr>
        </p:nvSpPr>
        <p:spPr/>
        <p:txBody>
          <a:bodyPr/>
          <a:lstStyle/>
          <a:p>
            <a:pPr eaLnBrk="1" hangingPunct="1"/>
            <a:r>
              <a:rPr lang="en-US" altLang="en-US">
                <a:ea typeface="ＭＳ Ｐゴシック" panose="020B0600070205080204" pitchFamily="34" charset="-128"/>
              </a:rPr>
              <a:t>Myths about beta</a:t>
            </a:r>
          </a:p>
        </p:txBody>
      </p:sp>
      <p:sp>
        <p:nvSpPr>
          <p:cNvPr id="3" name="Content Placeholder 2">
            <a:extLst>
              <a:ext uri="{FF2B5EF4-FFF2-40B4-BE49-F238E27FC236}">
                <a16:creationId xmlns:a16="http://schemas.microsoft.com/office/drawing/2014/main" id="{211434A6-8F95-7140-B038-71ACA110DFE9}"/>
              </a:ext>
            </a:extLst>
          </p:cNvPr>
          <p:cNvSpPr>
            <a:spLocks noGrp="1"/>
          </p:cNvSpPr>
          <p:nvPr>
            <p:ph idx="1"/>
          </p:nvPr>
        </p:nvSpPr>
        <p:spPr/>
        <p:txBody>
          <a:bodyPr rtlCol="0">
            <a:normAutofit/>
          </a:bodyPr>
          <a:lstStyle/>
          <a:p>
            <a:pPr marL="457200" indent="-457200" eaLnBrk="1" fontAlgn="auto" hangingPunct="1">
              <a:spcAft>
                <a:spcPts val="0"/>
              </a:spcAft>
              <a:buFont typeface="+mj-lt"/>
              <a:buAutoNum type="arabicPeriod"/>
              <a:defRPr/>
            </a:pPr>
            <a:r>
              <a:rPr lang="en-US" u="sng" dirty="0">
                <a:ea typeface="+mn-ea"/>
                <a:cs typeface="+mn-cs"/>
              </a:rPr>
              <a:t>Beta is a measure of overall risk</a:t>
            </a:r>
            <a:r>
              <a:rPr lang="en-US" dirty="0">
                <a:ea typeface="+mn-ea"/>
                <a:cs typeface="+mn-cs"/>
              </a:rPr>
              <a:t>: It is not. It measures only exposure to macro or market risk. Thus, volatile investments can have low betas, if the bulk of their risk is specific to the investment.</a:t>
            </a:r>
          </a:p>
          <a:p>
            <a:pPr marL="457200" indent="-457200" eaLnBrk="1" fontAlgn="auto" hangingPunct="1">
              <a:spcAft>
                <a:spcPts val="0"/>
              </a:spcAft>
              <a:buFont typeface="+mj-lt"/>
              <a:buAutoNum type="arabicPeriod"/>
              <a:defRPr/>
            </a:pPr>
            <a:r>
              <a:rPr lang="en-US" u="sng" dirty="0">
                <a:ea typeface="+mn-ea"/>
                <a:cs typeface="+mn-cs"/>
              </a:rPr>
              <a:t>Beta is a statistical measure</a:t>
            </a:r>
            <a:r>
              <a:rPr lang="en-US" dirty="0">
                <a:ea typeface="+mn-ea"/>
                <a:cs typeface="+mn-cs"/>
              </a:rPr>
              <a:t>: While betas might be estimated from regressions, they are determined by three fundamental decisions that a firm makes: the business it is in, its fixed cost structure and its financial leverage.</a:t>
            </a:r>
          </a:p>
          <a:p>
            <a:pPr marL="457200" indent="-457200" eaLnBrk="1" fontAlgn="auto" hangingPunct="1">
              <a:spcAft>
                <a:spcPts val="0"/>
              </a:spcAft>
              <a:buFont typeface="+mj-lt"/>
              <a:buAutoNum type="arabicPeriod"/>
              <a:defRPr/>
            </a:pPr>
            <a:r>
              <a:rPr lang="en-US" u="sng" dirty="0">
                <a:ea typeface="+mn-ea"/>
                <a:cs typeface="+mn-cs"/>
              </a:rPr>
              <a:t>Beta is a fact: </a:t>
            </a:r>
            <a:r>
              <a:rPr lang="en-US" dirty="0">
                <a:ea typeface="+mn-ea"/>
                <a:cs typeface="+mn-cs"/>
              </a:rPr>
              <a:t>It is not. It is an estimate, and a single regression beta can have a very high standard error.</a:t>
            </a:r>
          </a:p>
          <a:p>
            <a:pPr marL="457200" indent="-457200" eaLnBrk="1" fontAlgn="auto" hangingPunct="1">
              <a:spcAft>
                <a:spcPts val="0"/>
              </a:spcAft>
              <a:buFont typeface="+mj-lt"/>
              <a:buAutoNum type="arabicPeriod"/>
              <a:defRPr/>
            </a:pPr>
            <a:r>
              <a:rPr lang="en-US" u="sng" dirty="0">
                <a:ea typeface="+mn-ea"/>
                <a:cs typeface="+mn-cs"/>
              </a:rPr>
              <a:t>Beta measures investment quality: </a:t>
            </a:r>
            <a:r>
              <a:rPr lang="en-US" dirty="0">
                <a:ea typeface="+mn-ea"/>
                <a:cs typeface="+mn-cs"/>
              </a:rPr>
              <a:t>It does not. It measures investment risk. Thus, you can have a great investment with a low beta, an average beta or a high beta.</a:t>
            </a:r>
          </a:p>
          <a:p>
            <a:pPr eaLnBrk="1" fontAlgn="auto" hangingPunct="1">
              <a:spcAft>
                <a:spcPts val="0"/>
              </a:spcAft>
              <a:buFont typeface="Arial"/>
              <a:buChar char="•"/>
              <a:defRPr/>
            </a:pPr>
            <a:endParaRPr lang="en-US" dirty="0">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1C90B73A-8B32-1947-AAFC-A0FDC9763A6B}"/>
              </a:ext>
            </a:extLst>
          </p:cNvPr>
          <p:cNvSpPr>
            <a:spLocks noGrp="1"/>
          </p:cNvSpPr>
          <p:nvPr>
            <p:ph type="title"/>
          </p:nvPr>
        </p:nvSpPr>
        <p:spPr/>
        <p:txBody>
          <a:bodyPr/>
          <a:lstStyle/>
          <a:p>
            <a:r>
              <a:rPr lang="en-US" altLang="en-US" dirty="0">
                <a:ea typeface="ＭＳ Ｐゴシック" panose="020B0600070205080204" pitchFamily="34" charset="-128"/>
              </a:rPr>
              <a:t>b. The Arbitrage Pricing Model</a:t>
            </a:r>
          </a:p>
        </p:txBody>
      </p:sp>
      <p:sp>
        <p:nvSpPr>
          <p:cNvPr id="3" name="Content Placeholder 2">
            <a:extLst>
              <a:ext uri="{FF2B5EF4-FFF2-40B4-BE49-F238E27FC236}">
                <a16:creationId xmlns:a16="http://schemas.microsoft.com/office/drawing/2014/main" id="{523D2A6C-E4FF-BA43-9E73-886C0F33EE93}"/>
              </a:ext>
            </a:extLst>
          </p:cNvPr>
          <p:cNvSpPr>
            <a:spLocks noGrp="1"/>
          </p:cNvSpPr>
          <p:nvPr>
            <p:ph sz="half" idx="1"/>
          </p:nvPr>
        </p:nvSpPr>
        <p:spPr/>
        <p:txBody>
          <a:bodyPr>
            <a:normAutofit fontScale="55000" lnSpcReduction="20000"/>
          </a:bodyPr>
          <a:lstStyle/>
          <a:p>
            <a:pPr marL="0" indent="0">
              <a:buFont typeface="Wingdings" pitchFamily="2" charset="2"/>
              <a:buNone/>
              <a:defRPr/>
            </a:pPr>
            <a:r>
              <a:rPr lang="en-US" b="1" dirty="0"/>
              <a:t>Building Blocks</a:t>
            </a:r>
          </a:p>
          <a:p>
            <a:pPr>
              <a:buFont typeface="Arial" panose="020B0604020202020204" pitchFamily="34" charset="0"/>
              <a:buChar char="•"/>
              <a:defRPr/>
            </a:pPr>
            <a:r>
              <a:rPr lang="en-US" sz="3400" dirty="0"/>
              <a:t>We live in a mean variance world, trading expected returns (good) for standard deviation (bad).</a:t>
            </a:r>
          </a:p>
          <a:p>
            <a:pPr>
              <a:buFont typeface="Arial" panose="020B0604020202020204" pitchFamily="34" charset="0"/>
              <a:buChar char="•"/>
              <a:defRPr/>
            </a:pPr>
            <a:r>
              <a:rPr lang="en-US" sz="3400" dirty="0"/>
              <a:t>There are no transactions costs. You can trade freely, without brokerage costs or bid-ask spreads.</a:t>
            </a:r>
          </a:p>
          <a:p>
            <a:pPr>
              <a:buFont typeface="Arial" panose="020B0604020202020204" pitchFamily="34" charset="0"/>
              <a:buChar char="•"/>
              <a:defRPr/>
            </a:pPr>
            <a:r>
              <a:rPr lang="en-US" sz="3400" dirty="0"/>
              <a:t>There is no private information, i.e., we all share the same information set.</a:t>
            </a:r>
          </a:p>
          <a:p>
            <a:pPr>
              <a:buFont typeface="Arial" panose="020B0604020202020204" pitchFamily="34" charset="0"/>
              <a:buChar char="•"/>
              <a:defRPr/>
            </a:pPr>
            <a:r>
              <a:rPr lang="en-US" sz="3400" dirty="0"/>
              <a:t>There are multiple market risk factors, with individual stock exposures varying against each one.</a:t>
            </a:r>
          </a:p>
        </p:txBody>
      </p:sp>
      <p:sp>
        <p:nvSpPr>
          <p:cNvPr id="4" name="Content Placeholder 3">
            <a:extLst>
              <a:ext uri="{FF2B5EF4-FFF2-40B4-BE49-F238E27FC236}">
                <a16:creationId xmlns:a16="http://schemas.microsoft.com/office/drawing/2014/main" id="{E116C795-57FC-594B-8687-70F9690BBEB8}"/>
              </a:ext>
            </a:extLst>
          </p:cNvPr>
          <p:cNvSpPr>
            <a:spLocks noGrp="1"/>
          </p:cNvSpPr>
          <p:nvPr>
            <p:ph sz="half" idx="2"/>
          </p:nvPr>
        </p:nvSpPr>
        <p:spPr/>
        <p:txBody>
          <a:bodyPr>
            <a:normAutofit fontScale="55000" lnSpcReduction="20000"/>
          </a:bodyPr>
          <a:lstStyle/>
          <a:p>
            <a:pPr marL="0" indent="0">
              <a:buFont typeface="Wingdings" pitchFamily="2" charset="2"/>
              <a:buNone/>
              <a:defRPr/>
            </a:pPr>
            <a:r>
              <a:rPr lang="en-US" sz="3300" b="1" dirty="0"/>
              <a:t>Implications</a:t>
            </a:r>
          </a:p>
          <a:p>
            <a:pPr>
              <a:buFont typeface="Arial" panose="020B0604020202020204" pitchFamily="34" charset="0"/>
              <a:buChar char="•"/>
              <a:defRPr/>
            </a:pPr>
            <a:r>
              <a:rPr lang="en-US" sz="2900" dirty="0"/>
              <a:t>The risk of an asset comes from its exposure to different market risk factors. </a:t>
            </a:r>
          </a:p>
          <a:p>
            <a:pPr>
              <a:buFont typeface="Arial" panose="020B0604020202020204" pitchFamily="34" charset="0"/>
              <a:buChar char="•"/>
              <a:defRPr/>
            </a:pPr>
            <a:r>
              <a:rPr lang="en-US" sz="2900" dirty="0"/>
              <a:t>Analyzing past stock returns (factor analysis) should tell us how many market risk factors there are in those returns and individual stock exposures against each one..</a:t>
            </a:r>
          </a:p>
          <a:p>
            <a:pPr>
              <a:buFont typeface="Arial" panose="020B0604020202020204" pitchFamily="34" charset="0"/>
              <a:buChar char="•"/>
              <a:defRPr/>
            </a:pPr>
            <a:r>
              <a:rPr lang="en-US" sz="2900" dirty="0"/>
              <a:t>The expected return on an asset then can be written as a function of its betas against each market risk factor and the risk premiums associated with each:</a:t>
            </a:r>
          </a:p>
        </p:txBody>
      </p:sp>
      <p:pic>
        <p:nvPicPr>
          <p:cNvPr id="50180" name="Picture 4">
            <a:extLst>
              <a:ext uri="{FF2B5EF4-FFF2-40B4-BE49-F238E27FC236}">
                <a16:creationId xmlns:a16="http://schemas.microsoft.com/office/drawing/2014/main" id="{B91A9005-024D-1245-AE2B-4F42621F9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2250" y="5132388"/>
            <a:ext cx="323215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7ECFA8B3-003B-4040-A675-FFC3CDB5654E}"/>
              </a:ext>
            </a:extLst>
          </p:cNvPr>
          <p:cNvSpPr>
            <a:spLocks noGrp="1"/>
          </p:cNvSpPr>
          <p:nvPr>
            <p:ph type="title"/>
          </p:nvPr>
        </p:nvSpPr>
        <p:spPr/>
        <p:txBody>
          <a:bodyPr/>
          <a:lstStyle/>
          <a:p>
            <a:r>
              <a:rPr lang="en-US" altLang="en-US" dirty="0">
                <a:ea typeface="ＭＳ Ｐゴシック" panose="020B0600070205080204" pitchFamily="34" charset="-128"/>
              </a:rPr>
              <a:t>C. Multi-factor models</a:t>
            </a:r>
          </a:p>
        </p:txBody>
      </p:sp>
      <p:sp>
        <p:nvSpPr>
          <p:cNvPr id="3" name="Content Placeholder 2">
            <a:extLst>
              <a:ext uri="{FF2B5EF4-FFF2-40B4-BE49-F238E27FC236}">
                <a16:creationId xmlns:a16="http://schemas.microsoft.com/office/drawing/2014/main" id="{523D2A6C-E4FF-BA43-9E73-886C0F33EE93}"/>
              </a:ext>
            </a:extLst>
          </p:cNvPr>
          <p:cNvSpPr>
            <a:spLocks noGrp="1"/>
          </p:cNvSpPr>
          <p:nvPr>
            <p:ph sz="half" idx="1"/>
          </p:nvPr>
        </p:nvSpPr>
        <p:spPr/>
        <p:txBody>
          <a:bodyPr>
            <a:normAutofit fontScale="55000" lnSpcReduction="20000"/>
          </a:bodyPr>
          <a:lstStyle/>
          <a:p>
            <a:pPr marL="0" indent="0">
              <a:buFont typeface="Wingdings" pitchFamily="2" charset="2"/>
              <a:buNone/>
              <a:defRPr/>
            </a:pPr>
            <a:r>
              <a:rPr lang="en-US" sz="3300" b="1" dirty="0"/>
              <a:t>Building Blocks</a:t>
            </a:r>
          </a:p>
          <a:p>
            <a:pPr>
              <a:buFont typeface="Arial" panose="020B0604020202020204" pitchFamily="34" charset="0"/>
              <a:buChar char="•"/>
              <a:defRPr/>
            </a:pPr>
            <a:r>
              <a:rPr lang="en-US" sz="3400" dirty="0"/>
              <a:t>We live in a mean variance world, trading expected returns (good) for standard deviation (bad).</a:t>
            </a:r>
          </a:p>
          <a:p>
            <a:pPr>
              <a:buFont typeface="Arial" panose="020B0604020202020204" pitchFamily="34" charset="0"/>
              <a:buChar char="•"/>
              <a:defRPr/>
            </a:pPr>
            <a:r>
              <a:rPr lang="en-US" sz="3400" dirty="0"/>
              <a:t>There are no transactions costs. You can trade freely, without brokerage costs or bid-ask spreads.</a:t>
            </a:r>
          </a:p>
          <a:p>
            <a:pPr>
              <a:buFont typeface="Arial" panose="020B0604020202020204" pitchFamily="34" charset="0"/>
              <a:buChar char="•"/>
              <a:defRPr/>
            </a:pPr>
            <a:r>
              <a:rPr lang="en-US" sz="3400" dirty="0"/>
              <a:t>There is no private information, i.e., we all share the same information set.</a:t>
            </a:r>
          </a:p>
          <a:p>
            <a:pPr>
              <a:buFont typeface="Arial" panose="020B0604020202020204" pitchFamily="34" charset="0"/>
              <a:buChar char="•"/>
              <a:defRPr/>
            </a:pPr>
            <a:r>
              <a:rPr lang="en-US" sz="3400" dirty="0"/>
              <a:t>There are multiple macroeconomic risk factors that are the source of market risk.</a:t>
            </a:r>
          </a:p>
        </p:txBody>
      </p:sp>
      <p:sp>
        <p:nvSpPr>
          <p:cNvPr id="4" name="Content Placeholder 3">
            <a:extLst>
              <a:ext uri="{FF2B5EF4-FFF2-40B4-BE49-F238E27FC236}">
                <a16:creationId xmlns:a16="http://schemas.microsoft.com/office/drawing/2014/main" id="{E116C795-57FC-594B-8687-70F9690BBEB8}"/>
              </a:ext>
            </a:extLst>
          </p:cNvPr>
          <p:cNvSpPr>
            <a:spLocks noGrp="1"/>
          </p:cNvSpPr>
          <p:nvPr>
            <p:ph sz="half" idx="2"/>
          </p:nvPr>
        </p:nvSpPr>
        <p:spPr/>
        <p:txBody>
          <a:bodyPr>
            <a:normAutofit fontScale="55000" lnSpcReduction="20000"/>
          </a:bodyPr>
          <a:lstStyle/>
          <a:p>
            <a:pPr marL="0" indent="0">
              <a:buFont typeface="Wingdings" pitchFamily="2" charset="2"/>
              <a:buNone/>
              <a:defRPr/>
            </a:pPr>
            <a:r>
              <a:rPr lang="en-US" sz="3300" b="1" dirty="0"/>
              <a:t>Implications</a:t>
            </a:r>
          </a:p>
          <a:p>
            <a:pPr>
              <a:buFont typeface="Arial" panose="020B0604020202020204" pitchFamily="34" charset="0"/>
              <a:buChar char="•"/>
              <a:defRPr/>
            </a:pPr>
            <a:r>
              <a:rPr lang="en-US" sz="2900" dirty="0"/>
              <a:t>The risk of an asset comes from its exposure to macroeconomic risk factors.</a:t>
            </a:r>
          </a:p>
          <a:p>
            <a:pPr>
              <a:buFont typeface="Arial" panose="020B0604020202020204" pitchFamily="34" charset="0"/>
              <a:buChar char="•"/>
              <a:defRPr/>
            </a:pPr>
            <a:r>
              <a:rPr lang="en-US" sz="2900" dirty="0"/>
              <a:t>Looking at past returns for individual stocks against macro economic variables should yield estimates of betas against each one.</a:t>
            </a:r>
          </a:p>
          <a:p>
            <a:pPr>
              <a:buFont typeface="Arial" panose="020B0604020202020204" pitchFamily="34" charset="0"/>
              <a:buChar char="•"/>
              <a:defRPr/>
            </a:pPr>
            <a:r>
              <a:rPr lang="en-US" sz="2900" dirty="0"/>
              <a:t>The expected return on an asset then can be written as a function of its betas against each macroeconomic risk factor and the risk premiums associated with each:</a:t>
            </a:r>
          </a:p>
        </p:txBody>
      </p:sp>
      <p:pic>
        <p:nvPicPr>
          <p:cNvPr id="51204" name="Picture 4">
            <a:extLst>
              <a:ext uri="{FF2B5EF4-FFF2-40B4-BE49-F238E27FC236}">
                <a16:creationId xmlns:a16="http://schemas.microsoft.com/office/drawing/2014/main" id="{D46CF3F8-F679-1046-BDD8-F9D598977B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2250" y="5132388"/>
            <a:ext cx="323215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3A9C-27A1-79D0-E815-6170A8C79D2D}"/>
              </a:ext>
            </a:extLst>
          </p:cNvPr>
          <p:cNvSpPr>
            <a:spLocks noGrp="1"/>
          </p:cNvSpPr>
          <p:nvPr>
            <p:ph type="title"/>
          </p:nvPr>
        </p:nvSpPr>
        <p:spPr/>
        <p:txBody>
          <a:bodyPr/>
          <a:lstStyle/>
          <a:p>
            <a:r>
              <a:rPr lang="en-US" dirty="0"/>
              <a:t>II. Data-based models</a:t>
            </a:r>
          </a:p>
        </p:txBody>
      </p:sp>
      <p:sp>
        <p:nvSpPr>
          <p:cNvPr id="3" name="Content Placeholder 2">
            <a:extLst>
              <a:ext uri="{FF2B5EF4-FFF2-40B4-BE49-F238E27FC236}">
                <a16:creationId xmlns:a16="http://schemas.microsoft.com/office/drawing/2014/main" id="{AC4E107B-9175-9B7E-4FEF-8B26E2CBC721}"/>
              </a:ext>
            </a:extLst>
          </p:cNvPr>
          <p:cNvSpPr>
            <a:spLocks noGrp="1"/>
          </p:cNvSpPr>
          <p:nvPr>
            <p:ph idx="1"/>
          </p:nvPr>
        </p:nvSpPr>
        <p:spPr/>
        <p:txBody>
          <a:bodyPr/>
          <a:lstStyle/>
          <a:p>
            <a:r>
              <a:rPr lang="en-US" dirty="0"/>
              <a:t>In data-based models, you </a:t>
            </a:r>
            <a:r>
              <a:rPr lang="en-US" b="1" dirty="0"/>
              <a:t>look at historical returns on individual investments or stocks</a:t>
            </a:r>
            <a:r>
              <a:rPr lang="en-US" dirty="0"/>
              <a:t>.</a:t>
            </a:r>
          </a:p>
          <a:p>
            <a:r>
              <a:rPr lang="en-US" dirty="0"/>
              <a:t>You assume that if an investment </a:t>
            </a:r>
            <a:r>
              <a:rPr lang="en-US" b="1" dirty="0"/>
              <a:t>earns higher returns historically, it must be because that investment is riskier</a:t>
            </a:r>
            <a:r>
              <a:rPr lang="en-US" dirty="0"/>
              <a:t>. (In effect, you are assuming that markets are right in the long term).</a:t>
            </a:r>
          </a:p>
          <a:p>
            <a:r>
              <a:rPr lang="en-US" dirty="0"/>
              <a:t>You </a:t>
            </a:r>
            <a:r>
              <a:rPr lang="en-US" b="1" dirty="0"/>
              <a:t>look for characteristics (factors) shared </a:t>
            </a:r>
            <a:r>
              <a:rPr lang="en-US" dirty="0"/>
              <a:t>by companies that explain differences in returns.</a:t>
            </a:r>
          </a:p>
          <a:p>
            <a:r>
              <a:rPr lang="en-US" dirty="0"/>
              <a:t>You </a:t>
            </a:r>
            <a:r>
              <a:rPr lang="en-US" b="1" dirty="0"/>
              <a:t>use these characteristics (factors) as risk factors </a:t>
            </a:r>
            <a:r>
              <a:rPr lang="en-US" dirty="0"/>
              <a:t>in developing expected return models, again based upon historical data.</a:t>
            </a:r>
          </a:p>
        </p:txBody>
      </p:sp>
    </p:spTree>
    <p:extLst>
      <p:ext uri="{BB962C8B-B14F-4D97-AF65-F5344CB8AC3E}">
        <p14:creationId xmlns:p14="http://schemas.microsoft.com/office/powerpoint/2010/main" val="753625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F6E37-941C-0351-AAC4-74669A3C1FEA}"/>
              </a:ext>
            </a:extLst>
          </p:cNvPr>
          <p:cNvSpPr>
            <a:spLocks noGrp="1"/>
          </p:cNvSpPr>
          <p:nvPr>
            <p:ph type="title"/>
          </p:nvPr>
        </p:nvSpPr>
        <p:spPr/>
        <p:txBody>
          <a:bodyPr/>
          <a:lstStyle/>
          <a:p>
            <a:r>
              <a:rPr lang="en-US" dirty="0" err="1"/>
              <a:t>Fama</a:t>
            </a:r>
            <a:r>
              <a:rPr lang="en-US" dirty="0"/>
              <a:t>-French and the factor zoo!</a:t>
            </a:r>
          </a:p>
        </p:txBody>
      </p:sp>
      <p:sp>
        <p:nvSpPr>
          <p:cNvPr id="3" name="Content Placeholder 2">
            <a:extLst>
              <a:ext uri="{FF2B5EF4-FFF2-40B4-BE49-F238E27FC236}">
                <a16:creationId xmlns:a16="http://schemas.microsoft.com/office/drawing/2014/main" id="{083A2A99-BEED-C9F1-D407-C4676521C5DB}"/>
              </a:ext>
            </a:extLst>
          </p:cNvPr>
          <p:cNvSpPr>
            <a:spLocks noGrp="1"/>
          </p:cNvSpPr>
          <p:nvPr>
            <p:ph idx="1"/>
          </p:nvPr>
        </p:nvSpPr>
        <p:spPr/>
        <p:txBody>
          <a:bodyPr/>
          <a:lstStyle/>
          <a:p>
            <a:r>
              <a:rPr lang="en-US" dirty="0"/>
              <a:t>The </a:t>
            </a:r>
            <a:r>
              <a:rPr lang="en-US" b="1" dirty="0" err="1"/>
              <a:t>Fama</a:t>
            </a:r>
            <a:r>
              <a:rPr lang="en-US" b="1" dirty="0"/>
              <a:t>/French study of stocks in 1992 </a:t>
            </a:r>
            <a:r>
              <a:rPr lang="en-US" dirty="0"/>
              <a:t>represented the opening for factor models. It found that while betas did not explain much of the variation in returns across stocks, two other factors did:</a:t>
            </a:r>
          </a:p>
          <a:p>
            <a:pPr lvl="1"/>
            <a:r>
              <a:rPr lang="en-US" dirty="0"/>
              <a:t>The </a:t>
            </a:r>
            <a:r>
              <a:rPr lang="en-US" b="1" dirty="0"/>
              <a:t>market capitalization </a:t>
            </a:r>
            <a:r>
              <a:rPr lang="en-US" dirty="0"/>
              <a:t>of the company, with small companies earning higher returns than large companies.</a:t>
            </a:r>
          </a:p>
          <a:p>
            <a:pPr lvl="1"/>
            <a:r>
              <a:rPr lang="en-US" dirty="0"/>
              <a:t>The </a:t>
            </a:r>
            <a:r>
              <a:rPr lang="en-US" b="1" dirty="0"/>
              <a:t>price-to-book ratio</a:t>
            </a:r>
            <a:r>
              <a:rPr lang="en-US" dirty="0"/>
              <a:t>, measured by dividing the market cap by the book value of equity, with lower price to book stocks earning higher returns.</a:t>
            </a:r>
          </a:p>
          <a:p>
            <a:pPr lvl="1"/>
            <a:r>
              <a:rPr lang="en-US" dirty="0"/>
              <a:t>The </a:t>
            </a:r>
            <a:r>
              <a:rPr lang="en-US" dirty="0" err="1"/>
              <a:t>Fama</a:t>
            </a:r>
            <a:r>
              <a:rPr lang="en-US" dirty="0"/>
              <a:t>-French study yielded a regression, relating returns to market cap and price to book.</a:t>
            </a:r>
          </a:p>
          <a:p>
            <a:r>
              <a:rPr lang="en-US" dirty="0"/>
              <a:t>As data on stocks has become richer, the number of factors that claim to explain returns has mushroomed, leading to what some have called </a:t>
            </a:r>
            <a:r>
              <a:rPr lang="en-US" b="1" dirty="0"/>
              <a:t>the factor zoo</a:t>
            </a:r>
            <a:r>
              <a:rPr lang="en-US" dirty="0"/>
              <a:t>.</a:t>
            </a:r>
          </a:p>
        </p:txBody>
      </p:sp>
    </p:spTree>
    <p:extLst>
      <p:ext uri="{BB962C8B-B14F-4D97-AF65-F5344CB8AC3E}">
        <p14:creationId xmlns:p14="http://schemas.microsoft.com/office/powerpoint/2010/main" val="3825239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E262B5A6-46B8-4B42-8647-05CFE4C82889}"/>
              </a:ext>
            </a:extLst>
          </p:cNvPr>
          <p:cNvSpPr>
            <a:spLocks noGrp="1"/>
          </p:cNvSpPr>
          <p:nvPr>
            <p:ph type="title"/>
          </p:nvPr>
        </p:nvSpPr>
        <p:spPr/>
        <p:txBody>
          <a:bodyPr/>
          <a:lstStyle/>
          <a:p>
            <a:r>
              <a:rPr lang="en-US" altLang="en-US" dirty="0"/>
              <a:t>III. Alternative models of Equity Risk</a:t>
            </a:r>
          </a:p>
        </p:txBody>
      </p:sp>
      <p:sp>
        <p:nvSpPr>
          <p:cNvPr id="29698" name="Content Placeholder 2">
            <a:extLst>
              <a:ext uri="{FF2B5EF4-FFF2-40B4-BE49-F238E27FC236}">
                <a16:creationId xmlns:a16="http://schemas.microsoft.com/office/drawing/2014/main" id="{1F5BB051-1FBF-FA49-97F8-351AB880234D}"/>
              </a:ext>
            </a:extLst>
          </p:cNvPr>
          <p:cNvSpPr>
            <a:spLocks noGrp="1"/>
          </p:cNvSpPr>
          <p:nvPr>
            <p:ph idx="1"/>
          </p:nvPr>
        </p:nvSpPr>
        <p:spPr/>
        <p:txBody>
          <a:bodyPr>
            <a:normAutofit/>
          </a:bodyPr>
          <a:lstStyle/>
          <a:p>
            <a:r>
              <a:rPr lang="en-US" altLang="en-US" dirty="0"/>
              <a:t>There are many who find theory-based models of equity risk lacking because</a:t>
            </a:r>
          </a:p>
          <a:p>
            <a:pPr lvl="1"/>
            <a:r>
              <a:rPr lang="en-US" altLang="en-US" dirty="0"/>
              <a:t>They </a:t>
            </a:r>
            <a:r>
              <a:rPr lang="en-US" altLang="en-US" b="1" dirty="0"/>
              <a:t>look at both upside and downside volatility</a:t>
            </a:r>
            <a:r>
              <a:rPr lang="en-US" altLang="en-US" dirty="0"/>
              <a:t> (it is only the latter that investors don</a:t>
            </a:r>
            <a:r>
              <a:rPr lang="fr-FR" altLang="en-US" dirty="0"/>
              <a:t>’</a:t>
            </a:r>
            <a:r>
              <a:rPr lang="en-US" altLang="ja-JP" dirty="0"/>
              <a:t>t like)</a:t>
            </a:r>
          </a:p>
          <a:p>
            <a:pPr lvl="1"/>
            <a:r>
              <a:rPr lang="en-US" altLang="en-US" dirty="0"/>
              <a:t>They are </a:t>
            </a:r>
            <a:r>
              <a:rPr lang="en-US" altLang="en-US" b="1" dirty="0"/>
              <a:t>based upon market prices rather than fundamentals</a:t>
            </a:r>
          </a:p>
          <a:p>
            <a:pPr lvl="1"/>
            <a:r>
              <a:rPr lang="en-US" altLang="en-US" dirty="0"/>
              <a:t>They </a:t>
            </a:r>
            <a:r>
              <a:rPr lang="en-US" altLang="en-US" b="1" dirty="0"/>
              <a:t>break risk down into diversifiable and non-diversifiable components</a:t>
            </a:r>
            <a:r>
              <a:rPr lang="en-US" altLang="en-US" dirty="0"/>
              <a:t>, a break down that may have no relevance if you are only minimally diversified.</a:t>
            </a:r>
          </a:p>
          <a:p>
            <a:r>
              <a:rPr lang="en-US" altLang="en-US" dirty="0"/>
              <a:t>The alternative models for equity risk can broadly be classified as</a:t>
            </a:r>
          </a:p>
          <a:p>
            <a:pPr lvl="1"/>
            <a:r>
              <a:rPr lang="en-US" altLang="en-US" dirty="0"/>
              <a:t>Models that are based upon </a:t>
            </a:r>
            <a:r>
              <a:rPr lang="en-US" altLang="en-US" b="1" dirty="0"/>
              <a:t>accounting statements</a:t>
            </a:r>
          </a:p>
          <a:p>
            <a:pPr lvl="1"/>
            <a:r>
              <a:rPr lang="en-US" altLang="en-US" b="1" dirty="0"/>
              <a:t>Proxy models </a:t>
            </a:r>
            <a:r>
              <a:rPr lang="en-US" altLang="en-US" dirty="0"/>
              <a:t>(where something else stands in for risk)</a:t>
            </a:r>
          </a:p>
          <a:p>
            <a:pPr lvl="1"/>
            <a:r>
              <a:rPr lang="en-US" altLang="en-US" b="1" dirty="0"/>
              <a:t>Market implied </a:t>
            </a:r>
            <a:r>
              <a:rPr lang="en-US" altLang="en-US" dirty="0"/>
              <a:t>measures of risk</a:t>
            </a:r>
          </a:p>
          <a:p>
            <a:pPr lvl="1"/>
            <a:r>
              <a:rPr lang="en-US" altLang="en-US" b="1" dirty="0"/>
              <a:t>Risk adjusted earnings</a:t>
            </a:r>
            <a:r>
              <a:rPr lang="en-US" altLang="en-US" dirty="0"/>
              <a:t>/ cash flows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C3C9AE8D-83CD-9349-9FA4-3F38AF58A397}"/>
              </a:ext>
            </a:extLst>
          </p:cNvPr>
          <p:cNvSpPr>
            <a:spLocks noGrp="1"/>
          </p:cNvSpPr>
          <p:nvPr>
            <p:ph type="title"/>
          </p:nvPr>
        </p:nvSpPr>
        <p:spPr/>
        <p:txBody>
          <a:bodyPr/>
          <a:lstStyle/>
          <a:p>
            <a:r>
              <a:rPr lang="en-US" altLang="en-US"/>
              <a:t>a. Accounting based risk measures</a:t>
            </a:r>
          </a:p>
        </p:txBody>
      </p:sp>
      <p:sp>
        <p:nvSpPr>
          <p:cNvPr id="30722" name="Content Placeholder 2">
            <a:extLst>
              <a:ext uri="{FF2B5EF4-FFF2-40B4-BE49-F238E27FC236}">
                <a16:creationId xmlns:a16="http://schemas.microsoft.com/office/drawing/2014/main" id="{137DBFF5-B2FD-3547-B5AF-9691B200698E}"/>
              </a:ext>
            </a:extLst>
          </p:cNvPr>
          <p:cNvSpPr>
            <a:spLocks noGrp="1"/>
          </p:cNvSpPr>
          <p:nvPr>
            <p:ph idx="1"/>
          </p:nvPr>
        </p:nvSpPr>
        <p:spPr/>
        <p:txBody>
          <a:bodyPr>
            <a:normAutofit lnSpcReduction="10000"/>
          </a:bodyPr>
          <a:lstStyle/>
          <a:p>
            <a:r>
              <a:rPr lang="en-US" altLang="en-US" b="1" dirty="0"/>
              <a:t>Accounting Ratio</a:t>
            </a:r>
            <a:r>
              <a:rPr lang="en-US" altLang="en-US" dirty="0"/>
              <a:t>: You can use an accounting ratio as your measure of risk. Here are some choices:</a:t>
            </a:r>
          </a:p>
          <a:p>
            <a:pPr lvl="1"/>
            <a:r>
              <a:rPr lang="en-US" altLang="en-US" u="sng" dirty="0"/>
              <a:t>Debt risk</a:t>
            </a:r>
            <a:r>
              <a:rPr lang="en-US" altLang="en-US" dirty="0"/>
              <a:t>: If you start with the presumption that companies that are more indebted are riskier than firms that are not, you can use the debt ratio (debt as a percent of overall capital or as a percent of equity) as your risk measure.</a:t>
            </a:r>
          </a:p>
          <a:p>
            <a:pPr lvl="1"/>
            <a:r>
              <a:rPr lang="en-US" altLang="en-US" dirty="0"/>
              <a:t>Earnings risk: If you assume that companies with higher earnings are safer than companies with lower earnings, you can use an accounting measure of earnings (earnings as a percent of market capitalization or as a percent of book value of equity) as your risk measure.</a:t>
            </a:r>
          </a:p>
          <a:p>
            <a:r>
              <a:rPr lang="en-US" altLang="en-US" b="1" dirty="0"/>
              <a:t>Compute an accounting beta</a:t>
            </a:r>
            <a:r>
              <a:rPr lang="en-US" altLang="en-US" dirty="0"/>
              <a:t>: Look at changes in accounting earnings at a firm, relative to accounting earnings for the entire market. Firms that have more stable earnings than the rest of the market or whose earnings movements have nothing to do with the rest of the market will have low accounting betas.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1C09B8A9-8039-8B48-ADC4-A055D278E8F0}"/>
              </a:ext>
            </a:extLst>
          </p:cNvPr>
          <p:cNvSpPr>
            <a:spLocks noGrp="1"/>
          </p:cNvSpPr>
          <p:nvPr>
            <p:ph type="title"/>
          </p:nvPr>
        </p:nvSpPr>
        <p:spPr/>
        <p:txBody>
          <a:bodyPr/>
          <a:lstStyle/>
          <a:p>
            <a:pPr eaLnBrk="1" hangingPunct="1"/>
            <a:r>
              <a:rPr lang="en-US" altLang="en-US">
                <a:ea typeface="ＭＳ Ｐゴシック" panose="020B0600070205080204" pitchFamily="34" charset="-128"/>
              </a:rPr>
              <a:t>b. Proxy Models</a:t>
            </a:r>
          </a:p>
        </p:txBody>
      </p:sp>
      <p:sp>
        <p:nvSpPr>
          <p:cNvPr id="3" name="Content Placeholder 2">
            <a:extLst>
              <a:ext uri="{FF2B5EF4-FFF2-40B4-BE49-F238E27FC236}">
                <a16:creationId xmlns:a16="http://schemas.microsoft.com/office/drawing/2014/main" id="{44DC68B4-EDFA-F740-BCD2-881A0148C214}"/>
              </a:ext>
            </a:extLst>
          </p:cNvPr>
          <p:cNvSpPr>
            <a:spLocks noGrp="1"/>
          </p:cNvSpPr>
          <p:nvPr>
            <p:ph idx="1"/>
          </p:nvPr>
        </p:nvSpPr>
        <p:spPr/>
        <p:txBody>
          <a:bodyPr rtlCol="0">
            <a:normAutofit lnSpcReduction="10000"/>
          </a:bodyPr>
          <a:lstStyle/>
          <a:p>
            <a:pPr eaLnBrk="1" fontAlgn="auto" hangingPunct="1">
              <a:spcAft>
                <a:spcPts val="0"/>
              </a:spcAft>
              <a:buFont typeface="Arial"/>
              <a:buChar char="•"/>
              <a:defRPr/>
            </a:pPr>
            <a:r>
              <a:rPr lang="en-US" dirty="0">
                <a:ea typeface="+mn-ea"/>
                <a:cs typeface="+mn-cs"/>
              </a:rPr>
              <a:t>Look at returns on individual stocks over long periods and search for characteristics shared by companies that earn high returns. </a:t>
            </a:r>
          </a:p>
          <a:p>
            <a:pPr eaLnBrk="1" fontAlgn="auto" hangingPunct="1">
              <a:spcAft>
                <a:spcPts val="0"/>
              </a:spcAft>
              <a:buFont typeface="Arial"/>
              <a:buChar char="•"/>
              <a:defRPr/>
            </a:pPr>
            <a:r>
              <a:rPr lang="en-US" dirty="0">
                <a:ea typeface="+mn-ea"/>
                <a:cs typeface="+mn-cs"/>
              </a:rPr>
              <a:t>This approach was kicked off by </a:t>
            </a:r>
            <a:r>
              <a:rPr lang="en-US" dirty="0" err="1">
                <a:ea typeface="+mn-ea"/>
                <a:cs typeface="+mn-cs"/>
              </a:rPr>
              <a:t>Fama</a:t>
            </a:r>
            <a:r>
              <a:rPr lang="en-US" dirty="0">
                <a:ea typeface="+mn-ea"/>
                <a:cs typeface="+mn-cs"/>
              </a:rPr>
              <a:t> and French, who found that </a:t>
            </a:r>
            <a:r>
              <a:rPr lang="en-US" b="1" dirty="0">
                <a:ea typeface="+mn-ea"/>
                <a:cs typeface="+mn-cs"/>
              </a:rPr>
              <a:t>low price to book </a:t>
            </a:r>
            <a:r>
              <a:rPr lang="en-US" dirty="0">
                <a:ea typeface="+mn-ea"/>
                <a:cs typeface="+mn-cs"/>
              </a:rPr>
              <a:t>and </a:t>
            </a:r>
            <a:r>
              <a:rPr lang="en-US" b="1" dirty="0">
                <a:ea typeface="+mn-ea"/>
                <a:cs typeface="+mn-cs"/>
              </a:rPr>
              <a:t>small market cap </a:t>
            </a:r>
            <a:r>
              <a:rPr lang="en-US" dirty="0">
                <a:ea typeface="+mn-ea"/>
                <a:cs typeface="+mn-cs"/>
              </a:rPr>
              <a:t>stocks earned higher returns than the rest of the market. </a:t>
            </a:r>
          </a:p>
          <a:p>
            <a:pPr eaLnBrk="1" fontAlgn="auto" hangingPunct="1">
              <a:spcAft>
                <a:spcPts val="0"/>
              </a:spcAft>
              <a:buFont typeface="Arial"/>
              <a:buChar char="•"/>
              <a:defRPr/>
            </a:pPr>
            <a:r>
              <a:rPr lang="en-US" dirty="0">
                <a:ea typeface="+mn-ea"/>
                <a:cs typeface="+mn-cs"/>
              </a:rPr>
              <a:t>In the years since, there have been additional three additional variables that seem to be correlated with returns:</a:t>
            </a:r>
          </a:p>
          <a:p>
            <a:pPr lvl="1" eaLnBrk="1" fontAlgn="auto" hangingPunct="1">
              <a:spcAft>
                <a:spcPts val="0"/>
              </a:spcAft>
              <a:buFont typeface="Arial"/>
              <a:buChar char="–"/>
              <a:defRPr/>
            </a:pPr>
            <a:r>
              <a:rPr lang="en-US" b="1" dirty="0">
                <a:ea typeface="+mn-ea"/>
              </a:rPr>
              <a:t>Earnings momentum</a:t>
            </a:r>
            <a:r>
              <a:rPr lang="en-US" dirty="0">
                <a:ea typeface="+mn-ea"/>
              </a:rPr>
              <a:t>: Companies that have reported stronger than expected earnings growth in the past earn higher returns than the rest of the market.</a:t>
            </a:r>
          </a:p>
          <a:p>
            <a:pPr lvl="1" eaLnBrk="1" fontAlgn="auto" hangingPunct="1">
              <a:spcAft>
                <a:spcPts val="0"/>
              </a:spcAft>
              <a:buFont typeface="Arial"/>
              <a:buChar char="–"/>
              <a:defRPr/>
            </a:pPr>
            <a:r>
              <a:rPr lang="en-US" b="1" dirty="0">
                <a:ea typeface="+mn-ea"/>
              </a:rPr>
              <a:t>Price momentum</a:t>
            </a:r>
            <a:r>
              <a:rPr lang="en-US" dirty="0">
                <a:ea typeface="+mn-ea"/>
              </a:rPr>
              <a:t>: Returns are higher for stocks that have outperformed markets in recent time periods and lower for stocks that have lagged.</a:t>
            </a:r>
          </a:p>
          <a:p>
            <a:pPr lvl="1" eaLnBrk="1" fontAlgn="auto" hangingPunct="1">
              <a:spcAft>
                <a:spcPts val="0"/>
              </a:spcAft>
              <a:buFont typeface="Arial"/>
              <a:buChar char="–"/>
              <a:defRPr/>
            </a:pPr>
            <a:r>
              <a:rPr lang="en-US" b="1" dirty="0">
                <a:ea typeface="+mn-ea"/>
              </a:rPr>
              <a:t>Liquidity</a:t>
            </a:r>
            <a:r>
              <a:rPr lang="en-US" dirty="0">
                <a:ea typeface="+mn-ea"/>
              </a:rPr>
              <a:t>: Stocks that are less liquid (lower trading volume, higher bid-ask spreads) earn higher returns than more liquid stocks.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D1B8FA9C-604B-1A44-BA74-049ED8ADBF19}"/>
              </a:ext>
            </a:extLst>
          </p:cNvPr>
          <p:cNvSpPr>
            <a:spLocks noGrp="1"/>
          </p:cNvSpPr>
          <p:nvPr>
            <p:ph type="title"/>
          </p:nvPr>
        </p:nvSpPr>
        <p:spPr/>
        <p:txBody>
          <a:bodyPr/>
          <a:lstStyle/>
          <a:p>
            <a:pPr eaLnBrk="1" hangingPunct="1"/>
            <a:r>
              <a:rPr lang="en-US" altLang="en-US">
                <a:ea typeface="ＭＳ Ｐゴシック" panose="020B0600070205080204" pitchFamily="34" charset="-128"/>
              </a:rPr>
              <a:t>c. Market Implied risk measures</a:t>
            </a:r>
          </a:p>
        </p:txBody>
      </p:sp>
      <p:sp>
        <p:nvSpPr>
          <p:cNvPr id="32770" name="Content Placeholder 2">
            <a:extLst>
              <a:ext uri="{FF2B5EF4-FFF2-40B4-BE49-F238E27FC236}">
                <a16:creationId xmlns:a16="http://schemas.microsoft.com/office/drawing/2014/main" id="{3BB0530F-E661-894A-B2CE-46A751E5BB62}"/>
              </a:ext>
            </a:extLst>
          </p:cNvPr>
          <p:cNvSpPr>
            <a:spLocks noGrp="1"/>
          </p:cNvSpPr>
          <p:nvPr>
            <p:ph idx="1"/>
          </p:nvPr>
        </p:nvSpPr>
        <p:spPr/>
        <p:txBody>
          <a:bodyPr>
            <a:normAutofit fontScale="92500" lnSpcReduction="10000"/>
          </a:bodyPr>
          <a:lstStyle/>
          <a:p>
            <a:pPr eaLnBrk="1" hangingPunct="1">
              <a:lnSpc>
                <a:spcPct val="80000"/>
              </a:lnSpc>
            </a:pPr>
            <a:r>
              <a:rPr lang="en-US" altLang="en-US" sz="2200">
                <a:ea typeface="ＭＳ Ｐゴシック" panose="020B0600070205080204" pitchFamily="34" charset="-128"/>
              </a:rPr>
              <a:t>If you can observe the price of a risky asset, and you can estimate the expected cash flows on that asset, you can back out the market’s implied “required return” for that asset.</a:t>
            </a:r>
          </a:p>
          <a:p>
            <a:pPr eaLnBrk="1" hangingPunct="1">
              <a:lnSpc>
                <a:spcPct val="80000"/>
              </a:lnSpc>
            </a:pPr>
            <a:r>
              <a:rPr lang="en-US" altLang="en-US" sz="2200">
                <a:ea typeface="ＭＳ Ｐゴシック" panose="020B0600070205080204" pitchFamily="34" charset="-128"/>
              </a:rPr>
              <a:t>With stocks, with we can used expected dividends or cash flows together with the stock price to get an expected return on the stock. </a:t>
            </a:r>
          </a:p>
          <a:p>
            <a:pPr eaLnBrk="1" hangingPunct="1">
              <a:lnSpc>
                <a:spcPct val="80000"/>
              </a:lnSpc>
            </a:pPr>
            <a:r>
              <a:rPr lang="en-US" altLang="en-US" sz="2200">
                <a:ea typeface="ＭＳ Ｐゴシック" panose="020B0600070205080204" pitchFamily="34" charset="-128"/>
              </a:rPr>
              <a:t>Here is a simple example. Assume that you have a stable dividend paying stock that is trading at $20/share, is expected to pay a dividend of $1/share next year and grow at 3% in perpetuity. You can back out the cost of equity for this company:</a:t>
            </a:r>
          </a:p>
          <a:p>
            <a:pPr eaLnBrk="1" hangingPunct="1">
              <a:lnSpc>
                <a:spcPct val="80000"/>
              </a:lnSpc>
              <a:buFont typeface="Arial" panose="020B0604020202020204" pitchFamily="34" charset="0"/>
              <a:buNone/>
            </a:pPr>
            <a:r>
              <a:rPr lang="en-US" altLang="en-US" sz="2200">
                <a:ea typeface="ＭＳ Ｐゴシック" panose="020B0600070205080204" pitchFamily="34" charset="-128"/>
              </a:rPr>
              <a:t>	Value per share = 20 = 1/ (r - .03) </a:t>
            </a:r>
          </a:p>
          <a:p>
            <a:pPr eaLnBrk="1" hangingPunct="1">
              <a:lnSpc>
                <a:spcPct val="80000"/>
              </a:lnSpc>
              <a:buFont typeface="Arial" panose="020B0604020202020204" pitchFamily="34" charset="0"/>
              <a:buNone/>
            </a:pPr>
            <a:r>
              <a:rPr lang="en-US" altLang="en-US" sz="2200">
                <a:ea typeface="ＭＳ Ｐゴシック" panose="020B0600070205080204" pitchFamily="34" charset="-128"/>
              </a:rPr>
              <a:t>	Implied expected return = r = .08 = 8%</a:t>
            </a:r>
          </a:p>
          <a:p>
            <a:pPr eaLnBrk="1" hangingPunct="1">
              <a:lnSpc>
                <a:spcPct val="80000"/>
              </a:lnSpc>
            </a:pPr>
            <a:r>
              <a:rPr lang="en-US" altLang="en-US" sz="2200">
                <a:ea typeface="ＭＳ Ｐゴシック" panose="020B0600070205080204" pitchFamily="34" charset="-128"/>
              </a:rPr>
              <a:t>This process becomes more complicated if you use cash flow based models and if there is growth, but the process remains the same.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A53EFEF0-4446-1E48-B8B0-0E21324DB8DB}"/>
              </a:ext>
            </a:extLst>
          </p:cNvPr>
          <p:cNvSpPr>
            <a:spLocks noGrp="1"/>
          </p:cNvSpPr>
          <p:nvPr>
            <p:ph type="title"/>
          </p:nvPr>
        </p:nvSpPr>
        <p:spPr/>
        <p:txBody>
          <a:bodyPr/>
          <a:lstStyle/>
          <a:p>
            <a:pPr eaLnBrk="1" hangingPunct="1"/>
            <a:r>
              <a:rPr lang="en-US" altLang="en-US">
                <a:ea typeface="ＭＳ Ｐゴシック" panose="020B0600070205080204" pitchFamily="34" charset="-128"/>
              </a:rPr>
              <a:t>d. Risk adjusted cash flows</a:t>
            </a:r>
          </a:p>
        </p:txBody>
      </p:sp>
      <p:sp>
        <p:nvSpPr>
          <p:cNvPr id="33794" name="Content Placeholder 2">
            <a:extLst>
              <a:ext uri="{FF2B5EF4-FFF2-40B4-BE49-F238E27FC236}">
                <a16:creationId xmlns:a16="http://schemas.microsoft.com/office/drawing/2014/main" id="{F111FDA2-9093-6F44-ACB6-850EFBE792D4}"/>
              </a:ext>
            </a:extLst>
          </p:cNvPr>
          <p:cNvSpPr>
            <a:spLocks noGrp="1"/>
          </p:cNvSpPr>
          <p:nvPr>
            <p:ph idx="1"/>
          </p:nvPr>
        </p:nvSpPr>
        <p:spPr/>
        <p:txBody>
          <a:bodyPr/>
          <a:lstStyle/>
          <a:p>
            <a:pPr eaLnBrk="1" hangingPunct="1">
              <a:lnSpc>
                <a:spcPct val="80000"/>
              </a:lnSpc>
            </a:pPr>
            <a:r>
              <a:rPr lang="en-US" altLang="en-US" sz="2200" dirty="0">
                <a:ea typeface="ＭＳ Ｐゴシック" panose="020B0600070205080204" pitchFamily="34" charset="-128"/>
              </a:rPr>
              <a:t>Risk adjusting the cash flows requires more than taking the expected cash flow across all scenarios, good and bad. You have to convert these expected cash flows into </a:t>
            </a:r>
            <a:r>
              <a:rPr lang="en-US" altLang="en-US" sz="2200" b="1" dirty="0">
                <a:ea typeface="ＭＳ Ｐゴシック" panose="020B0600070205080204" pitchFamily="34" charset="-128"/>
              </a:rPr>
              <a:t>certainty equivalent cash flows</a:t>
            </a:r>
            <a:r>
              <a:rPr lang="en-US" altLang="en-US" sz="2200" dirty="0">
                <a:ea typeface="ＭＳ Ｐゴシック" panose="020B0600070205080204" pitchFamily="34" charset="-128"/>
              </a:rPr>
              <a:t>.</a:t>
            </a:r>
          </a:p>
          <a:p>
            <a:pPr eaLnBrk="1" hangingPunct="1">
              <a:lnSpc>
                <a:spcPct val="80000"/>
              </a:lnSpc>
            </a:pPr>
            <a:r>
              <a:rPr lang="en-US" altLang="en-US" sz="2200" dirty="0">
                <a:ea typeface="ＭＳ Ｐゴシック" panose="020B0600070205080204" pitchFamily="34" charset="-128"/>
              </a:rPr>
              <a:t>There are two practical approaches to computing certainty equivalent cash flows. .</a:t>
            </a:r>
          </a:p>
          <a:p>
            <a:pPr lvl="1" eaLnBrk="1" hangingPunct="1">
              <a:lnSpc>
                <a:spcPct val="80000"/>
              </a:lnSpc>
            </a:pPr>
            <a:r>
              <a:rPr lang="en-US" altLang="en-US" sz="2000" dirty="0">
                <a:ea typeface="ＭＳ Ｐゴシック" panose="020B0600070205080204" pitchFamily="34" charset="-128"/>
              </a:rPr>
              <a:t> In the first, you </a:t>
            </a:r>
            <a:r>
              <a:rPr lang="en-US" altLang="en-US" sz="2000" b="1" dirty="0">
                <a:ea typeface="ＭＳ Ｐゴシック" panose="020B0600070205080204" pitchFamily="34" charset="-128"/>
              </a:rPr>
              <a:t>consider only those cash flows from a business that are "safe" </a:t>
            </a:r>
            <a:r>
              <a:rPr lang="en-US" altLang="en-US" sz="2000" dirty="0">
                <a:ea typeface="ＭＳ Ｐゴシック" panose="020B0600070205080204" pitchFamily="34" charset="-128"/>
              </a:rPr>
              <a:t>and that you can count on, when you do valuation. If you do so, and you are correct in your assessment, you don't have to risk adjust the cash flows. </a:t>
            </a:r>
          </a:p>
          <a:p>
            <a:pPr lvl="1" eaLnBrk="1" hangingPunct="1">
              <a:lnSpc>
                <a:spcPct val="80000"/>
              </a:lnSpc>
            </a:pPr>
            <a:r>
              <a:rPr lang="en-US" altLang="en-US" sz="2000" dirty="0">
                <a:ea typeface="ＭＳ Ｐゴシック" panose="020B0600070205080204" pitchFamily="34" charset="-128"/>
              </a:rPr>
              <a:t>The second variant is an interesting twist on dividends and a throw back to Ben Graham. To the extent that companies</a:t>
            </a:r>
            <a:r>
              <a:rPr lang="en-US" altLang="en-US" sz="2000" b="1" dirty="0">
                <a:ea typeface="ＭＳ Ｐゴシック" panose="020B0600070205080204" pitchFamily="34" charset="-128"/>
              </a:rPr>
              <a:t> are reluctant to cut dividends, once they initiate them, it can be argued that the dividends paid by a company reflects its view of how much of its earnings are certain</a:t>
            </a:r>
            <a:r>
              <a:rPr lang="en-US" altLang="en-US" sz="2000" dirty="0">
                <a:ea typeface="ＭＳ Ｐゴシック" panose="020B0600070205080204" pitchFamily="34" charset="-128"/>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B032226C-0E5F-5E47-8EB2-62647B76F76C}"/>
              </a:ext>
            </a:extLst>
          </p:cNvPr>
          <p:cNvSpPr>
            <a:spLocks noGrp="1"/>
          </p:cNvSpPr>
          <p:nvPr>
            <p:ph type="title"/>
          </p:nvPr>
        </p:nvSpPr>
        <p:spPr/>
        <p:txBody>
          <a:bodyPr/>
          <a:lstStyle/>
          <a:p>
            <a:r>
              <a:rPr lang="en-US" altLang="en-US"/>
              <a:t>Final thoughts about equity risk</a:t>
            </a:r>
          </a:p>
        </p:txBody>
      </p:sp>
      <p:sp>
        <p:nvSpPr>
          <p:cNvPr id="35842" name="Content Placeholder 2">
            <a:extLst>
              <a:ext uri="{FF2B5EF4-FFF2-40B4-BE49-F238E27FC236}">
                <a16:creationId xmlns:a16="http://schemas.microsoft.com/office/drawing/2014/main" id="{006BAE6C-F8F8-AA40-8937-F7BFDA840C4B}"/>
              </a:ext>
            </a:extLst>
          </p:cNvPr>
          <p:cNvSpPr>
            <a:spLocks noGrp="1"/>
          </p:cNvSpPr>
          <p:nvPr>
            <p:ph idx="1"/>
          </p:nvPr>
        </p:nvSpPr>
        <p:spPr/>
        <p:txBody>
          <a:bodyPr/>
          <a:lstStyle/>
          <a:p>
            <a:r>
              <a:rPr lang="en-US" altLang="en-US" b="1" dirty="0"/>
              <a:t>Explicit versus implicit</a:t>
            </a:r>
            <a:r>
              <a:rPr lang="en-US" altLang="en-US" dirty="0"/>
              <a:t>: There are plenty of analysts who steer away from discounted cash flow valuation and use relative valuation (multiples and comparable firms) because they are uncomfortable with measuring risk explicitly. The danger with implicit assumptions is that you can be lulled into a false sense of complacency, even as circumstances change. </a:t>
            </a:r>
          </a:p>
          <a:p>
            <a:r>
              <a:rPr lang="en-US" altLang="en-US" b="1" dirty="0"/>
              <a:t>Quantitative versus qualitative</a:t>
            </a:r>
            <a:r>
              <a:rPr lang="en-US" altLang="en-US" dirty="0"/>
              <a:t>: Analysts who use conventional risk and return models are accused of being too number oriented and not looking at qualitative factors enough. Perhaps, but the true test of whether you can do valuation is whether you can take stories that you hear about companies and convert them into numbers for the future. </a:t>
            </a:r>
          </a:p>
          <a:p>
            <a:r>
              <a:rPr lang="en-US" altLang="en-US" b="1" dirty="0"/>
              <a:t>Simple versus complicated</a:t>
            </a:r>
            <a:r>
              <a:rPr lang="en-US" altLang="en-US" dirty="0"/>
              <a:t>: Sometimes, less is more and you get your best assessments when you keep things simple.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4710</TotalTime>
  <Pages>96</Pages>
  <Words>2595</Words>
  <Application>Microsoft Macintosh PowerPoint</Application>
  <PresentationFormat>On-screen Show (4:3)</PresentationFormat>
  <Paragraphs>138</Paragraphs>
  <Slides>22</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Calibri</vt:lpstr>
      <vt:lpstr>Rockwell</vt:lpstr>
      <vt:lpstr>Rockwell Condensed</vt:lpstr>
      <vt:lpstr>Rockwell Extra Bold</vt:lpstr>
      <vt:lpstr>Symbol</vt:lpstr>
      <vt:lpstr>Times</vt:lpstr>
      <vt:lpstr>Wingdings</vt:lpstr>
      <vt:lpstr>Wingdings 2</vt:lpstr>
      <vt:lpstr>Slides2025</vt:lpstr>
      <vt:lpstr>Understanding Risk III: The risk in stocks</vt:lpstr>
      <vt:lpstr>The Risk in Equity</vt:lpstr>
      <vt:lpstr>1. The Price of Equity Risk</vt:lpstr>
      <vt:lpstr>The ubiquitous historical risk premium</vt:lpstr>
      <vt:lpstr>An Implied Equity Risk Premium</vt:lpstr>
      <vt:lpstr>An Updated Estimate: ERP in 2025</vt:lpstr>
      <vt:lpstr>The Implied ERP over time…</vt:lpstr>
      <vt:lpstr>II. Relative Risk</vt:lpstr>
      <vt:lpstr>I. Theory Based Models</vt:lpstr>
      <vt:lpstr>a. The Capital Asset Pricing Model</vt:lpstr>
      <vt:lpstr>The beta for a company: The standard regression</vt:lpstr>
      <vt:lpstr>Myths about beta</vt:lpstr>
      <vt:lpstr>b. The Arbitrage Pricing Model</vt:lpstr>
      <vt:lpstr>C. Multi-factor models</vt:lpstr>
      <vt:lpstr>II. Data-based models</vt:lpstr>
      <vt:lpstr>Fama-French and the factor zoo!</vt:lpstr>
      <vt:lpstr>III. Alternative models of Equity Risk</vt:lpstr>
      <vt:lpstr>a. Accounting based risk measures</vt:lpstr>
      <vt:lpstr>b. Proxy Models</vt:lpstr>
      <vt:lpstr>c. Market Implied risk measures</vt:lpstr>
      <vt:lpstr>d. Risk adjusted cash flows</vt:lpstr>
      <vt:lpstr>Final thoughts about equity risk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resource allocation decision (capital budgeting)</dc:title>
  <dc:subject/>
  <dc:creator>Aswath Damodaran</dc:creator>
  <cp:keywords/>
  <dc:description/>
  <cp:lastModifiedBy>Aswath Damodaran</cp:lastModifiedBy>
  <cp:revision>104</cp:revision>
  <cp:lastPrinted>2025-12-09T16:28:09Z</cp:lastPrinted>
  <dcterms:created xsi:type="dcterms:W3CDTF">1997-11-21T18:25:44Z</dcterms:created>
  <dcterms:modified xsi:type="dcterms:W3CDTF">2025-12-09T16:28:13Z</dcterms:modified>
</cp:coreProperties>
</file>