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906" r:id="rId1"/>
  </p:sldMasterIdLst>
  <p:notesMasterIdLst>
    <p:notesMasterId r:id="rId13"/>
  </p:notesMasterIdLst>
  <p:handoutMasterIdLst>
    <p:handoutMasterId r:id="rId14"/>
  </p:handoutMasterIdLst>
  <p:sldIdLst>
    <p:sldId id="256" r:id="rId2"/>
    <p:sldId id="2679" r:id="rId3"/>
    <p:sldId id="2680" r:id="rId4"/>
    <p:sldId id="2690" r:id="rId5"/>
    <p:sldId id="350" r:id="rId6"/>
    <p:sldId id="356" r:id="rId7"/>
    <p:sldId id="2692" r:id="rId8"/>
    <p:sldId id="2693" r:id="rId9"/>
    <p:sldId id="2694" r:id="rId10"/>
    <p:sldId id="2695" r:id="rId11"/>
    <p:sldId id="2691" r:id="rId12"/>
  </p:sldIdLst>
  <p:sldSz cx="9144000" cy="6858000" type="screen4x3"/>
  <p:notesSz cx="6858000" cy="9144000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161"/>
    <p:restoredTop sz="86393"/>
  </p:normalViewPr>
  <p:slideViewPr>
    <p:cSldViewPr>
      <p:cViewPr varScale="1">
        <p:scale>
          <a:sx n="112" d="100"/>
          <a:sy n="112" d="100"/>
        </p:scale>
        <p:origin x="1632" y="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919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" d="1"/>
        <a:sy n="1" d="1"/>
      </p:scale>
      <p:origin x="0" y="7744"/>
    </p:cViewPr>
  </p:sorterViewPr>
  <p:notesViewPr>
    <p:cSldViewPr>
      <p:cViewPr varScale="1">
        <p:scale>
          <a:sx n="206" d="100"/>
          <a:sy n="206" d="100"/>
        </p:scale>
        <p:origin x="7272" y="176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58060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9350" y="692150"/>
            <a:ext cx="4559300" cy="34163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2051" name="Rectangle 3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0487" tIns="44450" rIns="90487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notes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1371282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-65" charset="0"/>
        <a:ea typeface="ＭＳ Ｐゴシック" pitchFamily="-65" charset="-128"/>
        <a:cs typeface="ＭＳ Ｐゴシック" pitchFamily="-65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-65" charset="0"/>
        <a:ea typeface="ＭＳ Ｐゴシック" pitchFamily="-65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-65" charset="0"/>
        <a:ea typeface="ＭＳ Ｐゴシック" pitchFamily="-65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-65" charset="0"/>
        <a:ea typeface="ＭＳ Ｐゴシック" pitchFamily="-65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-65" charset="0"/>
        <a:ea typeface="ＭＳ Ｐゴシック" pitchFamily="-65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741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dirty="0">
                <a:latin typeface="Times" charset="0"/>
                <a:ea typeface="ＭＳ Ｐゴシック" charset="-128"/>
              </a:rPr>
              <a:t>Sets the agenda for the class. This is a class that will be focused on the big picture of corporate finance rather than details, theories or models on a piecemeal basis.</a:t>
            </a:r>
          </a:p>
        </p:txBody>
      </p:sp>
    </p:spTree>
    <p:extLst>
      <p:ext uri="{BB962C8B-B14F-4D97-AF65-F5344CB8AC3E}">
        <p14:creationId xmlns:p14="http://schemas.microsoft.com/office/powerpoint/2010/main" val="7319805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50938" y="692150"/>
            <a:ext cx="4556125" cy="3416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79753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50938" y="692150"/>
            <a:ext cx="4556125" cy="3416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47571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50938" y="692150"/>
            <a:ext cx="4556125" cy="3416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3172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50938" y="692150"/>
            <a:ext cx="4556125" cy="3416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02251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50938" y="692150"/>
            <a:ext cx="4556125" cy="3416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to other crypto current </a:t>
            </a:r>
            <a:r>
              <a:rPr lang="en-US" dirty="0" err="1"/>
              <a:t>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88937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50938" y="692150"/>
            <a:ext cx="4556125" cy="3416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12324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50938" y="692150"/>
            <a:ext cx="4556125" cy="3416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03476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5800" y="1346947"/>
            <a:ext cx="7772400" cy="80683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85800" y="4282763"/>
            <a:ext cx="7772400" cy="80683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685800" y="1484779"/>
            <a:ext cx="7772400" cy="2743200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/>
          <p:cNvGrpSpPr>
            <a:grpSpLocks noChangeAspect="1"/>
          </p:cNvGrpSpPr>
          <p:nvPr/>
        </p:nvGrpSpPr>
        <p:grpSpPr>
          <a:xfrm>
            <a:off x="7234780" y="4107023"/>
            <a:ext cx="914400" cy="914400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88670" y="1432223"/>
            <a:ext cx="759333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6400" b="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02386" y="4389120"/>
            <a:ext cx="5918454" cy="1069848"/>
          </a:xfrm>
        </p:spPr>
        <p:txBody>
          <a:bodyPr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‹#›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12805" y="6272785"/>
            <a:ext cx="4745736" cy="365125"/>
          </a:xfrm>
        </p:spPr>
        <p:txBody>
          <a:bodyPr/>
          <a:lstStyle/>
          <a:p>
            <a:pPr>
              <a:defRPr/>
            </a:pPr>
            <a:r>
              <a:rPr lang="en-US"/>
              <a:t>Aswath Damodaran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244280" y="4227195"/>
            <a:ext cx="895401" cy="640080"/>
          </a:xfrm>
        </p:spPr>
        <p:txBody>
          <a:bodyPr/>
          <a:lstStyle>
            <a:lvl1pPr>
              <a:defRPr sz="2800" b="1"/>
            </a:lvl1pPr>
          </a:lstStyle>
          <a:p>
            <a:pPr>
              <a:defRPr/>
            </a:pPr>
            <a:fld id="{4C5286E6-5547-234B-885D-6357E1FFFB2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532666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33400"/>
            <a:ext cx="7772400" cy="1295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28800"/>
            <a:ext cx="7772400" cy="4343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BC42F-EA91-460E-9436-9A6C9B1CB0C6}" type="datetimeFigureOut">
              <a:rPr lang="en-US" smtClean="0"/>
              <a:t>12/18/25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Aswath Damodaran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56957D-722A-6B46-85F9-FD2D36E7132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8367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9144000" cy="1940010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346" y="1225296"/>
            <a:ext cx="696087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6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4330" y="5020056"/>
            <a:ext cx="6789420" cy="1066800"/>
          </a:xfrm>
        </p:spPr>
        <p:txBody>
          <a:bodyPr anchor="t">
            <a:normAutofit/>
          </a:bodyPr>
          <a:lstStyle>
            <a:lvl1pPr marL="0" indent="0">
              <a:buNone/>
              <a:defRPr sz="1800" b="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45251" y="6272785"/>
            <a:ext cx="1983232" cy="365125"/>
          </a:xfr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altLang="en-US"/>
              <a:t>‹#›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36099" y="6272784"/>
            <a:ext cx="4745736" cy="365125"/>
          </a:xfr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Aswath Damodaran</a:t>
            </a:r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633862" y="2430623"/>
            <a:ext cx="914400" cy="914400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450" y="2508607"/>
            <a:ext cx="891224" cy="720332"/>
          </a:xfrm>
        </p:spPr>
        <p:txBody>
          <a:bodyPr/>
          <a:lstStyle>
            <a:lvl1pPr>
              <a:defRPr sz="2800"/>
            </a:lvl1pPr>
          </a:lstStyle>
          <a:p>
            <a:pPr>
              <a:defRPr/>
            </a:pPr>
            <a:fld id="{14ABDCE2-D956-E54D-ADBB-4399C2D4DD4D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841449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60"/>
            <a:ext cx="365760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92218" y="2194560"/>
            <a:ext cx="365760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Aswath Damodaran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341184-0A10-C640-A269-D0E38C86BE5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856061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48256"/>
            <a:ext cx="365760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2743200"/>
            <a:ext cx="365760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20793" y="2048256"/>
            <a:ext cx="365760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20793" y="2743200"/>
            <a:ext cx="365760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‹#›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Aswath Damodaran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7DC1DB-205D-C346-95D9-915883FF7D4D}" type="slidenum">
              <a:rPr lang="en-US" altLang="en-US" smtClean="0"/>
              <a:pPr>
                <a:defRPr/>
              </a:pPr>
              <a:t>‹#›</a:t>
            </a:fld>
            <a:endParaRPr lang="en-US" altLang="en-US" sz="1400">
              <a:solidFill>
                <a:srgbClr val="FFFFFF"/>
              </a:solidFill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6676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altLang="en-US"/>
              <a:t>‹#›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Aswath Damodaran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3B87315-7206-F144-AA88-2903FD2B812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65198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‹#›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Aswath Damodaran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2F56170-3C8C-414E-BC71-7AB895FC704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043775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6227806" y="1"/>
            <a:ext cx="2916194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12230" y="685800"/>
            <a:ext cx="2400300" cy="1737360"/>
          </a:xfrm>
        </p:spPr>
        <p:txBody>
          <a:bodyPr anchor="b">
            <a:normAutofit/>
          </a:bodyPr>
          <a:lstStyle>
            <a:lvl1pPr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685800"/>
            <a:ext cx="5033772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12230" y="2423160"/>
            <a:ext cx="24003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35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8522664" y="6255258"/>
            <a:ext cx="393192" cy="393192"/>
            <a:chOff x="8532189" y="5068824"/>
            <a:chExt cx="393192" cy="393192"/>
          </a:xfrm>
        </p:grpSpPr>
        <p:sp>
          <p:nvSpPr>
            <p:cNvPr id="13" name="Oval 12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4" name="Oval 13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‹#›</a:t>
            </a: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Aswath Damodaran</a:t>
            </a: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7DC1DB-205D-C346-95D9-915883FF7D4D}" type="slidenum">
              <a:rPr lang="en-US" altLang="en-US" smtClean="0"/>
              <a:pPr>
                <a:defRPr/>
              </a:pPr>
              <a:t>‹#›</a:t>
            </a:fld>
            <a:endParaRPr lang="en-US" altLang="en-US" sz="14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45683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6227806" y="1"/>
            <a:ext cx="2916194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12230" y="685800"/>
            <a:ext cx="2400300" cy="1737360"/>
          </a:xfrm>
        </p:spPr>
        <p:txBody>
          <a:bodyPr anchor="b">
            <a:normAutofit/>
          </a:bodyPr>
          <a:lstStyle>
            <a:lvl1pPr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227805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12230" y="2423160"/>
            <a:ext cx="24003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35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8522664" y="6255258"/>
            <a:ext cx="393192" cy="393192"/>
            <a:chOff x="8532189" y="5068824"/>
            <a:chExt cx="393192" cy="393192"/>
          </a:xfrm>
        </p:grpSpPr>
        <p:sp>
          <p:nvSpPr>
            <p:cNvPr id="13" name="Oval 12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4" name="Oval 13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‹#›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5798C9-9B7A-404E-A9E6-E21C17195338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63520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‹#›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Aswath Damodaran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C755F8-10FA-524E-94E3-91EA05DFE76A}" type="slidenum">
              <a:rPr lang="en-US" altLang="en-US" smtClean="0"/>
              <a:pPr>
                <a:defRPr/>
              </a:pPr>
              <a:t>‹#›</a:t>
            </a:fld>
            <a:endParaRPr lang="en-US" altLang="en-US" sz="14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23537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533400"/>
            <a:ext cx="1914525" cy="5638800"/>
          </a:xfrm>
        </p:spPr>
        <p:txBody>
          <a:bodyPr vert="eaVert"/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0100" y="533400"/>
            <a:ext cx="5629275" cy="5638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‹#›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Aswath Damodaran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DD5C58-AE51-FE44-8E89-5A81A0EA128A}" type="slidenum">
              <a:rPr lang="en-US" altLang="en-US" smtClean="0"/>
              <a:pPr>
                <a:defRPr/>
              </a:pPr>
              <a:t>‹#›</a:t>
            </a:fld>
            <a:endParaRPr lang="en-US" altLang="en-US" sz="14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50808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8522664" y="6255258"/>
            <a:ext cx="393192" cy="393192"/>
            <a:chOff x="8532189" y="5068824"/>
            <a:chExt cx="393192" cy="393192"/>
          </a:xfrm>
        </p:grpSpPr>
        <p:sp>
          <p:nvSpPr>
            <p:cNvPr id="8" name="Oval 7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9" name="Oval 8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0" y="484632"/>
            <a:ext cx="7772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21408"/>
            <a:ext cx="7772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2368" y="6272785"/>
            <a:ext cx="24551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altLang="en-US"/>
              <a:t>‹#›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272785"/>
            <a:ext cx="474573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Aswath Damodaran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="1" spc="-70" baseline="0">
                <a:solidFill>
                  <a:srgbClr val="FFFFFF"/>
                </a:solidFill>
                <a:latin typeface="+mn-lt"/>
              </a:defRPr>
            </a:lvl1pPr>
          </a:lstStyle>
          <a:p>
            <a:pPr>
              <a:defRPr/>
            </a:pPr>
            <a:fld id="{8C7DC1DB-205D-C346-95D9-915883FF7D4D}" type="slidenum">
              <a:rPr lang="en-US" altLang="en-US" smtClean="0"/>
              <a:pPr>
                <a:defRPr/>
              </a:pPr>
              <a:t>‹#›</a:t>
            </a:fld>
            <a:endParaRPr lang="en-US" altLang="en-US" sz="14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04902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7" r:id="rId1"/>
    <p:sldLayoutId id="2147483908" r:id="rId2"/>
    <p:sldLayoutId id="2147483909" r:id="rId3"/>
    <p:sldLayoutId id="2147483910" r:id="rId4"/>
    <p:sldLayoutId id="2147483911" r:id="rId5"/>
    <p:sldLayoutId id="2147483912" r:id="rId6"/>
    <p:sldLayoutId id="2147483913" r:id="rId7"/>
    <p:sldLayoutId id="2147483914" r:id="rId8"/>
    <p:sldLayoutId id="2147483915" r:id="rId9"/>
    <p:sldLayoutId id="2147483916" r:id="rId10"/>
    <p:sldLayoutId id="214748391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200" b="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2"/>
          <p:cNvSpPr>
            <a:spLocks noGrp="1" noChangeArrowheads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>
                <a:ea typeface="+mj-ea"/>
                <a:cs typeface="+mj-cs"/>
              </a:rPr>
              <a:t>Alternative investing: The Bitcoin/Crypto question</a:t>
            </a:r>
          </a:p>
        </p:txBody>
      </p:sp>
      <p:sp>
        <p:nvSpPr>
          <p:cNvPr id="4098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dirty="0">
                <a:ea typeface="+mn-ea"/>
                <a:cs typeface="+mn-cs"/>
              </a:rPr>
              <a:t>Millennial Gold?</a:t>
            </a:r>
          </a:p>
        </p:txBody>
      </p:sp>
      <p:sp>
        <p:nvSpPr>
          <p:cNvPr id="16387" name="TextBox 1"/>
          <p:cNvSpPr txBox="1">
            <a:spLocks noChangeArrowheads="1"/>
          </p:cNvSpPr>
          <p:nvPr/>
        </p:nvSpPr>
        <p:spPr bwMode="auto">
          <a:xfrm>
            <a:off x="6248400" y="2222500"/>
            <a:ext cx="1841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charset="2"/>
              <a:buChar char=""/>
              <a:defRPr sz="28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charset="2"/>
              <a:buChar char=""/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charset="2"/>
              <a:buChar char=""/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>
              <a:spcBef>
                <a:spcPts val="400"/>
              </a:spcBef>
              <a:buClr>
                <a:srgbClr val="A04DA3"/>
              </a:buClr>
              <a:buSzPct val="75000"/>
              <a:buFont typeface="Wingdings" charset="2"/>
              <a:buChar char="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>
              <a:spcBef>
                <a:spcPts val="400"/>
              </a:spcBef>
              <a:buClr>
                <a:srgbClr val="C4652D"/>
              </a:buClr>
              <a:buSzPct val="65000"/>
              <a:buFont typeface="Wingdings" charset="2"/>
              <a:buChar char="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C4652D"/>
              </a:buClr>
              <a:buSzPct val="65000"/>
              <a:buFont typeface="Wingdings" charset="2"/>
              <a:buChar char="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C4652D"/>
              </a:buClr>
              <a:buSzPct val="65000"/>
              <a:buFont typeface="Wingdings" charset="2"/>
              <a:buChar char="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C4652D"/>
              </a:buClr>
              <a:buSzPct val="65000"/>
              <a:buFont typeface="Wingdings" charset="2"/>
              <a:buChar char="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C4652D"/>
              </a:buClr>
              <a:buSzPct val="65000"/>
              <a:buFont typeface="Wingdings" charset="2"/>
              <a:buChar char="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>
              <a:latin typeface="Times" charset="0"/>
            </a:endParaRP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B74547-B31F-6F0F-0239-13D1F91C55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origins of bitcoin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817F6C9-5FFA-5FF6-02FE-86F6B0BBA7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/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The origin story for Bitcoin matters since it helps us understand both its appeal and its structure</a:t>
            </a:r>
            <a:r>
              <a:rPr lang="en-US" b="1" i="0" u="none" strike="noStrike" dirty="0">
                <a:solidFill>
                  <a:srgbClr val="000000"/>
                </a:solidFill>
                <a:effectLst/>
                <a:latin typeface="-webkit-standard"/>
              </a:rPr>
              <a:t>. It was born in November 2008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, two months into one of the worst financial crises of the last century, with banks and governments viewed as largely responsible for the mess. </a:t>
            </a:r>
          </a:p>
          <a:p>
            <a:pPr algn="l"/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Not surprisingly, </a:t>
            </a:r>
            <a:r>
              <a:rPr lang="en-US" b="1" i="0" u="none" strike="noStrike" dirty="0">
                <a:solidFill>
                  <a:srgbClr val="000000"/>
                </a:solidFill>
                <a:effectLst/>
                <a:latin typeface="-webkit-standard"/>
              </a:rPr>
              <a:t>Bitcoin was built on the presumption that you cannot trust these institutions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, and its biggest innovation was the </a:t>
            </a:r>
            <a:r>
              <a:rPr lang="en-US" b="0" i="1" u="none" strike="noStrike" dirty="0">
                <a:solidFill>
                  <a:srgbClr val="000000"/>
                </a:solidFill>
                <a:effectLst/>
                <a:latin typeface="-webkit-standard"/>
              </a:rPr>
              <a:t>blockchain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, designed as a way of crowd-checking transactions and preserving transaction integrity. </a:t>
            </a:r>
          </a:p>
          <a:p>
            <a:pPr algn="l"/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I have long described Bitcoin as </a:t>
            </a:r>
            <a:r>
              <a:rPr lang="en-US" b="1" i="0" u="none" strike="noStrike" dirty="0">
                <a:solidFill>
                  <a:srgbClr val="000000"/>
                </a:solidFill>
                <a:effectLst/>
                <a:latin typeface="-webkit-standard"/>
              </a:rPr>
              <a:t>a currency designed by the paranoid for the paranoid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, and I have never meant that as a critique, since in the  untrustworthy world that we live in, paranoia is a justifiable posture.</a:t>
            </a:r>
          </a:p>
        </p:txBody>
      </p:sp>
    </p:spTree>
    <p:extLst>
      <p:ext uri="{BB962C8B-B14F-4D97-AF65-F5344CB8AC3E}">
        <p14:creationId xmlns:p14="http://schemas.microsoft.com/office/powerpoint/2010/main" val="21755903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D81216-8C7F-1676-6320-7D9AA43D8B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And its price magic!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71C0EB8-83DD-0579-C062-16C55247CEE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563717" y="1828800"/>
            <a:ext cx="6016565" cy="434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11202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C04073-5F03-0BCD-7B34-92888760AF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Bitcoin: what is it?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D2C5E5F-EE0C-1DFA-F3D3-A4B01FB10B3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85800" y="2323992"/>
            <a:ext cx="7772400" cy="3353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23453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Bitcoin?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Bitcoin is </a:t>
            </a:r>
            <a:r>
              <a:rPr lang="en-US" b="1" dirty="0"/>
              <a:t>not an asset</a:t>
            </a:r>
            <a:r>
              <a:rPr lang="en-US" dirty="0"/>
              <a:t>, since it does not generate cash flows standing alone for those who hold it (until you sell it) and it is not a commodity, because it is not raw material that can be used in the production of something useful.  </a:t>
            </a:r>
          </a:p>
          <a:p>
            <a:r>
              <a:rPr lang="en-US" dirty="0"/>
              <a:t>The choice then becomes </a:t>
            </a:r>
            <a:r>
              <a:rPr lang="en-US" b="1" dirty="0"/>
              <a:t>whether it is a currency or a collectible</a:t>
            </a:r>
            <a:r>
              <a:rPr lang="en-US" dirty="0"/>
              <a:t>, with some of its supporters tilting towards the former and some the latter. </a:t>
            </a:r>
          </a:p>
          <a:p>
            <a:r>
              <a:rPr lang="en-US" dirty="0"/>
              <a:t>Questions about pricing then boil down to </a:t>
            </a:r>
            <a:r>
              <a:rPr lang="en-US" b="1" dirty="0"/>
              <a:t>whether you think bitcoin is a good currency or collectible.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74964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Reality Checks with Bitcoin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You cannot value Bitcoin</a:t>
            </a:r>
            <a:r>
              <a:rPr lang="en-US" dirty="0"/>
              <a:t>, you can only price it: Any one who claims to value Bitcoin either has a very different definition of value than I do or is just making up stuff as he or she goes along.</a:t>
            </a:r>
          </a:p>
          <a:p>
            <a:pPr lvl="1"/>
            <a:r>
              <a:rPr lang="en-US" b="1" dirty="0"/>
              <a:t>If a currency, it will be judged based upon its use as a currency</a:t>
            </a:r>
            <a:r>
              <a:rPr lang="en-US" dirty="0"/>
              <a:t>:. If it is accepted widely as a medium of exchange and is stable enough to be a store of value, it should command a high price. </a:t>
            </a:r>
          </a:p>
          <a:p>
            <a:pPr lvl="1"/>
            <a:r>
              <a:rPr lang="en-US" b="1" dirty="0"/>
              <a:t>If it is a collectible, it will be judged on whether it is a good collectible</a:t>
            </a:r>
            <a:r>
              <a:rPr lang="en-US" dirty="0"/>
              <a:t>: If it is a good collectible, it could compete with gold, especially among younger investors.</a:t>
            </a:r>
          </a:p>
          <a:p>
            <a:r>
              <a:rPr lang="en-US" b="1" dirty="0"/>
              <a:t>You don't invest in Bitcoin, you trade it</a:t>
            </a:r>
            <a:r>
              <a:rPr lang="en-US" dirty="0"/>
              <a:t>: Since you cannot value Bitcoin, you don't have a critical ingredient that you need to be an investor. You can trade Bitcoin and become wealthy doing so, but it is because you are a good trader.</a:t>
            </a:r>
          </a:p>
        </p:txBody>
      </p:sp>
    </p:spTree>
    <p:extLst>
      <p:ext uri="{BB962C8B-B14F-4D97-AF65-F5344CB8AC3E}">
        <p14:creationId xmlns:p14="http://schemas.microsoft.com/office/powerpoint/2010/main" val="13478762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05A4E7-B0EC-18D7-E6F1-71D0D25824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Bitcoin as currency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ADE2BB-7B96-B105-98BB-A1C42DC222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Almost two decades into its existence, </a:t>
            </a:r>
            <a:r>
              <a:rPr lang="en-US" b="1" dirty="0"/>
              <a:t>Bitcoin has struggled on the currency front</a:t>
            </a:r>
            <a:r>
              <a:rPr lang="en-US" dirty="0"/>
              <a:t>, and while there are pockets where it has gained acceptance, its design had made it inefficient, and its volatility has impeded its adoption as a medium of exchange. </a:t>
            </a:r>
          </a:p>
          <a:p>
            <a:r>
              <a:rPr lang="en-US" dirty="0"/>
              <a:t>While some of that may reflect </a:t>
            </a:r>
            <a:r>
              <a:rPr lang="en-US" b="1" dirty="0"/>
              <a:t>institutional barriers to use (legal and regulatory)</a:t>
            </a:r>
            <a:r>
              <a:rPr lang="en-US" dirty="0"/>
              <a:t> and the fact that it is a young currency, it is troubling that its use has not increased even as regulatory barriers have fallen, and more people know of its existence.</a:t>
            </a:r>
          </a:p>
          <a:p>
            <a:r>
              <a:rPr lang="en-US" dirty="0"/>
              <a:t>While some of the inefficiencies may decrease with usage, </a:t>
            </a:r>
            <a:r>
              <a:rPr lang="en-US" b="1" dirty="0"/>
              <a:t>some are built into the design of the currency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Crowd-checking transactions will be more expensive than trust-based transactions</a:t>
            </a:r>
          </a:p>
          <a:p>
            <a:pPr lvl="1"/>
            <a:r>
              <a:rPr lang="en-US" dirty="0"/>
              <a:t>No healthy currency has a finite limit on its units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69974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2B191A-45FF-833C-0F15-58DDC98BF7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Bitcoin as collectible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761C53-5272-2881-6326-151D22E188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b="1" dirty="0"/>
              <a:t>Bitcoin is scarce</a:t>
            </a:r>
            <a:r>
              <a:rPr lang="en-US" dirty="0"/>
              <a:t>:  The algorithm-imposed limits on Bitcoin effectively mean that it will be scarce and if it is scarce, it will have value.</a:t>
            </a:r>
          </a:p>
          <a:p>
            <a:pPr marL="274320" lvl="1" indent="0">
              <a:buNone/>
            </a:pPr>
            <a:r>
              <a:rPr lang="en-US" dirty="0"/>
              <a:t>Counter: Bitcoin may have scarcity, but what if you opened the space up to other crypto currencies that resemble bitcoin’s design, i.e., create bitcoin alchemy.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/>
              <a:t>Bitcoin is desirable</a:t>
            </a:r>
            <a:r>
              <a:rPr lang="en-US" dirty="0"/>
              <a:t>: Advocates for bitcoin argue that the rising price of bitcoin is an illustration of its desirability.</a:t>
            </a:r>
          </a:p>
          <a:p>
            <a:pPr marL="274320" lvl="1" indent="0">
              <a:buNone/>
            </a:pPr>
            <a:r>
              <a:rPr lang="en-US" dirty="0"/>
              <a:t>Counter: Bitcoin has been around only two decades. Will it be still desirable in two decades.</a:t>
            </a:r>
          </a:p>
          <a:p>
            <a:pPr marL="274320" lvl="1" indent="0">
              <a:buNone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15496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E28391-4E5C-8E78-0970-67D28B33BF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collectible test!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8B97D38-C236-8CC5-E827-5E035BAEF6D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85800" y="2733633"/>
            <a:ext cx="7772400" cy="2533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3630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9E1CDA-7AC5-FB60-7272-A755B45951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cryptos…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56ABFB-AFFD-0057-A5AE-8723DB5138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Cryptos can </a:t>
            </a:r>
            <a:r>
              <a:rPr lang="en-US" b="1" dirty="0"/>
              <a:t>range the spectrum </a:t>
            </a:r>
            <a:r>
              <a:rPr lang="en-US" dirty="0"/>
              <a:t>from assets to commodities to collectibles to currencies, and no one size fits all.</a:t>
            </a:r>
          </a:p>
          <a:p>
            <a:pPr lvl="1"/>
            <a:r>
              <a:rPr lang="en-US" dirty="0"/>
              <a:t>There are </a:t>
            </a:r>
            <a:r>
              <a:rPr lang="en-US" b="1" dirty="0"/>
              <a:t>crypto tokens </a:t>
            </a:r>
            <a:r>
              <a:rPr lang="en-US" dirty="0"/>
              <a:t>that can be asset-like insofar as they are expected to generate cash flows. </a:t>
            </a:r>
          </a:p>
          <a:p>
            <a:pPr lvl="1"/>
            <a:r>
              <a:rPr lang="en-US" dirty="0"/>
              <a:t>To the extent that a crypto is an ingredient in a process that becomes in wide use, </a:t>
            </a:r>
            <a:r>
              <a:rPr lang="en-US" b="1" dirty="0"/>
              <a:t>it can take on the characteristics of a commodity</a:t>
            </a:r>
            <a:r>
              <a:rPr lang="en-US" dirty="0"/>
              <a:t>.  Thus, if blockchains become commonplace in business, and a crypto (say ether) is a better lubricant, you can build a model of charging for its use and value as a commodity.</a:t>
            </a:r>
          </a:p>
        </p:txBody>
      </p:sp>
    </p:spTree>
    <p:extLst>
      <p:ext uri="{BB962C8B-B14F-4D97-AF65-F5344CB8AC3E}">
        <p14:creationId xmlns:p14="http://schemas.microsoft.com/office/powerpoint/2010/main" val="18845245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C117E7-BCB4-2813-72A6-C540BD9336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Bitcoin in your portfolio!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24D009-FB21-97F4-8F34-182E05CFC7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Bitcoin as add on: </a:t>
            </a:r>
            <a:r>
              <a:rPr lang="en-US" dirty="0"/>
              <a:t>Like gold, bitcoin can be added to a portfolio of mostly financial assets, with the hope that it will be a hedge against catastrophe, but for this to work, it has to fundamentally change in behavior (and perhaps even investor base).</a:t>
            </a:r>
          </a:p>
          <a:p>
            <a:r>
              <a:rPr lang="en-US" b="1" dirty="0"/>
              <a:t>Bitcoin as a trade: </a:t>
            </a:r>
            <a:r>
              <a:rPr lang="en-US" dirty="0"/>
              <a:t>The wild swings in price that have characterized bitcoin make for a trading dream, since if you can play mood and momentum well, you will be enriched.</a:t>
            </a:r>
            <a:endParaRPr lang="en-US" b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300814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ood Type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{4ED3E472-F967-4B46-B9EF-D8C12DA60E0B}tf10001070</Template>
  <TotalTime>51297</TotalTime>
  <Pages>13</Pages>
  <Words>912</Words>
  <Application>Microsoft Macintosh PowerPoint</Application>
  <PresentationFormat>On-screen Show (4:3)</PresentationFormat>
  <Paragraphs>40</Paragraphs>
  <Slides>11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9" baseType="lpstr">
      <vt:lpstr>-webkit-standard</vt:lpstr>
      <vt:lpstr>Calibri</vt:lpstr>
      <vt:lpstr>Rockwell</vt:lpstr>
      <vt:lpstr>Rockwell Condensed</vt:lpstr>
      <vt:lpstr>Rockwell Extra Bold</vt:lpstr>
      <vt:lpstr>Times</vt:lpstr>
      <vt:lpstr>Wingdings</vt:lpstr>
      <vt:lpstr>Wood Type</vt:lpstr>
      <vt:lpstr>Alternative investing: The Bitcoin/Crypto question</vt:lpstr>
      <vt:lpstr>The origins of bitcoin</vt:lpstr>
      <vt:lpstr>And its price magic!</vt:lpstr>
      <vt:lpstr>Bitcoin: what is it?</vt:lpstr>
      <vt:lpstr>What is Bitcoin?</vt:lpstr>
      <vt:lpstr>Reality Checks with Bitcoin</vt:lpstr>
      <vt:lpstr>Bitcoin as currency</vt:lpstr>
      <vt:lpstr>Bitcoin as collectible</vt:lpstr>
      <vt:lpstr>The collectible test!</vt:lpstr>
      <vt:lpstr>Other cryptos…</vt:lpstr>
      <vt:lpstr>Bitcoin in your portfolio!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Corporate Finance</dc:title>
  <dc:subject/>
  <dc:creator>Aswath Damodaran</dc:creator>
  <cp:keywords/>
  <dc:description/>
  <cp:lastModifiedBy>Aswath Damodaran</cp:lastModifiedBy>
  <cp:revision>334</cp:revision>
  <cp:lastPrinted>2025-12-18T18:26:20Z</cp:lastPrinted>
  <dcterms:created xsi:type="dcterms:W3CDTF">2010-01-13T22:41:50Z</dcterms:created>
  <dcterms:modified xsi:type="dcterms:W3CDTF">2025-12-18T18:30:22Z</dcterms:modified>
</cp:coreProperties>
</file>