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906" r:id="rId1"/>
  </p:sldMasterIdLst>
  <p:notesMasterIdLst>
    <p:notesMasterId r:id="rId15"/>
  </p:notesMasterIdLst>
  <p:handoutMasterIdLst>
    <p:handoutMasterId r:id="rId16"/>
  </p:handoutMasterIdLst>
  <p:sldIdLst>
    <p:sldId id="256" r:id="rId2"/>
    <p:sldId id="2690" r:id="rId3"/>
    <p:sldId id="2691" r:id="rId4"/>
    <p:sldId id="2698" r:id="rId5"/>
    <p:sldId id="2689" r:id="rId6"/>
    <p:sldId id="2702" r:id="rId7"/>
    <p:sldId id="2693" r:id="rId8"/>
    <p:sldId id="2699" r:id="rId9"/>
    <p:sldId id="2704" r:id="rId10"/>
    <p:sldId id="2694" r:id="rId11"/>
    <p:sldId id="2706" r:id="rId12"/>
    <p:sldId id="2707" r:id="rId13"/>
    <p:sldId id="2701" r:id="rId14"/>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53"/>
    <p:restoredTop sz="86393"/>
  </p:normalViewPr>
  <p:slideViewPr>
    <p:cSldViewPr>
      <p:cViewPr varScale="1">
        <p:scale>
          <a:sx n="112" d="100"/>
          <a:sy n="112" d="100"/>
        </p:scale>
        <p:origin x="1696" y="192"/>
      </p:cViewPr>
      <p:guideLst>
        <p:guide orient="horz" pos="2160"/>
        <p:guide pos="2880"/>
      </p:guideLst>
    </p:cSldViewPr>
  </p:slideViewPr>
  <p:outlineViewPr>
    <p:cViewPr>
      <p:scale>
        <a:sx n="33" d="100"/>
        <a:sy n="33" d="100"/>
      </p:scale>
      <p:origin x="0" y="-9192"/>
    </p:cViewPr>
  </p:outlineViewPr>
  <p:notesTextViewPr>
    <p:cViewPr>
      <p:scale>
        <a:sx n="100" d="100"/>
        <a:sy n="100" d="100"/>
      </p:scale>
      <p:origin x="0" y="0"/>
    </p:cViewPr>
  </p:notesTextViewPr>
  <p:sorterViewPr>
    <p:cViewPr>
      <p:scale>
        <a:sx n="1" d="1"/>
        <a:sy n="1" d="1"/>
      </p:scale>
      <p:origin x="0" y="7744"/>
    </p:cViewPr>
  </p:sorterViewPr>
  <p:notesViewPr>
    <p:cSldViewPr>
      <p:cViewPr varScale="1">
        <p:scale>
          <a:sx n="206" d="100"/>
          <a:sy n="206" d="100"/>
        </p:scale>
        <p:origin x="7272" y="17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8060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9137128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extLst>
      <p:ext uri="{BB962C8B-B14F-4D97-AF65-F5344CB8AC3E}">
        <p14:creationId xmlns:p14="http://schemas.microsoft.com/office/powerpoint/2010/main" val="731980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5317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18641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76498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07433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809895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a:p>
            <a:endParaRPr lang="en-US" dirty="0"/>
          </a:p>
        </p:txBody>
      </p:sp>
    </p:spTree>
    <p:extLst>
      <p:ext uri="{BB962C8B-B14F-4D97-AF65-F5344CB8AC3E}">
        <p14:creationId xmlns:p14="http://schemas.microsoft.com/office/powerpoint/2010/main" val="36907201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a:t>
            </a:r>
          </a:p>
        </p:txBody>
      </p:sp>
    </p:spTree>
    <p:extLst>
      <p:ext uri="{BB962C8B-B14F-4D97-AF65-F5344CB8AC3E}">
        <p14:creationId xmlns:p14="http://schemas.microsoft.com/office/powerpoint/2010/main" val="1828744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926519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5733958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r>
              <a:rPr lang="en-US" altLang="en-US"/>
              <a:t>‹#›</a:t>
            </a:r>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4C5286E6-5547-234B-885D-6357E1FFFB26}" type="slidenum">
              <a:rPr lang="en-US" altLang="en-US" smtClean="0"/>
              <a:pPr>
                <a:defRPr/>
              </a:pPr>
              <a:t>‹#›</a:t>
            </a:fld>
            <a:endParaRPr lang="en-US" altLang="en-US"/>
          </a:p>
        </p:txBody>
      </p:sp>
    </p:spTree>
    <p:extLst>
      <p:ext uri="{BB962C8B-B14F-4D97-AF65-F5344CB8AC3E}">
        <p14:creationId xmlns:p14="http://schemas.microsoft.com/office/powerpoint/2010/main" val="3853266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772400" cy="1295400"/>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828800"/>
            <a:ext cx="77724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D6BC42F-EA91-460E-9436-9A6C9B1CB0C6}" type="datetimeFigureOut">
              <a:rPr lang="en-US" smtClean="0"/>
              <a:t>12/18/25</a:t>
            </a:fld>
            <a:endParaRPr lang="en-US" dirty="0"/>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EC56957D-722A-6B46-85F9-FD2D36E71320}" type="slidenum">
              <a:rPr lang="en-US" altLang="en-US" smtClean="0"/>
              <a:pPr>
                <a:defRPr/>
              </a:pPr>
              <a:t>‹#›</a:t>
            </a:fld>
            <a:endParaRPr lang="en-US" altLang="en-US"/>
          </a:p>
        </p:txBody>
      </p:sp>
    </p:spTree>
    <p:extLst>
      <p:ext uri="{BB962C8B-B14F-4D97-AF65-F5344CB8AC3E}">
        <p14:creationId xmlns:p14="http://schemas.microsoft.com/office/powerpoint/2010/main" val="18836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r>
              <a:rPr lang="en-US" altLang="en-US"/>
              <a:t>‹#›</a:t>
            </a:r>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14ABDCE2-D956-E54D-ADBB-4399C2D4DD4D}" type="slidenum">
              <a:rPr lang="en-US" altLang="en-US" smtClean="0"/>
              <a:pPr>
                <a:defRPr/>
              </a:pPr>
              <a:t>‹#›</a:t>
            </a:fld>
            <a:endParaRPr lang="en-US" altLang="en-US"/>
          </a:p>
        </p:txBody>
      </p:sp>
    </p:spTree>
    <p:extLst>
      <p:ext uri="{BB962C8B-B14F-4D97-AF65-F5344CB8AC3E}">
        <p14:creationId xmlns:p14="http://schemas.microsoft.com/office/powerpoint/2010/main" val="2184144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r>
              <a:rPr lang="en-US" altLang="en-US"/>
              <a:t>‹#›</a:t>
            </a:r>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F4341184-0A10-C640-A269-D0E38C86BE59}" type="slidenum">
              <a:rPr lang="en-US" altLang="en-US" smtClean="0"/>
              <a:pPr>
                <a:defRPr/>
              </a:pPr>
              <a:t>‹#›</a:t>
            </a:fld>
            <a:endParaRPr lang="en-US" altLang="en-US"/>
          </a:p>
        </p:txBody>
      </p:sp>
    </p:spTree>
    <p:extLst>
      <p:ext uri="{BB962C8B-B14F-4D97-AF65-F5344CB8AC3E}">
        <p14:creationId xmlns:p14="http://schemas.microsoft.com/office/powerpoint/2010/main" val="2385606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ltLang="en-US"/>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8C7DC1DB-205D-C346-95D9-915883FF7D4D}" type="slidenum">
              <a:rPr lang="en-US" altLang="en-US" smtClean="0"/>
              <a:pPr>
                <a:defRPr/>
              </a:pPr>
              <a:t>‹#›</a:t>
            </a:fld>
            <a:endParaRPr lang="en-US" altLang="en-US" sz="140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07667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r>
              <a:rPr lang="en-US" altLang="en-US"/>
              <a:t>‹#›</a:t>
            </a:r>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43B87315-7206-F144-AA88-2903FD2B8122}" type="slidenum">
              <a:rPr lang="en-US" altLang="en-US" smtClean="0"/>
              <a:pPr>
                <a:defRPr/>
              </a:pPr>
              <a:t>‹#›</a:t>
            </a:fld>
            <a:endParaRPr lang="en-US" altLang="en-US"/>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6519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ltLang="en-US"/>
              <a:t>‹#›</a:t>
            </a:r>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62F56170-3C8C-414E-BC71-7AB895FC7040}" type="slidenum">
              <a:rPr lang="en-US" altLang="en-US" smtClean="0"/>
              <a:pPr>
                <a:defRPr/>
              </a:pPr>
              <a:t>‹#›</a:t>
            </a:fld>
            <a:endParaRPr lang="en-US" altLang="en-US"/>
          </a:p>
        </p:txBody>
      </p:sp>
    </p:spTree>
    <p:extLst>
      <p:ext uri="{BB962C8B-B14F-4D97-AF65-F5344CB8AC3E}">
        <p14:creationId xmlns:p14="http://schemas.microsoft.com/office/powerpoint/2010/main" val="1104377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r>
              <a:rPr lang="en-US" altLang="en-US"/>
              <a:t>‹#›</a:t>
            </a:r>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8C7DC1DB-205D-C346-95D9-915883FF7D4D}" type="slidenum">
              <a:rPr lang="en-US" altLang="en-US" smtClean="0"/>
              <a:pPr>
                <a:defRPr/>
              </a:pPr>
              <a:t>‹#›</a:t>
            </a:fld>
            <a:endParaRPr lang="en-US" altLang="en-US" sz="1400">
              <a:solidFill>
                <a:srgbClr val="FFFFFF"/>
              </a:solidFill>
            </a:endParaRPr>
          </a:p>
        </p:txBody>
      </p:sp>
    </p:spTree>
    <p:extLst>
      <p:ext uri="{BB962C8B-B14F-4D97-AF65-F5344CB8AC3E}">
        <p14:creationId xmlns:p14="http://schemas.microsoft.com/office/powerpoint/2010/main" val="1874568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r>
              <a:rPr lang="en-US" altLang="en-US"/>
              <a:t>‹#›</a:t>
            </a:r>
          </a:p>
        </p:txBody>
      </p:sp>
      <p:sp>
        <p:nvSpPr>
          <p:cNvPr id="10" name="Slide Number Placeholder 9"/>
          <p:cNvSpPr>
            <a:spLocks noGrp="1"/>
          </p:cNvSpPr>
          <p:nvPr>
            <p:ph type="sldNum" sz="quarter" idx="12"/>
          </p:nvPr>
        </p:nvSpPr>
        <p:spPr/>
        <p:txBody>
          <a:bodyPr/>
          <a:lstStyle/>
          <a:p>
            <a:pPr>
              <a:defRPr/>
            </a:pPr>
            <a:fld id="{845798C9-9B7A-404E-A9E6-E21C17195338}" type="slidenum">
              <a:rPr lang="en-US" altLang="en-US" smtClean="0"/>
              <a:pPr>
                <a:defRPr/>
              </a:pPr>
              <a:t>‹#›</a:t>
            </a:fld>
            <a:endParaRPr lang="en-US" altLang="en-US"/>
          </a:p>
        </p:txBody>
      </p:sp>
    </p:spTree>
    <p:extLst>
      <p:ext uri="{BB962C8B-B14F-4D97-AF65-F5344CB8AC3E}">
        <p14:creationId xmlns:p14="http://schemas.microsoft.com/office/powerpoint/2010/main" val="156352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r>
              <a:rPr lang="en-US" altLang="en-US"/>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CBC755F8-10FA-524E-94E3-91EA05DFE76A}" type="slidenum">
              <a:rPr lang="en-US" altLang="en-US" smtClean="0"/>
              <a:pPr>
                <a:defRPr/>
              </a:pPr>
              <a:t>‹#›</a:t>
            </a:fld>
            <a:endParaRPr lang="en-US" altLang="en-US" sz="1400">
              <a:solidFill>
                <a:srgbClr val="FFFFFF"/>
              </a:solidFill>
            </a:endParaRPr>
          </a:p>
        </p:txBody>
      </p:sp>
    </p:spTree>
    <p:extLst>
      <p:ext uri="{BB962C8B-B14F-4D97-AF65-F5344CB8AC3E}">
        <p14:creationId xmlns:p14="http://schemas.microsoft.com/office/powerpoint/2010/main" val="4132353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ltLang="en-US"/>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54DD5C58-AE51-FE44-8E89-5A81A0EA128A}" type="slidenum">
              <a:rPr lang="en-US" altLang="en-US" smtClean="0"/>
              <a:pPr>
                <a:defRPr/>
              </a:pPr>
              <a:t>‹#›</a:t>
            </a:fld>
            <a:endParaRPr lang="en-US" altLang="en-US" sz="1400">
              <a:solidFill>
                <a:srgbClr val="FFFFFF"/>
              </a:solidFill>
            </a:endParaRPr>
          </a:p>
        </p:txBody>
      </p:sp>
    </p:spTree>
    <p:extLst>
      <p:ext uri="{BB962C8B-B14F-4D97-AF65-F5344CB8AC3E}">
        <p14:creationId xmlns:p14="http://schemas.microsoft.com/office/powerpoint/2010/main" val="3655080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r>
              <a:rPr lang="en-US" altLang="en-US"/>
              <a:t>‹#›</a:t>
            </a:r>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8C7DC1DB-205D-C346-95D9-915883FF7D4D}" type="slidenum">
              <a:rPr lang="en-US" altLang="en-US" smtClean="0"/>
              <a:pPr>
                <a:defRPr/>
              </a:pPr>
              <a:t>‹#›</a:t>
            </a:fld>
            <a:endParaRPr lang="en-US" altLang="en-US" sz="1400">
              <a:solidFill>
                <a:srgbClr val="FFFFFF"/>
              </a:solidFill>
            </a:endParaRPr>
          </a:p>
        </p:txBody>
      </p:sp>
    </p:spTree>
    <p:extLst>
      <p:ext uri="{BB962C8B-B14F-4D97-AF65-F5344CB8AC3E}">
        <p14:creationId xmlns:p14="http://schemas.microsoft.com/office/powerpoint/2010/main" val="3070490210"/>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Lst>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NUL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NULL"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a:bodyPr>
          <a:lstStyle/>
          <a:p>
            <a:pPr eaLnBrk="1" fontAlgn="auto" hangingPunct="1">
              <a:spcAft>
                <a:spcPts val="0"/>
              </a:spcAft>
              <a:defRPr/>
            </a:pPr>
            <a:r>
              <a:rPr lang="en-US" dirty="0">
                <a:ea typeface="+mj-ea"/>
                <a:cs typeface="+mj-cs"/>
              </a:rPr>
              <a:t>alternative investing: The Promise and (uncertain) payoff!</a:t>
            </a:r>
          </a:p>
        </p:txBody>
      </p:sp>
      <p:sp>
        <p:nvSpPr>
          <p:cNvPr id="4098" name="Rectangle 3"/>
          <p:cNvSpPr>
            <a:spLocks noGrp="1" noChangeArrowheads="1"/>
          </p:cNvSpPr>
          <p:nvPr>
            <p:ph type="subTitle" idx="1"/>
          </p:nvPr>
        </p:nvSpPr>
        <p:spPr/>
        <p:txBody>
          <a:bodyPr>
            <a:normAutofit/>
          </a:bodyPr>
          <a:lstStyle/>
          <a:p>
            <a:pPr eaLnBrk="1" fontAlgn="auto" hangingPunct="1">
              <a:spcAft>
                <a:spcPts val="0"/>
              </a:spcAft>
              <a:buFont typeface="Wingdings"/>
              <a:buNone/>
              <a:defRPr/>
            </a:pPr>
            <a:r>
              <a:rPr lang="en-US" dirty="0">
                <a:ea typeface="+mn-ea"/>
                <a:cs typeface="+mn-cs"/>
              </a:rPr>
              <a:t>Where is the beef?</a:t>
            </a:r>
          </a:p>
        </p:txBody>
      </p:sp>
      <p:sp>
        <p:nvSpPr>
          <p:cNvPr id="16387" name="TextBox 1"/>
          <p:cNvSpPr txBox="1">
            <a:spLocks noChangeArrowheads="1"/>
          </p:cNvSpPr>
          <p:nvPr/>
        </p:nvSpPr>
        <p:spPr bwMode="auto">
          <a:xfrm>
            <a:off x="6248400" y="22225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04073-5F03-0BCD-7B34-92888760AF06}"/>
              </a:ext>
            </a:extLst>
          </p:cNvPr>
          <p:cNvSpPr>
            <a:spLocks noGrp="1"/>
          </p:cNvSpPr>
          <p:nvPr>
            <p:ph type="title"/>
          </p:nvPr>
        </p:nvSpPr>
        <p:spPr/>
        <p:txBody>
          <a:bodyPr/>
          <a:lstStyle/>
          <a:p>
            <a:r>
              <a:rPr lang="en-US" dirty="0"/>
              <a:t>The rise of alternatives…</a:t>
            </a:r>
          </a:p>
        </p:txBody>
      </p:sp>
      <p:pic>
        <p:nvPicPr>
          <p:cNvPr id="5" name="Content Placeholder 4">
            <a:extLst>
              <a:ext uri="{FF2B5EF4-FFF2-40B4-BE49-F238E27FC236}">
                <a16:creationId xmlns:a16="http://schemas.microsoft.com/office/drawing/2014/main" id="{F9712B15-593D-65A0-9442-ED094F6D2DF2}"/>
              </a:ext>
            </a:extLst>
          </p:cNvPr>
          <p:cNvPicPr>
            <a:picLocks noGrp="1" noChangeAspect="1"/>
          </p:cNvPicPr>
          <p:nvPr>
            <p:ph idx="1"/>
          </p:nvPr>
        </p:nvPicPr>
        <p:blipFill>
          <a:blip r:embed="rId3"/>
          <a:stretch>
            <a:fillRect/>
          </a:stretch>
        </p:blipFill>
        <p:spPr>
          <a:xfrm>
            <a:off x="2437108" y="1828800"/>
            <a:ext cx="4269783" cy="4343400"/>
          </a:xfrm>
          <a:prstGeom prst="rect">
            <a:avLst/>
          </a:prstGeom>
        </p:spPr>
      </p:pic>
    </p:spTree>
    <p:extLst>
      <p:ext uri="{BB962C8B-B14F-4D97-AF65-F5344CB8AC3E}">
        <p14:creationId xmlns:p14="http://schemas.microsoft.com/office/powerpoint/2010/main" val="2362345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117E7-BCB4-2813-72A6-C540BD933602}"/>
              </a:ext>
            </a:extLst>
          </p:cNvPr>
          <p:cNvSpPr>
            <a:spLocks noGrp="1"/>
          </p:cNvSpPr>
          <p:nvPr>
            <p:ph type="title"/>
          </p:nvPr>
        </p:nvSpPr>
        <p:spPr/>
        <p:txBody>
          <a:bodyPr/>
          <a:lstStyle/>
          <a:p>
            <a:r>
              <a:rPr lang="en-US" dirty="0"/>
              <a:t>And by fund group…</a:t>
            </a:r>
          </a:p>
        </p:txBody>
      </p:sp>
      <p:pic>
        <p:nvPicPr>
          <p:cNvPr id="6" name="Content Placeholder 5">
            <a:extLst>
              <a:ext uri="{FF2B5EF4-FFF2-40B4-BE49-F238E27FC236}">
                <a16:creationId xmlns:a16="http://schemas.microsoft.com/office/drawing/2014/main" id="{66218D1A-DFD9-2419-3444-3E336B43417D}"/>
              </a:ext>
            </a:extLst>
          </p:cNvPr>
          <p:cNvPicPr>
            <a:picLocks noGrp="1" noChangeAspect="1"/>
          </p:cNvPicPr>
          <p:nvPr>
            <p:ph idx="1"/>
          </p:nvPr>
        </p:nvPicPr>
        <p:blipFill>
          <a:blip r:embed="rId2"/>
          <a:stretch>
            <a:fillRect/>
          </a:stretch>
        </p:blipFill>
        <p:spPr>
          <a:xfrm>
            <a:off x="2185228" y="1828800"/>
            <a:ext cx="4773543" cy="4343400"/>
          </a:xfrm>
          <a:prstGeom prst="rect">
            <a:avLst/>
          </a:prstGeom>
        </p:spPr>
      </p:pic>
    </p:spTree>
    <p:extLst>
      <p:ext uri="{BB962C8B-B14F-4D97-AF65-F5344CB8AC3E}">
        <p14:creationId xmlns:p14="http://schemas.microsoft.com/office/powerpoint/2010/main" val="1093008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38E6F-2003-6605-40A0-CF278E29AE29}"/>
              </a:ext>
            </a:extLst>
          </p:cNvPr>
          <p:cNvSpPr>
            <a:spLocks noGrp="1"/>
          </p:cNvSpPr>
          <p:nvPr>
            <p:ph type="title"/>
          </p:nvPr>
        </p:nvSpPr>
        <p:spPr/>
        <p:txBody>
          <a:bodyPr/>
          <a:lstStyle/>
          <a:p>
            <a:r>
              <a:rPr lang="en-US" dirty="0"/>
              <a:t>With early adopters celebrated… David Swensen at Yale!</a:t>
            </a:r>
          </a:p>
        </p:txBody>
      </p:sp>
      <p:pic>
        <p:nvPicPr>
          <p:cNvPr id="3" name="Content Placeholder 2">
            <a:extLst>
              <a:ext uri="{FF2B5EF4-FFF2-40B4-BE49-F238E27FC236}">
                <a16:creationId xmlns:a16="http://schemas.microsoft.com/office/drawing/2014/main" id="{106F5F7C-B408-9771-DFCF-37CCF38E98F9}"/>
              </a:ext>
            </a:extLst>
          </p:cNvPr>
          <p:cNvPicPr>
            <a:picLocks noGrp="1" noChangeAspect="1"/>
          </p:cNvPicPr>
          <p:nvPr>
            <p:ph idx="1"/>
          </p:nvPr>
        </p:nvPicPr>
        <p:blipFill>
          <a:blip r:embed="rId3"/>
          <a:stretch>
            <a:fillRect/>
          </a:stretch>
        </p:blipFill>
        <p:spPr>
          <a:xfrm>
            <a:off x="1593774" y="1828800"/>
            <a:ext cx="5956451" cy="4343400"/>
          </a:xfrm>
          <a:prstGeom prst="rect">
            <a:avLst/>
          </a:prstGeom>
        </p:spPr>
      </p:pic>
    </p:spTree>
    <p:extLst>
      <p:ext uri="{BB962C8B-B14F-4D97-AF65-F5344CB8AC3E}">
        <p14:creationId xmlns:p14="http://schemas.microsoft.com/office/powerpoint/2010/main" val="1716603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87698-ED3C-0F74-5426-1A7C1CCD0B88}"/>
              </a:ext>
            </a:extLst>
          </p:cNvPr>
          <p:cNvSpPr>
            <a:spLocks noGrp="1"/>
          </p:cNvSpPr>
          <p:nvPr>
            <p:ph type="title"/>
          </p:nvPr>
        </p:nvSpPr>
        <p:spPr/>
        <p:txBody>
          <a:bodyPr/>
          <a:lstStyle/>
          <a:p>
            <a:r>
              <a:rPr lang="en-US" dirty="0"/>
              <a:t>The payoff in practice? Endowment funds…</a:t>
            </a:r>
          </a:p>
        </p:txBody>
      </p:sp>
      <p:pic>
        <p:nvPicPr>
          <p:cNvPr id="5" name="Content Placeholder 4">
            <a:extLst>
              <a:ext uri="{FF2B5EF4-FFF2-40B4-BE49-F238E27FC236}">
                <a16:creationId xmlns:a16="http://schemas.microsoft.com/office/drawing/2014/main" id="{35344646-06B3-5889-03B1-F3D030BAE715}"/>
              </a:ext>
            </a:extLst>
          </p:cNvPr>
          <p:cNvPicPr>
            <a:picLocks noGrp="1" noChangeAspect="1"/>
          </p:cNvPicPr>
          <p:nvPr>
            <p:ph idx="1"/>
          </p:nvPr>
        </p:nvPicPr>
        <p:blipFill>
          <a:blip r:embed="rId3"/>
          <a:stretch>
            <a:fillRect/>
          </a:stretch>
        </p:blipFill>
        <p:spPr>
          <a:xfrm>
            <a:off x="1171575" y="1828800"/>
            <a:ext cx="6800850" cy="4343400"/>
          </a:xfrm>
          <a:prstGeom prst="rect">
            <a:avLst/>
          </a:prstGeom>
        </p:spPr>
      </p:pic>
    </p:spTree>
    <p:extLst>
      <p:ext uri="{BB962C8B-B14F-4D97-AF65-F5344CB8AC3E}">
        <p14:creationId xmlns:p14="http://schemas.microsoft.com/office/powerpoint/2010/main" val="3654681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E6B07-9437-3E7E-DA53-00DF7E785C97}"/>
              </a:ext>
            </a:extLst>
          </p:cNvPr>
          <p:cNvSpPr>
            <a:spLocks noGrp="1"/>
          </p:cNvSpPr>
          <p:nvPr>
            <p:ph type="title"/>
          </p:nvPr>
        </p:nvSpPr>
        <p:spPr/>
        <p:txBody>
          <a:bodyPr/>
          <a:lstStyle/>
          <a:p>
            <a:r>
              <a:rPr lang="en-US" dirty="0"/>
              <a:t>A closer look!</a:t>
            </a:r>
          </a:p>
        </p:txBody>
      </p:sp>
      <p:pic>
        <p:nvPicPr>
          <p:cNvPr id="6" name="Content Placeholder 5">
            <a:extLst>
              <a:ext uri="{FF2B5EF4-FFF2-40B4-BE49-F238E27FC236}">
                <a16:creationId xmlns:a16="http://schemas.microsoft.com/office/drawing/2014/main" id="{12D7DE6F-A0DD-D968-D8FF-F62005236CDB}"/>
              </a:ext>
            </a:extLst>
          </p:cNvPr>
          <p:cNvPicPr>
            <a:picLocks noGrp="1" noChangeAspect="1"/>
          </p:cNvPicPr>
          <p:nvPr>
            <p:ph idx="1"/>
          </p:nvPr>
        </p:nvPicPr>
        <p:blipFill>
          <a:blip r:embed="rId3"/>
          <a:stretch>
            <a:fillRect/>
          </a:stretch>
        </p:blipFill>
        <p:spPr>
          <a:xfrm>
            <a:off x="2209800" y="1828799"/>
            <a:ext cx="4299121" cy="4820227"/>
          </a:xfrm>
          <a:prstGeom prst="rect">
            <a:avLst/>
          </a:prstGeom>
        </p:spPr>
      </p:pic>
    </p:spTree>
    <p:extLst>
      <p:ext uri="{BB962C8B-B14F-4D97-AF65-F5344CB8AC3E}">
        <p14:creationId xmlns:p14="http://schemas.microsoft.com/office/powerpoint/2010/main" val="1772507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BD185-CD96-681B-3825-5AFB93901102}"/>
              </a:ext>
            </a:extLst>
          </p:cNvPr>
          <p:cNvSpPr>
            <a:spLocks noGrp="1"/>
          </p:cNvSpPr>
          <p:nvPr>
            <p:ph type="title"/>
          </p:nvPr>
        </p:nvSpPr>
        <p:spPr/>
        <p:txBody>
          <a:bodyPr/>
          <a:lstStyle/>
          <a:p>
            <a:r>
              <a:rPr lang="en-US" dirty="0"/>
              <a:t>Alternative investing and alphas: The </a:t>
            </a:r>
            <a:r>
              <a:rPr lang="en-US" dirty="0" err="1"/>
              <a:t>ennis</a:t>
            </a:r>
            <a:r>
              <a:rPr lang="en-US" dirty="0"/>
              <a:t> critique</a:t>
            </a:r>
          </a:p>
        </p:txBody>
      </p:sp>
      <p:pic>
        <p:nvPicPr>
          <p:cNvPr id="3" name="Content Placeholder 2">
            <a:extLst>
              <a:ext uri="{FF2B5EF4-FFF2-40B4-BE49-F238E27FC236}">
                <a16:creationId xmlns:a16="http://schemas.microsoft.com/office/drawing/2014/main" id="{D4C4EA1F-27FF-AB94-072C-8738E85B27EE}"/>
              </a:ext>
            </a:extLst>
          </p:cNvPr>
          <p:cNvPicPr>
            <a:picLocks noGrp="1" noChangeAspect="1"/>
          </p:cNvPicPr>
          <p:nvPr>
            <p:ph idx="1"/>
          </p:nvPr>
        </p:nvPicPr>
        <p:blipFill>
          <a:blip r:embed="rId3"/>
          <a:stretch>
            <a:fillRect/>
          </a:stretch>
        </p:blipFill>
        <p:spPr>
          <a:xfrm>
            <a:off x="1383929" y="1828800"/>
            <a:ext cx="6376142" cy="4343400"/>
          </a:xfrm>
          <a:prstGeom prst="rect">
            <a:avLst/>
          </a:prstGeom>
        </p:spPr>
      </p:pic>
    </p:spTree>
    <p:extLst>
      <p:ext uri="{BB962C8B-B14F-4D97-AF65-F5344CB8AC3E}">
        <p14:creationId xmlns:p14="http://schemas.microsoft.com/office/powerpoint/2010/main" val="1804739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10B01-1E8A-F841-260C-511A9075AD80}"/>
              </a:ext>
            </a:extLst>
          </p:cNvPr>
          <p:cNvSpPr>
            <a:spLocks noGrp="1"/>
          </p:cNvSpPr>
          <p:nvPr>
            <p:ph type="title"/>
          </p:nvPr>
        </p:nvSpPr>
        <p:spPr/>
        <p:txBody>
          <a:bodyPr/>
          <a:lstStyle/>
          <a:p>
            <a:r>
              <a:rPr lang="en-US" dirty="0"/>
              <a:t>The Bottom line!</a:t>
            </a:r>
          </a:p>
        </p:txBody>
      </p:sp>
      <p:sp>
        <p:nvSpPr>
          <p:cNvPr id="5" name="Content Placeholder 4">
            <a:extLst>
              <a:ext uri="{FF2B5EF4-FFF2-40B4-BE49-F238E27FC236}">
                <a16:creationId xmlns:a16="http://schemas.microsoft.com/office/drawing/2014/main" id="{870378B8-27D9-4392-13EC-AC7FA1C9C565}"/>
              </a:ext>
            </a:extLst>
          </p:cNvPr>
          <p:cNvSpPr>
            <a:spLocks noGrp="1"/>
          </p:cNvSpPr>
          <p:nvPr>
            <p:ph idx="1"/>
          </p:nvPr>
        </p:nvSpPr>
        <p:spPr/>
        <p:txBody>
          <a:bodyPr/>
          <a:lstStyle/>
          <a:p>
            <a:r>
              <a:rPr lang="en-US" dirty="0"/>
              <a:t>While alternative investing advocates will take issue with the Ennis findings, on empirical and statistical bases, </a:t>
            </a:r>
            <a:r>
              <a:rPr lang="en-US" b="1" dirty="0"/>
              <a:t>even long-term beneficiaries from alternative investing seem to have become more skeptical about its benefits over time</a:t>
            </a:r>
            <a:r>
              <a:rPr lang="en-US" dirty="0"/>
              <a:t>. </a:t>
            </a:r>
          </a:p>
          <a:p>
            <a:r>
              <a:rPr lang="en-US" dirty="0"/>
              <a:t>In </a:t>
            </a:r>
            <a:r>
              <a:rPr lang="en-US" dirty="0">
                <a:hlinkClick r:id="rId3" invalidUrl="about://"/>
              </a:rPr>
              <a:t>a 2018 paper</a:t>
            </a:r>
            <a:r>
              <a:rPr lang="en-US" dirty="0"/>
              <a:t>, </a:t>
            </a:r>
            <a:r>
              <a:rPr lang="en-US" dirty="0" err="1"/>
              <a:t>Fragkiskos</a:t>
            </a:r>
            <a:r>
              <a:rPr lang="en-US" dirty="0"/>
              <a:t>, Ryan and Markov noted that among Ivy League endowments, </a:t>
            </a:r>
            <a:r>
              <a:rPr lang="en-US" b="1" dirty="0"/>
              <a:t>properly adjusting for risk causes any benefits</a:t>
            </a:r>
            <a:r>
              <a:rPr lang="en-US" dirty="0"/>
              <a:t> in terms of Sharpe ratios, from adding alternative investments to the mix, </a:t>
            </a:r>
            <a:r>
              <a:rPr lang="en-US" b="1" dirty="0"/>
              <a:t>to disappear</a:t>
            </a:r>
            <a:r>
              <a:rPr lang="en-US" dirty="0"/>
              <a:t>. </a:t>
            </a:r>
          </a:p>
          <a:p>
            <a:r>
              <a:rPr lang="en-US" dirty="0"/>
              <a:t>In perhaps the most telling sign that the bloom is off the alternative investing rose, Yale's endowment </a:t>
            </a:r>
            <a:r>
              <a:rPr lang="en-US" dirty="0">
                <a:hlinkClick r:id="rId4" invalidUrl="about://"/>
              </a:rPr>
              <a:t>announced its intent to sell of billions of dollars of private equity holdings in June 2025,</a:t>
            </a:r>
            <a:r>
              <a:rPr lang="en-US" dirty="0"/>
              <a:t> after years of under performance on its holdings in that investment class.</a:t>
            </a:r>
          </a:p>
        </p:txBody>
      </p:sp>
    </p:spTree>
    <p:extLst>
      <p:ext uri="{BB962C8B-B14F-4D97-AF65-F5344CB8AC3E}">
        <p14:creationId xmlns:p14="http://schemas.microsoft.com/office/powerpoint/2010/main" val="3001259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8FFF7-E462-27EA-F575-A053D5591932}"/>
              </a:ext>
            </a:extLst>
          </p:cNvPr>
          <p:cNvSpPr>
            <a:spLocks noGrp="1"/>
          </p:cNvSpPr>
          <p:nvPr>
            <p:ph type="title"/>
          </p:nvPr>
        </p:nvSpPr>
        <p:spPr/>
        <p:txBody>
          <a:bodyPr>
            <a:normAutofit/>
          </a:bodyPr>
          <a:lstStyle/>
          <a:p>
            <a:r>
              <a:rPr lang="en-US" dirty="0"/>
              <a:t>1. (low) Correlations are understated or misleading</a:t>
            </a:r>
          </a:p>
        </p:txBody>
      </p:sp>
      <p:sp>
        <p:nvSpPr>
          <p:cNvPr id="5" name="Content Placeholder 4">
            <a:extLst>
              <a:ext uri="{FF2B5EF4-FFF2-40B4-BE49-F238E27FC236}">
                <a16:creationId xmlns:a16="http://schemas.microsoft.com/office/drawing/2014/main" id="{5793C237-A22C-848D-C63F-3F8DBEF4D089}"/>
              </a:ext>
            </a:extLst>
          </p:cNvPr>
          <p:cNvSpPr>
            <a:spLocks noGrp="1"/>
          </p:cNvSpPr>
          <p:nvPr>
            <p:ph idx="1"/>
          </p:nvPr>
        </p:nvSpPr>
        <p:spPr/>
        <p:txBody>
          <a:bodyPr>
            <a:normAutofit/>
          </a:bodyPr>
          <a:lstStyle/>
          <a:p>
            <a:r>
              <a:rPr lang="en-US" u="sng" dirty="0"/>
              <a:t>Pricing lags</a:t>
            </a:r>
            <a:r>
              <a:rPr lang="en-US" dirty="0"/>
              <a:t>; Unlike publicly traded equities and bonds, where there is an observable market price from current transactions, most private assets are not liquid and the pricing is based upon appraisals. In theory, these appraisers are supposed to mark-to-market, but in practice, the pricing that they attach to private assets lag market changes. </a:t>
            </a:r>
          </a:p>
          <a:p>
            <a:r>
              <a:rPr lang="en-US" u="sng" dirty="0"/>
              <a:t>Market crises</a:t>
            </a:r>
            <a:r>
              <a:rPr lang="en-US" dirty="0"/>
              <a:t>: While correlations between investment classes are often based upon long periods, and across up and down markets, the truth is that investors care most about risk (and correlations) during crises, and many investment classes that exhibit low correlation during sideways or stable markets can have lose that feature and move in lock step with public markets during crisis. </a:t>
            </a:r>
          </a:p>
        </p:txBody>
      </p:sp>
    </p:spTree>
    <p:extLst>
      <p:ext uri="{BB962C8B-B14F-4D97-AF65-F5344CB8AC3E}">
        <p14:creationId xmlns:p14="http://schemas.microsoft.com/office/powerpoint/2010/main" val="579037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F0070-6DBA-F488-A101-1673184D9EFC}"/>
              </a:ext>
            </a:extLst>
          </p:cNvPr>
          <p:cNvSpPr>
            <a:spLocks noGrp="1"/>
          </p:cNvSpPr>
          <p:nvPr>
            <p:ph type="title"/>
          </p:nvPr>
        </p:nvSpPr>
        <p:spPr/>
        <p:txBody>
          <a:bodyPr/>
          <a:lstStyle/>
          <a:p>
            <a:r>
              <a:rPr lang="en-US" dirty="0"/>
              <a:t>2. Illiquidity and opacity</a:t>
            </a:r>
          </a:p>
        </p:txBody>
      </p:sp>
      <p:sp>
        <p:nvSpPr>
          <p:cNvPr id="5" name="Content Placeholder 4">
            <a:extLst>
              <a:ext uri="{FF2B5EF4-FFF2-40B4-BE49-F238E27FC236}">
                <a16:creationId xmlns:a16="http://schemas.microsoft.com/office/drawing/2014/main" id="{A6F3C3F1-440F-5A86-24A2-E17B8B2021C5}"/>
              </a:ext>
            </a:extLst>
          </p:cNvPr>
          <p:cNvSpPr>
            <a:spLocks noGrp="1"/>
          </p:cNvSpPr>
          <p:nvPr>
            <p:ph idx="1"/>
          </p:nvPr>
        </p:nvSpPr>
        <p:spPr/>
        <p:txBody>
          <a:bodyPr>
            <a:normAutofit fontScale="92500" lnSpcReduction="10000"/>
          </a:bodyPr>
          <a:lstStyle/>
          <a:p>
            <a:r>
              <a:rPr lang="en-US" dirty="0"/>
              <a:t>Even the strongest advocates for alternative investments accept that </a:t>
            </a:r>
            <a:r>
              <a:rPr lang="en-US" b="1" dirty="0"/>
              <a:t>they are less liquid than public market investments </a:t>
            </a:r>
            <a:r>
              <a:rPr lang="en-US" dirty="0"/>
              <a:t>but argue that for investors with long time horizons and clearly defined cash flow needs that illiquidity should not be a deal breaker. </a:t>
            </a:r>
          </a:p>
          <a:p>
            <a:pPr lvl="1"/>
            <a:r>
              <a:rPr lang="en-US" dirty="0"/>
              <a:t>The problem with this argument is that much as investors like to believe that they control their time horizons and cash needs, they do not and </a:t>
            </a:r>
            <a:r>
              <a:rPr lang="en-US" b="1" dirty="0"/>
              <a:t>find their need for liquidity rising during acute market crises or panics</a:t>
            </a:r>
            <a:r>
              <a:rPr lang="en-US" dirty="0"/>
              <a:t>. </a:t>
            </a:r>
          </a:p>
          <a:p>
            <a:pPr lvl="1"/>
            <a:r>
              <a:rPr lang="en-US" dirty="0"/>
              <a:t>The other problem with illiquidity is that it </a:t>
            </a:r>
            <a:r>
              <a:rPr lang="en-US" b="1" dirty="0"/>
              <a:t>manifests in transactions costs</a:t>
            </a:r>
            <a:r>
              <a:rPr lang="en-US" dirty="0"/>
              <a:t>, manifesting both in terms of bid-ask spreads and in price impact that drains from returns.</a:t>
            </a:r>
          </a:p>
          <a:p>
            <a:r>
              <a:rPr lang="en-US" dirty="0"/>
              <a:t>The other aspect of the private investment market that is mentioned but then glossed over is that they </a:t>
            </a:r>
            <a:r>
              <a:rPr lang="en-US" b="1" dirty="0"/>
              <a:t>tend to be opaque in terms of governance structure and reporting</a:t>
            </a:r>
            <a:r>
              <a:rPr lang="en-US" dirty="0"/>
              <a:t>.  Again, that absence of transparency may be ignored in good times but could make bad times worse.</a:t>
            </a:r>
          </a:p>
        </p:txBody>
      </p:sp>
    </p:spTree>
    <p:extLst>
      <p:ext uri="{BB962C8B-B14F-4D97-AF65-F5344CB8AC3E}">
        <p14:creationId xmlns:p14="http://schemas.microsoft.com/office/powerpoint/2010/main" val="1177052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6B73B-7596-9ABC-23ED-AE7D69757FE8}"/>
              </a:ext>
            </a:extLst>
          </p:cNvPr>
          <p:cNvSpPr>
            <a:spLocks noGrp="1"/>
          </p:cNvSpPr>
          <p:nvPr>
            <p:ph type="title"/>
          </p:nvPr>
        </p:nvSpPr>
        <p:spPr/>
        <p:txBody>
          <a:bodyPr/>
          <a:lstStyle/>
          <a:p>
            <a:r>
              <a:rPr lang="en-US" dirty="0"/>
              <a:t>3. Disappearing alphas…</a:t>
            </a:r>
          </a:p>
        </p:txBody>
      </p:sp>
      <p:sp>
        <p:nvSpPr>
          <p:cNvPr id="3" name="Content Placeholder 2">
            <a:extLst>
              <a:ext uri="{FF2B5EF4-FFF2-40B4-BE49-F238E27FC236}">
                <a16:creationId xmlns:a16="http://schemas.microsoft.com/office/drawing/2014/main" id="{0170FED0-3E07-D50A-A1BC-1AB31ADBCD16}"/>
              </a:ext>
            </a:extLst>
          </p:cNvPr>
          <p:cNvSpPr>
            <a:spLocks noGrp="1"/>
          </p:cNvSpPr>
          <p:nvPr>
            <p:ph idx="1"/>
          </p:nvPr>
        </p:nvSpPr>
        <p:spPr/>
        <p:txBody>
          <a:bodyPr>
            <a:normAutofit fontScale="92500" lnSpcReduction="20000"/>
          </a:bodyPr>
          <a:lstStyle/>
          <a:p>
            <a:r>
              <a:rPr lang="en-US" dirty="0"/>
              <a:t>When alternative investing first became accessible to institutional investors, the presumption was that </a:t>
            </a:r>
            <a:r>
              <a:rPr lang="en-US" b="1" dirty="0"/>
              <a:t>market-beating opportunities abounded in private markets, and that hedge fund, private equity and venture capital managers brought superior abilities </a:t>
            </a:r>
            <a:r>
              <a:rPr lang="en-US" dirty="0"/>
              <a:t>to the investment game. </a:t>
            </a:r>
          </a:p>
          <a:p>
            <a:r>
              <a:rPr lang="en-US" dirty="0"/>
              <a:t>That may have been true then, but that perception has faded for many reasons. </a:t>
            </a:r>
          </a:p>
          <a:p>
            <a:pPr lvl="1"/>
            <a:r>
              <a:rPr lang="en-US" dirty="0"/>
              <a:t>First, as </a:t>
            </a:r>
            <a:r>
              <a:rPr lang="en-US" b="1" dirty="0"/>
              <a:t>the number of funds and money under management </a:t>
            </a:r>
            <a:r>
              <a:rPr lang="en-US" dirty="0"/>
              <a:t>in these investment vehicles has increased, the capacity to make easy money has also faded, and in my view, the average venture capital, private equity or hedge fund manager is now no better or worse than the average mutual fund manager. </a:t>
            </a:r>
          </a:p>
          <a:p>
            <a:pPr lvl="1"/>
            <a:r>
              <a:rPr lang="en-US" dirty="0"/>
              <a:t>Second, the </a:t>
            </a:r>
            <a:r>
              <a:rPr lang="en-US" b="1" dirty="0"/>
              <a:t>investment game has also become more difficult to win</a:t>
            </a:r>
            <a:r>
              <a:rPr lang="en-US" dirty="0"/>
              <a:t>, as the investment world has become flatter, with many of the advantages that fund managers used to extract excess returns dissipating over time. </a:t>
            </a:r>
          </a:p>
          <a:p>
            <a:pPr lvl="1"/>
            <a:r>
              <a:rPr lang="en-US" dirty="0"/>
              <a:t>Third, the entry of </a:t>
            </a:r>
            <a:r>
              <a:rPr lang="en-US" b="1" dirty="0"/>
              <a:t>passive investment vehicles like exchange traded funds (ETFS) that can spot and replicate active investors </a:t>
            </a:r>
            <a:r>
              <a:rPr lang="en-US" dirty="0"/>
              <a:t>who are beating the market has meant that excess returns, even if present, do not last for long.</a:t>
            </a:r>
          </a:p>
        </p:txBody>
      </p:sp>
    </p:spTree>
    <p:extLst>
      <p:ext uri="{BB962C8B-B14F-4D97-AF65-F5344CB8AC3E}">
        <p14:creationId xmlns:p14="http://schemas.microsoft.com/office/powerpoint/2010/main" val="3692391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C2CA2-3604-76E2-F07F-6C970B914AF6}"/>
              </a:ext>
            </a:extLst>
          </p:cNvPr>
          <p:cNvSpPr>
            <a:spLocks noGrp="1"/>
          </p:cNvSpPr>
          <p:nvPr>
            <p:ph type="title"/>
          </p:nvPr>
        </p:nvSpPr>
        <p:spPr/>
        <p:txBody>
          <a:bodyPr/>
          <a:lstStyle/>
          <a:p>
            <a:r>
              <a:rPr lang="en-US" dirty="0"/>
              <a:t>4. The cost effect</a:t>
            </a:r>
          </a:p>
        </p:txBody>
      </p:sp>
      <p:sp>
        <p:nvSpPr>
          <p:cNvPr id="3" name="Content Placeholder 2">
            <a:extLst>
              <a:ext uri="{FF2B5EF4-FFF2-40B4-BE49-F238E27FC236}">
                <a16:creationId xmlns:a16="http://schemas.microsoft.com/office/drawing/2014/main" id="{A0A96F77-0927-7229-A6A1-981A05D23C9B}"/>
              </a:ext>
            </a:extLst>
          </p:cNvPr>
          <p:cNvSpPr>
            <a:spLocks noGrp="1"/>
          </p:cNvSpPr>
          <p:nvPr>
            <p:ph idx="1"/>
          </p:nvPr>
        </p:nvSpPr>
        <p:spPr/>
        <p:txBody>
          <a:bodyPr/>
          <a:lstStyle/>
          <a:p>
            <a:r>
              <a:rPr lang="en-US" dirty="0"/>
              <a:t>Most alternative investments have a management fee, set as a percent of assets under management, and a performance fee, where they get an additional fee, for outperforming a benchmark.</a:t>
            </a:r>
          </a:p>
          <a:p>
            <a:r>
              <a:rPr lang="en-US" dirty="0"/>
              <a:t>The classic 2 &amp; 20 fee entitles the hedge fund or PE investor to collect 2% of funds under management every year, and 20% of returns over the benchmark. Both have been trending down:</a:t>
            </a:r>
          </a:p>
        </p:txBody>
      </p:sp>
      <p:pic>
        <p:nvPicPr>
          <p:cNvPr id="4" name="Picture 3">
            <a:extLst>
              <a:ext uri="{FF2B5EF4-FFF2-40B4-BE49-F238E27FC236}">
                <a16:creationId xmlns:a16="http://schemas.microsoft.com/office/drawing/2014/main" id="{42899570-11C8-5C02-381E-355588A07CE5}"/>
              </a:ext>
            </a:extLst>
          </p:cNvPr>
          <p:cNvPicPr>
            <a:picLocks noChangeAspect="1"/>
          </p:cNvPicPr>
          <p:nvPr/>
        </p:nvPicPr>
        <p:blipFill>
          <a:blip r:embed="rId3"/>
          <a:stretch>
            <a:fillRect/>
          </a:stretch>
        </p:blipFill>
        <p:spPr>
          <a:xfrm>
            <a:off x="1981200" y="3924640"/>
            <a:ext cx="4648200" cy="2399960"/>
          </a:xfrm>
          <a:prstGeom prst="rect">
            <a:avLst/>
          </a:prstGeom>
        </p:spPr>
      </p:pic>
    </p:spTree>
    <p:extLst>
      <p:ext uri="{BB962C8B-B14F-4D97-AF65-F5344CB8AC3E}">
        <p14:creationId xmlns:p14="http://schemas.microsoft.com/office/powerpoint/2010/main" val="2381330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F15FE-402E-CB37-C87D-359BAF59B106}"/>
              </a:ext>
            </a:extLst>
          </p:cNvPr>
          <p:cNvSpPr>
            <a:spLocks noGrp="1"/>
          </p:cNvSpPr>
          <p:nvPr>
            <p:ph type="title"/>
          </p:nvPr>
        </p:nvSpPr>
        <p:spPr/>
        <p:txBody>
          <a:bodyPr/>
          <a:lstStyle/>
          <a:p>
            <a:r>
              <a:rPr lang="en-US" dirty="0"/>
              <a:t>An epitaph for alternative investing? Not necessarily…</a:t>
            </a:r>
          </a:p>
        </p:txBody>
      </p:sp>
      <p:sp>
        <p:nvSpPr>
          <p:cNvPr id="3" name="Content Placeholder 2">
            <a:extLst>
              <a:ext uri="{FF2B5EF4-FFF2-40B4-BE49-F238E27FC236}">
                <a16:creationId xmlns:a16="http://schemas.microsoft.com/office/drawing/2014/main" id="{0F898B22-21F9-822A-5CA1-48B8FC010555}"/>
              </a:ext>
            </a:extLst>
          </p:cNvPr>
          <p:cNvSpPr>
            <a:spLocks noGrp="1"/>
          </p:cNvSpPr>
          <p:nvPr>
            <p:ph idx="1"/>
          </p:nvPr>
        </p:nvSpPr>
        <p:spPr/>
        <p:txBody>
          <a:bodyPr>
            <a:normAutofit fontScale="62500" lnSpcReduction="20000"/>
          </a:bodyPr>
          <a:lstStyle/>
          <a:p>
            <a:r>
              <a:rPr lang="en-US" sz="2900" b="1" dirty="0"/>
              <a:t>Be picky about alternatives</a:t>
            </a:r>
            <a:r>
              <a:rPr lang="en-US" sz="2900" dirty="0"/>
              <a:t>: Given that the alpha pitch has lost its heft, it is correlations that should guide investor choices on alternative investments. </a:t>
            </a:r>
          </a:p>
          <a:p>
            <a:r>
              <a:rPr lang="en-US" sz="2900" b="1" dirty="0"/>
              <a:t>Avoid high-cost and exotic vehicles</a:t>
            </a:r>
            <a:r>
              <a:rPr lang="en-US" sz="2900" dirty="0"/>
              <a:t>: Investing is a tough enough game to win, without costs, and adding high-cost vehicles makes it even more difficult. </a:t>
            </a:r>
          </a:p>
          <a:p>
            <a:r>
              <a:rPr lang="en-US" sz="2900" b="1" dirty="0"/>
              <a:t>Be realistic about time horizon and liquidity needs</a:t>
            </a:r>
            <a:r>
              <a:rPr lang="en-US" sz="2900" dirty="0"/>
              <a:t>: On this front, individual investors need to be honest with themselves about how susceptible they are to panic attacks and peer-group pressure, and institutional investors have to recognize that their time horizon is determined by their clients, and not by their own preferences.</a:t>
            </a:r>
          </a:p>
          <a:p>
            <a:r>
              <a:rPr lang="en-US" sz="2900" b="1" dirty="0"/>
              <a:t>Be wary of correlation matrices and historical alphas</a:t>
            </a:r>
            <a:r>
              <a:rPr lang="en-US" sz="2900" dirty="0"/>
              <a:t>: If there is one takeaway from this post, I hope that it is that historical correlations, especially when you have non-traded investments at play, are untrustworthy and that alphas fade over time, and more so when the vehicles that delivered them are sold relentlessly</a:t>
            </a:r>
            <a:r>
              <a:rPr lang="en-US" dirty="0"/>
              <a:t>.</a:t>
            </a:r>
          </a:p>
        </p:txBody>
      </p:sp>
    </p:spTree>
    <p:extLst>
      <p:ext uri="{BB962C8B-B14F-4D97-AF65-F5344CB8AC3E}">
        <p14:creationId xmlns:p14="http://schemas.microsoft.com/office/powerpoint/2010/main" val="4667653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{4ED3E472-F967-4B46-B9EF-D8C12DA60E0B}tf10001070</Template>
  <TotalTime>52150</TotalTime>
  <Pages>13</Pages>
  <Words>977</Words>
  <Application>Microsoft Macintosh PowerPoint</Application>
  <PresentationFormat>On-screen Show (4:3)</PresentationFormat>
  <Paragraphs>36</Paragraphs>
  <Slides>13</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Calibri</vt:lpstr>
      <vt:lpstr>Rockwell</vt:lpstr>
      <vt:lpstr>Rockwell Condensed</vt:lpstr>
      <vt:lpstr>Rockwell Extra Bold</vt:lpstr>
      <vt:lpstr>Times</vt:lpstr>
      <vt:lpstr>Wingdings</vt:lpstr>
      <vt:lpstr>Wood Type</vt:lpstr>
      <vt:lpstr>alternative investing: The Promise and (uncertain) payoff!</vt:lpstr>
      <vt:lpstr>The rise of alternatives…</vt:lpstr>
      <vt:lpstr>And by fund group…</vt:lpstr>
      <vt:lpstr>With early adopters celebrated… David Swensen at Yale!</vt:lpstr>
      <vt:lpstr>The payoff in practice? Endowment funds…</vt:lpstr>
      <vt:lpstr>A closer look!</vt:lpstr>
      <vt:lpstr>Alternative investing and alphas: The ennis critique</vt:lpstr>
      <vt:lpstr>The Bottom line!</vt:lpstr>
      <vt:lpstr>1. (low) Correlations are understated or misleading</vt:lpstr>
      <vt:lpstr>2. Illiquidity and opacity</vt:lpstr>
      <vt:lpstr>3. Disappearing alphas…</vt:lpstr>
      <vt:lpstr>4. The cost effect</vt:lpstr>
      <vt:lpstr>An epitaph for alternative investing? Not necessarily…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337</cp:revision>
  <cp:lastPrinted>2025-12-18T18:50:08Z</cp:lastPrinted>
  <dcterms:created xsi:type="dcterms:W3CDTF">2010-01-13T22:41:50Z</dcterms:created>
  <dcterms:modified xsi:type="dcterms:W3CDTF">2025-12-18T18:50:18Z</dcterms:modified>
</cp:coreProperties>
</file>