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53" r:id="rId1"/>
  </p:sldMasterIdLst>
  <p:notesMasterIdLst>
    <p:notesMasterId r:id="rId15"/>
  </p:notesMasterIdLst>
  <p:sldIdLst>
    <p:sldId id="256" r:id="rId2"/>
    <p:sldId id="312" r:id="rId3"/>
    <p:sldId id="313" r:id="rId4"/>
    <p:sldId id="314" r:id="rId5"/>
    <p:sldId id="315" r:id="rId6"/>
    <p:sldId id="316" r:id="rId7"/>
    <p:sldId id="317" r:id="rId8"/>
    <p:sldId id="318" r:id="rId9"/>
    <p:sldId id="320" r:id="rId10"/>
    <p:sldId id="322" r:id="rId11"/>
    <p:sldId id="324" r:id="rId12"/>
    <p:sldId id="325" r:id="rId13"/>
    <p:sldId id="32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061"/>
  </p:normalViewPr>
  <p:slideViewPr>
    <p:cSldViewPr>
      <p:cViewPr varScale="1">
        <p:scale>
          <a:sx n="114" d="100"/>
          <a:sy n="114" d="100"/>
        </p:scale>
        <p:origin x="17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1FDAE07F-E1DE-AF49-852C-E24286F600A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3" name="Rectangle 3">
            <a:extLst>
              <a:ext uri="{FF2B5EF4-FFF2-40B4-BE49-F238E27FC236}">
                <a16:creationId xmlns:a16="http://schemas.microsoft.com/office/drawing/2014/main" id="{F16FB11C-A1D9-6743-89CA-D97A059B55A0}"/>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6805" name="Rectangle 5">
            <a:extLst>
              <a:ext uri="{FF2B5EF4-FFF2-40B4-BE49-F238E27FC236}">
                <a16:creationId xmlns:a16="http://schemas.microsoft.com/office/drawing/2014/main" id="{700FA068-29C2-B042-B498-46EDF0E2609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6806" name="Rectangle 6">
            <a:extLst>
              <a:ext uri="{FF2B5EF4-FFF2-40B4-BE49-F238E27FC236}">
                <a16:creationId xmlns:a16="http://schemas.microsoft.com/office/drawing/2014/main" id="{55E92882-D3EE-B440-BCBB-22C104BBF0D5}"/>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7" name="Rectangle 7">
            <a:extLst>
              <a:ext uri="{FF2B5EF4-FFF2-40B4-BE49-F238E27FC236}">
                <a16:creationId xmlns:a16="http://schemas.microsoft.com/office/drawing/2014/main" id="{4E56DF58-0ED0-7B4C-8189-63E6C3C1996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C02B808A-C637-094C-AAE7-AC41D625B26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02B808A-C637-094C-AAE7-AC41D625B266}" type="slidenum">
              <a:rPr lang="en-US" altLang="en-US" smtClean="0"/>
              <a:pPr>
                <a:defRPr/>
              </a:pPr>
              <a:t>1</a:t>
            </a:fld>
            <a:endParaRPr lang="en-US" altLang="en-US"/>
          </a:p>
        </p:txBody>
      </p:sp>
    </p:spTree>
    <p:extLst>
      <p:ext uri="{BB962C8B-B14F-4D97-AF65-F5344CB8AC3E}">
        <p14:creationId xmlns:p14="http://schemas.microsoft.com/office/powerpoint/2010/main" val="294862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02B808A-C637-094C-AAE7-AC41D625B266}" type="slidenum">
              <a:rPr lang="en-US" altLang="en-US" smtClean="0"/>
              <a:pPr>
                <a:defRPr/>
              </a:pPr>
              <a:t>5</a:t>
            </a:fld>
            <a:endParaRPr lang="en-US" altLang="en-US"/>
          </a:p>
        </p:txBody>
      </p:sp>
    </p:spTree>
    <p:extLst>
      <p:ext uri="{BB962C8B-B14F-4D97-AF65-F5344CB8AC3E}">
        <p14:creationId xmlns:p14="http://schemas.microsoft.com/office/powerpoint/2010/main" val="114894560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40EF67D1-4B30-2A4E-B7FB-06A3700D29FF}" type="datetime1">
              <a:rPr lang="en-US" altLang="en-US" smtClean="0"/>
              <a:pPr>
                <a:defRPr/>
              </a:pPr>
              <a:t>12/18/25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C5439F73-3AF6-DD47-99AF-97E1F0948886}" type="slidenum">
              <a:rPr lang="en-US" altLang="en-US" smtClean="0"/>
              <a:pPr>
                <a:defRPr/>
              </a:pPr>
              <a:t>‹#›</a:t>
            </a:fld>
            <a:endParaRPr lang="en-US" altLang="en-US"/>
          </a:p>
        </p:txBody>
      </p:sp>
    </p:spTree>
    <p:extLst>
      <p:ext uri="{BB962C8B-B14F-4D97-AF65-F5344CB8AC3E}">
        <p14:creationId xmlns:p14="http://schemas.microsoft.com/office/powerpoint/2010/main" val="1526329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356268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48C885C6-3734-684D-A19B-EDE0F81C0424}" type="datetime1">
              <a:rPr lang="en-US" altLang="en-US" smtClean="0"/>
              <a:pPr>
                <a:defRPr/>
              </a:pPr>
              <a:t>12/18/25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27CD1E64-5CE7-574A-A6AB-8A6866E8B308}" type="slidenum">
              <a:rPr lang="en-US" altLang="en-US" smtClean="0"/>
              <a:pPr>
                <a:defRPr/>
              </a:pPr>
              <a:t>‹#›</a:t>
            </a:fld>
            <a:endParaRPr lang="en-US" altLang="en-US"/>
          </a:p>
        </p:txBody>
      </p:sp>
    </p:spTree>
    <p:extLst>
      <p:ext uri="{BB962C8B-B14F-4D97-AF65-F5344CB8AC3E}">
        <p14:creationId xmlns:p14="http://schemas.microsoft.com/office/powerpoint/2010/main" val="327312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20315494-9479-4A45-BED7-89C2B46FA030}" type="datetime1">
              <a:rPr lang="en-US" altLang="en-US" smtClean="0"/>
              <a:pPr>
                <a:defRPr/>
              </a:pPr>
              <a:t>12/18/25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2EFE34-B6CE-254E-B106-C6DFF2552DC6}" type="slidenum">
              <a:rPr lang="en-US" altLang="en-US" smtClean="0"/>
              <a:pPr>
                <a:defRPr/>
              </a:pPr>
              <a:t>‹#›</a:t>
            </a:fld>
            <a:endParaRPr lang="en-US" altLang="en-US"/>
          </a:p>
        </p:txBody>
      </p:sp>
    </p:spTree>
    <p:extLst>
      <p:ext uri="{BB962C8B-B14F-4D97-AF65-F5344CB8AC3E}">
        <p14:creationId xmlns:p14="http://schemas.microsoft.com/office/powerpoint/2010/main" val="354725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CFA2DD7-30E0-354C-AE4A-EC88BC0AE76D}" type="datetime1">
              <a:rPr lang="en-US" altLang="en-US" smtClean="0"/>
              <a:pPr>
                <a:defRPr/>
              </a:pPr>
              <a:t>12/18/25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2456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A6114953-4FC3-C34E-B48F-EFA01DD4A681}" type="datetime1">
              <a:rPr lang="en-US" altLang="en-US" smtClean="0"/>
              <a:pPr>
                <a:defRPr/>
              </a:pPr>
              <a:t>12/18/25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26E42CE3-3FE5-FD42-982C-750B7CA81DA8}"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3176843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131D941-D1AA-FB46-901A-2919619EDB32}" type="datetime1">
              <a:rPr lang="en-US" altLang="en-US" smtClean="0"/>
              <a:pPr>
                <a:defRPr/>
              </a:pPr>
              <a:t>12/18/25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8ECF905-A7B1-B14F-B04A-CE6699A56270}" type="slidenum">
              <a:rPr lang="en-US" altLang="en-US" smtClean="0"/>
              <a:pPr>
                <a:defRPr/>
              </a:pPr>
              <a:t>‹#›</a:t>
            </a:fld>
            <a:endParaRPr lang="en-US" altLang="en-US"/>
          </a:p>
        </p:txBody>
      </p:sp>
    </p:spTree>
    <p:extLst>
      <p:ext uri="{BB962C8B-B14F-4D97-AF65-F5344CB8AC3E}">
        <p14:creationId xmlns:p14="http://schemas.microsoft.com/office/powerpoint/2010/main" val="3979435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4CFA2DD7-30E0-354C-AE4A-EC88BC0AE76D}" type="datetime1">
              <a:rPr lang="en-US" altLang="en-US" smtClean="0"/>
              <a:pPr>
                <a:defRPr/>
              </a:pPr>
              <a:t>12/18/25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4270967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FC2C8A48-1E1E-DE4B-904A-7BFDF8836493}" type="datetime1">
              <a:rPr lang="en-US" altLang="en-US" smtClean="0"/>
              <a:pPr>
                <a:defRPr/>
              </a:pPr>
              <a:t>12/18/25</a:t>
            </a:fld>
            <a:endParaRPr lang="en-US" altLang="en-US"/>
          </a:p>
        </p:txBody>
      </p:sp>
      <p:sp>
        <p:nvSpPr>
          <p:cNvPr id="10" name="Slide Number Placeholder 9"/>
          <p:cNvSpPr>
            <a:spLocks noGrp="1"/>
          </p:cNvSpPr>
          <p:nvPr>
            <p:ph type="sldNum" sz="quarter" idx="12"/>
          </p:nvPr>
        </p:nvSpPr>
        <p:spPr/>
        <p:txBody>
          <a:bodyPr/>
          <a:lstStyle/>
          <a:p>
            <a:pPr>
              <a:defRPr/>
            </a:pPr>
            <a:fld id="{33DFDEE0-1767-D149-88BD-BF5397B168E8}" type="slidenum">
              <a:rPr lang="en-US" altLang="en-US" smtClean="0"/>
              <a:pPr>
                <a:defRPr/>
              </a:pPr>
              <a:t>‹#›</a:t>
            </a:fld>
            <a:endParaRPr lang="en-US" altLang="en-US"/>
          </a:p>
        </p:txBody>
      </p:sp>
    </p:spTree>
    <p:extLst>
      <p:ext uri="{BB962C8B-B14F-4D97-AF65-F5344CB8AC3E}">
        <p14:creationId xmlns:p14="http://schemas.microsoft.com/office/powerpoint/2010/main" val="185031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EDDC3D45-0284-7C49-B025-6A0414387AC1}" type="datetime1">
              <a:rPr lang="en-US" altLang="en-US" smtClean="0"/>
              <a:pPr>
                <a:defRPr/>
              </a:pPr>
              <a:t>12/18/25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AE6A50D-E751-7447-9090-84625978D003}" type="slidenum">
              <a:rPr lang="en-US" altLang="en-US" smtClean="0"/>
              <a:pPr>
                <a:defRPr/>
              </a:pPr>
              <a:t>‹#›</a:t>
            </a:fld>
            <a:endParaRPr lang="en-US" altLang="en-US"/>
          </a:p>
        </p:txBody>
      </p:sp>
    </p:spTree>
    <p:extLst>
      <p:ext uri="{BB962C8B-B14F-4D97-AF65-F5344CB8AC3E}">
        <p14:creationId xmlns:p14="http://schemas.microsoft.com/office/powerpoint/2010/main" val="3637802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695DA56-D6D1-A346-89B5-2D126373C564}" type="datetime1">
              <a:rPr lang="en-US" altLang="en-US" smtClean="0"/>
              <a:pPr>
                <a:defRPr/>
              </a:pPr>
              <a:t>12/18/25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2E9C321-08E8-5741-AEA7-1BF6596A8853}" type="slidenum">
              <a:rPr lang="en-US" altLang="en-US" smtClean="0"/>
              <a:pPr>
                <a:defRPr/>
              </a:pPr>
              <a:t>‹#›</a:t>
            </a:fld>
            <a:endParaRPr lang="en-US" altLang="en-US"/>
          </a:p>
        </p:txBody>
      </p:sp>
    </p:spTree>
    <p:extLst>
      <p:ext uri="{BB962C8B-B14F-4D97-AF65-F5344CB8AC3E}">
        <p14:creationId xmlns:p14="http://schemas.microsoft.com/office/powerpoint/2010/main" val="2888938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7395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66484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4CFA2DD7-30E0-354C-AE4A-EC88BC0AE76D}" type="datetime1">
              <a:rPr lang="en-US" altLang="en-US" smtClean="0"/>
              <a:pPr>
                <a:defRPr/>
              </a:pPr>
              <a:t>12/18/25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3682897273"/>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B2D46329-CE4B-2046-B9DD-D8CC384DA01A}"/>
              </a:ext>
            </a:extLst>
          </p:cNvPr>
          <p:cNvSpPr>
            <a:spLocks noGrp="1" noChangeArrowheads="1"/>
          </p:cNvSpPr>
          <p:nvPr>
            <p:ph type="ctrTitle"/>
          </p:nvPr>
        </p:nvSpPr>
        <p:spPr/>
        <p:txBody>
          <a:bodyPr/>
          <a:lstStyle/>
          <a:p>
            <a:r>
              <a:rPr lang="en-US" altLang="en-US"/>
              <a:t>The Grand Finale: Choosing an Investment Philosophy</a:t>
            </a:r>
          </a:p>
        </p:txBody>
      </p:sp>
      <p:sp>
        <p:nvSpPr>
          <p:cNvPr id="3075" name="Rectangle 3">
            <a:extLst>
              <a:ext uri="{FF2B5EF4-FFF2-40B4-BE49-F238E27FC236}">
                <a16:creationId xmlns:a16="http://schemas.microsoft.com/office/drawing/2014/main" id="{D95D47A6-70C7-FE45-9BE3-ADC218938326}"/>
              </a:ext>
            </a:extLst>
          </p:cNvPr>
          <p:cNvSpPr>
            <a:spLocks noGrp="1" noChangeArrowheads="1"/>
          </p:cNvSpPr>
          <p:nvPr>
            <p:ph type="subTitle" idx="1"/>
          </p:nvPr>
        </p:nvSpPr>
        <p:spPr/>
        <p:txBody>
          <a:bodyPr/>
          <a:lstStyle/>
          <a:p>
            <a:r>
              <a:rPr lang="en-US" dirty="0"/>
              <a:t>It </a:t>
            </a:r>
            <a:r>
              <a:rPr lang="en-US" dirty="0" err="1"/>
              <a:t>ain’t</a:t>
            </a:r>
            <a:r>
              <a:rPr lang="en-US" dirty="0"/>
              <a:t> over till its over…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p:cNvSpPr>
          <p:nvPr>
            <p:ph type="title"/>
          </p:nvPr>
        </p:nvSpPr>
        <p:spPr/>
        <p:txBody>
          <a:bodyPr/>
          <a:lstStyle/>
          <a:p>
            <a:r>
              <a:rPr lang="en-US" altLang="en-US"/>
              <a:t>A Self Assessment</a:t>
            </a:r>
          </a:p>
        </p:txBody>
      </p:sp>
      <p:sp>
        <p:nvSpPr>
          <p:cNvPr id="3074" name="Rectangle 3"/>
          <p:cNvSpPr>
            <a:spLocks noGrp="1"/>
          </p:cNvSpPr>
          <p:nvPr>
            <p:ph idx="1"/>
          </p:nvPr>
        </p:nvSpPr>
        <p:spPr/>
        <p:txBody>
          <a:bodyPr/>
          <a:lstStyle/>
          <a:p>
            <a:r>
              <a:rPr lang="en-US" altLang="en-US" dirty="0"/>
              <a:t>To chose an investment philosophy, you </a:t>
            </a:r>
            <a:r>
              <a:rPr lang="en-US" altLang="en-US" b="1" dirty="0"/>
              <a:t>first need to understand your own personal characteristics and financial characteristics</a:t>
            </a:r>
            <a:r>
              <a:rPr lang="en-US" altLang="en-US" dirty="0"/>
              <a:t>, as well as as your beliefs about how markets work (or fail).</a:t>
            </a:r>
          </a:p>
          <a:p>
            <a:r>
              <a:rPr lang="en-US" altLang="en-US" dirty="0"/>
              <a:t>An </a:t>
            </a:r>
            <a:r>
              <a:rPr lang="en-US" altLang="en-US" b="1" dirty="0"/>
              <a:t>investment philosophy that does not match your needs  or your views about markets will ultimately fail.</a:t>
            </a:r>
          </a:p>
          <a:p>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p:cNvSpPr>
          <p:nvPr>
            <p:ph type="title"/>
          </p:nvPr>
        </p:nvSpPr>
        <p:spPr/>
        <p:txBody>
          <a:bodyPr/>
          <a:lstStyle/>
          <a:p>
            <a:r>
              <a:rPr lang="en-US" altLang="en-US"/>
              <a:t>Personal Characteristics</a:t>
            </a:r>
          </a:p>
        </p:txBody>
      </p:sp>
      <p:sp>
        <p:nvSpPr>
          <p:cNvPr id="4098" name="Rectangle 3"/>
          <p:cNvSpPr>
            <a:spLocks noGrp="1"/>
          </p:cNvSpPr>
          <p:nvPr>
            <p:ph idx="1"/>
          </p:nvPr>
        </p:nvSpPr>
        <p:spPr/>
        <p:txBody>
          <a:bodyPr>
            <a:normAutofit fontScale="85000" lnSpcReduction="10000"/>
          </a:bodyPr>
          <a:lstStyle/>
          <a:p>
            <a:r>
              <a:rPr lang="en-US" altLang="en-US" b="1" dirty="0"/>
              <a:t>Patience: </a:t>
            </a:r>
            <a:r>
              <a:rPr lang="en-US" altLang="en-US" dirty="0"/>
              <a:t>Some investment strategies require a great deal of patience, a virtue that many of us lack. If impatient by nature, you should consider adopting an investment philosophy that provides payoffs in the short term. </a:t>
            </a:r>
          </a:p>
          <a:p>
            <a:r>
              <a:rPr lang="en-US" altLang="en-US" b="1" dirty="0"/>
              <a:t>Risk Aversion</a:t>
            </a:r>
            <a:r>
              <a:rPr lang="en-US" altLang="en-US" dirty="0"/>
              <a:t>: If you are risk averse, adopting a strategy that entails a great deal of risk – trading on earnings announcements, for instance – will not be a strategy that works for you in the long term. </a:t>
            </a:r>
          </a:p>
          <a:p>
            <a:r>
              <a:rPr lang="en-US" altLang="en-US" b="1" dirty="0"/>
              <a:t>Individual or Group Thinker</a:t>
            </a:r>
            <a:r>
              <a:rPr lang="en-US" altLang="en-US" dirty="0"/>
              <a:t>: Some investment strategies require you to go along with the crowd and some against it. Which one will be better suited for you may well depend upon whether you are more comfortable going along with the conventional wisdom or whether you are a loner. </a:t>
            </a:r>
          </a:p>
          <a:p>
            <a:r>
              <a:rPr lang="en-US" altLang="en-US" b="1" dirty="0"/>
              <a:t>Time you are willing to spend on investing: </a:t>
            </a:r>
            <a:r>
              <a:rPr lang="en-US" altLang="en-US" dirty="0"/>
              <a:t>Some investment strategies are much more time and resource intensive than others. </a:t>
            </a:r>
          </a:p>
          <a:p>
            <a:r>
              <a:rPr lang="en-US" altLang="en-US" b="1" dirty="0"/>
              <a:t>Age: </a:t>
            </a:r>
            <a:r>
              <a:rPr lang="en-US" altLang="en-US" dirty="0"/>
              <a:t>As you age, you may find that your willingness to take risk, especially with your retirement savings, decreases.. It is true, though, that even as a successful investor, you will have learnt lessons from prior investment experiences that will both constrain and guide your choice of philosophy.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p:cNvSpPr>
          <p:nvPr>
            <p:ph type="title"/>
          </p:nvPr>
        </p:nvSpPr>
        <p:spPr/>
        <p:txBody>
          <a:bodyPr/>
          <a:lstStyle/>
          <a:p>
            <a:r>
              <a:rPr lang="en-US" altLang="en-US"/>
              <a:t>Signs of a misfit…</a:t>
            </a:r>
          </a:p>
        </p:txBody>
      </p:sp>
      <p:sp>
        <p:nvSpPr>
          <p:cNvPr id="79875" name="Rectangle 3">
            <a:extLst>
              <a:ext uri="{FF2B5EF4-FFF2-40B4-BE49-F238E27FC236}">
                <a16:creationId xmlns:a16="http://schemas.microsoft.com/office/drawing/2014/main" id="{9D1DA2F3-F000-604D-A339-056A17BF3701}"/>
              </a:ext>
            </a:extLst>
          </p:cNvPr>
          <p:cNvSpPr>
            <a:spLocks noGrp="1" noChangeArrowheads="1"/>
          </p:cNvSpPr>
          <p:nvPr>
            <p:ph idx="1"/>
          </p:nvPr>
        </p:nvSpPr>
        <p:spPr/>
        <p:txBody>
          <a:bodyPr>
            <a:normAutofit fontScale="92500" lnSpcReduction="10000"/>
          </a:bodyPr>
          <a:lstStyle/>
          <a:p>
            <a:r>
              <a:rPr lang="en-US" altLang="en-US" b="1" dirty="0"/>
              <a:t>The sleep test</a:t>
            </a:r>
            <a:r>
              <a:rPr lang="en-US" altLang="en-US" dirty="0"/>
              <a:t>: You lie awake at night thinking about your portfolio. Investors who choose investment strategies that expose them to more risk than they are comfortable taking will find themselves facing this plight. It is true that your expected returns will be lower with low-risk strategies, but the cost of taking on too much risk is even greater.</a:t>
            </a:r>
          </a:p>
          <a:p>
            <a:r>
              <a:rPr lang="en-US" altLang="en-US" b="1" dirty="0"/>
              <a:t>The life-change test</a:t>
            </a:r>
            <a:r>
              <a:rPr lang="en-US" altLang="en-US" dirty="0"/>
              <a:t>: Day to day movements in your portfolio lead to reassessments of your future: While long term movements of your portfolio should affect your plans on when you will retire and what you will do with your future, day-to-day movements should not. It is common in every market downturn to read about older investors, on the verge or retirement, having to put off retiring because of the damage created to their portfolios. </a:t>
            </a:r>
          </a:p>
          <a:p>
            <a:r>
              <a:rPr lang="en-US" altLang="en-US" b="1" dirty="0"/>
              <a:t>The second-guessing test</a:t>
            </a:r>
            <a:r>
              <a:rPr lang="en-US" altLang="en-US" dirty="0"/>
              <a:t>: If you find yourself second guessing your investment choices every time you read a contrary opinion, you should reconsider your strategy.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p:cNvSpPr>
          <p:nvPr>
            <p:ph type="title"/>
          </p:nvPr>
        </p:nvSpPr>
        <p:spPr/>
        <p:txBody>
          <a:bodyPr/>
          <a:lstStyle/>
          <a:p>
            <a:r>
              <a:rPr lang="en-US" altLang="en-US"/>
              <a:t>Financial Characteristics</a:t>
            </a:r>
          </a:p>
        </p:txBody>
      </p:sp>
      <p:sp>
        <p:nvSpPr>
          <p:cNvPr id="6146" name="Rectangle 3"/>
          <p:cNvSpPr>
            <a:spLocks noGrp="1"/>
          </p:cNvSpPr>
          <p:nvPr>
            <p:ph idx="1"/>
          </p:nvPr>
        </p:nvSpPr>
        <p:spPr/>
        <p:txBody>
          <a:bodyPr/>
          <a:lstStyle/>
          <a:p>
            <a:r>
              <a:rPr lang="en-US" altLang="en-US" dirty="0"/>
              <a:t>Your choice of investment philosophy will also be affected by your financial characteristics </a:t>
            </a:r>
            <a:r>
              <a:rPr lang="en-US" altLang="en-US" b="1" dirty="0"/>
              <a:t>– your job security, the funds you have to invest, your cash needs and your tax status</a:t>
            </a:r>
            <a:r>
              <a:rPr lang="en-US" altLang="en-US" dirty="0"/>
              <a:t>. </a:t>
            </a:r>
          </a:p>
          <a:p>
            <a:r>
              <a:rPr lang="en-US" altLang="en-US" dirty="0"/>
              <a:t>Since </a:t>
            </a:r>
            <a:r>
              <a:rPr lang="en-US" altLang="en-US" b="1" dirty="0"/>
              <a:t>these characteristics change over time</a:t>
            </a:r>
            <a:r>
              <a:rPr lang="en-US" altLang="en-US" dirty="0"/>
              <a:t>, you may have to modify your investment choices to reflect these changes.</a:t>
            </a:r>
          </a:p>
          <a:p>
            <a:r>
              <a:rPr lang="en-US" altLang="en-US" dirty="0"/>
              <a:t>While many wealth managers tie this mix entirely to age, it is more complex and should incorporate other aspects of your financial standing including income, expenses and commitments.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p:txBody>
          <a:bodyPr/>
          <a:lstStyle/>
          <a:p>
            <a:r>
              <a:rPr lang="en-US" altLang="en-US"/>
              <a:t>1. Job Security</a:t>
            </a:r>
          </a:p>
        </p:txBody>
      </p:sp>
      <p:sp>
        <p:nvSpPr>
          <p:cNvPr id="7170" name="Rectangle 3"/>
          <p:cNvSpPr>
            <a:spLocks noGrp="1"/>
          </p:cNvSpPr>
          <p:nvPr>
            <p:ph idx="1"/>
          </p:nvPr>
        </p:nvSpPr>
        <p:spPr/>
        <p:txBody>
          <a:bodyPr/>
          <a:lstStyle/>
          <a:p>
            <a:r>
              <a:rPr lang="en-US" altLang="en-US" dirty="0"/>
              <a:t>In the midst of a recession, </a:t>
            </a:r>
            <a:r>
              <a:rPr lang="en-US" altLang="en-US" b="1" dirty="0"/>
              <a:t>even those with jobs worry more about their investments and demand larger risk premiums for investing in assets</a:t>
            </a:r>
            <a:r>
              <a:rPr lang="en-US" altLang="en-US" dirty="0"/>
              <a:t>. The flight to quality and, at the limit, to riskless investments is exacerbated by natural and financial crises. </a:t>
            </a:r>
          </a:p>
          <a:p>
            <a:r>
              <a:rPr lang="en-US" altLang="en-US" dirty="0"/>
              <a:t>Your investment philosophy will also be heavily influenced by </a:t>
            </a:r>
            <a:r>
              <a:rPr lang="en-US" altLang="en-US" b="1" dirty="0"/>
              <a:t>what you perceive your earning capacity to be. If you expect to earn a high income that more than covers your expenses</a:t>
            </a:r>
            <a:r>
              <a:rPr lang="en-US" altLang="en-US" dirty="0"/>
              <a:t>, you have far more degrees of freedom when it comes to picking an investment philosophy. If, on the other hand, your income barely covers your expenses or worse still, falls short, your investment portfolio will have to be tailored to meet your cash needs.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p:cNvSpPr>
          <p:nvPr>
            <p:ph type="title"/>
          </p:nvPr>
        </p:nvSpPr>
        <p:spPr/>
        <p:txBody>
          <a:bodyPr/>
          <a:lstStyle/>
          <a:p>
            <a:r>
              <a:rPr lang="en-US" altLang="en-US"/>
              <a:t>2. Investment Funds</a:t>
            </a:r>
          </a:p>
        </p:txBody>
      </p:sp>
      <p:sp>
        <p:nvSpPr>
          <p:cNvPr id="82947" name="Rectangle 3">
            <a:extLst>
              <a:ext uri="{FF2B5EF4-FFF2-40B4-BE49-F238E27FC236}">
                <a16:creationId xmlns:a16="http://schemas.microsoft.com/office/drawing/2014/main" id="{C3E636AE-A257-214D-8D9F-E155BF99E6CE}"/>
              </a:ext>
            </a:extLst>
          </p:cNvPr>
          <p:cNvSpPr>
            <a:spLocks noGrp="1" noChangeArrowheads="1"/>
          </p:cNvSpPr>
          <p:nvPr>
            <p:ph idx="1"/>
          </p:nvPr>
        </p:nvSpPr>
        <p:spPr/>
        <p:txBody>
          <a:bodyPr/>
          <a:lstStyle/>
          <a:p>
            <a:r>
              <a:rPr lang="en-US" dirty="0"/>
              <a:t>Your choices in terms of investment philosophy expand as the </a:t>
            </a:r>
            <a:r>
              <a:rPr lang="en-US" b="1" dirty="0"/>
              <a:t>funds at your disposal increase</a:t>
            </a:r>
            <a:r>
              <a:rPr lang="en-US" dirty="0"/>
              <a:t>. </a:t>
            </a:r>
          </a:p>
          <a:p>
            <a:r>
              <a:rPr lang="en-US" dirty="0"/>
              <a:t>When considering the investment funds at your disposal, you should look at </a:t>
            </a:r>
            <a:r>
              <a:rPr lang="en-US" b="1" dirty="0"/>
              <a:t>not only your savings but also money that you have accumulated in pension funds, IRAs and insurance savings accounts</a:t>
            </a:r>
            <a:r>
              <a:rPr lang="en-US" dirty="0"/>
              <a:t>. </a:t>
            </a:r>
          </a:p>
          <a:p>
            <a:r>
              <a:rPr lang="en-US" dirty="0"/>
              <a:t>While you are </a:t>
            </a:r>
            <a:r>
              <a:rPr lang="en-US" b="1" dirty="0"/>
              <a:t>sometimes restricted in your investment choices on some of these funds</a:t>
            </a:r>
            <a:r>
              <a:rPr lang="en-US" dirty="0"/>
              <a:t>, you have more choice now than you used to and odds are that your choices will continue to increase over time.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p:cNvSpPr>
          <p:nvPr>
            <p:ph type="title"/>
          </p:nvPr>
        </p:nvSpPr>
        <p:spPr/>
        <p:txBody>
          <a:bodyPr/>
          <a:lstStyle/>
          <a:p>
            <a:r>
              <a:rPr lang="en-US" altLang="en-US"/>
              <a:t>3. Cash Needs</a:t>
            </a:r>
          </a:p>
        </p:txBody>
      </p:sp>
      <p:sp>
        <p:nvSpPr>
          <p:cNvPr id="9218" name="Rectangle 3"/>
          <p:cNvSpPr>
            <a:spLocks noGrp="1"/>
          </p:cNvSpPr>
          <p:nvPr>
            <p:ph idx="1"/>
          </p:nvPr>
        </p:nvSpPr>
        <p:spPr/>
        <p:txBody>
          <a:bodyPr/>
          <a:lstStyle/>
          <a:p>
            <a:r>
              <a:rPr lang="en-US" altLang="en-US" dirty="0"/>
              <a:t>One of the perils we face both as individual investors and portfolio managers is </a:t>
            </a:r>
            <a:r>
              <a:rPr lang="en-US" altLang="en-US" b="1" dirty="0"/>
              <a:t>unpredictable demands for cash withdrawals</a:t>
            </a:r>
            <a:r>
              <a:rPr lang="en-US" altLang="en-US" dirty="0"/>
              <a:t>. For individual investors, this may occur as the result of a personal crisis – a sickness that is not covered by </a:t>
            </a:r>
            <a:r>
              <a:rPr lang="en-US" altLang="en-US" b="1" dirty="0"/>
              <a:t>health insurance or the unanticipated loss of income</a:t>
            </a:r>
            <a:r>
              <a:rPr lang="en-US" altLang="en-US" dirty="0"/>
              <a:t>. For professional money managers, it arises because clients can </a:t>
            </a:r>
            <a:r>
              <a:rPr lang="en-US" altLang="en-US" b="1" dirty="0"/>
              <a:t>change their minds and demand their money back</a:t>
            </a:r>
            <a:r>
              <a:rPr lang="en-US" altLang="en-US" dirty="0"/>
              <a:t>. </a:t>
            </a:r>
          </a:p>
          <a:p>
            <a:r>
              <a:rPr lang="en-US" altLang="en-US" dirty="0"/>
              <a:t>While you may not be able to forecast when cash withdrawals may need to occur, </a:t>
            </a:r>
            <a:r>
              <a:rPr lang="en-US" altLang="en-US" b="1" dirty="0"/>
              <a:t>you can still consider the probabilities when you choose your investment philosophy</a:t>
            </a:r>
            <a:r>
              <a:rPr lang="en-US" altLang="en-US" dirty="0"/>
              <a:t>. The expected need for cash shortens your time horizon and may ultimately require you to adopt an investment philosophy with a shorter payoff period.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p:cNvSpPr>
          <p:nvPr>
            <p:ph type="title"/>
          </p:nvPr>
        </p:nvSpPr>
        <p:spPr/>
        <p:txBody>
          <a:bodyPr/>
          <a:lstStyle/>
          <a:p>
            <a:r>
              <a:rPr lang="en-US" altLang="en-US"/>
              <a:t>4. Tax Status</a:t>
            </a:r>
          </a:p>
        </p:txBody>
      </p:sp>
      <p:sp>
        <p:nvSpPr>
          <p:cNvPr id="10242" name="Rectangle 3"/>
          <p:cNvSpPr>
            <a:spLocks noGrp="1"/>
          </p:cNvSpPr>
          <p:nvPr>
            <p:ph idx="1"/>
          </p:nvPr>
        </p:nvSpPr>
        <p:spPr/>
        <p:txBody>
          <a:bodyPr/>
          <a:lstStyle/>
          <a:p>
            <a:r>
              <a:rPr lang="en-US" altLang="en-US" dirty="0"/>
              <a:t>Investors </a:t>
            </a:r>
            <a:r>
              <a:rPr lang="en-US" altLang="en-US" b="1" dirty="0"/>
              <a:t>who face high taxes </a:t>
            </a:r>
            <a:r>
              <a:rPr lang="en-US" altLang="en-US" dirty="0"/>
              <a:t>on income should choose investment strategies that reduce their tax liabilities or at least defers taxes into the future. </a:t>
            </a:r>
          </a:p>
          <a:p>
            <a:r>
              <a:rPr lang="en-US" altLang="en-US" dirty="0"/>
              <a:t>What makes the interplay between investment philosophy and taxes complicated is the fact that </a:t>
            </a:r>
            <a:r>
              <a:rPr lang="en-US" altLang="en-US" b="1" dirty="0"/>
              <a:t>different portions of the same individual</a:t>
            </a:r>
            <a:r>
              <a:rPr lang="ja-JP" altLang="en-US" b="1"/>
              <a:t>’</a:t>
            </a:r>
            <a:r>
              <a:rPr lang="en-US" altLang="ja-JP" b="1" dirty="0"/>
              <a:t>s income can be subject to different tax treatment</a:t>
            </a:r>
            <a:r>
              <a:rPr lang="en-US" altLang="ja-JP" dirty="0"/>
              <a:t>. </a:t>
            </a:r>
          </a:p>
          <a:p>
            <a:pPr lvl="1"/>
            <a:r>
              <a:rPr lang="en-US" altLang="en-US" dirty="0"/>
              <a:t>Thus, an investor, when deciding what to buy with her pension fund, where income is tax exempt, may adopt a strategy that generates large amounts of current income, but when investing her personal savings, has to be more careful about tax liabilities.</a:t>
            </a:r>
          </a:p>
          <a:p>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p:txBody>
          <a:bodyPr/>
          <a:lstStyle/>
          <a:p>
            <a:r>
              <a:rPr lang="en-US" altLang="en-US"/>
              <a:t>Market Beliefs</a:t>
            </a:r>
          </a:p>
        </p:txBody>
      </p:sp>
      <p:sp>
        <p:nvSpPr>
          <p:cNvPr id="11266" name="Rectangle 3"/>
          <p:cNvSpPr>
            <a:spLocks noGrp="1"/>
          </p:cNvSpPr>
          <p:nvPr>
            <p:ph idx="1"/>
          </p:nvPr>
        </p:nvSpPr>
        <p:spPr/>
        <p:txBody>
          <a:bodyPr/>
          <a:lstStyle/>
          <a:p>
            <a:r>
              <a:rPr lang="en-US" altLang="en-US" dirty="0"/>
              <a:t>So much of what we believe about markets comes from </a:t>
            </a:r>
            <a:r>
              <a:rPr lang="en-US" altLang="en-US" b="1" dirty="0"/>
              <a:t>anecdotal evidence </a:t>
            </a:r>
            <a:r>
              <a:rPr lang="en-US" altLang="en-US" dirty="0"/>
              <a:t>– from friends, relatives and experts in the field. We also have looked at the </a:t>
            </a:r>
            <a:r>
              <a:rPr lang="en-US" altLang="en-US" b="1" dirty="0"/>
              <a:t>prevailing empirical evidence </a:t>
            </a:r>
            <a:r>
              <a:rPr lang="en-US" altLang="en-US" dirty="0"/>
              <a:t>and disagreements among researchers on what works and does not in financial markets. </a:t>
            </a:r>
          </a:p>
          <a:p>
            <a:r>
              <a:rPr lang="en-US" altLang="en-US" dirty="0"/>
              <a:t>Your views about market behavior and the performance of investment strategies will </a:t>
            </a:r>
            <a:r>
              <a:rPr lang="en-US" altLang="en-US" b="1" dirty="0"/>
              <a:t>undoubtedly change over time</a:t>
            </a:r>
            <a:r>
              <a:rPr lang="en-US" altLang="en-US" dirty="0"/>
              <a:t>, but all you can do is make your choices based upon what you know today. </a:t>
            </a:r>
          </a:p>
          <a:p>
            <a:r>
              <a:rPr lang="en-US" altLang="en-US" dirty="0"/>
              <a:t>While </a:t>
            </a:r>
            <a:r>
              <a:rPr lang="en-US" altLang="en-US" b="1" dirty="0"/>
              <a:t>staying consistent to an investment philosophy </a:t>
            </a:r>
            <a:r>
              <a:rPr lang="en-US" altLang="en-US" dirty="0"/>
              <a:t>and core market beliefs may be central to success in investing, it would be foolhardy to stay consistent as the evidence accumulates against the philosophy. </a:t>
            </a:r>
          </a:p>
          <a:p>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p:cNvSpPr>
          <p:nvPr>
            <p:ph type="title"/>
          </p:nvPr>
        </p:nvSpPr>
        <p:spPr/>
        <p:txBody>
          <a:bodyPr/>
          <a:lstStyle/>
          <a:p>
            <a:r>
              <a:rPr lang="en-US" altLang="en-US"/>
              <a:t>Finding an Investment Philosophy</a:t>
            </a:r>
          </a:p>
        </p:txBody>
      </p:sp>
      <p:graphicFrame>
        <p:nvGraphicFramePr>
          <p:cNvPr id="12290" name="Object 3"/>
          <p:cNvGraphicFramePr>
            <a:graphicFrameLocks noGrp="1" noChangeAspect="1"/>
          </p:cNvGraphicFramePr>
          <p:nvPr>
            <p:ph idx="1"/>
          </p:nvPr>
        </p:nvGraphicFramePr>
        <p:xfrm>
          <a:off x="1177459" y="1752600"/>
          <a:ext cx="6789082" cy="4419600"/>
        </p:xfrm>
        <a:graphic>
          <a:graphicData uri="http://schemas.openxmlformats.org/presentationml/2006/ole">
            <mc:AlternateContent xmlns:mc="http://schemas.openxmlformats.org/markup-compatibility/2006">
              <mc:Choice xmlns:v="urn:schemas-microsoft-com:vml" Requires="v">
                <p:oleObj name="Document" r:id="rId2" imgW="0" imgH="0" progId="Word.Document.8">
                  <p:embed/>
                </p:oleObj>
              </mc:Choice>
              <mc:Fallback>
                <p:oleObj name="Document" r:id="rId2" imgW="0" imgH="0" progId="Word.Document.8">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459" y="1752600"/>
                        <a:ext cx="678908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p:cNvSpPr>
          <p:nvPr>
            <p:ph type="title"/>
          </p:nvPr>
        </p:nvSpPr>
        <p:spPr/>
        <p:txBody>
          <a:bodyPr/>
          <a:lstStyle/>
          <a:p>
            <a:r>
              <a:rPr lang="en-US" altLang="en-US"/>
              <a:t>The Right Investment Philosophy</a:t>
            </a:r>
          </a:p>
        </p:txBody>
      </p:sp>
      <p:sp>
        <p:nvSpPr>
          <p:cNvPr id="13314" name="Rectangle 3"/>
          <p:cNvSpPr>
            <a:spLocks noGrp="1"/>
          </p:cNvSpPr>
          <p:nvPr>
            <p:ph idx="1"/>
          </p:nvPr>
        </p:nvSpPr>
        <p:spPr/>
        <p:txBody>
          <a:bodyPr>
            <a:normAutofit fontScale="92500"/>
          </a:bodyPr>
          <a:lstStyle/>
          <a:p>
            <a:r>
              <a:rPr lang="en-US" altLang="en-US" b="1" dirty="0"/>
              <a:t>One Best philosophy</a:t>
            </a:r>
            <a:r>
              <a:rPr lang="en-US" altLang="en-US" dirty="0"/>
              <a:t>: You can choose the one strategy that best suits you. Thus, if you are a long-term investor who believes that markets overreact, you may adopt a passive value investing philosophy.</a:t>
            </a:r>
          </a:p>
          <a:p>
            <a:r>
              <a:rPr lang="en-US" altLang="en-US" b="1" dirty="0"/>
              <a:t>Combination of philosophies</a:t>
            </a:r>
            <a:r>
              <a:rPr lang="en-US" altLang="en-US" dirty="0"/>
              <a:t>: You can adopt a combination of philosophies to maximize your returns. In creating this combined strategy, you should keep in mind the following caveats:</a:t>
            </a:r>
          </a:p>
          <a:p>
            <a:pPr lvl="1"/>
            <a:r>
              <a:rPr lang="en-US" altLang="en-US" dirty="0"/>
              <a:t>You should not mix strategies that make contradictory assumptions about market behavior over the same periods. Thus, a strategy of buying on relative strength would not be compatible with a strategy of buying stocks after very negative earnings announcements. The first strategy is based upon the assumption that markets learn slowly whereas the latter is conditioned on market overreaction.</a:t>
            </a:r>
          </a:p>
          <a:p>
            <a:pPr lvl="1"/>
            <a:r>
              <a:rPr lang="en-US" altLang="en-US" dirty="0"/>
              <a:t>When you mix strategies, you should separate the dominant strategy from the secondary strategies. Thus, if you have to make choices in terms of investments, you know which strategy will dominate.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p:txBody>
          <a:bodyPr/>
          <a:lstStyle/>
          <a:p>
            <a:r>
              <a:rPr lang="en-US" altLang="en-US"/>
              <a:t>In closing…</a:t>
            </a:r>
          </a:p>
        </p:txBody>
      </p:sp>
      <p:sp>
        <p:nvSpPr>
          <p:cNvPr id="89091" name="Rectangle 3">
            <a:extLst>
              <a:ext uri="{FF2B5EF4-FFF2-40B4-BE49-F238E27FC236}">
                <a16:creationId xmlns:a16="http://schemas.microsoft.com/office/drawing/2014/main" id="{9F1E46F9-F462-5E46-ACED-E616D4BB1571}"/>
              </a:ext>
            </a:extLst>
          </p:cNvPr>
          <p:cNvSpPr>
            <a:spLocks noGrp="1" noChangeArrowheads="1"/>
          </p:cNvSpPr>
          <p:nvPr>
            <p:ph idx="1"/>
          </p:nvPr>
        </p:nvSpPr>
        <p:spPr/>
        <p:txBody>
          <a:bodyPr/>
          <a:lstStyle/>
          <a:p>
            <a:r>
              <a:rPr lang="en-US" altLang="en-US" dirty="0"/>
              <a:t>Choosing an investment philosophy is at the heart of successful investing. To make the choice, though, </a:t>
            </a:r>
            <a:r>
              <a:rPr lang="en-US" altLang="en-US" b="1" dirty="0"/>
              <a:t>you need to look within </a:t>
            </a:r>
            <a:r>
              <a:rPr lang="en-US" altLang="en-US" dirty="0"/>
              <a:t>before you look outside. The best strategy for you is one that matches both your personality and your needs. </a:t>
            </a:r>
          </a:p>
          <a:p>
            <a:r>
              <a:rPr lang="en-US" altLang="en-US" dirty="0"/>
              <a:t>Your choice of philosophy </a:t>
            </a:r>
            <a:r>
              <a:rPr lang="en-US" altLang="en-US" b="1" dirty="0"/>
              <a:t>will also be affected by what you believe about markets and investors and how they work (or do not).</a:t>
            </a:r>
            <a:r>
              <a:rPr lang="en-US" altLang="en-US" dirty="0"/>
              <a:t> Since your beliefs are likely to be affected by your experiences, they will evolve over time, and your investment strategies have to follow suit. </a:t>
            </a:r>
          </a:p>
          <a:p>
            <a:endParaRPr lang="en-US" alt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1038</TotalTime>
  <Words>1401</Words>
  <Application>Microsoft Macintosh PowerPoint</Application>
  <PresentationFormat>On-screen Show (4:3)</PresentationFormat>
  <Paragraphs>48</Paragraphs>
  <Slides>13</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1" baseType="lpstr">
      <vt:lpstr>Calibri</vt:lpstr>
      <vt:lpstr>Rockwell</vt:lpstr>
      <vt:lpstr>Rockwell Condensed</vt:lpstr>
      <vt:lpstr>Rockwell Extra Bold</vt:lpstr>
      <vt:lpstr>Times</vt:lpstr>
      <vt:lpstr>Wingdings</vt:lpstr>
      <vt:lpstr>Slides2025</vt:lpstr>
      <vt:lpstr>Document</vt:lpstr>
      <vt:lpstr>The Grand Finale: Choosing an Investment Philosophy</vt:lpstr>
      <vt:lpstr>A Self Assessment</vt:lpstr>
      <vt:lpstr>Personal Characteristics</vt:lpstr>
      <vt:lpstr>Signs of a misfit…</vt:lpstr>
      <vt:lpstr>Financial Characteristics</vt:lpstr>
      <vt:lpstr>1. Job Security</vt:lpstr>
      <vt:lpstr>2. Investment Funds</vt:lpstr>
      <vt:lpstr>3. Cash Needs</vt:lpstr>
      <vt:lpstr>4. Tax Status</vt:lpstr>
      <vt:lpstr>Market Beliefs</vt:lpstr>
      <vt:lpstr>Finding an Investment Philosophy</vt:lpstr>
      <vt:lpstr>The Right Investment Philosophy</vt:lpstr>
      <vt:lpstr>In closing…</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46</cp:revision>
  <cp:lastPrinted>2012-06-27T21:10:54Z</cp:lastPrinted>
  <dcterms:created xsi:type="dcterms:W3CDTF">1998-07-22T17:34:10Z</dcterms:created>
  <dcterms:modified xsi:type="dcterms:W3CDTF">2025-12-18T19:15:45Z</dcterms:modified>
</cp:coreProperties>
</file>