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118" r:id="rId1"/>
  </p:sldMasterIdLst>
  <p:notesMasterIdLst>
    <p:notesMasterId r:id="rId20"/>
  </p:notesMasterIdLst>
  <p:handoutMasterIdLst>
    <p:handoutMasterId r:id="rId21"/>
  </p:handoutMasterIdLst>
  <p:sldIdLst>
    <p:sldId id="256" r:id="rId2"/>
    <p:sldId id="283" r:id="rId3"/>
    <p:sldId id="543" r:id="rId4"/>
    <p:sldId id="544" r:id="rId5"/>
    <p:sldId id="368" r:id="rId6"/>
    <p:sldId id="290" r:id="rId7"/>
    <p:sldId id="291" r:id="rId8"/>
    <p:sldId id="292" r:id="rId9"/>
    <p:sldId id="293" r:id="rId10"/>
    <p:sldId id="349" r:id="rId11"/>
    <p:sldId id="354" r:id="rId12"/>
    <p:sldId id="294" r:id="rId13"/>
    <p:sldId id="359" r:id="rId14"/>
    <p:sldId id="353" r:id="rId15"/>
    <p:sldId id="328" r:id="rId16"/>
    <p:sldId id="300" r:id="rId17"/>
    <p:sldId id="341" r:id="rId18"/>
    <p:sldId id="348" r:id="rId19"/>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694"/>
  </p:normalViewPr>
  <p:slideViewPr>
    <p:cSldViewPr>
      <p:cViewPr varScale="1">
        <p:scale>
          <a:sx n="117" d="100"/>
          <a:sy n="117" d="100"/>
        </p:scale>
        <p:origin x="1624"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2968"/>
    </p:cViewPr>
  </p:sorterViewPr>
  <p:notesViewPr>
    <p:cSldViewPr>
      <p:cViewPr varScale="1">
        <p:scale>
          <a:sx n="119" d="100"/>
          <a:sy n="119" d="100"/>
        </p:scale>
        <p:origin x="-3056"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19CEAF43-C45A-8547-8720-EA78DCD7E95E}"/>
              </a:ext>
            </a:extLst>
          </p:cNvPr>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1" name="Rectangle 3">
            <a:extLst>
              <a:ext uri="{FF2B5EF4-FFF2-40B4-BE49-F238E27FC236}">
                <a16:creationId xmlns:a16="http://schemas.microsoft.com/office/drawing/2014/main" id="{FC64036D-F677-4042-8840-CCDB899D721B}"/>
              </a:ext>
            </a:extLst>
          </p:cNvPr>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0BEFAE6F-A2FF-BD4B-AF1E-227EBF0CAC92}"/>
              </a:ext>
            </a:extLst>
          </p:cNvPr>
          <p:cNvSpPr>
            <a:spLocks noGrp="1" noRot="1" noChangeAspect="1" noChangeArrowheads="1" noTextEdit="1"/>
          </p:cNvSpPr>
          <p:nvPr>
            <p:ph type="sldImg"/>
          </p:nvPr>
        </p:nvSpPr>
        <p:spPr>
          <a:xfrm>
            <a:off x="1150938" y="692150"/>
            <a:ext cx="4556125" cy="3416300"/>
          </a:xfrm>
          <a:ln/>
        </p:spPr>
      </p:sp>
      <p:sp>
        <p:nvSpPr>
          <p:cNvPr id="17410" name="Rectangle 3">
            <a:extLst>
              <a:ext uri="{FF2B5EF4-FFF2-40B4-BE49-F238E27FC236}">
                <a16:creationId xmlns:a16="http://schemas.microsoft.com/office/drawing/2014/main" id="{2A09D9C8-E05A-CC4C-99A4-26F247269F0C}"/>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pitchFamily="2" charset="0"/>
                <a:ea typeface="ＭＳ Ｐゴシック" panose="020B0600070205080204" pitchFamily="34" charset="-128"/>
              </a:rPr>
              <a:t>It always helps to lay a philosophical foundation for what is to come. This presentation, which is usually my first session, attempts to do this. I use it not only as an opportunity to provide an overview of valuation approaches but also to link each to specific views about how markets work and what inefficiencies have to come into play for each approach to yield excess returns.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a:extLst>
              <a:ext uri="{FF2B5EF4-FFF2-40B4-BE49-F238E27FC236}">
                <a16:creationId xmlns:a16="http://schemas.microsoft.com/office/drawing/2014/main" id="{1C0D3B52-8A6A-6343-B3AC-2D19DA30D8BE}"/>
              </a:ext>
            </a:extLst>
          </p:cNvPr>
          <p:cNvSpPr>
            <a:spLocks noGrp="1" noRot="1" noChangeAspect="1" noChangeArrowheads="1" noTextEdit="1"/>
          </p:cNvSpPr>
          <p:nvPr>
            <p:ph type="sldImg"/>
          </p:nvPr>
        </p:nvSpPr>
        <p:spPr>
          <a:xfrm>
            <a:off x="1150938" y="698500"/>
            <a:ext cx="4556125" cy="3416300"/>
          </a:xfrm>
          <a:ln/>
        </p:spPr>
      </p:sp>
      <p:sp>
        <p:nvSpPr>
          <p:cNvPr id="50178" name="Notes Placeholder 2">
            <a:extLst>
              <a:ext uri="{FF2B5EF4-FFF2-40B4-BE49-F238E27FC236}">
                <a16:creationId xmlns:a16="http://schemas.microsoft.com/office/drawing/2014/main" id="{8664AA95-57BD-C746-A35F-3BA049D5057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In the eyes of many, discounted cash flow valuation and intrinsic valuation are equivalent but that is not the case. Not all intrinsic valuations are discounted cash flow valuations. There are ways of valuing an asset based on its cash flows, risk and growth without ever using (or even knowing about present value)…. After all, DCF as a technique has been around for less than a century and people have been valuing assets and businesses for much longer. By the same token, there are DCF models that are not intrinsic valuations because much of the value is not a function of an asset’s characteristics (but of others perceptions of the asset’s value).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a:extLst>
              <a:ext uri="{FF2B5EF4-FFF2-40B4-BE49-F238E27FC236}">
                <a16:creationId xmlns:a16="http://schemas.microsoft.com/office/drawing/2014/main" id="{DB402669-600E-1F40-B8F3-F407EE12DF66}"/>
              </a:ext>
            </a:extLst>
          </p:cNvPr>
          <p:cNvSpPr>
            <a:spLocks noGrp="1" noRot="1" noChangeAspect="1" noChangeArrowheads="1" noTextEdit="1"/>
          </p:cNvSpPr>
          <p:nvPr>
            <p:ph type="sldImg"/>
          </p:nvPr>
        </p:nvSpPr>
        <p:spPr>
          <a:xfrm>
            <a:off x="1150938" y="692150"/>
            <a:ext cx="4556125" cy="3416300"/>
          </a:xfrm>
          <a:ln/>
        </p:spPr>
      </p:sp>
      <p:sp>
        <p:nvSpPr>
          <p:cNvPr id="52226" name="Notes Placeholder 2">
            <a:extLst>
              <a:ext uri="{FF2B5EF4-FFF2-40B4-BE49-F238E27FC236}">
                <a16:creationId xmlns:a16="http://schemas.microsoft.com/office/drawing/2014/main" id="{CD91F621-03BC-9D41-ABFC-B1EE53A38D6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Both approaches have the same objective and done right should yield the same value.</a:t>
            </a:r>
          </a:p>
          <a:p>
            <a:r>
              <a:rPr lang="en-US" altLang="en-US">
                <a:latin typeface="Times" pitchFamily="2" charset="0"/>
                <a:ea typeface="ＭＳ Ｐゴシック" panose="020B0600070205080204" pitchFamily="34" charset="-128"/>
              </a:rPr>
              <a:t>Both require the same information.</a:t>
            </a:r>
          </a:p>
          <a:p>
            <a:r>
              <a:rPr lang="en-US" altLang="en-US">
                <a:latin typeface="Times" pitchFamily="2" charset="0"/>
                <a:ea typeface="ＭＳ Ｐゴシック" panose="020B0600070205080204" pitchFamily="34" charset="-128"/>
              </a:rPr>
              <a:t>Note that taking an expected value across all scenarios is still just an expected value. To convert that into a certainty equivalent, you have to be willing to specify what you would accept as a guaranteed cash flow instead of your risky expected cash flow.</a:t>
            </a:r>
          </a:p>
          <a:p>
            <a:r>
              <a:rPr lang="en-US" altLang="en-US">
                <a:latin typeface="Times" pitchFamily="2" charset="0"/>
                <a:ea typeface="ＭＳ Ｐゴシック" panose="020B0600070205080204" pitchFamily="34" charset="-128"/>
              </a:rPr>
              <a:t>The certainty equivalent provides an answer to a puzzle posed by Buffettologists. Warren Buffett has often claimed that he does not adjust his discount rate for risk and that he uses the riskless rate.. This has led some to argue that since Buffett ignores risk in his discount rate assessment, we should all do the same. That is absurd. Buffett has also argued (implicitly most times and explicitly some times) that he considers only those cash flows that he feels secure about (cash flows from established and long term assets), which is an intuitive way of thinking about certainty equivalent cash flows.</a:t>
            </a:r>
          </a:p>
          <a:p>
            <a:r>
              <a:rPr lang="en-US" altLang="en-US">
                <a:latin typeface="Times" pitchFamily="2" charset="0"/>
                <a:ea typeface="ＭＳ Ｐゴシック" panose="020B0600070205080204" pitchFamily="34" charset="-128"/>
              </a:rPr>
              <a:t>In practice, analysts often intentionally or unintentionally use mixed approaches, adjusting both the cash flows and the discount rate for risk. In the process, they end up miscounting or double counting risk.</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a:extLst>
              <a:ext uri="{FF2B5EF4-FFF2-40B4-BE49-F238E27FC236}">
                <a16:creationId xmlns:a16="http://schemas.microsoft.com/office/drawing/2014/main" id="{A3B5AE87-FF18-5F46-84C0-2B2A74DD3714}"/>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B1F8522A-EF6E-1248-9B7C-B523C1893495}" type="slidenum">
              <a:rPr lang="en-US" altLang="en-US" sz="1200"/>
              <a:pPr/>
              <a:t>5</a:t>
            </a:fld>
            <a:endParaRPr lang="en-US" altLang="en-US" sz="1200"/>
          </a:p>
        </p:txBody>
      </p:sp>
      <p:sp>
        <p:nvSpPr>
          <p:cNvPr id="20482" name="Rectangle 2">
            <a:extLst>
              <a:ext uri="{FF2B5EF4-FFF2-40B4-BE49-F238E27FC236}">
                <a16:creationId xmlns:a16="http://schemas.microsoft.com/office/drawing/2014/main" id="{8E45F75C-630D-4A4B-BE4B-2279A0633DD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483" name="Rectangle 3">
            <a:extLst>
              <a:ext uri="{FF2B5EF4-FFF2-40B4-BE49-F238E27FC236}">
                <a16:creationId xmlns:a16="http://schemas.microsoft.com/office/drawing/2014/main" id="{8F728B6F-3DEA-F843-B806-27FB36BE7D9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A business and the equity in the business can be very different numbers…</a:t>
            </a:r>
          </a:p>
          <a:p>
            <a:pPr lvl="1">
              <a:buFontTx/>
              <a:buChar char="•"/>
            </a:pPr>
            <a:r>
              <a:rPr lang="en-US" altLang="en-US">
                <a:latin typeface="Times" pitchFamily="2" charset="0"/>
                <a:ea typeface="ＭＳ Ｐゴシック" panose="020B0600070205080204" pitchFamily="34" charset="-128"/>
              </a:rPr>
              <a:t>A firm like GE in 2005 had a value of $ 500 billion for its business but its equity is worth only $ 300 billion - the difference is due to the substantial debt that GE has used to fund its expansion.</a:t>
            </a:r>
          </a:p>
          <a:p>
            <a:pPr lvl="1">
              <a:buFontTx/>
              <a:buChar char="•"/>
            </a:pPr>
            <a:r>
              <a:rPr lang="en-US" altLang="en-US">
                <a:latin typeface="Times" pitchFamily="2" charset="0"/>
                <a:ea typeface="ＭＳ Ｐゴシック" panose="020B0600070205080204" pitchFamily="34" charset="-128"/>
              </a:rPr>
              <a:t>You can have valuable businesses, where the equity is worth nothing because the firm has borrowed too much….</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E0B3D53D-8A88-9B40-8B3D-4BC022F2D40E}"/>
              </a:ext>
            </a:extLst>
          </p:cNvPr>
          <p:cNvSpPr>
            <a:spLocks noGrp="1" noRot="1" noChangeAspect="1" noChangeArrowheads="1" noTextEdit="1"/>
          </p:cNvSpPr>
          <p:nvPr>
            <p:ph type="sldImg"/>
          </p:nvPr>
        </p:nvSpPr>
        <p:spPr>
          <a:xfrm>
            <a:off x="1150938" y="692150"/>
            <a:ext cx="4556125" cy="3416300"/>
          </a:xfrm>
          <a:ln/>
        </p:spPr>
      </p:sp>
      <p:sp>
        <p:nvSpPr>
          <p:cNvPr id="22530" name="Rectangle 3">
            <a:extLst>
              <a:ext uri="{FF2B5EF4-FFF2-40B4-BE49-F238E27FC236}">
                <a16:creationId xmlns:a16="http://schemas.microsoft.com/office/drawing/2014/main" id="{09CC87C5-5B69-E648-A36E-7B81373D874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four pillars of value:</a:t>
            </a:r>
          </a:p>
          <a:p>
            <a:pPr lvl="1"/>
            <a:r>
              <a:rPr lang="en-US" altLang="en-US">
                <a:latin typeface="Times" pitchFamily="2" charset="0"/>
                <a:ea typeface="ＭＳ Ｐゴシック" panose="020B0600070205080204" pitchFamily="34" charset="-128"/>
              </a:rPr>
              <a:t>Cashflows</a:t>
            </a:r>
          </a:p>
          <a:p>
            <a:pPr lvl="1"/>
            <a:r>
              <a:rPr lang="en-US" altLang="en-US">
                <a:latin typeface="Times" pitchFamily="2" charset="0"/>
                <a:ea typeface="ＭＳ Ｐゴシック" panose="020B0600070205080204" pitchFamily="34" charset="-128"/>
              </a:rPr>
              <a:t>Potential for high growth</a:t>
            </a:r>
          </a:p>
          <a:p>
            <a:pPr lvl="1"/>
            <a:r>
              <a:rPr lang="en-US" altLang="en-US">
                <a:latin typeface="Times" pitchFamily="2" charset="0"/>
                <a:ea typeface="ＭＳ Ｐゴシック" panose="020B0600070205080204" pitchFamily="34" charset="-128"/>
              </a:rPr>
              <a:t>Length of the high growth period (before the firm starts growing at the same rate as the economy)</a:t>
            </a:r>
          </a:p>
          <a:p>
            <a:pPr lvl="1"/>
            <a:r>
              <a:rPr lang="en-US" altLang="en-US">
                <a:latin typeface="Times" pitchFamily="2" charset="0"/>
                <a:ea typeface="ＭＳ Ｐゴシック" panose="020B0600070205080204" pitchFamily="34" charset="-128"/>
              </a:rPr>
              <a:t>Discount rate</a:t>
            </a:r>
          </a:p>
          <a:p>
            <a:r>
              <a:rPr lang="en-US" altLang="en-US">
                <a:latin typeface="Times" pitchFamily="2" charset="0"/>
                <a:ea typeface="ＭＳ Ｐゴシック" panose="020B0600070205080204" pitchFamily="34" charset="-128"/>
              </a:rPr>
              <a:t>Note the variations and the need for consistency:</a:t>
            </a:r>
          </a:p>
          <a:p>
            <a:pPr lvl="1"/>
            <a:r>
              <a:rPr lang="en-US" altLang="en-US">
                <a:latin typeface="Times" pitchFamily="2" charset="0"/>
                <a:ea typeface="ＭＳ Ｐゴシック" panose="020B0600070205080204" pitchFamily="34" charset="-128"/>
              </a:rPr>
              <a:t>With equity -&gt; Cashflows to equity - &gt; Growth rate in net income -&gt; Discount at the cost of equity</a:t>
            </a:r>
          </a:p>
          <a:p>
            <a:pPr lvl="1"/>
            <a:r>
              <a:rPr lang="en-US" altLang="en-US">
                <a:latin typeface="Times" pitchFamily="2" charset="0"/>
                <a:ea typeface="ＭＳ Ｐゴシック" panose="020B0600070205080204" pitchFamily="34" charset="-128"/>
              </a:rPr>
              <a:t>With firm -&gt; Cashflows to firm - &gt; Growth rate in operating income -&gt; Discount at the cost of capital</a:t>
            </a:r>
          </a:p>
          <a:p>
            <a:pPr lvl="1"/>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9E53C930-9E3F-684F-88CE-5E9783CAD281}"/>
              </a:ext>
            </a:extLst>
          </p:cNvPr>
          <p:cNvSpPr>
            <a:spLocks noGrp="1" noRot="1" noChangeAspect="1" noChangeArrowheads="1" noTextEdit="1"/>
          </p:cNvSpPr>
          <p:nvPr>
            <p:ph type="sldImg"/>
          </p:nvPr>
        </p:nvSpPr>
        <p:spPr>
          <a:xfrm>
            <a:off x="1150938" y="692150"/>
            <a:ext cx="4556125" cy="3416300"/>
          </a:xfrm>
          <a:ln/>
        </p:spPr>
      </p:sp>
      <p:sp>
        <p:nvSpPr>
          <p:cNvPr id="24578" name="Rectangle 3">
            <a:extLst>
              <a:ext uri="{FF2B5EF4-FFF2-40B4-BE49-F238E27FC236}">
                <a16:creationId xmlns:a16="http://schemas.microsoft.com/office/drawing/2014/main" id="{E2A40194-CAA3-9045-BA49-BC93152C6D0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a:extLst>
              <a:ext uri="{FF2B5EF4-FFF2-40B4-BE49-F238E27FC236}">
                <a16:creationId xmlns:a16="http://schemas.microsoft.com/office/drawing/2014/main" id="{895D11DD-2141-C349-88A9-6867B0A27016}"/>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CEF0BF0B-48D4-3940-AB9D-9E63AEAEFB85}" type="slidenum">
              <a:rPr lang="en-US" altLang="en-US" sz="1200"/>
              <a:pPr/>
              <a:t>10</a:t>
            </a:fld>
            <a:endParaRPr lang="en-US" altLang="en-US" sz="1200"/>
          </a:p>
        </p:txBody>
      </p:sp>
      <p:sp>
        <p:nvSpPr>
          <p:cNvPr id="28674" name="Rectangle 2">
            <a:extLst>
              <a:ext uri="{FF2B5EF4-FFF2-40B4-BE49-F238E27FC236}">
                <a16:creationId xmlns:a16="http://schemas.microsoft.com/office/drawing/2014/main" id="{251F41DF-812A-654C-9B00-862544A72D86}"/>
              </a:ext>
            </a:extLst>
          </p:cNvPr>
          <p:cNvSpPr>
            <a:spLocks noGrp="1" noRot="1" noChangeAspect="1" noChangeArrowheads="1" noTextEdit="1"/>
          </p:cNvSpPr>
          <p:nvPr>
            <p:ph type="sldImg"/>
          </p:nvPr>
        </p:nvSpPr>
        <p:spPr>
          <a:xfrm>
            <a:off x="1150938" y="692150"/>
            <a:ext cx="4556125" cy="3416300"/>
          </a:xfrm>
          <a:ln/>
        </p:spPr>
      </p:sp>
      <p:sp>
        <p:nvSpPr>
          <p:cNvPr id="28675" name="Rectangle 3">
            <a:extLst>
              <a:ext uri="{FF2B5EF4-FFF2-40B4-BE49-F238E27FC236}">
                <a16:creationId xmlns:a16="http://schemas.microsoft.com/office/drawing/2014/main" id="{B3C39BEE-0863-0F43-AE43-6751DDCB4DF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a:extLst>
              <a:ext uri="{FF2B5EF4-FFF2-40B4-BE49-F238E27FC236}">
                <a16:creationId xmlns:a16="http://schemas.microsoft.com/office/drawing/2014/main" id="{D43F439F-90EB-D545-A0BE-B7F31442CC01}"/>
              </a:ext>
            </a:extLst>
          </p:cNvPr>
          <p:cNvSpPr>
            <a:spLocks noGrp="1" noRot="1" noChangeAspect="1" noChangeArrowheads="1" noTextEdit="1"/>
          </p:cNvSpPr>
          <p:nvPr>
            <p:ph type="sldImg"/>
          </p:nvPr>
        </p:nvSpPr>
        <p:spPr>
          <a:xfrm>
            <a:off x="1150938" y="692150"/>
            <a:ext cx="4556125" cy="3416300"/>
          </a:xfrm>
          <a:ln/>
        </p:spPr>
      </p:sp>
      <p:sp>
        <p:nvSpPr>
          <p:cNvPr id="36866" name="Notes Placeholder 2">
            <a:extLst>
              <a:ext uri="{FF2B5EF4-FFF2-40B4-BE49-F238E27FC236}">
                <a16:creationId xmlns:a16="http://schemas.microsoft.com/office/drawing/2014/main" id="{6DF0B067-2823-4E4A-B2DA-F327D9F080E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eaLnBrk="1" hangingPunct="1">
              <a:spcBef>
                <a:spcPct val="0"/>
              </a:spcBef>
            </a:pPr>
            <a:r>
              <a:rPr lang="en-US" altLang="en-US">
                <a:latin typeface="Times" pitchFamily="2" charset="0"/>
                <a:ea typeface="ＭＳ Ｐゴシック" panose="020B0600070205080204" pitchFamily="34" charset="-128"/>
              </a:rPr>
              <a:t>Using the multiples that other companies trade at, you can estimate a price for Twitter that the market will pay:</a:t>
            </a:r>
          </a:p>
          <a:p>
            <a:pPr eaLnBrk="1" hangingPunct="1">
              <a:spcBef>
                <a:spcPct val="0"/>
              </a:spcBef>
              <a:buFontTx/>
              <a:buChar char="-"/>
            </a:pPr>
            <a:r>
              <a:rPr lang="en-US" altLang="en-US">
                <a:latin typeface="Times" pitchFamily="2" charset="0"/>
                <a:ea typeface="ＭＳ Ｐゴシック" panose="020B0600070205080204" pitchFamily="34" charset="-128"/>
              </a:rPr>
              <a:t>If you use EV/Sales, that price would be about $8.5 billion (483 *17.45).</a:t>
            </a:r>
          </a:p>
          <a:p>
            <a:pPr eaLnBrk="1" hangingPunct="1">
              <a:spcBef>
                <a:spcPct val="0"/>
              </a:spcBef>
              <a:buFontTx/>
              <a:buChar char="-"/>
            </a:pPr>
            <a:r>
              <a:rPr lang="en-US" altLang="en-US">
                <a:latin typeface="Times" pitchFamily="2" charset="0"/>
                <a:ea typeface="ＭＳ Ｐゴシック" panose="020B0600070205080204" pitchFamily="34" charset="-128"/>
              </a:rPr>
              <a:t>If you use Market Cap/User, you get about $22 billion</a:t>
            </a:r>
          </a:p>
          <a:p>
            <a:pPr eaLnBrk="1" hangingPunct="1">
              <a:spcBef>
                <a:spcPct val="0"/>
              </a:spcBef>
            </a:pPr>
            <a:r>
              <a:rPr lang="en-US" altLang="en-US">
                <a:latin typeface="Times" pitchFamily="2" charset="0"/>
                <a:ea typeface="ＭＳ Ｐゴシック" panose="020B0600070205080204" pitchFamily="34" charset="-128"/>
              </a:rPr>
              <a:t>Your job is to price Twitter, not value it. Here is my cynical assessment. To decide whether that price should be closer to $8.5 billion or $22 billion, you will call institutional investors and try to get a measure of their mood/excitement. If it looks like they think that Twitter should be priced higher, you will push your price up towards the $22 billion and market it primarily based on the number of users. You will then reverse engineer both your DCF valuation and the revenues you talk about (use forward revenues, since they will be higher) to back up your number.</a:t>
            </a:r>
          </a:p>
          <a:p>
            <a:pPr eaLnBrk="1" hangingPunct="1">
              <a:spcBef>
                <a:spcPct val="0"/>
              </a:spcBef>
            </a:pPr>
            <a:r>
              <a:rPr lang="en-US" altLang="en-US">
                <a:latin typeface="Times" pitchFamily="2" charset="0"/>
                <a:ea typeface="ＭＳ Ｐゴシック" panose="020B0600070205080204" pitchFamily="34" charset="-128"/>
              </a:rPr>
              <a:t>Once you have priced it, you will also build in a buffer for your risk and attach a discount (15% is conventional) to that price.</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r>
              <a:rPr lang="en-US" altLang="en-US"/>
              <a:t>‹#›</a:t>
            </a:r>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94C4E90D-0AA9-254D-8185-083F315BB273}" type="slidenum">
              <a:rPr lang="en-US" altLang="en-US" smtClean="0"/>
              <a:pPr>
                <a:defRPr/>
              </a:pPr>
              <a:t>‹#›</a:t>
            </a:fld>
            <a:endParaRPr lang="en-US" altLang="en-US"/>
          </a:p>
        </p:txBody>
      </p:sp>
    </p:spTree>
    <p:extLst>
      <p:ext uri="{BB962C8B-B14F-4D97-AF65-F5344CB8AC3E}">
        <p14:creationId xmlns:p14="http://schemas.microsoft.com/office/powerpoint/2010/main" val="1227256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r>
              <a:rPr lang="en-US"/>
              <a:t>Aswath Damodaran</a:t>
            </a:r>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2397857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r>
              <a:rPr lang="en-US" altLang="en-US"/>
              <a:t>‹#›</a:t>
            </a:r>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F0AF8EBC-498B-C14C-B255-58C0CAF7FB08}" type="slidenum">
              <a:rPr lang="en-US" altLang="en-US" smtClean="0"/>
              <a:pPr>
                <a:defRPr/>
              </a:pPr>
              <a:t>‹#›</a:t>
            </a:fld>
            <a:endParaRPr lang="en-US" altLang="en-US"/>
          </a:p>
        </p:txBody>
      </p:sp>
    </p:spTree>
    <p:extLst>
      <p:ext uri="{BB962C8B-B14F-4D97-AF65-F5344CB8AC3E}">
        <p14:creationId xmlns:p14="http://schemas.microsoft.com/office/powerpoint/2010/main" val="750206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r>
              <a:rPr lang="en-US" altLang="en-US"/>
              <a:t>‹#›</a:t>
            </a:r>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524D246C-3995-AA4C-815B-9DEA6F1F854E}" type="slidenum">
              <a:rPr lang="en-US" altLang="en-US" smtClean="0"/>
              <a:pPr>
                <a:defRPr/>
              </a:pPr>
              <a:t>‹#›</a:t>
            </a:fld>
            <a:endParaRPr lang="en-US" altLang="en-US"/>
          </a:p>
        </p:txBody>
      </p:sp>
    </p:spTree>
    <p:extLst>
      <p:ext uri="{BB962C8B-B14F-4D97-AF65-F5344CB8AC3E}">
        <p14:creationId xmlns:p14="http://schemas.microsoft.com/office/powerpoint/2010/main" val="1512835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F292C646-502E-E044-89E9-B7118183AA73}" type="slidenum">
              <a:rPr lang="en-US" altLang="en-US" smtClean="0"/>
              <a:pPr>
                <a:defRPr/>
              </a:pPr>
              <a:t>‹#›</a:t>
            </a:fld>
            <a:endParaRPr lang="en-US" altLang="en-US" sz="140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209340264"/>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r>
              <a:rPr lang="en-US" altLang="en-US"/>
              <a:t>‹#›</a:t>
            </a:r>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2766EC81-5C6A-8049-AAC0-A052753C2F11}"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3635437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ltLang="en-US"/>
              <a:t>‹#›</a:t>
            </a:r>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F78D9D55-A5F7-AA4C-96A3-4FA5BE5A68E4}" type="slidenum">
              <a:rPr lang="en-US" altLang="en-US" smtClean="0"/>
              <a:pPr>
                <a:defRPr/>
              </a:pPr>
              <a:t>‹#›</a:t>
            </a:fld>
            <a:endParaRPr lang="en-US" altLang="en-US"/>
          </a:p>
        </p:txBody>
      </p:sp>
    </p:spTree>
    <p:extLst>
      <p:ext uri="{BB962C8B-B14F-4D97-AF65-F5344CB8AC3E}">
        <p14:creationId xmlns:p14="http://schemas.microsoft.com/office/powerpoint/2010/main" val="4131440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r>
              <a:rPr lang="en-US" altLang="en-US"/>
              <a:t>‹#›</a:t>
            </a:r>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F292C646-502E-E044-89E9-B7118183AA73}"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2518862234"/>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r>
              <a:rPr lang="en-US" altLang="en-US"/>
              <a:t>‹#›</a:t>
            </a:r>
          </a:p>
        </p:txBody>
      </p:sp>
      <p:sp>
        <p:nvSpPr>
          <p:cNvPr id="10" name="Slide Number Placeholder 9"/>
          <p:cNvSpPr>
            <a:spLocks noGrp="1"/>
          </p:cNvSpPr>
          <p:nvPr>
            <p:ph type="sldNum" sz="quarter" idx="12"/>
          </p:nvPr>
        </p:nvSpPr>
        <p:spPr/>
        <p:txBody>
          <a:bodyPr/>
          <a:lstStyle/>
          <a:p>
            <a:pPr>
              <a:defRPr/>
            </a:pPr>
            <a:fld id="{4875C0D7-88B6-B24D-BDB1-DCE4A8C74FFC}" type="slidenum">
              <a:rPr lang="en-US" altLang="en-US" smtClean="0"/>
              <a:pPr>
                <a:defRPr/>
              </a:pPr>
              <a:t>‹#›</a:t>
            </a:fld>
            <a:endParaRPr lang="en-US" altLang="en-US"/>
          </a:p>
        </p:txBody>
      </p:sp>
    </p:spTree>
    <p:extLst>
      <p:ext uri="{BB962C8B-B14F-4D97-AF65-F5344CB8AC3E}">
        <p14:creationId xmlns:p14="http://schemas.microsoft.com/office/powerpoint/2010/main" val="2369056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93C6DEA6-FB56-154D-BDD3-44F7E721843B}"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3390567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E31B9857-EDE5-4D42-9783-74060058C749}"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3444749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4960018"/>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3238826250"/>
      </p:ext>
    </p:extLst>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r>
              <a:rPr lang="en-US" altLang="en-US"/>
              <a:t>‹#›</a:t>
            </a:r>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F292C646-502E-E044-89E9-B7118183AA73}"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3631328102"/>
      </p:ext>
    </p:extLst>
  </p:cSld>
  <p:clrMap bg1="lt1" tx1="dk1" bg2="lt2" tx2="dk2" accent1="accent1" accent2="accent2" accent3="accent3" accent4="accent4" accent5="accent5" accent6="accent6" hlink="hlink" folHlink="folHlink"/>
  <p:sldLayoutIdLst>
    <p:sldLayoutId id="2147484119" r:id="rId1"/>
    <p:sldLayoutId id="2147484120" r:id="rId2"/>
    <p:sldLayoutId id="2147484121" r:id="rId3"/>
    <p:sldLayoutId id="2147484122" r:id="rId4"/>
    <p:sldLayoutId id="2147484123" r:id="rId5"/>
    <p:sldLayoutId id="2147484124" r:id="rId6"/>
    <p:sldLayoutId id="2147484125" r:id="rId7"/>
    <p:sldLayoutId id="2147484126" r:id="rId8"/>
    <p:sldLayoutId id="2147484127" r:id="rId9"/>
    <p:sldLayoutId id="2147484128" r:id="rId10"/>
    <p:sldLayoutId id="2147484129" r:id="rId11"/>
    <p:sldLayoutId id="2147484130" r:id="rId12"/>
    <p:sldLayoutId id="2147484131" r:id="rId13"/>
  </p:sldLayoutIdLst>
  <p:hf hdr="0"/>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20CFE396-83C5-5F49-861C-48081B19A9D2}"/>
              </a:ext>
            </a:extLst>
          </p:cNvPr>
          <p:cNvSpPr>
            <a:spLocks noGrp="1"/>
          </p:cNvSpPr>
          <p:nvPr>
            <p:ph type="ctrTitle"/>
          </p:nvPr>
        </p:nvSpPr>
        <p:spPr/>
        <p:txBody>
          <a:bodyPr/>
          <a:lstStyle/>
          <a:p>
            <a:pPr eaLnBrk="1" hangingPunct="1"/>
            <a:r>
              <a:rPr lang="en-US" altLang="en-US" sz="4400" cap="none" dirty="0">
                <a:ea typeface="ＭＳ Ｐゴシック" panose="020B0600070205080204" pitchFamily="34" charset="-128"/>
              </a:rPr>
              <a:t>VALUE AND PRICING: BASICS</a:t>
            </a:r>
          </a:p>
        </p:txBody>
      </p:sp>
      <p:sp>
        <p:nvSpPr>
          <p:cNvPr id="4098" name="Rectangle 3">
            <a:extLst>
              <a:ext uri="{FF2B5EF4-FFF2-40B4-BE49-F238E27FC236}">
                <a16:creationId xmlns:a16="http://schemas.microsoft.com/office/drawing/2014/main" id="{FA5DBC7D-2B48-8549-80D0-B50D2A24194F}"/>
              </a:ext>
            </a:extLst>
          </p:cNvPr>
          <p:cNvSpPr>
            <a:spLocks noGrp="1" noChangeArrowheads="1"/>
          </p:cNvSpPr>
          <p:nvPr>
            <p:ph type="subTitle" idx="1"/>
          </p:nvPr>
        </p:nvSpPr>
        <p:spPr/>
        <p:txBody>
          <a:bodyPr>
            <a:normAutofit/>
          </a:bodyPr>
          <a:lstStyle/>
          <a:p>
            <a:pPr eaLnBrk="1" fontAlgn="auto" hangingPunct="1">
              <a:spcAft>
                <a:spcPts val="0"/>
              </a:spcAft>
              <a:buFont typeface="Wingdings"/>
              <a:buNone/>
              <a:defRPr/>
            </a:pPr>
            <a:endParaRPr lang="en-US" dirty="0">
              <a:ea typeface="+mn-ea"/>
              <a:cs typeface="+mn-cs"/>
            </a:endParaRPr>
          </a:p>
          <a:p>
            <a:pPr eaLnBrk="1" fontAlgn="auto" hangingPunct="1">
              <a:spcAft>
                <a:spcPts val="0"/>
              </a:spcAft>
              <a:buFont typeface="Wingdings"/>
              <a:buNone/>
              <a:defRPr/>
            </a:pPr>
            <a:r>
              <a:rPr lang="en-US" dirty="0"/>
              <a:t>Cash flows, Growth and Risk!</a:t>
            </a:r>
            <a:endParaRPr lang="en-US" dirty="0">
              <a:ea typeface="+mn-ea"/>
              <a:cs typeface="+mn-cs"/>
            </a:endParaRPr>
          </a:p>
        </p:txBody>
      </p:sp>
      <p:sp>
        <p:nvSpPr>
          <p:cNvPr id="16387" name="Footer Placeholder 2">
            <a:extLst>
              <a:ext uri="{FF2B5EF4-FFF2-40B4-BE49-F238E27FC236}">
                <a16:creationId xmlns:a16="http://schemas.microsoft.com/office/drawing/2014/main" id="{5B0DE7DE-1D10-734B-89A7-3D745E71AED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6388" name="Slide Number Placeholder 3">
            <a:extLst>
              <a:ext uri="{FF2B5EF4-FFF2-40B4-BE49-F238E27FC236}">
                <a16:creationId xmlns:a16="http://schemas.microsoft.com/office/drawing/2014/main" id="{4C14F735-5CBE-634A-84E6-394E7BB250C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E5F05F8F-E20A-D942-93F7-6054BCE05E0C}" type="slidenum">
              <a:rPr lang="en-US" altLang="en-US" sz="1400">
                <a:solidFill>
                  <a:schemeClr val="tx2"/>
                </a:solidFill>
                <a:latin typeface="Times" pitchFamily="2" charset="0"/>
              </a:rPr>
              <a:pPr>
                <a:spcBef>
                  <a:spcPct val="0"/>
                </a:spcBef>
                <a:buClrTx/>
                <a:buSzTx/>
                <a:buFontTx/>
                <a:buNone/>
              </a:pPr>
              <a:t>1</a:t>
            </a:fld>
            <a:endParaRPr lang="en-US" altLang="en-US" sz="1400">
              <a:solidFill>
                <a:schemeClr val="tx2"/>
              </a:solidFill>
              <a:latin typeface="Times" pitchFamily="2"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79029990-735A-2945-8406-4CF4D86E6879}"/>
              </a:ext>
            </a:extLst>
          </p:cNvPr>
          <p:cNvSpPr>
            <a:spLocks noGrp="1"/>
          </p:cNvSpPr>
          <p:nvPr>
            <p:ph type="title"/>
          </p:nvPr>
        </p:nvSpPr>
        <p:spPr/>
        <p:txBody>
          <a:bodyPr/>
          <a:lstStyle/>
          <a:p>
            <a:r>
              <a:rPr lang="en-US" altLang="en-US">
                <a:ea typeface="ＭＳ Ｐゴシック" panose="020B0600070205080204" pitchFamily="34" charset="-128"/>
              </a:rPr>
              <a:t>Price versus Value: The Set up</a:t>
            </a:r>
          </a:p>
        </p:txBody>
      </p:sp>
      <p:pic>
        <p:nvPicPr>
          <p:cNvPr id="18436" name="Content Placeholder 2">
            <a:extLst>
              <a:ext uri="{FF2B5EF4-FFF2-40B4-BE49-F238E27FC236}">
                <a16:creationId xmlns:a16="http://schemas.microsoft.com/office/drawing/2014/main" id="{7EFF122B-9607-C04B-9341-6AD1BAE9169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685800" y="2740394"/>
            <a:ext cx="7772400" cy="2444012"/>
          </a:xfrm>
        </p:spPr>
      </p:pic>
      <p:sp>
        <p:nvSpPr>
          <p:cNvPr id="18434" name="Footer Placeholder 3">
            <a:extLst>
              <a:ext uri="{FF2B5EF4-FFF2-40B4-BE49-F238E27FC236}">
                <a16:creationId xmlns:a16="http://schemas.microsoft.com/office/drawing/2014/main" id="{E78372D6-F703-C14F-A70E-1E5EAD164DF0}"/>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CC95CE0B-D824-2F4D-813B-F0330AFE9098}"/>
              </a:ext>
            </a:extLst>
          </p:cNvPr>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a:lnSpc>
                <a:spcPct val="80000"/>
              </a:lnSpc>
              <a:defRPr/>
            </a:pPr>
            <a:fld id="{F53F97A4-0B2A-5447-B314-2602115A4859}" type="slidenum">
              <a:rPr lang="en-US" altLang="en-US" sz="1200" smtClean="0">
                <a:solidFill>
                  <a:srgbClr val="FFFFFF"/>
                </a:solidFill>
              </a:rPr>
              <a:pPr>
                <a:lnSpc>
                  <a:spcPct val="80000"/>
                </a:lnSpc>
                <a:defRPr/>
              </a:pPr>
              <a:t>2</a:t>
            </a:fld>
            <a:endParaRPr lang="en-US" altLang="en-US" sz="120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a:extLst>
              <a:ext uri="{FF2B5EF4-FFF2-40B4-BE49-F238E27FC236}">
                <a16:creationId xmlns:a16="http://schemas.microsoft.com/office/drawing/2014/main" id="{E6EC7510-71CF-594D-AAF4-6001F9BC4602}"/>
              </a:ext>
            </a:extLst>
          </p:cNvPr>
          <p:cNvSpPr>
            <a:spLocks noGrp="1"/>
          </p:cNvSpPr>
          <p:nvPr>
            <p:ph type="title"/>
          </p:nvPr>
        </p:nvSpPr>
        <p:spPr/>
        <p:txBody>
          <a:bodyPr/>
          <a:lstStyle/>
          <a:p>
            <a:pPr eaLnBrk="1" hangingPunct="1"/>
            <a:r>
              <a:rPr lang="en-US" altLang="en-US">
                <a:ea typeface="ＭＳ Ｐゴシック" panose="020B0600070205080204" pitchFamily="34" charset="-128"/>
              </a:rPr>
              <a:t>The essence of intrinsic value</a:t>
            </a:r>
          </a:p>
        </p:txBody>
      </p:sp>
      <p:sp>
        <p:nvSpPr>
          <p:cNvPr id="49154" name="Content Placeholder 2">
            <a:extLst>
              <a:ext uri="{FF2B5EF4-FFF2-40B4-BE49-F238E27FC236}">
                <a16:creationId xmlns:a16="http://schemas.microsoft.com/office/drawing/2014/main" id="{4730B92A-7124-884E-B177-BACFB61978D4}"/>
              </a:ext>
            </a:extLst>
          </p:cNvPr>
          <p:cNvSpPr>
            <a:spLocks noGrp="1"/>
          </p:cNvSpPr>
          <p:nvPr>
            <p:ph idx="1"/>
          </p:nvPr>
        </p:nvSpPr>
        <p:spPr/>
        <p:txBody>
          <a:bodyPr>
            <a:normAutofit fontScale="92500"/>
          </a:bodyPr>
          <a:lstStyle/>
          <a:p>
            <a:pPr eaLnBrk="1" hangingPunct="1">
              <a:lnSpc>
                <a:spcPct val="90000"/>
              </a:lnSpc>
            </a:pPr>
            <a:r>
              <a:rPr lang="en-US" altLang="en-US" sz="2600" dirty="0">
                <a:ea typeface="ＭＳ Ｐゴシック" panose="020B0600070205080204" pitchFamily="34" charset="-128"/>
              </a:rPr>
              <a:t>In </a:t>
            </a:r>
            <a:r>
              <a:rPr lang="en-US" altLang="en-US" sz="2600" b="1" dirty="0">
                <a:ea typeface="ＭＳ Ｐゴシック" panose="020B0600070205080204" pitchFamily="34" charset="-128"/>
              </a:rPr>
              <a:t>intrinsic valuation</a:t>
            </a:r>
            <a:r>
              <a:rPr lang="en-US" altLang="en-US" sz="2600" dirty="0">
                <a:ea typeface="ＭＳ Ｐゴシック" panose="020B0600070205080204" pitchFamily="34" charset="-128"/>
              </a:rPr>
              <a:t>, you value an asset based upon its fundamentals (or intrinsic characteristics). </a:t>
            </a:r>
          </a:p>
          <a:p>
            <a:pPr eaLnBrk="1" hangingPunct="1">
              <a:lnSpc>
                <a:spcPct val="90000"/>
              </a:lnSpc>
            </a:pPr>
            <a:r>
              <a:rPr lang="en-US" altLang="en-US" sz="2600" dirty="0">
                <a:ea typeface="ＭＳ Ｐゴシック" panose="020B0600070205080204" pitchFamily="34" charset="-128"/>
              </a:rPr>
              <a:t>For </a:t>
            </a:r>
            <a:r>
              <a:rPr lang="en-US" altLang="en-US" sz="2600" u="sng" dirty="0">
                <a:ea typeface="ＭＳ Ｐゴシック" panose="020B0600070205080204" pitchFamily="34" charset="-128"/>
              </a:rPr>
              <a:t>cash flow generating assets</a:t>
            </a:r>
            <a:r>
              <a:rPr lang="en-US" altLang="en-US" sz="2600" dirty="0">
                <a:ea typeface="ＭＳ Ｐゴシック" panose="020B0600070205080204" pitchFamily="34" charset="-128"/>
              </a:rPr>
              <a:t>, the intrinsic value will be a function of the magnitude of the </a:t>
            </a:r>
            <a:r>
              <a:rPr lang="en-US" altLang="en-US" sz="2600" u="sng" dirty="0">
                <a:ea typeface="ＭＳ Ｐゴシック" panose="020B0600070205080204" pitchFamily="34" charset="-128"/>
              </a:rPr>
              <a:t>expected cash flows </a:t>
            </a:r>
            <a:r>
              <a:rPr lang="en-US" altLang="en-US" sz="2600" dirty="0">
                <a:ea typeface="ＭＳ Ｐゴシック" panose="020B0600070205080204" pitchFamily="34" charset="-128"/>
              </a:rPr>
              <a:t>on the asset over its lifetime and the </a:t>
            </a:r>
            <a:r>
              <a:rPr lang="en-US" altLang="en-US" sz="2600" u="sng" dirty="0">
                <a:ea typeface="ＭＳ Ｐゴシック" panose="020B0600070205080204" pitchFamily="34" charset="-128"/>
              </a:rPr>
              <a:t>uncertainty</a:t>
            </a:r>
            <a:r>
              <a:rPr lang="en-US" altLang="en-US" sz="2600" dirty="0">
                <a:ea typeface="ＭＳ Ｐゴシック" panose="020B0600070205080204" pitchFamily="34" charset="-128"/>
              </a:rPr>
              <a:t> about receiving those cash flows.</a:t>
            </a:r>
          </a:p>
          <a:p>
            <a:pPr eaLnBrk="1" hangingPunct="1">
              <a:lnSpc>
                <a:spcPct val="90000"/>
              </a:lnSpc>
            </a:pPr>
            <a:r>
              <a:rPr lang="en-US" altLang="en-US" sz="2600" b="1" dirty="0">
                <a:ea typeface="ＭＳ Ｐゴシック" panose="020B0600070205080204" pitchFamily="34" charset="-128"/>
              </a:rPr>
              <a:t>Discounted cash flow valuation </a:t>
            </a:r>
            <a:r>
              <a:rPr lang="en-US" altLang="en-US" sz="2600" dirty="0">
                <a:ea typeface="ＭＳ Ｐゴシック" panose="020B0600070205080204" pitchFamily="34" charset="-128"/>
              </a:rPr>
              <a:t>is a tool for estimating intrinsic value, where the expected value of an asset is written as the present value of the expected cash flows on the asset, with either the cash flows or the discount rate adjusted to reflect the risk.</a:t>
            </a:r>
          </a:p>
        </p:txBody>
      </p:sp>
      <p:sp>
        <p:nvSpPr>
          <p:cNvPr id="49155" name="Footer Placeholder 3">
            <a:extLst>
              <a:ext uri="{FF2B5EF4-FFF2-40B4-BE49-F238E27FC236}">
                <a16:creationId xmlns:a16="http://schemas.microsoft.com/office/drawing/2014/main" id="{B77EA5A1-ACEC-7046-AD41-F69D4ED56367}"/>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1400">
                <a:solidFill>
                  <a:schemeClr val="tx2"/>
                </a:solidFill>
                <a:latin typeface="Times" pitchFamily="2" charset="0"/>
              </a:rPr>
              <a:t>Aswath Damodaran</a:t>
            </a:r>
          </a:p>
        </p:txBody>
      </p:sp>
      <p:sp>
        <p:nvSpPr>
          <p:cNvPr id="5124" name="Slide Number Placeholder 4">
            <a:extLst>
              <a:ext uri="{FF2B5EF4-FFF2-40B4-BE49-F238E27FC236}">
                <a16:creationId xmlns:a16="http://schemas.microsoft.com/office/drawing/2014/main" id="{E5E2EE62-5B12-4C49-8277-0C7DB94425B5}"/>
              </a:ext>
            </a:extLst>
          </p:cNvPr>
          <p:cNvSpPr>
            <a:spLocks noGrp="1"/>
          </p:cNvSpPr>
          <p:nvPr>
            <p:ph type="sldNum" sz="quarter" idx="4294967295"/>
          </p:nvPr>
        </p:nvSpPr>
        <p:spPr bwMode="auto">
          <a:xfrm>
            <a:off x="0" y="1271588"/>
            <a:ext cx="533400" cy="244475"/>
          </a:xfrm>
          <a:extLst>
            <a:ext uri="{909E8E84-426E-40dd-AFC4-6F175D3DCCD1}"/>
            <a:ext uri="{91240B29-F687-4f45-9708-019B960494DF}"/>
          </a:extLst>
        </p:spPr>
        <p:txBody>
          <a:bodyPr>
            <a:norm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defRPr/>
            </a:pPr>
            <a:fld id="{9901E8E9-039F-0849-BB8E-6617CC0F453C}" type="slidenum">
              <a:rPr lang="en-US" altLang="en-US" sz="1200">
                <a:solidFill>
                  <a:srgbClr val="FFFFFF"/>
                </a:solidFill>
              </a:rPr>
              <a:pPr eaLnBrk="1" hangingPunct="1">
                <a:lnSpc>
                  <a:spcPct val="80000"/>
                </a:lnSpc>
                <a:defRPr/>
              </a:pPr>
              <a:t>3</a:t>
            </a:fld>
            <a:endParaRPr lang="en-US" altLang="en-US" sz="12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a:extLst>
              <a:ext uri="{FF2B5EF4-FFF2-40B4-BE49-F238E27FC236}">
                <a16:creationId xmlns:a16="http://schemas.microsoft.com/office/drawing/2014/main" id="{CCD8444A-9956-5340-9826-100232C1DDE6}"/>
              </a:ext>
            </a:extLst>
          </p:cNvPr>
          <p:cNvSpPr>
            <a:spLocks noGrp="1"/>
          </p:cNvSpPr>
          <p:nvPr>
            <p:ph type="title"/>
          </p:nvPr>
        </p:nvSpPr>
        <p:spPr/>
        <p:txBody>
          <a:bodyPr/>
          <a:lstStyle/>
          <a:p>
            <a:r>
              <a:rPr lang="en-US"/>
              <a:t>The two faces of discounted cash flow valuation</a:t>
            </a:r>
          </a:p>
        </p:txBody>
      </p:sp>
      <p:sp>
        <p:nvSpPr>
          <p:cNvPr id="8194" name="Content Placeholder 2">
            <a:extLst>
              <a:ext uri="{FF2B5EF4-FFF2-40B4-BE49-F238E27FC236}">
                <a16:creationId xmlns:a16="http://schemas.microsoft.com/office/drawing/2014/main" id="{D12D755B-0AAE-C247-B28F-6281A47D5FD9}"/>
              </a:ext>
            </a:extLst>
          </p:cNvPr>
          <p:cNvSpPr>
            <a:spLocks noGrp="1"/>
          </p:cNvSpPr>
          <p:nvPr>
            <p:ph idx="1"/>
          </p:nvPr>
        </p:nvSpPr>
        <p:spPr/>
        <p:txBody>
          <a:bodyPr>
            <a:normAutofit fontScale="92500" lnSpcReduction="10000"/>
          </a:bodyPr>
          <a:lstStyle/>
          <a:p>
            <a:r>
              <a:rPr lang="en-US" dirty="0"/>
              <a:t>The value of a risky asset can be estimated by discounting the expected cash flows on the asset over its life at a risk-adjusted discount rate: </a:t>
            </a:r>
          </a:p>
          <a:p>
            <a:pPr marL="0" indent="0">
              <a:buNone/>
            </a:pPr>
            <a:r>
              <a:rPr lang="en-US" dirty="0"/>
              <a:t> </a:t>
            </a:r>
          </a:p>
          <a:p>
            <a:pPr marL="0" indent="0">
              <a:buNone/>
            </a:pPr>
            <a:r>
              <a:rPr lang="en-US" dirty="0"/>
              <a:t>	</a:t>
            </a:r>
          </a:p>
          <a:p>
            <a:pPr marL="274320" lvl="1" indent="0">
              <a:buNone/>
            </a:pPr>
            <a:r>
              <a:rPr lang="en-US" dirty="0"/>
              <a:t>where the asset has an n-year life, E(</a:t>
            </a:r>
            <a:r>
              <a:rPr lang="en-US" dirty="0" err="1"/>
              <a:t>CFt</a:t>
            </a:r>
            <a:r>
              <a:rPr lang="en-US" dirty="0"/>
              <a:t>) is the expected cash flow in period t and r is a discount rate that reflects the risk of the cash flows.</a:t>
            </a:r>
          </a:p>
          <a:p>
            <a:r>
              <a:rPr lang="en-US" dirty="0"/>
              <a:t>Alternatively, we can replace the expected cash flows with the guaranteed cash flows we would have accepted as an alternative (certainty equivalents) and discount these at the </a:t>
            </a:r>
            <a:r>
              <a:rPr lang="en-US" dirty="0" err="1"/>
              <a:t>riskfree</a:t>
            </a:r>
            <a:r>
              <a:rPr lang="en-US" dirty="0"/>
              <a:t> rate:</a:t>
            </a:r>
          </a:p>
          <a:p>
            <a:endParaRPr lang="en-US" dirty="0"/>
          </a:p>
          <a:p>
            <a:pPr marL="0" indent="0">
              <a:buNone/>
            </a:pPr>
            <a:r>
              <a:rPr lang="en-US" dirty="0"/>
              <a:t>	</a:t>
            </a:r>
          </a:p>
          <a:p>
            <a:pPr marL="274320" lvl="1" indent="0">
              <a:buNone/>
            </a:pPr>
            <a:r>
              <a:rPr lang="en-US" dirty="0"/>
              <a:t>where CE(</a:t>
            </a:r>
            <a:r>
              <a:rPr lang="en-US" dirty="0" err="1"/>
              <a:t>CFt</a:t>
            </a:r>
            <a:r>
              <a:rPr lang="en-US" dirty="0"/>
              <a:t>) is the certainty equivalent of E(</a:t>
            </a:r>
            <a:r>
              <a:rPr lang="en-US" dirty="0" err="1"/>
              <a:t>CFt</a:t>
            </a:r>
            <a:r>
              <a:rPr lang="en-US" dirty="0"/>
              <a:t>) and </a:t>
            </a:r>
            <a:r>
              <a:rPr lang="en-US" dirty="0" err="1"/>
              <a:t>rf</a:t>
            </a:r>
            <a:r>
              <a:rPr lang="en-US" dirty="0"/>
              <a:t>  is the </a:t>
            </a:r>
            <a:r>
              <a:rPr lang="en-US" dirty="0" err="1"/>
              <a:t>riskfree</a:t>
            </a:r>
            <a:r>
              <a:rPr lang="en-US" dirty="0"/>
              <a:t> rate.</a:t>
            </a:r>
          </a:p>
          <a:p>
            <a:endParaRPr lang="en-US" dirty="0"/>
          </a:p>
        </p:txBody>
      </p:sp>
      <p:sp>
        <p:nvSpPr>
          <p:cNvPr id="51205" name="Footer Placeholder 3">
            <a:extLst>
              <a:ext uri="{FF2B5EF4-FFF2-40B4-BE49-F238E27FC236}">
                <a16:creationId xmlns:a16="http://schemas.microsoft.com/office/drawing/2014/main" id="{131BCF0C-0FEC-DB4C-B379-C257EFCD0783}"/>
              </a:ext>
            </a:extLst>
          </p:cNvPr>
          <p:cNvSpPr>
            <a:spLocks noGrp="1"/>
          </p:cNvSpPr>
          <p:nvPr>
            <p:ph type="ftr" sz="quarter" idx="11"/>
          </p:nvPr>
        </p:nvSpPr>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r>
              <a:rPr lang="en-US" altLang="en-US"/>
              <a:t>Aswath Damodaran</a:t>
            </a:r>
          </a:p>
        </p:txBody>
      </p:sp>
      <p:sp>
        <p:nvSpPr>
          <p:cNvPr id="7174" name="Slide Number Placeholder 4">
            <a:extLst>
              <a:ext uri="{FF2B5EF4-FFF2-40B4-BE49-F238E27FC236}">
                <a16:creationId xmlns:a16="http://schemas.microsoft.com/office/drawing/2014/main" id="{BF2BAFE7-7A09-F04F-96A8-0BD9D9C2D3E4}"/>
              </a:ext>
            </a:extLst>
          </p:cNvPr>
          <p:cNvSpPr>
            <a:spLocks noGrp="1"/>
          </p:cNvSpPr>
          <p:nvPr>
            <p:ph type="sldNum" sz="quarter" idx="4294967295"/>
          </p:nvPr>
        </p:nvSpPr>
        <p:spPr bwMode="auto">
          <a:xfrm>
            <a:off x="0" y="1271588"/>
            <a:ext cx="533400" cy="244475"/>
          </a:xfrm>
          <a:extLst>
            <a:ext uri="{909E8E84-426E-40dd-AFC4-6F175D3DCCD1}"/>
            <a:ext uri="{91240B29-F687-4f45-9708-019B960494DF}"/>
          </a:extLst>
        </p:spPr>
        <p:txBody>
          <a:bodyPr>
            <a:norm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defRPr/>
            </a:pPr>
            <a:fld id="{DE628B52-2EDB-7740-83D0-F529098F1CCA}" type="slidenum">
              <a:rPr lang="en-US" altLang="en-US" sz="1200">
                <a:solidFill>
                  <a:srgbClr val="FFFFFF"/>
                </a:solidFill>
              </a:rPr>
              <a:pPr eaLnBrk="1" hangingPunct="1">
                <a:lnSpc>
                  <a:spcPct val="80000"/>
                </a:lnSpc>
                <a:defRPr/>
              </a:pPr>
              <a:t>4</a:t>
            </a:fld>
            <a:endParaRPr lang="en-US" altLang="en-US" sz="1200">
              <a:solidFill>
                <a:srgbClr val="FFFFFF"/>
              </a:solidFill>
            </a:endParaRPr>
          </a:p>
        </p:txBody>
      </p:sp>
      <p:pic>
        <p:nvPicPr>
          <p:cNvPr id="51203" name="Picture 3">
            <a:extLst>
              <a:ext uri="{FF2B5EF4-FFF2-40B4-BE49-F238E27FC236}">
                <a16:creationId xmlns:a16="http://schemas.microsoft.com/office/drawing/2014/main" id="{CA53674A-5E62-9A4D-9945-8E63372BE4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590800"/>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4" name="Picture 4">
            <a:extLst>
              <a:ext uri="{FF2B5EF4-FFF2-40B4-BE49-F238E27FC236}">
                <a16:creationId xmlns:a16="http://schemas.microsoft.com/office/drawing/2014/main" id="{7B38A467-B686-4641-BF1A-D8F3A3388AB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4724400"/>
            <a:ext cx="5410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60E36CF8-AC40-9C41-9BBD-E81ED474704B}"/>
              </a:ext>
            </a:extLst>
          </p:cNvPr>
          <p:cNvSpPr>
            <a:spLocks noGrp="1" noChangeArrowheads="1"/>
          </p:cNvSpPr>
          <p:nvPr>
            <p:ph type="title"/>
          </p:nvPr>
        </p:nvSpPr>
        <p:spPr/>
        <p:txBody>
          <a:bodyPr rtlCol="0">
            <a:normAutofit/>
          </a:bodyPr>
          <a:lstStyle/>
          <a:p>
            <a:pPr eaLnBrk="1" fontAlgn="auto" hangingPunct="1">
              <a:spcAft>
                <a:spcPts val="0"/>
              </a:spcAft>
              <a:defRPr/>
            </a:pPr>
            <a:r>
              <a:rPr lang="en-US">
                <a:ea typeface="+mj-ea"/>
                <a:cs typeface="+mj-cs"/>
              </a:rPr>
              <a:t>DCF Choices: Equity Valuation versus Firm Valuation</a:t>
            </a:r>
          </a:p>
        </p:txBody>
      </p:sp>
      <p:graphicFrame>
        <p:nvGraphicFramePr>
          <p:cNvPr id="19458" name="Object 2">
            <a:extLst>
              <a:ext uri="{FF2B5EF4-FFF2-40B4-BE49-F238E27FC236}">
                <a16:creationId xmlns:a16="http://schemas.microsoft.com/office/drawing/2014/main" id="{862D376C-253F-B643-B9D2-955F1E3B2175}"/>
              </a:ext>
            </a:extLst>
          </p:cNvPr>
          <p:cNvGraphicFramePr>
            <a:graphicFrameLocks noGrp="1" noChangeAspect="1"/>
          </p:cNvGraphicFramePr>
          <p:nvPr>
            <p:ph idx="1"/>
          </p:nvPr>
        </p:nvGraphicFramePr>
        <p:xfrm>
          <a:off x="992188" y="2286000"/>
          <a:ext cx="7824787" cy="2427288"/>
        </p:xfrm>
        <a:graphic>
          <a:graphicData uri="http://schemas.openxmlformats.org/presentationml/2006/ole">
            <mc:AlternateContent xmlns:mc="http://schemas.openxmlformats.org/markup-compatibility/2006">
              <mc:Choice xmlns:v="urn:schemas-microsoft-com:vml" Requires="v">
                <p:oleObj name="Document" r:id="rId3" imgW="5486400" imgH="1701800" progId="Word.Document.8">
                  <p:embed/>
                </p:oleObj>
              </mc:Choice>
              <mc:Fallback>
                <p:oleObj name="Document" r:id="rId3" imgW="5486400" imgH="1701800" progId="Word.Document.8">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2188" y="2286000"/>
                        <a:ext cx="7824787" cy="24272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459" name="Text Box 4">
            <a:extLst>
              <a:ext uri="{FF2B5EF4-FFF2-40B4-BE49-F238E27FC236}">
                <a16:creationId xmlns:a16="http://schemas.microsoft.com/office/drawing/2014/main" id="{2A5B0CA5-6C46-7047-8153-84852F6EE473}"/>
              </a:ext>
            </a:extLst>
          </p:cNvPr>
          <p:cNvSpPr txBox="1">
            <a:spLocks noChangeArrowheads="1"/>
          </p:cNvSpPr>
          <p:nvPr/>
        </p:nvSpPr>
        <p:spPr bwMode="auto">
          <a:xfrm>
            <a:off x="5181600" y="5105400"/>
            <a:ext cx="365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b="1">
                <a:latin typeface="Times" pitchFamily="2" charset="0"/>
              </a:rPr>
              <a:t>Equity valuation</a:t>
            </a:r>
            <a:r>
              <a:rPr lang="en-US" altLang="en-US" sz="1800">
                <a:latin typeface="Times" pitchFamily="2" charset="0"/>
              </a:rPr>
              <a:t>: Value just the equity claim in the business</a:t>
            </a:r>
            <a:endParaRPr lang="en-US" altLang="en-US" sz="2400">
              <a:latin typeface="Times" pitchFamily="2" charset="0"/>
            </a:endParaRPr>
          </a:p>
        </p:txBody>
      </p:sp>
      <p:sp>
        <p:nvSpPr>
          <p:cNvPr id="19460" name="Line 5">
            <a:extLst>
              <a:ext uri="{FF2B5EF4-FFF2-40B4-BE49-F238E27FC236}">
                <a16:creationId xmlns:a16="http://schemas.microsoft.com/office/drawing/2014/main" id="{7CC16D43-56BE-A640-B9EA-2EBA33ECBA74}"/>
              </a:ext>
            </a:extLst>
          </p:cNvPr>
          <p:cNvSpPr>
            <a:spLocks noChangeShapeType="1"/>
          </p:cNvSpPr>
          <p:nvPr/>
        </p:nvSpPr>
        <p:spPr bwMode="auto">
          <a:xfrm flipV="1">
            <a:off x="6019800" y="45720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9461" name="Rectangle 6">
            <a:extLst>
              <a:ext uri="{FF2B5EF4-FFF2-40B4-BE49-F238E27FC236}">
                <a16:creationId xmlns:a16="http://schemas.microsoft.com/office/drawing/2014/main" id="{7CE52268-8408-A348-8567-181CF4E14775}"/>
              </a:ext>
            </a:extLst>
          </p:cNvPr>
          <p:cNvSpPr>
            <a:spLocks noChangeArrowheads="1"/>
          </p:cNvSpPr>
          <p:nvPr/>
        </p:nvSpPr>
        <p:spPr bwMode="auto">
          <a:xfrm>
            <a:off x="1038225" y="1576388"/>
            <a:ext cx="4114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b="1">
                <a:latin typeface="Times" pitchFamily="2" charset="0"/>
              </a:rPr>
              <a:t>Firm Valuation</a:t>
            </a:r>
            <a:r>
              <a:rPr lang="en-US" altLang="en-US" sz="1800">
                <a:latin typeface="Times" pitchFamily="2" charset="0"/>
              </a:rPr>
              <a:t>: Value the entire business</a:t>
            </a:r>
          </a:p>
        </p:txBody>
      </p:sp>
      <p:sp>
        <p:nvSpPr>
          <p:cNvPr id="19462" name="Line 7">
            <a:extLst>
              <a:ext uri="{FF2B5EF4-FFF2-40B4-BE49-F238E27FC236}">
                <a16:creationId xmlns:a16="http://schemas.microsoft.com/office/drawing/2014/main" id="{1A2E438B-4CEC-F447-A1AD-0EC0B21F4053}"/>
              </a:ext>
            </a:extLst>
          </p:cNvPr>
          <p:cNvSpPr>
            <a:spLocks noChangeShapeType="1"/>
          </p:cNvSpPr>
          <p:nvPr/>
        </p:nvSpPr>
        <p:spPr bwMode="auto">
          <a:xfrm>
            <a:off x="2362200" y="1828800"/>
            <a:ext cx="5334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B259AE8E-3307-A849-8759-6CA3822562E9}"/>
              </a:ext>
            </a:extLst>
          </p:cNvPr>
          <p:cNvSpPr>
            <a:spLocks noGrp="1"/>
          </p:cNvSpPr>
          <p:nvPr>
            <p:ph type="title"/>
          </p:nvPr>
        </p:nvSpPr>
        <p:spPr/>
        <p:txBody>
          <a:bodyPr/>
          <a:lstStyle/>
          <a:p>
            <a:pPr eaLnBrk="1" hangingPunct="1"/>
            <a:r>
              <a:rPr lang="en-US" altLang="en-US">
                <a:ea typeface="ＭＳ Ｐゴシック" panose="020B0600070205080204" pitchFamily="34" charset="-128"/>
              </a:rPr>
              <a:t>The determinants of value</a:t>
            </a:r>
          </a:p>
        </p:txBody>
      </p:sp>
      <p:pic>
        <p:nvPicPr>
          <p:cNvPr id="21506" name="Content Placeholder 2">
            <a:extLst>
              <a:ext uri="{FF2B5EF4-FFF2-40B4-BE49-F238E27FC236}">
                <a16:creationId xmlns:a16="http://schemas.microsoft.com/office/drawing/2014/main" id="{19B82FBA-A9AF-8C4D-82F0-768B7B5D5DD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073150" y="2870200"/>
            <a:ext cx="6997700" cy="2184400"/>
          </a:xfrm>
        </p:spPr>
      </p:pic>
      <p:sp>
        <p:nvSpPr>
          <p:cNvPr id="21507" name="Footer Placeholder 3">
            <a:extLst>
              <a:ext uri="{FF2B5EF4-FFF2-40B4-BE49-F238E27FC236}">
                <a16:creationId xmlns:a16="http://schemas.microsoft.com/office/drawing/2014/main" id="{9C565AEB-F2E0-D242-9E5F-A3923616154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66925442-38A6-AE49-BD22-49638B133140}"/>
              </a:ext>
            </a:extLst>
          </p:cNvPr>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a:lnSpc>
                <a:spcPct val="80000"/>
              </a:lnSpc>
              <a:defRPr/>
            </a:pPr>
            <a:fld id="{21056E0C-67B2-E747-BC3F-2FD9FF43DB27}" type="slidenum">
              <a:rPr lang="en-US" altLang="en-US" sz="1200" smtClean="0">
                <a:solidFill>
                  <a:srgbClr val="FFFFFF"/>
                </a:solidFill>
              </a:rPr>
              <a:pPr>
                <a:lnSpc>
                  <a:spcPct val="80000"/>
                </a:lnSpc>
                <a:defRPr/>
              </a:pPr>
              <a:t>6</a:t>
            </a:fld>
            <a:endParaRPr lang="en-US" altLang="en-US" sz="1200">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C5200FE8-5BA4-7C4D-85E0-A911B3893B9B}"/>
              </a:ext>
            </a:extLst>
          </p:cNvPr>
          <p:cNvSpPr>
            <a:spLocks noGrp="1"/>
          </p:cNvSpPr>
          <p:nvPr>
            <p:ph type="title"/>
          </p:nvPr>
        </p:nvSpPr>
        <p:spPr/>
        <p:txBody>
          <a:bodyPr/>
          <a:lstStyle/>
          <a:p>
            <a:pPr eaLnBrk="1" hangingPunct="1"/>
            <a:r>
              <a:rPr lang="en-US" altLang="en-US">
                <a:ea typeface="ＭＳ Ｐゴシック" panose="020B0600070205080204" pitchFamily="34" charset="-128"/>
              </a:rPr>
              <a:t>DCF as a tool for intrinsic valuation</a:t>
            </a:r>
          </a:p>
        </p:txBody>
      </p:sp>
      <p:sp>
        <p:nvSpPr>
          <p:cNvPr id="10242" name="Rectangle 3">
            <a:extLst>
              <a:ext uri="{FF2B5EF4-FFF2-40B4-BE49-F238E27FC236}">
                <a16:creationId xmlns:a16="http://schemas.microsoft.com/office/drawing/2014/main" id="{EA3CC7CA-1155-894C-9F99-63DA2E501D59}"/>
              </a:ext>
            </a:extLst>
          </p:cNvPr>
          <p:cNvSpPr>
            <a:spLocks noGrp="1" noChangeArrowheads="1"/>
          </p:cNvSpPr>
          <p:nvPr>
            <p:ph idx="1"/>
          </p:nvPr>
        </p:nvSpPr>
        <p:spPr/>
        <p:txBody>
          <a:bodyPr>
            <a:normAutofit/>
          </a:bodyPr>
          <a:lstStyle/>
          <a:p>
            <a:pPr marL="365760" lvl="1" indent="0" eaLnBrk="1" fontAlgn="auto" hangingPunct="1">
              <a:spcAft>
                <a:spcPts val="0"/>
              </a:spcAft>
              <a:buFont typeface="Wingdings 2" charset="0"/>
              <a:buNone/>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320040" indent="-320040" eaLnBrk="1" fontAlgn="auto" hangingPunct="1">
              <a:spcAft>
                <a:spcPts val="0"/>
              </a:spcAft>
              <a:buFont typeface="Wingdings"/>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endParaRPr>
          </a:p>
        </p:txBody>
      </p:sp>
      <p:sp>
        <p:nvSpPr>
          <p:cNvPr id="23555" name="Footer Placeholder 3">
            <a:extLst>
              <a:ext uri="{FF2B5EF4-FFF2-40B4-BE49-F238E27FC236}">
                <a16:creationId xmlns:a16="http://schemas.microsoft.com/office/drawing/2014/main" id="{642FD914-E287-9447-BA3A-D8D26C7B4FE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94CE1B49-A615-7C40-874F-9701167850C3}"/>
              </a:ext>
            </a:extLst>
          </p:cNvPr>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a:lnSpc>
                <a:spcPct val="80000"/>
              </a:lnSpc>
              <a:defRPr/>
            </a:pPr>
            <a:fld id="{0BE4A0EA-A6FC-E546-BCD2-C473A77F773B}" type="slidenum">
              <a:rPr lang="en-US" altLang="en-US" sz="1200" smtClean="0">
                <a:solidFill>
                  <a:srgbClr val="FFFFFF"/>
                </a:solidFill>
              </a:rPr>
              <a:pPr>
                <a:lnSpc>
                  <a:spcPct val="80000"/>
                </a:lnSpc>
                <a:defRPr/>
              </a:pPr>
              <a:t>7</a:t>
            </a:fld>
            <a:endParaRPr lang="en-US" altLang="en-US" sz="1200">
              <a:solidFill>
                <a:srgbClr val="FFFFFF"/>
              </a:solidFill>
            </a:endParaRPr>
          </a:p>
        </p:txBody>
      </p:sp>
      <p:pic>
        <p:nvPicPr>
          <p:cNvPr id="23557" name="Picture 1">
            <a:extLst>
              <a:ext uri="{FF2B5EF4-FFF2-40B4-BE49-F238E27FC236}">
                <a16:creationId xmlns:a16="http://schemas.microsoft.com/office/drawing/2014/main" id="{D95B15CE-D26F-9B45-B7D7-9C49847B8CD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133600"/>
            <a:ext cx="9144000" cy="340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0559B0A8-CD73-D049-8410-2BA141ABA7AD}"/>
              </a:ext>
            </a:extLst>
          </p:cNvPr>
          <p:cNvSpPr>
            <a:spLocks noGrp="1"/>
          </p:cNvSpPr>
          <p:nvPr>
            <p:ph type="title"/>
          </p:nvPr>
        </p:nvSpPr>
        <p:spPr/>
        <p:txBody>
          <a:bodyPr/>
          <a:lstStyle/>
          <a:p>
            <a:r>
              <a:rPr lang="en-US" altLang="en-US">
                <a:ea typeface="ＭＳ Ｐゴシック" panose="020B0600070205080204" pitchFamily="34" charset="-128"/>
              </a:rPr>
              <a:t>1. Cash Flows</a:t>
            </a:r>
          </a:p>
        </p:txBody>
      </p:sp>
      <p:graphicFrame>
        <p:nvGraphicFramePr>
          <p:cNvPr id="3" name="Content Placeholder 2">
            <a:extLst>
              <a:ext uri="{FF2B5EF4-FFF2-40B4-BE49-F238E27FC236}">
                <a16:creationId xmlns:a16="http://schemas.microsoft.com/office/drawing/2014/main" id="{F220E70A-8AEC-9E4F-8AF1-88BE7AB3B4CF}"/>
              </a:ext>
            </a:extLst>
          </p:cNvPr>
          <p:cNvGraphicFramePr>
            <a:graphicFrameLocks noGrp="1"/>
          </p:cNvGraphicFramePr>
          <p:nvPr>
            <p:ph idx="1"/>
            <p:extLst>
              <p:ext uri="{D42A27DB-BD31-4B8C-83A1-F6EECF244321}">
                <p14:modId xmlns:p14="http://schemas.microsoft.com/office/powerpoint/2010/main" val="2318403747"/>
              </p:ext>
            </p:extLst>
          </p:nvPr>
        </p:nvGraphicFramePr>
        <p:xfrm>
          <a:off x="381000" y="1898752"/>
          <a:ext cx="8534400" cy="4249653"/>
        </p:xfrm>
        <a:graphic>
          <a:graphicData uri="http://schemas.openxmlformats.org/drawingml/2006/table">
            <a:tbl>
              <a:tblPr firstRow="1" bandRow="1">
                <a:tableStyleId>{073A0DAA-6AF3-43AB-8588-CEC1D06C72B9}</a:tableStyleId>
              </a:tblPr>
              <a:tblGrid>
                <a:gridCol w="2628781">
                  <a:extLst>
                    <a:ext uri="{9D8B030D-6E8A-4147-A177-3AD203B41FA5}">
                      <a16:colId xmlns:a16="http://schemas.microsoft.com/office/drawing/2014/main" val="20000"/>
                    </a:ext>
                  </a:extLst>
                </a:gridCol>
                <a:gridCol w="5905619">
                  <a:extLst>
                    <a:ext uri="{9D8B030D-6E8A-4147-A177-3AD203B41FA5}">
                      <a16:colId xmlns:a16="http://schemas.microsoft.com/office/drawing/2014/main" val="20001"/>
                    </a:ext>
                  </a:extLst>
                </a:gridCol>
              </a:tblGrid>
              <a:tr h="350595">
                <a:tc>
                  <a:txBody>
                    <a:bodyPr/>
                    <a:lstStyle/>
                    <a:p>
                      <a:r>
                        <a:rPr lang="en-US" sz="1400" dirty="0"/>
                        <a:t>To get to cash</a:t>
                      </a:r>
                      <a:r>
                        <a:rPr lang="en-US" sz="1400" baseline="0" dirty="0"/>
                        <a:t> flow</a:t>
                      </a:r>
                      <a:endParaRPr lang="en-US" sz="1400" dirty="0"/>
                    </a:p>
                  </a:txBody>
                  <a:tcPr marT="45725" marB="45725"/>
                </a:tc>
                <a:tc>
                  <a:txBody>
                    <a:bodyPr/>
                    <a:lstStyle/>
                    <a:p>
                      <a:r>
                        <a:rPr lang="en-US" sz="1400" dirty="0"/>
                        <a:t>Here</a:t>
                      </a:r>
                      <a:r>
                        <a:rPr lang="en-US" sz="1400" baseline="0" dirty="0"/>
                        <a:t> is why</a:t>
                      </a:r>
                      <a:endParaRPr lang="en-US" sz="1400" dirty="0"/>
                    </a:p>
                  </a:txBody>
                  <a:tcPr marT="45725" marB="45725"/>
                </a:tc>
                <a:extLst>
                  <a:ext uri="{0D108BD9-81ED-4DB2-BD59-A6C34878D82A}">
                    <a16:rowId xmlns:a16="http://schemas.microsoft.com/office/drawing/2014/main" val="10000"/>
                  </a:ext>
                </a:extLst>
              </a:tr>
              <a:tr h="1293148">
                <a:tc>
                  <a:txBody>
                    <a:bodyPr/>
                    <a:lstStyle/>
                    <a:p>
                      <a:r>
                        <a:rPr lang="en-US" sz="1400" dirty="0"/>
                        <a:t>Operating Earnings</a:t>
                      </a:r>
                    </a:p>
                  </a:txBody>
                  <a:tcPr marT="45725" marB="45725"/>
                </a:tc>
                <a:tc>
                  <a:txBody>
                    <a:bodyPr/>
                    <a:lstStyle/>
                    <a:p>
                      <a:r>
                        <a:rPr lang="en-US" sz="1400" dirty="0"/>
                        <a:t>This is th</a:t>
                      </a:r>
                      <a:r>
                        <a:rPr lang="en-US" sz="1400" baseline="0" dirty="0"/>
                        <a:t>e earnings before interest &amp; taxes you generate from your existing assets. </a:t>
                      </a:r>
                    </a:p>
                    <a:p>
                      <a:r>
                        <a:rPr lang="en-US" sz="1400" baseline="0" dirty="0"/>
                        <a:t>Operating Earnings = Revenues * Operating Margin</a:t>
                      </a:r>
                    </a:p>
                    <a:p>
                      <a:r>
                        <a:rPr lang="en-US" sz="1400" baseline="0" dirty="0"/>
                        <a:t>Measures the operating efficiency of your assets &amp; can be grown either by growing revenues and/or improving margins.</a:t>
                      </a:r>
                    </a:p>
                  </a:txBody>
                  <a:tcPr marT="45725" marB="45725"/>
                </a:tc>
                <a:extLst>
                  <a:ext uri="{0D108BD9-81ED-4DB2-BD59-A6C34878D82A}">
                    <a16:rowId xmlns:a16="http://schemas.microsoft.com/office/drawing/2014/main" val="10001"/>
                  </a:ext>
                </a:extLst>
              </a:tr>
              <a:tr h="685800">
                <a:tc>
                  <a:txBody>
                    <a:bodyPr/>
                    <a:lstStyle/>
                    <a:p>
                      <a:r>
                        <a:rPr lang="en-US" sz="1400" dirty="0"/>
                        <a:t> (minus)</a:t>
                      </a:r>
                      <a:r>
                        <a:rPr lang="en-US" sz="1400" baseline="0" dirty="0"/>
                        <a:t> Taxes</a:t>
                      </a:r>
                      <a:endParaRPr lang="en-US" sz="1400" dirty="0"/>
                    </a:p>
                  </a:txBody>
                  <a:tcPr marT="45725" marB="45725"/>
                </a:tc>
                <a:tc>
                  <a:txBody>
                    <a:bodyPr/>
                    <a:lstStyle/>
                    <a:p>
                      <a:r>
                        <a:rPr lang="en-US" sz="1400" dirty="0"/>
                        <a:t>These</a:t>
                      </a:r>
                      <a:r>
                        <a:rPr lang="en-US" sz="1400" baseline="0" dirty="0"/>
                        <a:t> are the taxes you would pay on your operating income and are a function of the tax code under which you operate &amp; your fidelity to that code.</a:t>
                      </a:r>
                    </a:p>
                  </a:txBody>
                  <a:tcPr marT="45725" marB="45725"/>
                </a:tc>
                <a:extLst>
                  <a:ext uri="{0D108BD9-81ED-4DB2-BD59-A6C34878D82A}">
                    <a16:rowId xmlns:a16="http://schemas.microsoft.com/office/drawing/2014/main" val="10002"/>
                  </a:ext>
                </a:extLst>
              </a:tr>
              <a:tr h="1009899">
                <a:tc>
                  <a:txBody>
                    <a:bodyPr/>
                    <a:lstStyle/>
                    <a:p>
                      <a:r>
                        <a:rPr lang="en-US" sz="1400" dirty="0"/>
                        <a:t>(minus) Reinvestment</a:t>
                      </a:r>
                    </a:p>
                  </a:txBody>
                  <a:tcPr marT="45725" marB="45725"/>
                </a:tc>
                <a:tc>
                  <a:txBody>
                    <a:bodyPr/>
                    <a:lstStyle/>
                    <a:p>
                      <a:r>
                        <a:rPr lang="en-US" sz="1400" dirty="0"/>
                        <a:t>Reinvestment is designed to generate future growth and can be in long term and short term assets. Higher growth usually requires more</a:t>
                      </a:r>
                      <a:r>
                        <a:rPr lang="en-US" sz="1400" baseline="0" dirty="0"/>
                        <a:t> reinvestment, and the efficiency of growth is a function of how much growth you can get for your reinvestment.</a:t>
                      </a:r>
                      <a:endParaRPr lang="en-US" sz="1400" dirty="0"/>
                    </a:p>
                  </a:txBody>
                  <a:tcPr marT="45725" marB="45725"/>
                </a:tc>
                <a:extLst>
                  <a:ext uri="{0D108BD9-81ED-4DB2-BD59-A6C34878D82A}">
                    <a16:rowId xmlns:a16="http://schemas.microsoft.com/office/drawing/2014/main" val="10003"/>
                  </a:ext>
                </a:extLst>
              </a:tr>
              <a:tr h="864481">
                <a:tc>
                  <a:txBody>
                    <a:bodyPr/>
                    <a:lstStyle/>
                    <a:p>
                      <a:r>
                        <a:rPr lang="en-US" sz="1400" dirty="0"/>
                        <a:t>Free Cash Flow to the Firm</a:t>
                      </a:r>
                    </a:p>
                  </a:txBody>
                  <a:tcPr marT="45725" marB="45725"/>
                </a:tc>
                <a:tc>
                  <a:txBody>
                    <a:bodyPr/>
                    <a:lstStyle/>
                    <a:p>
                      <a:r>
                        <a:rPr lang="en-US" sz="1400" dirty="0"/>
                        <a:t>This is</a:t>
                      </a:r>
                      <a:r>
                        <a:rPr lang="en-US" sz="1400" baseline="0" dirty="0"/>
                        <a:t> a pre-debt cash flow that will be shared by lenders (as interest &amp; principal payments) and by equity investors (as dividends &amp; buybacks).</a:t>
                      </a:r>
                      <a:endParaRPr lang="en-US" sz="1400" dirty="0"/>
                    </a:p>
                  </a:txBody>
                  <a:tcPr marT="45725" marB="45725"/>
                </a:tc>
                <a:extLst>
                  <a:ext uri="{0D108BD9-81ED-4DB2-BD59-A6C34878D82A}">
                    <a16:rowId xmlns:a16="http://schemas.microsoft.com/office/drawing/2014/main" val="10004"/>
                  </a:ext>
                </a:extLst>
              </a:tr>
            </a:tbl>
          </a:graphicData>
        </a:graphic>
      </p:graphicFrame>
      <p:sp>
        <p:nvSpPr>
          <p:cNvPr id="25602" name="Footer Placeholder 3">
            <a:extLst>
              <a:ext uri="{FF2B5EF4-FFF2-40B4-BE49-F238E27FC236}">
                <a16:creationId xmlns:a16="http://schemas.microsoft.com/office/drawing/2014/main" id="{D639747E-2C30-954F-A578-FEEC885EB93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ACA614C9-BBBC-BB45-ACA2-05C02AAAEB29}"/>
              </a:ext>
            </a:extLst>
          </p:cNvPr>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a:lnSpc>
                <a:spcPct val="80000"/>
              </a:lnSpc>
              <a:defRPr/>
            </a:pPr>
            <a:fld id="{ADFF163E-1912-B443-B61A-E2A20D96820E}" type="slidenum">
              <a:rPr lang="en-US" altLang="en-US" sz="1200" smtClean="0">
                <a:solidFill>
                  <a:srgbClr val="FFFFFF"/>
                </a:solidFill>
              </a:rPr>
              <a:pPr>
                <a:lnSpc>
                  <a:spcPct val="80000"/>
                </a:lnSpc>
                <a:defRPr/>
              </a:pPr>
              <a:t>8</a:t>
            </a:fld>
            <a:endParaRPr lang="en-US" altLang="en-US" sz="1200">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D06E3A27-4230-1B41-9C45-0CEC0F1A34C5}"/>
              </a:ext>
            </a:extLst>
          </p:cNvPr>
          <p:cNvSpPr>
            <a:spLocks noGrp="1"/>
          </p:cNvSpPr>
          <p:nvPr>
            <p:ph type="title"/>
          </p:nvPr>
        </p:nvSpPr>
        <p:spPr/>
        <p:txBody>
          <a:bodyPr/>
          <a:lstStyle/>
          <a:p>
            <a:r>
              <a:rPr lang="en-US" altLang="en-US">
                <a:ea typeface="ＭＳ Ｐゴシック" panose="020B0600070205080204" pitchFamily="34" charset="-128"/>
              </a:rPr>
              <a:t>2. Discount Rates</a:t>
            </a:r>
          </a:p>
        </p:txBody>
      </p:sp>
      <p:pic>
        <p:nvPicPr>
          <p:cNvPr id="26628" name="Content Placeholder 7">
            <a:extLst>
              <a:ext uri="{FF2B5EF4-FFF2-40B4-BE49-F238E27FC236}">
                <a16:creationId xmlns:a16="http://schemas.microsoft.com/office/drawing/2014/main" id="{5D909A34-5BE4-DF49-B6FB-7A79C80C6DC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685800" y="1905000"/>
            <a:ext cx="7772400" cy="3444831"/>
          </a:xfrm>
        </p:spPr>
      </p:pic>
      <p:sp>
        <p:nvSpPr>
          <p:cNvPr id="26626" name="Footer Placeholder 3">
            <a:extLst>
              <a:ext uri="{FF2B5EF4-FFF2-40B4-BE49-F238E27FC236}">
                <a16:creationId xmlns:a16="http://schemas.microsoft.com/office/drawing/2014/main" id="{C555B1FA-F58D-F549-8E58-0F7D5B819B3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5179EA93-5F75-F44B-8422-A94A5EF3481E}"/>
              </a:ext>
            </a:extLst>
          </p:cNvPr>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a:lnSpc>
                <a:spcPct val="80000"/>
              </a:lnSpc>
              <a:defRPr/>
            </a:pPr>
            <a:fld id="{61605F67-782C-CE4E-893C-7E0425E27F0D}" type="slidenum">
              <a:rPr lang="en-US" altLang="en-US" sz="1200" smtClean="0">
                <a:solidFill>
                  <a:srgbClr val="FFFFFF"/>
                </a:solidFill>
              </a:rPr>
              <a:pPr>
                <a:lnSpc>
                  <a:spcPct val="80000"/>
                </a:lnSpc>
                <a:defRPr/>
              </a:pPr>
              <a:t>9</a:t>
            </a:fld>
            <a:endParaRPr lang="en-US" altLang="en-US" sz="1200">
              <a:solidFill>
                <a:srgbClr val="FFFFFF"/>
              </a:solidFill>
            </a:endParaRPr>
          </a:p>
        </p:txBody>
      </p:sp>
      <p:sp>
        <p:nvSpPr>
          <p:cNvPr id="2" name="TextBox 1">
            <a:extLst>
              <a:ext uri="{FF2B5EF4-FFF2-40B4-BE49-F238E27FC236}">
                <a16:creationId xmlns:a16="http://schemas.microsoft.com/office/drawing/2014/main" id="{C6338D4E-DD72-E28D-6867-951105408ACD}"/>
              </a:ext>
            </a:extLst>
          </p:cNvPr>
          <p:cNvSpPr txBox="1"/>
          <p:nvPr/>
        </p:nvSpPr>
        <p:spPr>
          <a:xfrm>
            <a:off x="1143001" y="5562599"/>
            <a:ext cx="7467600" cy="646331"/>
          </a:xfrm>
          <a:prstGeom prst="rect">
            <a:avLst/>
          </a:prstGeom>
          <a:noFill/>
        </p:spPr>
        <p:txBody>
          <a:bodyPr wrap="square" rtlCol="0">
            <a:spAutoFit/>
          </a:bodyPr>
          <a:lstStyle/>
          <a:p>
            <a:r>
              <a:rPr lang="en-US" dirty="0"/>
              <a:t>The cost of capital is a weighted average of the cost of equity and the after-tax cost of borrowing.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0381BB79-5948-AE48-8BD0-0A060A734CF4}"/>
              </a:ext>
            </a:extLst>
          </p:cNvPr>
          <p:cNvSpPr>
            <a:spLocks noGrp="1" noChangeArrowheads="1"/>
          </p:cNvSpPr>
          <p:nvPr>
            <p:ph type="title"/>
          </p:nvPr>
        </p:nvSpPr>
        <p:spPr/>
        <p:txBody>
          <a:bodyPr/>
          <a:lstStyle/>
          <a:p>
            <a:r>
              <a:rPr lang="en-US" dirty="0"/>
              <a:t>3. Growth</a:t>
            </a:r>
          </a:p>
        </p:txBody>
      </p:sp>
      <p:sp>
        <p:nvSpPr>
          <p:cNvPr id="239625" name="Rectangle 9">
            <a:extLst>
              <a:ext uri="{FF2B5EF4-FFF2-40B4-BE49-F238E27FC236}">
                <a16:creationId xmlns:a16="http://schemas.microsoft.com/office/drawing/2014/main" id="{36C28BE8-7EFB-3646-B05B-32CBC3FC7E6C}"/>
              </a:ext>
            </a:extLst>
          </p:cNvPr>
          <p:cNvSpPr>
            <a:spLocks noGrp="1" noChangeArrowheads="1"/>
          </p:cNvSpPr>
          <p:nvPr>
            <p:ph idx="1"/>
          </p:nvPr>
        </p:nvSpPr>
        <p:spPr/>
        <p:txBody>
          <a:bodyPr>
            <a:normAutofit fontScale="92500" lnSpcReduction="20000"/>
          </a:bodyPr>
          <a:lstStyle/>
          <a:p>
            <a:endParaRPr lang="en-US"/>
          </a:p>
          <a:p>
            <a:endParaRPr lang="en-US"/>
          </a:p>
          <a:p>
            <a:endParaRPr lang="en-US"/>
          </a:p>
          <a:p>
            <a:endParaRPr lang="en-US"/>
          </a:p>
          <a:p>
            <a:endParaRPr lang="en-US"/>
          </a:p>
          <a:p>
            <a:endParaRPr lang="en-US"/>
          </a:p>
          <a:p>
            <a:endParaRPr lang="en-US"/>
          </a:p>
          <a:p>
            <a:r>
              <a:rPr lang="en-US"/>
              <a:t>Quality growth is rare requires that a firm be able to reinvest a lot and reinvest well (earnings more than your cost of capital) at the same time.</a:t>
            </a:r>
          </a:p>
          <a:p>
            <a:r>
              <a:rPr lang="en-US"/>
              <a:t>The larger you get, the more difficult it becomes to maintain quality growth.</a:t>
            </a:r>
          </a:p>
          <a:p>
            <a:r>
              <a:rPr lang="en-US"/>
              <a:t>You can grow while destroying value at the same time.</a:t>
            </a:r>
          </a:p>
          <a:p>
            <a:endParaRPr lang="en-US"/>
          </a:p>
        </p:txBody>
      </p:sp>
      <p:pic>
        <p:nvPicPr>
          <p:cNvPr id="27651" name="Picture 10">
            <a:extLst>
              <a:ext uri="{FF2B5EF4-FFF2-40B4-BE49-F238E27FC236}">
                <a16:creationId xmlns:a16="http://schemas.microsoft.com/office/drawing/2014/main" id="{686FC6AC-5983-0141-9CAB-0CE91DD836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981200"/>
            <a:ext cx="7753350" cy="20018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9625">
                                            <p:txEl>
                                              <p:pRg st="7" end="7"/>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9625">
                                            <p:txEl>
                                              <p:pRg st="8" end="8"/>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962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62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77E215AD-CB67-9E48-B950-5D6D3DEEFCF5}"/>
              </a:ext>
            </a:extLst>
          </p:cNvPr>
          <p:cNvSpPr>
            <a:spLocks noGrp="1"/>
          </p:cNvSpPr>
          <p:nvPr>
            <p:ph type="title"/>
          </p:nvPr>
        </p:nvSpPr>
        <p:spPr/>
        <p:txBody>
          <a:bodyPr/>
          <a:lstStyle/>
          <a:p>
            <a:r>
              <a:rPr lang="en-US" altLang="en-US">
                <a:ea typeface="ＭＳ Ｐゴシック" panose="020B0600070205080204" pitchFamily="34" charset="-128"/>
              </a:rPr>
              <a:t>4. The Terminal Value</a:t>
            </a:r>
          </a:p>
        </p:txBody>
      </p:sp>
      <p:pic>
        <p:nvPicPr>
          <p:cNvPr id="29700" name="Content Placeholder 2">
            <a:extLst>
              <a:ext uri="{FF2B5EF4-FFF2-40B4-BE49-F238E27FC236}">
                <a16:creationId xmlns:a16="http://schemas.microsoft.com/office/drawing/2014/main" id="{72FC4301-82AE-EC4D-B577-BD485FB2570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390650" y="2755900"/>
            <a:ext cx="6362700" cy="2413000"/>
          </a:xfrm>
        </p:spPr>
      </p:pic>
      <p:sp>
        <p:nvSpPr>
          <p:cNvPr id="29698" name="Footer Placeholder 3">
            <a:extLst>
              <a:ext uri="{FF2B5EF4-FFF2-40B4-BE49-F238E27FC236}">
                <a16:creationId xmlns:a16="http://schemas.microsoft.com/office/drawing/2014/main" id="{4EA9B51C-03BE-8F4E-9289-E513C47D7C6D}"/>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D4F9C6FA-3272-DF4C-9125-863A9DF1AF74}"/>
              </a:ext>
            </a:extLst>
          </p:cNvPr>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a:lnSpc>
                <a:spcPct val="80000"/>
              </a:lnSpc>
              <a:defRPr/>
            </a:pPr>
            <a:fld id="{1D9FC5F2-70CE-0F46-8FFD-AFE623FBA2E8}" type="slidenum">
              <a:rPr lang="en-US" altLang="en-US" sz="1200" smtClean="0">
                <a:solidFill>
                  <a:srgbClr val="FFFFFF"/>
                </a:solidFill>
              </a:rPr>
              <a:pPr>
                <a:lnSpc>
                  <a:spcPct val="80000"/>
                </a:lnSpc>
                <a:defRPr/>
              </a:pPr>
              <a:t>11</a:t>
            </a:fld>
            <a:endParaRPr lang="en-US" altLang="en-US" sz="1200">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FF2F4EA2-A174-6B49-AF00-27485B498A8A}"/>
              </a:ext>
            </a:extLst>
          </p:cNvPr>
          <p:cNvSpPr>
            <a:spLocks noGrp="1"/>
          </p:cNvSpPr>
          <p:nvPr>
            <p:ph type="title"/>
          </p:nvPr>
        </p:nvSpPr>
        <p:spPr/>
        <p:txBody>
          <a:bodyPr/>
          <a:lstStyle/>
          <a:p>
            <a:r>
              <a:rPr lang="en-US" altLang="en-US" dirty="0">
                <a:ea typeface="ＭＳ Ｐゴシック" panose="020B0600070205080204" pitchFamily="34" charset="-128"/>
              </a:rPr>
              <a:t>If your job is assessing value, here are </a:t>
            </a:r>
            <a:r>
              <a:rPr lang="en-US" altLang="en-US" dirty="0" err="1">
                <a:ea typeface="ＭＳ Ｐゴシック" panose="020B0600070205080204" pitchFamily="34" charset="-128"/>
              </a:rPr>
              <a:t>youR</a:t>
            </a:r>
            <a:r>
              <a:rPr lang="en-US" altLang="en-US" dirty="0">
                <a:ea typeface="ＭＳ Ｐゴシック" panose="020B0600070205080204" pitchFamily="34" charset="-128"/>
              </a:rPr>
              <a:t> challenges…</a:t>
            </a:r>
          </a:p>
        </p:txBody>
      </p:sp>
      <p:pic>
        <p:nvPicPr>
          <p:cNvPr id="30722" name="Content Placeholder 5">
            <a:extLst>
              <a:ext uri="{FF2B5EF4-FFF2-40B4-BE49-F238E27FC236}">
                <a16:creationId xmlns:a16="http://schemas.microsoft.com/office/drawing/2014/main" id="{3616B438-A37D-2E4D-96DC-A40DCCFDF09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685800" y="1929388"/>
            <a:ext cx="7772400" cy="4066024"/>
          </a:xfrm>
        </p:spPr>
      </p:pic>
      <p:sp>
        <p:nvSpPr>
          <p:cNvPr id="30723" name="Footer Placeholder 3">
            <a:extLst>
              <a:ext uri="{FF2B5EF4-FFF2-40B4-BE49-F238E27FC236}">
                <a16:creationId xmlns:a16="http://schemas.microsoft.com/office/drawing/2014/main" id="{4F57E470-EA82-5D44-B99A-5606EE08FC00}"/>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E8C0392B-010A-0F47-A32B-5EA5EFAF907E}"/>
              </a:ext>
            </a:extLst>
          </p:cNvPr>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a:lnSpc>
                <a:spcPct val="80000"/>
              </a:lnSpc>
              <a:defRPr/>
            </a:pPr>
            <a:fld id="{93A52105-BDA4-AF47-960A-0FDF75E07E7D}" type="slidenum">
              <a:rPr lang="en-US" altLang="en-US" sz="1200" smtClean="0">
                <a:solidFill>
                  <a:srgbClr val="FFFFFF"/>
                </a:solidFill>
              </a:rPr>
              <a:pPr>
                <a:lnSpc>
                  <a:spcPct val="80000"/>
                </a:lnSpc>
                <a:defRPr/>
              </a:pPr>
              <a:t>12</a:t>
            </a:fld>
            <a:endParaRPr lang="en-US" altLang="en-US" sz="12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1">
            <a:extLst>
              <a:ext uri="{FF2B5EF4-FFF2-40B4-BE49-F238E27FC236}">
                <a16:creationId xmlns:a16="http://schemas.microsoft.com/office/drawing/2014/main" id="{0E19346A-03D9-DE47-B5A6-C37590203B8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36600"/>
            <a:ext cx="9144000" cy="53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D66B8A3B-55A9-FE45-850A-73413C15242F}"/>
              </a:ext>
            </a:extLst>
          </p:cNvPr>
          <p:cNvSpPr>
            <a:spLocks noGrp="1"/>
          </p:cNvSpPr>
          <p:nvPr>
            <p:ph type="title"/>
          </p:nvPr>
        </p:nvSpPr>
        <p:spPr/>
        <p:txBody>
          <a:bodyPr/>
          <a:lstStyle/>
          <a:p>
            <a:pPr eaLnBrk="1" hangingPunct="1"/>
            <a:r>
              <a:rPr lang="en-US" altLang="en-US" dirty="0">
                <a:ea typeface="ＭＳ Ｐゴシック" panose="020B0600070205080204" pitchFamily="34" charset="-128"/>
              </a:rPr>
              <a:t>If your job is enhancing value, it has to come from changing the fundamentals</a:t>
            </a:r>
          </a:p>
        </p:txBody>
      </p:sp>
      <p:pic>
        <p:nvPicPr>
          <p:cNvPr id="32770" name="Content Placeholder 3">
            <a:extLst>
              <a:ext uri="{FF2B5EF4-FFF2-40B4-BE49-F238E27FC236}">
                <a16:creationId xmlns:a16="http://schemas.microsoft.com/office/drawing/2014/main" id="{6A37FAE8-C26B-6E43-945D-D9CDFC2B75C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685800" y="1949605"/>
            <a:ext cx="7772400" cy="4025590"/>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977B3B89-5689-204C-9E78-018DAACB2046}"/>
              </a:ext>
            </a:extLst>
          </p:cNvPr>
          <p:cNvSpPr>
            <a:spLocks noGrp="1"/>
          </p:cNvSpPr>
          <p:nvPr>
            <p:ph type="title"/>
          </p:nvPr>
        </p:nvSpPr>
        <p:spPr/>
        <p:txBody>
          <a:bodyPr/>
          <a:lstStyle/>
          <a:p>
            <a:r>
              <a:rPr lang="en-US" altLang="en-US">
                <a:ea typeface="ＭＳ Ｐゴシック" panose="020B0600070205080204" pitchFamily="34" charset="-128"/>
              </a:rPr>
              <a:t>The determinants of price</a:t>
            </a:r>
          </a:p>
        </p:txBody>
      </p:sp>
      <p:pic>
        <p:nvPicPr>
          <p:cNvPr id="33794" name="Content Placeholder 5">
            <a:extLst>
              <a:ext uri="{FF2B5EF4-FFF2-40B4-BE49-F238E27FC236}">
                <a16:creationId xmlns:a16="http://schemas.microsoft.com/office/drawing/2014/main" id="{9F14004F-6A0C-6744-B1B0-7A73F16B77F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460500" y="1879600"/>
            <a:ext cx="6223000" cy="4165600"/>
          </a:xfrm>
        </p:spPr>
      </p:pic>
      <p:sp>
        <p:nvSpPr>
          <p:cNvPr id="33795" name="Footer Placeholder 3">
            <a:extLst>
              <a:ext uri="{FF2B5EF4-FFF2-40B4-BE49-F238E27FC236}">
                <a16:creationId xmlns:a16="http://schemas.microsoft.com/office/drawing/2014/main" id="{8D71FC0F-BC53-5B46-AE32-4A56D73A28D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0572ECF1-123E-3542-AC41-43926E0C9DE4}"/>
              </a:ext>
            </a:extLst>
          </p:cNvPr>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a:lnSpc>
                <a:spcPct val="80000"/>
              </a:lnSpc>
              <a:defRPr/>
            </a:pPr>
            <a:fld id="{FBC4629E-ED5E-974B-B103-CDF5C59432C9}" type="slidenum">
              <a:rPr lang="en-US" altLang="en-US" sz="1200" smtClean="0">
                <a:solidFill>
                  <a:srgbClr val="FFFFFF"/>
                </a:solidFill>
              </a:rPr>
              <a:pPr>
                <a:lnSpc>
                  <a:spcPct val="80000"/>
                </a:lnSpc>
                <a:defRPr/>
              </a:pPr>
              <a:t>15</a:t>
            </a:fld>
            <a:endParaRPr lang="en-US" altLang="en-US" sz="1200">
              <a:solidFill>
                <a:srgbClr val="FF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a:extLst>
              <a:ext uri="{FF2B5EF4-FFF2-40B4-BE49-F238E27FC236}">
                <a16:creationId xmlns:a16="http://schemas.microsoft.com/office/drawing/2014/main" id="{5F120524-4971-6347-91C4-F39E71BD05AB}"/>
              </a:ext>
            </a:extLst>
          </p:cNvPr>
          <p:cNvSpPr>
            <a:spLocks noGrp="1"/>
          </p:cNvSpPr>
          <p:nvPr>
            <p:ph type="title"/>
          </p:nvPr>
        </p:nvSpPr>
        <p:spPr/>
        <p:txBody>
          <a:bodyPr/>
          <a:lstStyle/>
          <a:p>
            <a:r>
              <a:rPr lang="en-US" altLang="en-US">
                <a:ea typeface="ＭＳ Ｐゴシック" panose="020B0600070205080204" pitchFamily="34" charset="-128"/>
              </a:rPr>
              <a:t>A more general tool: Multiples and Comparable Transactions</a:t>
            </a:r>
          </a:p>
        </p:txBody>
      </p:sp>
      <p:pic>
        <p:nvPicPr>
          <p:cNvPr id="34818" name="Content Placeholder 3">
            <a:extLst>
              <a:ext uri="{FF2B5EF4-FFF2-40B4-BE49-F238E27FC236}">
                <a16:creationId xmlns:a16="http://schemas.microsoft.com/office/drawing/2014/main" id="{8BF4E2DF-B616-D34E-B02F-E1F5ACBF369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685800" y="1982707"/>
            <a:ext cx="7772400" cy="3959386"/>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73D5446E-2A50-E947-BF29-006A38FCFD43}"/>
              </a:ext>
            </a:extLst>
          </p:cNvPr>
          <p:cNvSpPr>
            <a:spLocks noGrp="1"/>
          </p:cNvSpPr>
          <p:nvPr>
            <p:ph type="title"/>
          </p:nvPr>
        </p:nvSpPr>
        <p:spPr/>
        <p:txBody>
          <a:bodyPr/>
          <a:lstStyle/>
          <a:p>
            <a:pPr eaLnBrk="1" hangingPunct="1"/>
            <a:r>
              <a:rPr lang="en-US" altLang="en-US">
                <a:ea typeface="ＭＳ Ｐゴシック" panose="020B0600070205080204" pitchFamily="34" charset="-128"/>
              </a:rPr>
              <a:t>Pricing Twitter- October 2013</a:t>
            </a:r>
          </a:p>
        </p:txBody>
      </p:sp>
      <p:sp>
        <p:nvSpPr>
          <p:cNvPr id="3" name="Content Placeholder 2">
            <a:extLst>
              <a:ext uri="{FF2B5EF4-FFF2-40B4-BE49-F238E27FC236}">
                <a16:creationId xmlns:a16="http://schemas.microsoft.com/office/drawing/2014/main" id="{3BF4D71D-344D-AC42-9098-AFE54D8B7769}"/>
              </a:ext>
            </a:extLst>
          </p:cNvPr>
          <p:cNvSpPr>
            <a:spLocks noGrp="1"/>
          </p:cNvSpPr>
          <p:nvPr>
            <p:ph idx="1"/>
          </p:nvPr>
        </p:nvSpPr>
        <p:spPr/>
        <p:txBody>
          <a:bodyPr>
            <a:normAutofit/>
          </a:bodyPr>
          <a:lstStyle/>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charset="0"/>
              <a:buNone/>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
        <p:nvSpPr>
          <p:cNvPr id="35843" name="Footer Placeholder 3">
            <a:extLst>
              <a:ext uri="{FF2B5EF4-FFF2-40B4-BE49-F238E27FC236}">
                <a16:creationId xmlns:a16="http://schemas.microsoft.com/office/drawing/2014/main" id="{94524C09-AAC2-374D-A1F1-FEC1717A810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1400" i="1">
                <a:solidFill>
                  <a:schemeClr val="tx2"/>
                </a:solidFill>
                <a:latin typeface="Times" pitchFamily="2" charset="0"/>
              </a:rPr>
              <a:t>Aswath Damodaran</a:t>
            </a:r>
          </a:p>
        </p:txBody>
      </p:sp>
      <p:sp>
        <p:nvSpPr>
          <p:cNvPr id="35844" name="Slide Number Placeholder 4">
            <a:extLst>
              <a:ext uri="{FF2B5EF4-FFF2-40B4-BE49-F238E27FC236}">
                <a16:creationId xmlns:a16="http://schemas.microsoft.com/office/drawing/2014/main" id="{5C257B56-298D-E647-8D14-A9D0038B6047}"/>
              </a:ext>
            </a:extLst>
          </p:cNvPr>
          <p:cNvSpPr>
            <a:spLocks noGrp="1"/>
          </p:cNvSpPr>
          <p:nvPr>
            <p:ph type="sldNum" sz="quarter" idx="4294967295"/>
          </p:nvPr>
        </p:nvSpPr>
        <p:spPr bwMode="auto">
          <a:xfrm>
            <a:off x="0" y="62484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l" eaLnBrk="1" hangingPunct="1">
              <a:spcBef>
                <a:spcPct val="0"/>
              </a:spcBef>
              <a:buClrTx/>
              <a:buSzTx/>
              <a:buFontTx/>
              <a:buNone/>
            </a:pPr>
            <a:fld id="{AE4852C8-93C3-3B43-A355-A2617B044C40}" type="slidenum">
              <a:rPr lang="en-US" altLang="en-US" sz="1400" b="0" i="1">
                <a:solidFill>
                  <a:schemeClr val="tx2"/>
                </a:solidFill>
                <a:latin typeface="Helvetica" pitchFamily="2" charset="0"/>
              </a:rPr>
              <a:pPr algn="l" eaLnBrk="1" hangingPunct="1">
                <a:spcBef>
                  <a:spcPct val="0"/>
                </a:spcBef>
                <a:buClrTx/>
                <a:buSzTx/>
                <a:buFontTx/>
                <a:buNone/>
              </a:pPr>
              <a:t>17</a:t>
            </a:fld>
            <a:endParaRPr lang="en-US" altLang="en-US" sz="1400" b="0" i="1">
              <a:solidFill>
                <a:schemeClr val="tx2"/>
              </a:solidFill>
              <a:latin typeface="Helvetica" pitchFamily="2" charset="0"/>
            </a:endParaRPr>
          </a:p>
        </p:txBody>
      </p:sp>
      <p:pic>
        <p:nvPicPr>
          <p:cNvPr id="35845" name="Picture 4">
            <a:extLst>
              <a:ext uri="{FF2B5EF4-FFF2-40B4-BE49-F238E27FC236}">
                <a16:creationId xmlns:a16="http://schemas.microsoft.com/office/drawing/2014/main" id="{9B0CB876-7B33-E347-A746-A816C58E5F7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7075" y="1790700"/>
            <a:ext cx="7900988" cy="31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TextBox 5">
            <a:extLst>
              <a:ext uri="{FF2B5EF4-FFF2-40B4-BE49-F238E27FC236}">
                <a16:creationId xmlns:a16="http://schemas.microsoft.com/office/drawing/2014/main" id="{C0C8E9CC-46DB-DC4E-A5F3-00701E74AFD3}"/>
              </a:ext>
            </a:extLst>
          </p:cNvPr>
          <p:cNvSpPr txBox="1">
            <a:spLocks noChangeArrowheads="1"/>
          </p:cNvSpPr>
          <p:nvPr/>
        </p:nvSpPr>
        <p:spPr bwMode="auto">
          <a:xfrm>
            <a:off x="612775" y="5108575"/>
            <a:ext cx="73644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2400" i="1">
                <a:latin typeface="Helvetica" pitchFamily="2" charset="0"/>
              </a:rPr>
              <a:t>Twitter’s value based on revenues = $543 million * ?</a:t>
            </a:r>
          </a:p>
          <a:p>
            <a:pPr eaLnBrk="1" hangingPunct="1">
              <a:spcBef>
                <a:spcPct val="0"/>
              </a:spcBef>
              <a:buClrTx/>
              <a:buSzTx/>
              <a:buFontTx/>
              <a:buNone/>
            </a:pPr>
            <a:r>
              <a:rPr lang="en-US" altLang="en-US" sz="2400" i="1">
                <a:latin typeface="Helvetica" pitchFamily="2" charset="0"/>
              </a:rPr>
              <a:t>Twitter’s value based on # users = 237 million *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A92E97EF-43FB-9447-B5EC-813F250BCD16}"/>
              </a:ext>
            </a:extLst>
          </p:cNvPr>
          <p:cNvSpPr>
            <a:spLocks noGrp="1"/>
          </p:cNvSpPr>
          <p:nvPr>
            <p:ph type="title"/>
          </p:nvPr>
        </p:nvSpPr>
        <p:spPr/>
        <p:txBody>
          <a:bodyPr/>
          <a:lstStyle/>
          <a:p>
            <a:r>
              <a:rPr lang="en-US" altLang="en-US">
                <a:ea typeface="ＭＳ Ｐゴシック" panose="020B0600070205080204" pitchFamily="34" charset="-128"/>
              </a:rPr>
              <a:t>Rules for the road: Relative valuation</a:t>
            </a:r>
          </a:p>
        </p:txBody>
      </p:sp>
      <p:sp>
        <p:nvSpPr>
          <p:cNvPr id="37890" name="Content Placeholder 2">
            <a:extLst>
              <a:ext uri="{FF2B5EF4-FFF2-40B4-BE49-F238E27FC236}">
                <a16:creationId xmlns:a16="http://schemas.microsoft.com/office/drawing/2014/main" id="{94C70CAF-A8C0-ED44-B5A8-AE36AE5B80F3}"/>
              </a:ext>
            </a:extLst>
          </p:cNvPr>
          <p:cNvSpPr>
            <a:spLocks noGrp="1"/>
          </p:cNvSpPr>
          <p:nvPr>
            <p:ph idx="1"/>
          </p:nvPr>
        </p:nvSpPr>
        <p:spPr/>
        <p:txBody>
          <a:bodyPr>
            <a:normAutofit lnSpcReduction="10000"/>
          </a:bodyPr>
          <a:lstStyle/>
          <a:p>
            <a:pPr marL="457200" lvl="1" indent="-457200">
              <a:lnSpc>
                <a:spcPct val="80000"/>
              </a:lnSpc>
              <a:spcBef>
                <a:spcPts val="700"/>
              </a:spcBef>
              <a:buClr>
                <a:schemeClr val="accent2"/>
              </a:buClr>
              <a:buSzPct val="60000"/>
              <a:buFont typeface="Calibri" panose="020F0502020204030204" pitchFamily="34" charset="0"/>
              <a:buAutoNum type="arabicPeriod"/>
            </a:pPr>
            <a:r>
              <a:rPr lang="en-US" altLang="en-US" sz="2000" u="sng">
                <a:ea typeface="ＭＳ Ｐゴシック" panose="020B0600070205080204" pitchFamily="34" charset="-128"/>
              </a:rPr>
              <a:t>Be consistent</a:t>
            </a:r>
            <a:r>
              <a:rPr lang="en-US" altLang="en-US" sz="2000">
                <a:ea typeface="ＭＳ Ｐゴシック" panose="020B0600070205080204" pitchFamily="34" charset="-128"/>
              </a:rPr>
              <a:t>: Both the value (the numerator) and the standardizing variable ( the denominator) should be to the same claimholders in the firm. In other words, the value of equity should be divided by equity earnings or equity book value, and firm value should be divided by firm earnings or book value.</a:t>
            </a:r>
          </a:p>
          <a:p>
            <a:pPr marL="457200" lvl="1" indent="-457200">
              <a:lnSpc>
                <a:spcPct val="80000"/>
              </a:lnSpc>
              <a:spcBef>
                <a:spcPts val="700"/>
              </a:spcBef>
              <a:buClr>
                <a:schemeClr val="accent2"/>
              </a:buClr>
              <a:buSzPct val="60000"/>
              <a:buFont typeface="Calibri" panose="020F0502020204030204" pitchFamily="34" charset="0"/>
              <a:buAutoNum type="arabicPeriod"/>
            </a:pPr>
            <a:r>
              <a:rPr lang="en-US" altLang="en-US" sz="2000" u="sng">
                <a:ea typeface="ＭＳ Ｐゴシック" panose="020B0600070205080204" pitchFamily="34" charset="-128"/>
              </a:rPr>
              <a:t>Play Moneyball</a:t>
            </a:r>
            <a:r>
              <a:rPr lang="en-US" altLang="en-US" sz="2000">
                <a:ea typeface="ＭＳ Ｐゴシック" panose="020B0600070205080204" pitchFamily="34" charset="-128"/>
              </a:rPr>
              <a:t>: Look at the cross sectional distribution of a multiple and form judgments, based on the data, of what is cheap and what is expensive.</a:t>
            </a:r>
          </a:p>
          <a:p>
            <a:pPr marL="457200" lvl="1" indent="-457200">
              <a:lnSpc>
                <a:spcPct val="80000"/>
              </a:lnSpc>
              <a:spcBef>
                <a:spcPts val="700"/>
              </a:spcBef>
              <a:buClr>
                <a:schemeClr val="accent2"/>
              </a:buClr>
              <a:buSzPct val="60000"/>
              <a:buFont typeface="Calibri" panose="020F0502020204030204" pitchFamily="34" charset="0"/>
              <a:buAutoNum type="arabicPeriod"/>
            </a:pPr>
            <a:r>
              <a:rPr lang="en-US" altLang="en-US" sz="2000" u="sng">
                <a:ea typeface="ＭＳ Ｐゴシック" panose="020B0600070205080204" pitchFamily="34" charset="-128"/>
              </a:rPr>
              <a:t>Make your implicit assumptions explicit</a:t>
            </a:r>
            <a:r>
              <a:rPr lang="en-US" altLang="en-US" sz="2000">
                <a:ea typeface="ＭＳ Ｐゴシック" panose="020B0600070205080204" pitchFamily="34" charset="-128"/>
              </a:rPr>
              <a:t>: Multiples are standardized values, and as a consequence are driven by exactly the same variables that determine value – cash flows, growth and risk.</a:t>
            </a:r>
          </a:p>
          <a:p>
            <a:pPr marL="457200" lvl="1" indent="-457200">
              <a:lnSpc>
                <a:spcPct val="80000"/>
              </a:lnSpc>
              <a:spcBef>
                <a:spcPts val="700"/>
              </a:spcBef>
              <a:buClr>
                <a:schemeClr val="accent2"/>
              </a:buClr>
              <a:buSzPct val="60000"/>
              <a:buFont typeface="Calibri" panose="020F0502020204030204" pitchFamily="34" charset="0"/>
              <a:buAutoNum type="arabicPeriod"/>
            </a:pPr>
            <a:r>
              <a:rPr lang="en-US" altLang="en-US" sz="2000" u="sng">
                <a:ea typeface="ＭＳ Ｐゴシック" panose="020B0600070205080204" pitchFamily="34" charset="-128"/>
              </a:rPr>
              <a:t>Control for differences (and go past story telling)</a:t>
            </a:r>
            <a:r>
              <a:rPr lang="en-US" altLang="en-US" sz="2000">
                <a:ea typeface="ＭＳ Ｐゴシック" panose="020B0600070205080204" pitchFamily="34" charset="-128"/>
              </a:rPr>
              <a:t>: No matter how carefully you control for differences across companies, there will still be residual differences on the fundamentals across the firms. You have to go beyond story telling and use the data to analyze how the market treats these differences.</a:t>
            </a:r>
          </a:p>
        </p:txBody>
      </p:sp>
      <p:sp>
        <p:nvSpPr>
          <p:cNvPr id="37891" name="Footer Placeholder 3">
            <a:extLst>
              <a:ext uri="{FF2B5EF4-FFF2-40B4-BE49-F238E27FC236}">
                <a16:creationId xmlns:a16="http://schemas.microsoft.com/office/drawing/2014/main" id="{3085803F-2D99-3B4A-A2FB-1F4AFDA82A1D}"/>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14D895FE-F2FE-514D-B921-7DE462AC1C5C}"/>
              </a:ext>
            </a:extLst>
          </p:cNvPr>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a:lnSpc>
                <a:spcPct val="80000"/>
              </a:lnSpc>
              <a:defRPr/>
            </a:pPr>
            <a:fld id="{A27FDB21-D582-4341-BFC6-1F648ED04C3D}" type="slidenum">
              <a:rPr lang="en-US" altLang="en-US" sz="1200" smtClean="0">
                <a:solidFill>
                  <a:srgbClr val="FFFFFF"/>
                </a:solidFill>
              </a:rPr>
              <a:pPr>
                <a:lnSpc>
                  <a:spcPct val="80000"/>
                </a:lnSpc>
                <a:defRPr/>
              </a:pPr>
              <a:t>18</a:t>
            </a:fld>
            <a:endParaRPr lang="en-US" altLang="en-US" sz="1200">
              <a:solidFill>
                <a:srgbClr val="FFFFFF"/>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5916</TotalTime>
  <Pages>184</Pages>
  <Words>1690</Words>
  <Application>Microsoft Macintosh PowerPoint</Application>
  <PresentationFormat>On-screen Show (4:3)</PresentationFormat>
  <Paragraphs>117</Paragraphs>
  <Slides>18</Slides>
  <Notes>8</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8" baseType="lpstr">
      <vt:lpstr>Calibri</vt:lpstr>
      <vt:lpstr>Helvetica</vt:lpstr>
      <vt:lpstr>Rockwell</vt:lpstr>
      <vt:lpstr>Rockwell Condensed</vt:lpstr>
      <vt:lpstr>Rockwell Extra Bold</vt:lpstr>
      <vt:lpstr>Times</vt:lpstr>
      <vt:lpstr>Wingdings</vt:lpstr>
      <vt:lpstr>Wingdings 2</vt:lpstr>
      <vt:lpstr>Slides2025</vt:lpstr>
      <vt:lpstr>Document</vt:lpstr>
      <vt:lpstr>VALUE AND PRICING: BASICS</vt:lpstr>
      <vt:lpstr>Price versus Value: The Set up</vt:lpstr>
      <vt:lpstr>The essence of intrinsic value</vt:lpstr>
      <vt:lpstr>The two faces of discounted cash flow valuation</vt:lpstr>
      <vt:lpstr>DCF Choices: Equity Valuation versus Firm Valuation</vt:lpstr>
      <vt:lpstr>The determinants of value</vt:lpstr>
      <vt:lpstr>DCF as a tool for intrinsic valuation</vt:lpstr>
      <vt:lpstr>1. Cash Flows</vt:lpstr>
      <vt:lpstr>2. Discount Rates</vt:lpstr>
      <vt:lpstr>3. Growth</vt:lpstr>
      <vt:lpstr>4. The Terminal Value</vt:lpstr>
      <vt:lpstr>If your job is assessing value, here are youR challenges…</vt:lpstr>
      <vt:lpstr>PowerPoint Presentation</vt:lpstr>
      <vt:lpstr>If your job is enhancing value, it has to come from changing the fundamentals</vt:lpstr>
      <vt:lpstr>The determinants of price</vt:lpstr>
      <vt:lpstr>A more general tool: Multiples and Comparable Transactions</vt:lpstr>
      <vt:lpstr>Pricing Twitter- October 2013</vt:lpstr>
      <vt:lpstr>Rules for the road: Relative valuation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118</cp:revision>
  <cp:lastPrinted>2014-09-05T15:47:52Z</cp:lastPrinted>
  <dcterms:created xsi:type="dcterms:W3CDTF">1998-01-08T15:09:51Z</dcterms:created>
  <dcterms:modified xsi:type="dcterms:W3CDTF">2025-12-09T20:21:17Z</dcterms:modified>
</cp:coreProperties>
</file>