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97" r:id="rId1"/>
  </p:sldMasterIdLst>
  <p:notesMasterIdLst>
    <p:notesMasterId r:id="rId26"/>
  </p:notesMasterIdLst>
  <p:sldIdLst>
    <p:sldId id="356" r:id="rId2"/>
    <p:sldId id="357" r:id="rId3"/>
    <p:sldId id="380" r:id="rId4"/>
    <p:sldId id="388" r:id="rId5"/>
    <p:sldId id="358" r:id="rId6"/>
    <p:sldId id="389" r:id="rId7"/>
    <p:sldId id="359" r:id="rId8"/>
    <p:sldId id="361" r:id="rId9"/>
    <p:sldId id="390" r:id="rId10"/>
    <p:sldId id="391" r:id="rId11"/>
    <p:sldId id="362" r:id="rId12"/>
    <p:sldId id="363" r:id="rId13"/>
    <p:sldId id="364" r:id="rId14"/>
    <p:sldId id="366" r:id="rId15"/>
    <p:sldId id="370" r:id="rId16"/>
    <p:sldId id="371" r:id="rId17"/>
    <p:sldId id="372" r:id="rId18"/>
    <p:sldId id="392" r:id="rId19"/>
    <p:sldId id="381" r:id="rId20"/>
    <p:sldId id="393" r:id="rId21"/>
    <p:sldId id="385" r:id="rId22"/>
    <p:sldId id="384" r:id="rId23"/>
    <p:sldId id="394" r:id="rId24"/>
    <p:sldId id="387"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3129"/>
  </p:normalViewPr>
  <p:slideViewPr>
    <p:cSldViewPr>
      <p:cViewPr varScale="1">
        <p:scale>
          <a:sx n="114" d="100"/>
          <a:sy n="114" d="100"/>
        </p:scale>
        <p:origin x="16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21" d="100"/>
          <a:sy n="121" d="100"/>
        </p:scale>
        <p:origin x="-275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9868F8AD-EDA2-514D-AA2C-8A4062EA79E2}"/>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5235" name="Rectangle 3">
            <a:extLst>
              <a:ext uri="{FF2B5EF4-FFF2-40B4-BE49-F238E27FC236}">
                <a16:creationId xmlns:a16="http://schemas.microsoft.com/office/drawing/2014/main" id="{0D5D7CBB-D944-BE4D-9ED9-FA7343AE9A57}"/>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F2102A93-C058-5A45-9AEB-DF657F21137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7" name="Rectangle 5">
            <a:extLst>
              <a:ext uri="{FF2B5EF4-FFF2-40B4-BE49-F238E27FC236}">
                <a16:creationId xmlns:a16="http://schemas.microsoft.com/office/drawing/2014/main" id="{B0CE31C4-D9C2-6B4B-8EDC-572D981851F1}"/>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5238" name="Rectangle 6">
            <a:extLst>
              <a:ext uri="{FF2B5EF4-FFF2-40B4-BE49-F238E27FC236}">
                <a16:creationId xmlns:a16="http://schemas.microsoft.com/office/drawing/2014/main" id="{E324B1C4-EFB2-3048-9628-D24B95E82AAC}"/>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5239" name="Rectangle 7">
            <a:extLst>
              <a:ext uri="{FF2B5EF4-FFF2-40B4-BE49-F238E27FC236}">
                <a16:creationId xmlns:a16="http://schemas.microsoft.com/office/drawing/2014/main" id="{84FB880D-9A22-1D45-8867-9BBF24577CE9}"/>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DB50D50D-DFC9-0346-B225-6C5171F0A20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B50D50D-DFC9-0346-B225-6C5171F0A20A}" type="slidenum">
              <a:rPr lang="en-US" altLang="en-US" smtClean="0"/>
              <a:pPr>
                <a:defRPr/>
              </a:pPr>
              <a:t>22</a:t>
            </a:fld>
            <a:endParaRPr lang="en-US" altLang="en-US"/>
          </a:p>
        </p:txBody>
      </p:sp>
    </p:spTree>
    <p:extLst>
      <p:ext uri="{BB962C8B-B14F-4D97-AF65-F5344CB8AC3E}">
        <p14:creationId xmlns:p14="http://schemas.microsoft.com/office/powerpoint/2010/main" val="59476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B50D50D-DFC9-0346-B225-6C5171F0A20A}" type="slidenum">
              <a:rPr lang="en-US" altLang="en-US" smtClean="0"/>
              <a:pPr>
                <a:defRPr/>
              </a:pPr>
              <a:t>24</a:t>
            </a:fld>
            <a:endParaRPr lang="en-US" altLang="en-US"/>
          </a:p>
        </p:txBody>
      </p:sp>
    </p:spTree>
    <p:extLst>
      <p:ext uri="{BB962C8B-B14F-4D97-AF65-F5344CB8AC3E}">
        <p14:creationId xmlns:p14="http://schemas.microsoft.com/office/powerpoint/2010/main" val="39401341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F0F1E2C1-14D2-974C-983D-E24D96540D3E}" type="datetime1">
              <a:rPr lang="en-US" altLang="en-US" smtClean="0"/>
              <a:pPr>
                <a:defRPr/>
              </a:pPr>
              <a:t>12/9/25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04FD6432-812C-C14F-82D2-048AF5C678C1}" type="slidenum">
              <a:rPr lang="en-US" altLang="en-US" smtClean="0"/>
              <a:pPr>
                <a:defRPr/>
              </a:pPr>
              <a:t>‹#›</a:t>
            </a:fld>
            <a:endParaRPr lang="en-US" altLang="en-US"/>
          </a:p>
        </p:txBody>
      </p:sp>
    </p:spTree>
    <p:extLst>
      <p:ext uri="{BB962C8B-B14F-4D97-AF65-F5344CB8AC3E}">
        <p14:creationId xmlns:p14="http://schemas.microsoft.com/office/powerpoint/2010/main" val="2007275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1344822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0530114F-82EC-304D-A1D2-9F80DC676F09}" type="datetime1">
              <a:rPr lang="en-US" altLang="en-US" smtClean="0"/>
              <a:pPr>
                <a:defRPr/>
              </a:pPr>
              <a:t>12/9/25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87FD5B55-E92A-B448-ADF6-95C01AFB74E7}" type="slidenum">
              <a:rPr lang="en-US" altLang="en-US" smtClean="0"/>
              <a:pPr>
                <a:defRPr/>
              </a:pPr>
              <a:t>‹#›</a:t>
            </a:fld>
            <a:endParaRPr lang="en-US" altLang="en-US"/>
          </a:p>
        </p:txBody>
      </p:sp>
    </p:spTree>
    <p:extLst>
      <p:ext uri="{BB962C8B-B14F-4D97-AF65-F5344CB8AC3E}">
        <p14:creationId xmlns:p14="http://schemas.microsoft.com/office/powerpoint/2010/main" val="2642756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DFAE3107-D9F4-284D-9B0A-EA429F9AB9BF}" type="datetime1">
              <a:rPr lang="en-US" altLang="en-US" smtClean="0"/>
              <a:pPr>
                <a:defRPr/>
              </a:pPr>
              <a:t>12/9/25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CF9E961-152A-1C44-93B5-124117794CB6}" type="slidenum">
              <a:rPr lang="en-US" altLang="en-US" smtClean="0"/>
              <a:pPr>
                <a:defRPr/>
              </a:pPr>
              <a:t>‹#›</a:t>
            </a:fld>
            <a:endParaRPr lang="en-US" altLang="en-US"/>
          </a:p>
        </p:txBody>
      </p:sp>
    </p:spTree>
    <p:extLst>
      <p:ext uri="{BB962C8B-B14F-4D97-AF65-F5344CB8AC3E}">
        <p14:creationId xmlns:p14="http://schemas.microsoft.com/office/powerpoint/2010/main" val="3022688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FFA229DB-75FF-9046-B9BB-C33D20C0C87A}"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840313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FC62AFD3-E6FF-B646-B29C-EA6BB07CF700}" type="datetime1">
              <a:rPr lang="en-US" altLang="en-US" smtClean="0"/>
              <a:pPr>
                <a:defRPr/>
              </a:pPr>
              <a:t>12/9/25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C2FA71F5-A505-FB43-82F7-EEBAC7CCDEA4}"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508210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7D10480-CBEB-C345-A1C5-657CBF526FFB}" type="datetime1">
              <a:rPr lang="en-US" altLang="en-US" smtClean="0"/>
              <a:pPr>
                <a:defRPr/>
              </a:pPr>
              <a:t>12/9/25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6ECDF4BF-F0AF-F047-AAF8-0668A863F4A0}" type="slidenum">
              <a:rPr lang="en-US" altLang="en-US" smtClean="0"/>
              <a:pPr>
                <a:defRPr/>
              </a:pPr>
              <a:t>‹#›</a:t>
            </a:fld>
            <a:endParaRPr lang="en-US" altLang="en-US"/>
          </a:p>
        </p:txBody>
      </p:sp>
    </p:spTree>
    <p:extLst>
      <p:ext uri="{BB962C8B-B14F-4D97-AF65-F5344CB8AC3E}">
        <p14:creationId xmlns:p14="http://schemas.microsoft.com/office/powerpoint/2010/main" val="2526835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FFA229DB-75FF-9046-B9BB-C33D20C0C87A}" type="datetime1">
              <a:rPr lang="en-US" altLang="en-US" smtClean="0"/>
              <a:pPr>
                <a:defRPr/>
              </a:pPr>
              <a:t>12/9/25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3704824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3DA1AE9A-F9F3-B54A-886E-E28E89C34472}" type="datetime1">
              <a:rPr lang="en-US" altLang="en-US" smtClean="0"/>
              <a:pPr>
                <a:defRPr/>
              </a:pPr>
              <a:t>12/9/25</a:t>
            </a:fld>
            <a:endParaRPr lang="en-US" altLang="en-US"/>
          </a:p>
        </p:txBody>
      </p:sp>
      <p:sp>
        <p:nvSpPr>
          <p:cNvPr id="10" name="Slide Number Placeholder 9"/>
          <p:cNvSpPr>
            <a:spLocks noGrp="1"/>
          </p:cNvSpPr>
          <p:nvPr>
            <p:ph type="sldNum" sz="quarter" idx="12"/>
          </p:nvPr>
        </p:nvSpPr>
        <p:spPr/>
        <p:txBody>
          <a:bodyPr/>
          <a:lstStyle/>
          <a:p>
            <a:pPr>
              <a:defRPr/>
            </a:pPr>
            <a:fld id="{CDD7D188-3806-5347-BB4D-0A260117758E}" type="slidenum">
              <a:rPr lang="en-US" altLang="en-US" smtClean="0"/>
              <a:pPr>
                <a:defRPr/>
              </a:pPr>
              <a:t>‹#›</a:t>
            </a:fld>
            <a:endParaRPr lang="en-US" altLang="en-US"/>
          </a:p>
        </p:txBody>
      </p:sp>
    </p:spTree>
    <p:extLst>
      <p:ext uri="{BB962C8B-B14F-4D97-AF65-F5344CB8AC3E}">
        <p14:creationId xmlns:p14="http://schemas.microsoft.com/office/powerpoint/2010/main" val="1323757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93FC224-5F6A-4645-A61A-57739C52A06B}"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8BA3CE1-0DB5-9340-87DA-FD58B1D7420F}" type="slidenum">
              <a:rPr lang="en-US" altLang="en-US" smtClean="0"/>
              <a:pPr>
                <a:defRPr/>
              </a:pPr>
              <a:t>‹#›</a:t>
            </a:fld>
            <a:endParaRPr lang="en-US" altLang="en-US"/>
          </a:p>
        </p:txBody>
      </p:sp>
    </p:spTree>
    <p:extLst>
      <p:ext uri="{BB962C8B-B14F-4D97-AF65-F5344CB8AC3E}">
        <p14:creationId xmlns:p14="http://schemas.microsoft.com/office/powerpoint/2010/main" val="4195675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92AD0A66-6A17-5F48-8729-5A7A4E0997F3}"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837AD122-B888-A74E-9914-01842DA10715}" type="slidenum">
              <a:rPr lang="en-US" altLang="en-US" smtClean="0"/>
              <a:pPr>
                <a:defRPr/>
              </a:pPr>
              <a:t>‹#›</a:t>
            </a:fld>
            <a:endParaRPr lang="en-US" altLang="en-US"/>
          </a:p>
        </p:txBody>
      </p:sp>
    </p:spTree>
    <p:extLst>
      <p:ext uri="{BB962C8B-B14F-4D97-AF65-F5344CB8AC3E}">
        <p14:creationId xmlns:p14="http://schemas.microsoft.com/office/powerpoint/2010/main" val="3845308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9386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501997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FFA229DB-75FF-9046-B9BB-C33D20C0C87A}" type="datetime1">
              <a:rPr lang="en-US" altLang="en-US" smtClean="0"/>
              <a:pPr>
                <a:defRPr/>
              </a:pPr>
              <a:t>12/9/25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1668736024"/>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3DB5E337-B2D8-0445-86F0-2A73BA393ABF}"/>
              </a:ext>
            </a:extLst>
          </p:cNvPr>
          <p:cNvSpPr>
            <a:spLocks noGrp="1" noChangeArrowheads="1"/>
          </p:cNvSpPr>
          <p:nvPr>
            <p:ph type="ctrTitle"/>
          </p:nvPr>
        </p:nvSpPr>
        <p:spPr/>
        <p:txBody>
          <a:bodyPr/>
          <a:lstStyle/>
          <a:p>
            <a:pPr>
              <a:defRPr/>
            </a:pPr>
            <a:r>
              <a:rPr lang="en-US" altLang="en-US" sz="4800" dirty="0">
                <a:ea typeface="ＭＳ Ｐゴシック" panose="020B0600070205080204" pitchFamily="34" charset="-128"/>
              </a:rPr>
              <a:t>Trading Costs and Taxes</a:t>
            </a:r>
          </a:p>
        </p:txBody>
      </p:sp>
      <p:sp>
        <p:nvSpPr>
          <p:cNvPr id="237571" name="Rectangle 3">
            <a:extLst>
              <a:ext uri="{FF2B5EF4-FFF2-40B4-BE49-F238E27FC236}">
                <a16:creationId xmlns:a16="http://schemas.microsoft.com/office/drawing/2014/main" id="{13A63DB2-0CF7-D440-88E1-5637D6EE3BCC}"/>
              </a:ext>
            </a:extLst>
          </p:cNvPr>
          <p:cNvSpPr>
            <a:spLocks noGrp="1" noChangeArrowheads="1"/>
          </p:cNvSpPr>
          <p:nvPr>
            <p:ph type="subTitle" idx="1"/>
          </p:nvPr>
        </p:nvSpPr>
        <p:spPr/>
        <p:txBody>
          <a:bodyPr rtlCol="0"/>
          <a:lstStyle/>
          <a:p>
            <a:pPr fontAlgn="auto">
              <a:spcAft>
                <a:spcPts val="0"/>
              </a:spcAft>
              <a:buFont typeface="Arial"/>
              <a:buNone/>
              <a:defRPr/>
            </a:pPr>
            <a:r>
              <a:rPr lang="en-US" dirty="0">
                <a:ea typeface="+mn-ea"/>
                <a:cs typeface="+mn-cs"/>
              </a:rPr>
              <a:t>Many a slip between the cup and the lip!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C1901CA1-D009-9840-93C0-5826E53034CE}"/>
              </a:ext>
            </a:extLst>
          </p:cNvPr>
          <p:cNvSpPr>
            <a:spLocks noGrp="1"/>
          </p:cNvSpPr>
          <p:nvPr>
            <p:ph type="title"/>
          </p:nvPr>
        </p:nvSpPr>
        <p:spPr/>
        <p:txBody>
          <a:bodyPr/>
          <a:lstStyle/>
          <a:p>
            <a:r>
              <a:rPr lang="en-US" altLang="en-US">
                <a:ea typeface="ＭＳ Ｐゴシック" panose="020B0600070205080204" pitchFamily="34" charset="-128"/>
              </a:rPr>
              <a:t>The Components of Trading Costs</a:t>
            </a:r>
          </a:p>
        </p:txBody>
      </p:sp>
      <p:sp>
        <p:nvSpPr>
          <p:cNvPr id="3074" name="Rectangle 3">
            <a:extLst>
              <a:ext uri="{FF2B5EF4-FFF2-40B4-BE49-F238E27FC236}">
                <a16:creationId xmlns:a16="http://schemas.microsoft.com/office/drawing/2014/main" id="{FF05FE00-F5B5-A940-8BFB-4F11B2B5DD74}"/>
              </a:ext>
            </a:extLst>
          </p:cNvPr>
          <p:cNvSpPr>
            <a:spLocks noGrp="1"/>
          </p:cNvSpPr>
          <p:nvPr>
            <p:ph idx="1"/>
          </p:nvPr>
        </p:nvSpPr>
        <p:spPr/>
        <p:txBody>
          <a:bodyPr>
            <a:normAutofit fontScale="92500" lnSpcReduction="10000"/>
          </a:bodyPr>
          <a:lstStyle/>
          <a:p>
            <a:pPr marL="514350" indent="-514350">
              <a:lnSpc>
                <a:spcPct val="80000"/>
              </a:lnSpc>
              <a:buFont typeface="Calibri" panose="020F0502020204030204" pitchFamily="34" charset="0"/>
              <a:buAutoNum type="arabicPeriod"/>
            </a:pPr>
            <a:r>
              <a:rPr lang="en-US" altLang="en-US" sz="2200" u="sng">
                <a:ea typeface="ＭＳ Ｐゴシック" panose="020B0600070205080204" pitchFamily="34" charset="-128"/>
              </a:rPr>
              <a:t>Brokerage Cost</a:t>
            </a:r>
            <a:r>
              <a:rPr lang="en-US" altLang="en-US" sz="2200">
                <a:ea typeface="ＭＳ Ｐゴシック" panose="020B0600070205080204" pitchFamily="34" charset="-128"/>
              </a:rPr>
              <a:t>: This is the most explicit of the costs that any investor pays but it is usually the smallest component. </a:t>
            </a:r>
          </a:p>
          <a:p>
            <a:pPr marL="514350" indent="-514350">
              <a:lnSpc>
                <a:spcPct val="80000"/>
              </a:lnSpc>
              <a:buFont typeface="Calibri" panose="020F0502020204030204" pitchFamily="34" charset="0"/>
              <a:buAutoNum type="arabicPeriod"/>
            </a:pPr>
            <a:r>
              <a:rPr lang="en-US" altLang="en-US" sz="2200" u="sng">
                <a:ea typeface="ＭＳ Ｐゴシック" panose="020B0600070205080204" pitchFamily="34" charset="-128"/>
              </a:rPr>
              <a:t>Bid-Ask Spread</a:t>
            </a:r>
            <a:r>
              <a:rPr lang="en-US" altLang="en-US" sz="2200">
                <a:ea typeface="ＭＳ Ｐゴシック" panose="020B0600070205080204" pitchFamily="34" charset="-128"/>
              </a:rPr>
              <a:t>: The spread between the price at which you can buy an asset (the dealer</a:t>
            </a:r>
            <a:r>
              <a:rPr lang="ja-JP" altLang="en-US" sz="2200">
                <a:ea typeface="ＭＳ Ｐゴシック" panose="020B0600070205080204" pitchFamily="34" charset="-128"/>
              </a:rPr>
              <a:t>’</a:t>
            </a:r>
            <a:r>
              <a:rPr lang="en-US" altLang="ja-JP" sz="2200">
                <a:ea typeface="ＭＳ Ｐゴシック" panose="020B0600070205080204" pitchFamily="34" charset="-128"/>
              </a:rPr>
              <a:t>s ask price) and the price at which you can sell the same asset at the same point in time (the dealer</a:t>
            </a:r>
            <a:r>
              <a:rPr lang="ja-JP" altLang="en-US" sz="2200">
                <a:ea typeface="ＭＳ Ｐゴシック" panose="020B0600070205080204" pitchFamily="34" charset="-128"/>
              </a:rPr>
              <a:t>’</a:t>
            </a:r>
            <a:r>
              <a:rPr lang="en-US" altLang="ja-JP" sz="2200">
                <a:ea typeface="ＭＳ Ｐゴシック" panose="020B0600070205080204" pitchFamily="34" charset="-128"/>
              </a:rPr>
              <a:t>s bid price). </a:t>
            </a:r>
          </a:p>
          <a:p>
            <a:pPr marL="514350" indent="-514350">
              <a:lnSpc>
                <a:spcPct val="80000"/>
              </a:lnSpc>
              <a:buFont typeface="Calibri" panose="020F0502020204030204" pitchFamily="34" charset="0"/>
              <a:buAutoNum type="arabicPeriod"/>
            </a:pPr>
            <a:r>
              <a:rPr lang="en-US" altLang="en-US" sz="2200" u="sng">
                <a:ea typeface="ＭＳ Ｐゴシック" panose="020B0600070205080204" pitchFamily="34" charset="-128"/>
              </a:rPr>
              <a:t>Price Impact</a:t>
            </a:r>
            <a:r>
              <a:rPr lang="en-US" altLang="en-US" sz="2200">
                <a:ea typeface="ＭＳ Ｐゴシック" panose="020B0600070205080204" pitchFamily="34" charset="-128"/>
              </a:rPr>
              <a:t>: The price impact that an investor can create by trading on an asset, pushing the price up when buying the asset and pushing it down while selling. </a:t>
            </a:r>
          </a:p>
          <a:p>
            <a:pPr marL="514350" indent="-514350">
              <a:lnSpc>
                <a:spcPct val="80000"/>
              </a:lnSpc>
              <a:buFont typeface="Calibri" panose="020F0502020204030204" pitchFamily="34" charset="0"/>
              <a:buAutoNum type="arabicPeriod"/>
            </a:pPr>
            <a:r>
              <a:rPr lang="en-US" altLang="en-US" sz="2200" u="sng">
                <a:ea typeface="ＭＳ Ｐゴシック" panose="020B0600070205080204" pitchFamily="34" charset="-128"/>
              </a:rPr>
              <a:t>Opportunity Cost</a:t>
            </a:r>
            <a:r>
              <a:rPr lang="en-US" altLang="en-US" sz="2200">
                <a:ea typeface="ＭＳ Ｐゴシック" panose="020B0600070205080204" pitchFamily="34" charset="-128"/>
              </a:rPr>
              <a:t>: There is the opportunity cost associated with waiting to trade. While being a patient trader may reduce the previous two components of trading cost, the waiting can cost profits both on trades that are made and in terms of trades that would have been profitable if made instantaneously but which became unprofitable as a result of the waiting.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a:extLst>
              <a:ext uri="{FF2B5EF4-FFF2-40B4-BE49-F238E27FC236}">
                <a16:creationId xmlns:a16="http://schemas.microsoft.com/office/drawing/2014/main" id="{BC513F27-6399-264C-BAF7-68F5B1EF401B}"/>
              </a:ext>
            </a:extLst>
          </p:cNvPr>
          <p:cNvSpPr>
            <a:spLocks noGrp="1" noChangeArrowheads="1"/>
          </p:cNvSpPr>
          <p:nvPr>
            <p:ph type="title"/>
          </p:nvPr>
        </p:nvSpPr>
        <p:spPr/>
        <p:txBody>
          <a:bodyPr/>
          <a:lstStyle/>
          <a:p>
            <a:r>
              <a:rPr lang="en-US" dirty="0"/>
              <a:t>Simple Evidence of a Trading Cost Drag</a:t>
            </a:r>
          </a:p>
        </p:txBody>
      </p:sp>
      <p:sp>
        <p:nvSpPr>
          <p:cNvPr id="4098" name="Rectangle 3">
            <a:extLst>
              <a:ext uri="{FF2B5EF4-FFF2-40B4-BE49-F238E27FC236}">
                <a16:creationId xmlns:a16="http://schemas.microsoft.com/office/drawing/2014/main" id="{FB98B536-F717-A149-957F-2C5FC5A1FD64}"/>
              </a:ext>
            </a:extLst>
          </p:cNvPr>
          <p:cNvSpPr>
            <a:spLocks noGrp="1"/>
          </p:cNvSpPr>
          <p:nvPr>
            <p:ph idx="1"/>
          </p:nvPr>
        </p:nvSpPr>
        <p:spPr/>
        <p:txBody>
          <a:bodyPr/>
          <a:lstStyle/>
          <a:p>
            <a:r>
              <a:rPr lang="en-US" altLang="en-US" b="1" dirty="0"/>
              <a:t>Active money managers trade because they believe that there is profit in trading</a:t>
            </a:r>
            <a:r>
              <a:rPr lang="en-US" altLang="en-US" dirty="0"/>
              <a:t>, and the return to any active money manager has three ingredients to it:</a:t>
            </a:r>
          </a:p>
          <a:p>
            <a:pPr lvl="1"/>
            <a:r>
              <a:rPr lang="en-US" altLang="en-US" dirty="0"/>
              <a:t>Return on active money manager = Expected Return (given risk) + Return from active trading - Trading costs</a:t>
            </a:r>
          </a:p>
          <a:p>
            <a:r>
              <a:rPr lang="en-US" altLang="en-US" dirty="0"/>
              <a:t>The average active money manager </a:t>
            </a:r>
            <a:r>
              <a:rPr lang="en-US" altLang="en-US" b="1" dirty="0"/>
              <a:t>makes about 1% less than the market</a:t>
            </a:r>
            <a:r>
              <a:rPr lang="en-US" altLang="en-US" dirty="0"/>
              <a:t>. If we assume that the return to active trading is zero across all active money managers, the trading costs have to be roughly 1%. If we believe that there is a payoff to active trading, the trading costs must be much higher.</a:t>
            </a:r>
          </a:p>
          <a:p>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8D4CA-28D0-9644-8D7F-B61D85AD02A9}"/>
              </a:ext>
            </a:extLst>
          </p:cNvPr>
          <p:cNvSpPr>
            <a:spLocks noGrp="1"/>
          </p:cNvSpPr>
          <p:nvPr>
            <p:ph type="title"/>
          </p:nvPr>
        </p:nvSpPr>
        <p:spPr/>
        <p:txBody>
          <a:bodyPr>
            <a:normAutofit/>
          </a:bodyPr>
          <a:lstStyle/>
          <a:p>
            <a:pPr>
              <a:defRPr/>
            </a:pPr>
            <a:r>
              <a:rPr lang="en-US" altLang="en-US" sz="4000">
                <a:ea typeface="ＭＳ Ｐゴシック" panose="020B0600070205080204" pitchFamily="34" charset="-128"/>
              </a:rPr>
              <a:t>Many a slip… The Value Line experience..</a:t>
            </a:r>
          </a:p>
        </p:txBody>
      </p:sp>
      <p:pic>
        <p:nvPicPr>
          <p:cNvPr id="5122" name="Content Placeholder 3">
            <a:extLst>
              <a:ext uri="{FF2B5EF4-FFF2-40B4-BE49-F238E27FC236}">
                <a16:creationId xmlns:a16="http://schemas.microsoft.com/office/drawing/2014/main" id="{E49FDBAD-3A43-7B45-B56A-6B6B2A07081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340108" y="1752600"/>
            <a:ext cx="6463783" cy="44196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C4BA10CB-3B03-CA47-BE87-9B4D3D689F74}"/>
              </a:ext>
            </a:extLst>
          </p:cNvPr>
          <p:cNvSpPr>
            <a:spLocks noGrp="1"/>
          </p:cNvSpPr>
          <p:nvPr>
            <p:ph type="title"/>
          </p:nvPr>
        </p:nvSpPr>
        <p:spPr/>
        <p:txBody>
          <a:bodyPr/>
          <a:lstStyle/>
          <a:p>
            <a:r>
              <a:rPr lang="en-US" altLang="en-US">
                <a:ea typeface="ＭＳ Ｐゴシック" panose="020B0600070205080204" pitchFamily="34" charset="-128"/>
              </a:rPr>
              <a:t>1. The Bid Ask Spread</a:t>
            </a:r>
          </a:p>
        </p:txBody>
      </p:sp>
      <p:sp>
        <p:nvSpPr>
          <p:cNvPr id="239619" name="Rectangle 3">
            <a:extLst>
              <a:ext uri="{FF2B5EF4-FFF2-40B4-BE49-F238E27FC236}">
                <a16:creationId xmlns:a16="http://schemas.microsoft.com/office/drawing/2014/main" id="{3F2590F6-EFD6-0946-8B41-C362511C2D60}"/>
              </a:ext>
            </a:extLst>
          </p:cNvPr>
          <p:cNvSpPr>
            <a:spLocks noGrp="1" noChangeArrowheads="1"/>
          </p:cNvSpPr>
          <p:nvPr>
            <p:ph idx="1"/>
          </p:nvPr>
        </p:nvSpPr>
        <p:spPr/>
        <p:txBody>
          <a:bodyPr rtlCol="0">
            <a:normAutofit/>
          </a:bodyPr>
          <a:lstStyle/>
          <a:p>
            <a:pPr fontAlgn="auto">
              <a:spcAft>
                <a:spcPts val="0"/>
              </a:spcAft>
              <a:buFont typeface="Arial"/>
              <a:buChar char="•"/>
              <a:defRPr/>
            </a:pPr>
            <a:r>
              <a:rPr lang="en-US" dirty="0">
                <a:ea typeface="+mn-ea"/>
                <a:cs typeface="+mn-cs"/>
              </a:rPr>
              <a:t>In most markets, there is a </a:t>
            </a:r>
            <a:r>
              <a:rPr lang="en-US" b="1" dirty="0">
                <a:ea typeface="+mn-ea"/>
                <a:cs typeface="+mn-cs"/>
              </a:rPr>
              <a:t>dealer or market maker who sets the bid-ask spread</a:t>
            </a:r>
            <a:r>
              <a:rPr lang="en-US" dirty="0">
                <a:ea typeface="+mn-ea"/>
                <a:cs typeface="+mn-cs"/>
              </a:rPr>
              <a:t>, and there are three types of costs that the dealer faces that the spread is designed to cover. </a:t>
            </a:r>
          </a:p>
          <a:p>
            <a:pPr lvl="1" fontAlgn="auto">
              <a:spcAft>
                <a:spcPts val="0"/>
              </a:spcAft>
              <a:buFont typeface="Arial"/>
              <a:buChar char="–"/>
              <a:defRPr/>
            </a:pPr>
            <a:r>
              <a:rPr lang="en-US" dirty="0">
                <a:ea typeface="+mn-ea"/>
              </a:rPr>
              <a:t>The first is the </a:t>
            </a:r>
            <a:r>
              <a:rPr lang="en-US" b="1" dirty="0">
                <a:ea typeface="+mn-ea"/>
              </a:rPr>
              <a:t>cost of holding inventory</a:t>
            </a:r>
            <a:r>
              <a:rPr lang="en-US" dirty="0">
                <a:ea typeface="+mn-ea"/>
              </a:rPr>
              <a:t>; </a:t>
            </a:r>
          </a:p>
          <a:p>
            <a:pPr lvl="1" fontAlgn="auto">
              <a:spcAft>
                <a:spcPts val="0"/>
              </a:spcAft>
              <a:buFont typeface="Arial"/>
              <a:buChar char="–"/>
              <a:defRPr/>
            </a:pPr>
            <a:r>
              <a:rPr lang="en-US" dirty="0">
                <a:ea typeface="+mn-ea"/>
              </a:rPr>
              <a:t>the second is the </a:t>
            </a:r>
            <a:r>
              <a:rPr lang="en-US" b="1" dirty="0">
                <a:ea typeface="+mn-ea"/>
              </a:rPr>
              <a:t>cost of processing orders </a:t>
            </a:r>
            <a:r>
              <a:rPr lang="en-US" dirty="0">
                <a:ea typeface="+mn-ea"/>
              </a:rPr>
              <a:t>and </a:t>
            </a:r>
          </a:p>
          <a:p>
            <a:pPr lvl="1" fontAlgn="auto">
              <a:spcAft>
                <a:spcPts val="0"/>
              </a:spcAft>
              <a:buFont typeface="Arial"/>
              <a:buChar char="–"/>
              <a:defRPr/>
            </a:pPr>
            <a:r>
              <a:rPr lang="en-US" dirty="0">
                <a:ea typeface="+mn-ea"/>
              </a:rPr>
              <a:t>the final cost is the </a:t>
            </a:r>
            <a:r>
              <a:rPr lang="en-US" b="1" dirty="0">
                <a:ea typeface="+mn-ea"/>
              </a:rPr>
              <a:t>cost of trading with more informed investors</a:t>
            </a:r>
            <a:r>
              <a:rPr lang="en-US" dirty="0">
                <a:ea typeface="+mn-ea"/>
              </a:rPr>
              <a:t>.</a:t>
            </a:r>
          </a:p>
          <a:p>
            <a:pPr fontAlgn="auto">
              <a:spcAft>
                <a:spcPts val="0"/>
              </a:spcAft>
              <a:buFont typeface="Arial"/>
              <a:buChar char="•"/>
              <a:defRPr/>
            </a:pPr>
            <a:r>
              <a:rPr lang="en-US" dirty="0">
                <a:ea typeface="+mn-ea"/>
                <a:cs typeface="+mn-cs"/>
              </a:rPr>
              <a:t> The </a:t>
            </a:r>
            <a:r>
              <a:rPr lang="en-US" b="1" dirty="0">
                <a:ea typeface="+mn-ea"/>
                <a:cs typeface="+mn-cs"/>
              </a:rPr>
              <a:t>spread has to be large enough to cover these costs and yield a reasonable profit</a:t>
            </a:r>
            <a:r>
              <a:rPr lang="en-US" dirty="0">
                <a:ea typeface="+mn-ea"/>
                <a:cs typeface="+mn-cs"/>
              </a:rPr>
              <a:t> to the market maker on his or her investment in the profession. </a:t>
            </a:r>
          </a:p>
          <a:p>
            <a:pPr fontAlgn="auto">
              <a:spcAft>
                <a:spcPts val="0"/>
              </a:spcAft>
              <a:buFont typeface="Arial"/>
              <a:buChar char="•"/>
              <a:defRPr/>
            </a:pPr>
            <a:endParaRPr lang="en-US" dirty="0">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EF617-328D-384D-8E49-3C522BC466D2}"/>
              </a:ext>
            </a:extLst>
          </p:cNvPr>
          <p:cNvSpPr>
            <a:spLocks noGrp="1"/>
          </p:cNvSpPr>
          <p:nvPr>
            <p:ph type="title"/>
          </p:nvPr>
        </p:nvSpPr>
        <p:spPr/>
        <p:txBody>
          <a:bodyPr rtlCol="0">
            <a:normAutofit/>
          </a:bodyPr>
          <a:lstStyle/>
          <a:p>
            <a:pPr fontAlgn="auto">
              <a:spcAft>
                <a:spcPts val="0"/>
              </a:spcAft>
              <a:defRPr/>
            </a:pPr>
            <a:r>
              <a:rPr lang="en-US">
                <a:ea typeface="+mj-ea"/>
                <a:cs typeface="+mj-cs"/>
              </a:rPr>
              <a:t>Factors determining the bid-ask spread</a:t>
            </a:r>
            <a:endParaRPr lang="en-US" dirty="0">
              <a:ea typeface="+mj-ea"/>
              <a:cs typeface="+mj-cs"/>
            </a:endParaRPr>
          </a:p>
        </p:txBody>
      </p:sp>
      <p:sp>
        <p:nvSpPr>
          <p:cNvPr id="3" name="Content Placeholder 2">
            <a:extLst>
              <a:ext uri="{FF2B5EF4-FFF2-40B4-BE49-F238E27FC236}">
                <a16:creationId xmlns:a16="http://schemas.microsoft.com/office/drawing/2014/main" id="{EA1D820F-71E2-4549-93E8-6481502C9F4A}"/>
              </a:ext>
            </a:extLst>
          </p:cNvPr>
          <p:cNvSpPr>
            <a:spLocks noGrp="1"/>
          </p:cNvSpPr>
          <p:nvPr>
            <p:ph idx="1"/>
          </p:nvPr>
        </p:nvSpPr>
        <p:spPr/>
        <p:txBody>
          <a:bodyPr rtlCol="0">
            <a:normAutofit/>
          </a:bodyPr>
          <a:lstStyle/>
          <a:p>
            <a:pPr marL="514350" indent="-514350" fontAlgn="auto">
              <a:spcAft>
                <a:spcPts val="0"/>
              </a:spcAft>
              <a:buFont typeface="+mj-lt"/>
              <a:buAutoNum type="arabicPeriod"/>
              <a:defRPr/>
            </a:pPr>
            <a:r>
              <a:rPr lang="en-US" u="sng" dirty="0">
                <a:ea typeface="+mn-ea"/>
                <a:cs typeface="+mn-cs"/>
              </a:rPr>
              <a:t>Liqui</a:t>
            </a:r>
            <a:r>
              <a:rPr lang="en-US" dirty="0">
                <a:ea typeface="+mn-ea"/>
                <a:cs typeface="+mn-cs"/>
              </a:rPr>
              <a:t>dity: More liquid stocks have lower bid-ask spreads.</a:t>
            </a:r>
          </a:p>
          <a:p>
            <a:pPr marL="514350" indent="-514350" fontAlgn="auto">
              <a:spcAft>
                <a:spcPts val="0"/>
              </a:spcAft>
              <a:buFont typeface="+mj-lt"/>
              <a:buAutoNum type="arabicPeriod"/>
              <a:defRPr/>
            </a:pPr>
            <a:r>
              <a:rPr lang="en-US" u="sng">
                <a:ea typeface="+mn-ea"/>
                <a:cs typeface="+mn-cs"/>
              </a:rPr>
              <a:t>Riskiness</a:t>
            </a:r>
            <a:r>
              <a:rPr lang="en-US" dirty="0">
                <a:ea typeface="+mn-ea"/>
                <a:cs typeface="+mn-cs"/>
              </a:rPr>
              <a:t>: Riskier stocks tend to have higher bid-ask spreads</a:t>
            </a:r>
          </a:p>
          <a:p>
            <a:pPr marL="514350" indent="-514350" fontAlgn="auto">
              <a:spcAft>
                <a:spcPts val="0"/>
              </a:spcAft>
              <a:buFont typeface="+mj-lt"/>
              <a:buAutoNum type="arabicPeriod"/>
              <a:defRPr/>
            </a:pPr>
            <a:r>
              <a:rPr lang="en-US" u="sng" dirty="0">
                <a:ea typeface="+mn-ea"/>
                <a:cs typeface="+mn-cs"/>
              </a:rPr>
              <a:t>Price level</a:t>
            </a:r>
            <a:r>
              <a:rPr lang="en-US" dirty="0">
                <a:ea typeface="+mn-ea"/>
                <a:cs typeface="+mn-cs"/>
              </a:rPr>
              <a:t>: The spread as a percent of the price increases as price levels decrease.</a:t>
            </a:r>
          </a:p>
          <a:p>
            <a:pPr marL="514350" indent="-514350" fontAlgn="auto">
              <a:spcAft>
                <a:spcPts val="0"/>
              </a:spcAft>
              <a:buFont typeface="+mj-lt"/>
              <a:buAutoNum type="arabicPeriod"/>
              <a:defRPr/>
            </a:pPr>
            <a:r>
              <a:rPr lang="en-US" u="sng" dirty="0">
                <a:ea typeface="+mn-ea"/>
                <a:cs typeface="+mn-cs"/>
              </a:rPr>
              <a:t>Information transparency &amp; corporate governance</a:t>
            </a:r>
            <a:r>
              <a:rPr lang="en-US" dirty="0">
                <a:ea typeface="+mn-ea"/>
                <a:cs typeface="+mn-cs"/>
              </a:rPr>
              <a:t>: Bid-ask spreads tend to increase as information becomes more opaque (less transparent) and as corporate governance gets weaker.</a:t>
            </a:r>
          </a:p>
          <a:p>
            <a:pPr marL="514350" indent="-514350" fontAlgn="auto">
              <a:spcAft>
                <a:spcPts val="0"/>
              </a:spcAft>
              <a:buFont typeface="+mj-lt"/>
              <a:buAutoNum type="arabicPeriod"/>
              <a:defRPr/>
            </a:pPr>
            <a:r>
              <a:rPr lang="en-US" u="sng" dirty="0">
                <a:ea typeface="+mn-ea"/>
                <a:cs typeface="+mn-cs"/>
              </a:rPr>
              <a:t>Market microstructure</a:t>
            </a:r>
            <a:r>
              <a:rPr lang="en-US" dirty="0">
                <a:ea typeface="+mn-ea"/>
                <a:cs typeface="+mn-cs"/>
              </a:rPr>
              <a:t>: The exchange on which an asset is traded can affect bid-ask spreads as does the mode of trading: electronic versus floor trading, for instance.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a:extLst>
              <a:ext uri="{FF2B5EF4-FFF2-40B4-BE49-F238E27FC236}">
                <a16:creationId xmlns:a16="http://schemas.microsoft.com/office/drawing/2014/main" id="{6955CA60-5C2D-5545-8FFB-83F384217361}"/>
              </a:ext>
            </a:extLst>
          </p:cNvPr>
          <p:cNvSpPr>
            <a:spLocks noGrp="1" noChangeArrowheads="1"/>
          </p:cNvSpPr>
          <p:nvPr>
            <p:ph type="title"/>
          </p:nvPr>
        </p:nvSpPr>
        <p:spPr/>
        <p:txBody>
          <a:bodyPr rtlCol="0">
            <a:normAutofit/>
          </a:bodyPr>
          <a:lstStyle/>
          <a:p>
            <a:pPr fontAlgn="auto">
              <a:spcAft>
                <a:spcPts val="0"/>
              </a:spcAft>
              <a:defRPr/>
            </a:pPr>
            <a:r>
              <a:rPr lang="en-US" dirty="0">
                <a:ea typeface="+mj-ea"/>
                <a:cs typeface="+mj-cs"/>
              </a:rPr>
              <a:t>Bid Ask Spread for US stocks -  By Market Cap</a:t>
            </a:r>
          </a:p>
        </p:txBody>
      </p:sp>
      <p:pic>
        <p:nvPicPr>
          <p:cNvPr id="4" name="Content Placeholder 3" descr="A graph showing the price of a market capital/major cityization class&#10;&#10;Description automatically generated">
            <a:extLst>
              <a:ext uri="{FF2B5EF4-FFF2-40B4-BE49-F238E27FC236}">
                <a16:creationId xmlns:a16="http://schemas.microsoft.com/office/drawing/2014/main" id="{8B1DAE73-37F9-9974-FB2B-D4C1AB862D38}"/>
              </a:ext>
            </a:extLst>
          </p:cNvPr>
          <p:cNvPicPr>
            <a:picLocks noGrp="1" noChangeAspect="1"/>
          </p:cNvPicPr>
          <p:nvPr>
            <p:ph idx="1"/>
          </p:nvPr>
        </p:nvPicPr>
        <p:blipFill>
          <a:blip r:embed="rId2"/>
          <a:stretch>
            <a:fillRect/>
          </a:stretch>
        </p:blipFill>
        <p:spPr>
          <a:xfrm>
            <a:off x="762000" y="1904999"/>
            <a:ext cx="7467600" cy="464348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a:extLst>
              <a:ext uri="{FF2B5EF4-FFF2-40B4-BE49-F238E27FC236}">
                <a16:creationId xmlns:a16="http://schemas.microsoft.com/office/drawing/2014/main" id="{E1D7A3F5-5E2C-A14A-A67B-EC0FCDF74C33}"/>
              </a:ext>
            </a:extLst>
          </p:cNvPr>
          <p:cNvSpPr>
            <a:spLocks noGrp="1" noChangeArrowheads="1"/>
          </p:cNvSpPr>
          <p:nvPr>
            <p:ph type="title"/>
          </p:nvPr>
        </p:nvSpPr>
        <p:spPr/>
        <p:txBody>
          <a:bodyPr/>
          <a:lstStyle/>
          <a:p>
            <a:r>
              <a:rPr lang="en-US" altLang="en-US"/>
              <a:t>More on variation in spreads across US stocks…</a:t>
            </a:r>
          </a:p>
        </p:txBody>
      </p:sp>
      <p:sp>
        <p:nvSpPr>
          <p:cNvPr id="9218" name="Rectangle 3">
            <a:extLst>
              <a:ext uri="{FF2B5EF4-FFF2-40B4-BE49-F238E27FC236}">
                <a16:creationId xmlns:a16="http://schemas.microsoft.com/office/drawing/2014/main" id="{B8FAE5AC-8D1A-974D-A297-9B35DF3F9D11}"/>
              </a:ext>
            </a:extLst>
          </p:cNvPr>
          <p:cNvSpPr>
            <a:spLocks noGrp="1"/>
          </p:cNvSpPr>
          <p:nvPr>
            <p:ph idx="1"/>
          </p:nvPr>
        </p:nvSpPr>
        <p:spPr/>
        <p:txBody>
          <a:bodyPr>
            <a:normAutofit lnSpcReduction="10000"/>
          </a:bodyPr>
          <a:lstStyle/>
          <a:p>
            <a:r>
              <a:rPr lang="en-US" altLang="en-US" b="1" dirty="0"/>
              <a:t>Price level</a:t>
            </a:r>
            <a:r>
              <a:rPr lang="en-US" altLang="en-US" dirty="0"/>
              <a:t>: </a:t>
            </a:r>
            <a:r>
              <a:rPr lang="en-US" altLang="en-US" b="1" dirty="0"/>
              <a:t>Lower priced stocks </a:t>
            </a:r>
            <a:r>
              <a:rPr lang="en-US" altLang="en-US" dirty="0"/>
              <a:t>have substantially higher spreads (as a percent of stock price) than higher priced stocks. In studies of bid ask spreads around stock splits, the spread as a percent of the stock price just before and after stock splits, the spread cost (as a percent of the stock price) increases significantly after stock splits.</a:t>
            </a:r>
          </a:p>
          <a:p>
            <a:r>
              <a:rPr lang="en-US" altLang="en-US" b="1" dirty="0"/>
              <a:t>Trading volume</a:t>
            </a:r>
            <a:r>
              <a:rPr lang="en-US" altLang="en-US" dirty="0"/>
              <a:t>: A study found that the stocks in the </a:t>
            </a:r>
            <a:r>
              <a:rPr lang="en-US" altLang="en-US" b="1" dirty="0"/>
              <a:t>top 20% in terms of trading volume </a:t>
            </a:r>
            <a:r>
              <a:rPr lang="en-US" altLang="en-US" dirty="0"/>
              <a:t>had an average spread of only 0.62% of the price while the stocks in the bottom 20% had a spread of 2.06%. </a:t>
            </a:r>
          </a:p>
          <a:p>
            <a:r>
              <a:rPr lang="en-US" altLang="en-US" b="1" dirty="0"/>
              <a:t>Ownership structure</a:t>
            </a:r>
            <a:r>
              <a:rPr lang="en-US" altLang="en-US" dirty="0"/>
              <a:t>: As </a:t>
            </a:r>
            <a:r>
              <a:rPr lang="en-US" altLang="en-US" b="1" dirty="0"/>
              <a:t>insider holdings increase, as a percent of total stock outstanding, bid ask spreads increase</a:t>
            </a:r>
            <a:r>
              <a:rPr lang="en-US" altLang="en-US" dirty="0"/>
              <a:t>, reflecting lower liquidity (since insiders don’t trade their holdings as frequently) and a fear that insiders may know more about the company than other investors (information asymmetry).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00162779-8964-A345-942F-ACE710B5F84F}"/>
              </a:ext>
            </a:extLst>
          </p:cNvPr>
          <p:cNvSpPr>
            <a:spLocks noGrp="1"/>
          </p:cNvSpPr>
          <p:nvPr>
            <p:ph type="title"/>
          </p:nvPr>
        </p:nvSpPr>
        <p:spPr/>
        <p:txBody>
          <a:bodyPr/>
          <a:lstStyle/>
          <a:p>
            <a:r>
              <a:rPr lang="en-US" altLang="en-US">
                <a:ea typeface="ＭＳ Ｐゴシック" panose="020B0600070205080204" pitchFamily="34" charset="-128"/>
              </a:rPr>
              <a:t>Spreads in other equity markets</a:t>
            </a:r>
          </a:p>
        </p:txBody>
      </p:sp>
      <p:pic>
        <p:nvPicPr>
          <p:cNvPr id="10242" name="Content Placeholder 4">
            <a:extLst>
              <a:ext uri="{FF2B5EF4-FFF2-40B4-BE49-F238E27FC236}">
                <a16:creationId xmlns:a16="http://schemas.microsoft.com/office/drawing/2014/main" id="{16327281-ECF4-A14A-ACF3-C637FD7B602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867742" y="1752600"/>
            <a:ext cx="5408516" cy="44196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99ECE-B474-0F42-8913-4E927CA1E0CF}"/>
              </a:ext>
            </a:extLst>
          </p:cNvPr>
          <p:cNvSpPr>
            <a:spLocks noGrp="1"/>
          </p:cNvSpPr>
          <p:nvPr>
            <p:ph type="title"/>
          </p:nvPr>
        </p:nvSpPr>
        <p:spPr/>
        <p:txBody>
          <a:bodyPr>
            <a:normAutofit/>
          </a:bodyPr>
          <a:lstStyle/>
          <a:p>
            <a:pPr>
              <a:defRPr/>
            </a:pPr>
            <a:r>
              <a:rPr lang="en-US" altLang="en-US" sz="4000" dirty="0">
                <a:ea typeface="ＭＳ Ｐゴシック" panose="020B0600070205080204" pitchFamily="34" charset="-128"/>
              </a:rPr>
              <a:t>Variation in equity spreads over time..</a:t>
            </a:r>
          </a:p>
        </p:txBody>
      </p:sp>
      <p:pic>
        <p:nvPicPr>
          <p:cNvPr id="5" name="Content Placeholder 4">
            <a:extLst>
              <a:ext uri="{FF2B5EF4-FFF2-40B4-BE49-F238E27FC236}">
                <a16:creationId xmlns:a16="http://schemas.microsoft.com/office/drawing/2014/main" id="{1C41DAF4-F645-E574-E10B-244A2CE6DFA2}"/>
              </a:ext>
            </a:extLst>
          </p:cNvPr>
          <p:cNvPicPr>
            <a:picLocks noGrp="1" noChangeAspect="1"/>
          </p:cNvPicPr>
          <p:nvPr>
            <p:ph idx="1"/>
          </p:nvPr>
        </p:nvPicPr>
        <p:blipFill>
          <a:blip r:embed="rId2"/>
          <a:stretch>
            <a:fillRect/>
          </a:stretch>
        </p:blipFill>
        <p:spPr>
          <a:xfrm>
            <a:off x="1835150" y="1873250"/>
            <a:ext cx="5473700" cy="41783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a:extLst>
              <a:ext uri="{FF2B5EF4-FFF2-40B4-BE49-F238E27FC236}">
                <a16:creationId xmlns:a16="http://schemas.microsoft.com/office/drawing/2014/main" id="{7CBB2B85-6413-3F4F-8053-41FC737EEA0B}"/>
              </a:ext>
            </a:extLst>
          </p:cNvPr>
          <p:cNvSpPr>
            <a:spLocks noGrp="1" noChangeArrowheads="1"/>
          </p:cNvSpPr>
          <p:nvPr>
            <p:ph type="title"/>
          </p:nvPr>
        </p:nvSpPr>
        <p:spPr/>
        <p:txBody>
          <a:bodyPr/>
          <a:lstStyle/>
          <a:p>
            <a:r>
              <a:rPr lang="en-US"/>
              <a:t>Role of Spread in Investment Strategies</a:t>
            </a:r>
          </a:p>
        </p:txBody>
      </p:sp>
      <p:sp>
        <p:nvSpPr>
          <p:cNvPr id="12290" name="Rectangle 3">
            <a:extLst>
              <a:ext uri="{FF2B5EF4-FFF2-40B4-BE49-F238E27FC236}">
                <a16:creationId xmlns:a16="http://schemas.microsoft.com/office/drawing/2014/main" id="{A2258A37-C1F6-194C-9CDB-1F0EF865F2B7}"/>
              </a:ext>
            </a:extLst>
          </p:cNvPr>
          <p:cNvSpPr>
            <a:spLocks noGrp="1"/>
          </p:cNvSpPr>
          <p:nvPr>
            <p:ph idx="1"/>
          </p:nvPr>
        </p:nvSpPr>
        <p:spPr/>
        <p:txBody>
          <a:bodyPr/>
          <a:lstStyle/>
          <a:p>
            <a:r>
              <a:rPr lang="en-US" altLang="en-US" dirty="0"/>
              <a:t>Strategies that involve investing in small-cap stocks or low-prices stocks will be </a:t>
            </a:r>
            <a:r>
              <a:rPr lang="en-US" altLang="en-US" b="1" dirty="0"/>
              <a:t>affected disproportionately by the costs created by bid-ask spreads</a:t>
            </a:r>
            <a:r>
              <a:rPr lang="en-US" altLang="en-US" dirty="0"/>
              <a:t>.</a:t>
            </a:r>
          </a:p>
          <a:p>
            <a:r>
              <a:rPr lang="en-US" altLang="en-US" dirty="0"/>
              <a:t>As an example, </a:t>
            </a:r>
            <a:r>
              <a:rPr lang="en-US" altLang="en-US" b="1" dirty="0"/>
              <a:t>consider the strategy of buying </a:t>
            </a:r>
            <a:r>
              <a:rPr lang="ja-JP" altLang="en-US" b="1"/>
              <a:t>“</a:t>
            </a:r>
            <a:r>
              <a:rPr lang="en-US" altLang="ja-JP" b="1" dirty="0"/>
              <a:t>losers</a:t>
            </a:r>
            <a:r>
              <a:rPr lang="ja-JP" altLang="en-US" b="1"/>
              <a:t>”</a:t>
            </a:r>
            <a:r>
              <a:rPr lang="en-US" altLang="ja-JP" dirty="0"/>
              <a:t>, where you buy stocks that have gone down the most over a time period.</a:t>
            </a:r>
          </a:p>
          <a:p>
            <a:pPr lvl="1"/>
            <a:r>
              <a:rPr lang="en-US" altLang="ja-JP" dirty="0" err="1"/>
              <a:t>DeBondt</a:t>
            </a:r>
            <a:r>
              <a:rPr lang="en-US" altLang="ja-JP" dirty="0"/>
              <a:t> and Thaler(1985) present evidence that a </a:t>
            </a:r>
            <a:r>
              <a:rPr lang="en-US" altLang="ja-JP" b="1" dirty="0"/>
              <a:t>strategy of buying the stocks which have the most negative returns </a:t>
            </a:r>
            <a:r>
              <a:rPr lang="en-US" altLang="ja-JP" dirty="0"/>
              <a:t>over the previous year and holding for a five-year period earns significant excess returns. </a:t>
            </a:r>
          </a:p>
          <a:p>
            <a:pPr lvl="1"/>
            <a:r>
              <a:rPr lang="en-US" altLang="ja-JP" dirty="0"/>
              <a:t>A follow-up study, however, noted that </a:t>
            </a:r>
            <a:r>
              <a:rPr lang="en-US" altLang="ja-JP" b="1" dirty="0"/>
              <a:t>many of these </a:t>
            </a:r>
            <a:r>
              <a:rPr lang="ja-JP" altLang="en-US" b="1"/>
              <a:t>“</a:t>
            </a:r>
            <a:r>
              <a:rPr lang="en-US" altLang="ja-JP" b="1" dirty="0"/>
              <a:t>losers</a:t>
            </a:r>
            <a:r>
              <a:rPr lang="ja-JP" altLang="en-US" b="1"/>
              <a:t>”</a:t>
            </a:r>
            <a:r>
              <a:rPr lang="en-US" altLang="ja-JP" b="1" dirty="0"/>
              <a:t> were low-priced stocks</a:t>
            </a:r>
            <a:r>
              <a:rPr lang="en-US" altLang="ja-JP" dirty="0"/>
              <a:t>, and that putting in a constraint that the prices be greater than $10 on this strategy resulted in a significant drop in the excess returns.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F01335BB-64AA-2A43-B8BA-FBADCD5E05F2}"/>
              </a:ext>
            </a:extLst>
          </p:cNvPr>
          <p:cNvSpPr>
            <a:spLocks noGrp="1"/>
          </p:cNvSpPr>
          <p:nvPr>
            <p:ph type="title"/>
          </p:nvPr>
        </p:nvSpPr>
        <p:spPr/>
        <p:txBody>
          <a:bodyPr/>
          <a:lstStyle/>
          <a:p>
            <a:r>
              <a:rPr lang="en-US" altLang="en-US"/>
              <a:t>2. The Price Impact</a:t>
            </a:r>
          </a:p>
        </p:txBody>
      </p:sp>
      <p:sp>
        <p:nvSpPr>
          <p:cNvPr id="13314" name="Rectangle 3">
            <a:extLst>
              <a:ext uri="{FF2B5EF4-FFF2-40B4-BE49-F238E27FC236}">
                <a16:creationId xmlns:a16="http://schemas.microsoft.com/office/drawing/2014/main" id="{CA6DCF86-6A80-EE4F-842B-9F42E7FC554A}"/>
              </a:ext>
            </a:extLst>
          </p:cNvPr>
          <p:cNvSpPr>
            <a:spLocks noGrp="1"/>
          </p:cNvSpPr>
          <p:nvPr>
            <p:ph idx="1"/>
          </p:nvPr>
        </p:nvSpPr>
        <p:spPr/>
        <p:txBody>
          <a:bodyPr>
            <a:normAutofit lnSpcReduction="10000"/>
          </a:bodyPr>
          <a:lstStyle/>
          <a:p>
            <a:r>
              <a:rPr lang="en-US" altLang="en-US" dirty="0"/>
              <a:t>There are two reasons why </a:t>
            </a:r>
            <a:r>
              <a:rPr lang="en-US" altLang="en-US" b="1" dirty="0"/>
              <a:t>trading can create a price impact</a:t>
            </a:r>
            <a:r>
              <a:rPr lang="en-US" altLang="en-US" dirty="0"/>
              <a:t>, pushing up stocks as you are buying and down when you are selling:</a:t>
            </a:r>
          </a:p>
          <a:p>
            <a:pPr lvl="1"/>
            <a:r>
              <a:rPr lang="en-US" altLang="en-US" b="1" dirty="0"/>
              <a:t>Markets are not completely liquid</a:t>
            </a:r>
            <a:r>
              <a:rPr lang="en-US" altLang="en-US" dirty="0"/>
              <a:t>. A large trade can create an imbalance between buy and sell orders, and the only way in which this imbalance can be resolved is with a price change. This price change, that arises from lack of liquidity, will generally be temporary.</a:t>
            </a:r>
          </a:p>
          <a:p>
            <a:pPr lvl="1"/>
            <a:r>
              <a:rPr lang="en-US" altLang="en-US" b="1" dirty="0"/>
              <a:t>The price impact is informational. </a:t>
            </a:r>
            <a:r>
              <a:rPr lang="en-US" altLang="en-US" dirty="0"/>
              <a:t>A large trade attracts the attention of other investors in that asset market because if might be motivated by new information that the trader possesses. This price effect will generally not be temporary, especially when we look at a large number of stocks where such large trades are made. </a:t>
            </a:r>
          </a:p>
          <a:p>
            <a:r>
              <a:rPr lang="en-US" altLang="en-US" dirty="0"/>
              <a:t>Whatever the reason, </a:t>
            </a:r>
            <a:r>
              <a:rPr lang="en-US" altLang="en-US" b="1" dirty="0"/>
              <a:t>price impact can reduce returns on investment strategies</a:t>
            </a:r>
            <a:r>
              <a:rPr lang="en-US" altLang="en-US" dirty="0"/>
              <a:t>, since you pay more when you buy and get less when you sell than you thought you would.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a:extLst>
              <a:ext uri="{FF2B5EF4-FFF2-40B4-BE49-F238E27FC236}">
                <a16:creationId xmlns:a16="http://schemas.microsoft.com/office/drawing/2014/main" id="{6F2051FF-9C9F-9046-A89F-E93953756A65}"/>
              </a:ext>
            </a:extLst>
          </p:cNvPr>
          <p:cNvSpPr>
            <a:spLocks noGrp="1" noChangeArrowheads="1"/>
          </p:cNvSpPr>
          <p:nvPr>
            <p:ph type="title"/>
          </p:nvPr>
        </p:nvSpPr>
        <p:spPr/>
        <p:txBody>
          <a:bodyPr rtlCol="0">
            <a:normAutofit/>
          </a:bodyPr>
          <a:lstStyle/>
          <a:p>
            <a:pPr fontAlgn="auto">
              <a:spcAft>
                <a:spcPts val="0"/>
              </a:spcAft>
              <a:defRPr/>
            </a:pPr>
            <a:r>
              <a:rPr lang="en-US" dirty="0">
                <a:ea typeface="+mj-ea"/>
                <a:cs typeface="+mj-cs"/>
              </a:rPr>
              <a:t>How large is the price impact? Evidence from Studies of Block Trades</a:t>
            </a:r>
          </a:p>
        </p:txBody>
      </p:sp>
      <p:pic>
        <p:nvPicPr>
          <p:cNvPr id="14338" name="Picture 5">
            <a:extLst>
              <a:ext uri="{FF2B5EF4-FFF2-40B4-BE49-F238E27FC236}">
                <a16:creationId xmlns:a16="http://schemas.microsoft.com/office/drawing/2014/main" id="{D2CCD930-098C-F042-BB78-FE9C27C3620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43000" y="1744663"/>
            <a:ext cx="6629400" cy="4522787"/>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a:extLst>
              <a:ext uri="{FF2B5EF4-FFF2-40B4-BE49-F238E27FC236}">
                <a16:creationId xmlns:a16="http://schemas.microsoft.com/office/drawing/2014/main" id="{32CC052D-E3EC-C14C-8C36-E3170308D305}"/>
              </a:ext>
            </a:extLst>
          </p:cNvPr>
          <p:cNvSpPr>
            <a:spLocks noGrp="1" noChangeArrowheads="1"/>
          </p:cNvSpPr>
          <p:nvPr>
            <p:ph type="title"/>
          </p:nvPr>
        </p:nvSpPr>
        <p:spPr>
          <a:xfrm>
            <a:off x="381000" y="0"/>
            <a:ext cx="8229600" cy="1143000"/>
          </a:xfrm>
        </p:spPr>
        <p:txBody>
          <a:bodyPr rtlCol="0">
            <a:normAutofit/>
          </a:bodyPr>
          <a:lstStyle/>
          <a:p>
            <a:pPr fontAlgn="auto">
              <a:spcAft>
                <a:spcPts val="0"/>
              </a:spcAft>
              <a:defRPr/>
            </a:pPr>
            <a:r>
              <a:rPr lang="en-US" dirty="0">
                <a:ea typeface="+mj-ea"/>
                <a:cs typeface="+mj-cs"/>
              </a:rPr>
              <a:t>Total Trading Cost as a Function of Market Cap and Trade Size</a:t>
            </a:r>
          </a:p>
        </p:txBody>
      </p:sp>
      <p:graphicFrame>
        <p:nvGraphicFramePr>
          <p:cNvPr id="15362" name="Object 4">
            <a:extLst>
              <a:ext uri="{FF2B5EF4-FFF2-40B4-BE49-F238E27FC236}">
                <a16:creationId xmlns:a16="http://schemas.microsoft.com/office/drawing/2014/main" id="{66E4D7A5-0676-A944-9312-9C22730CBD15}"/>
              </a:ext>
            </a:extLst>
          </p:cNvPr>
          <p:cNvGraphicFramePr>
            <a:graphicFrameLocks noGrp="1" noChangeAspect="1"/>
          </p:cNvGraphicFramePr>
          <p:nvPr>
            <p:ph idx="1"/>
          </p:nvPr>
        </p:nvGraphicFramePr>
        <p:xfrm>
          <a:off x="415925" y="1905000"/>
          <a:ext cx="8745538" cy="3352800"/>
        </p:xfrm>
        <a:graphic>
          <a:graphicData uri="http://schemas.openxmlformats.org/presentationml/2006/ole">
            <mc:AlternateContent xmlns:mc="http://schemas.openxmlformats.org/markup-compatibility/2006">
              <mc:Choice xmlns:v="urn:schemas-microsoft-com:vml" Requires="v">
                <p:oleObj name="Document" r:id="rId2" imgW="5499100" imgH="2108200" progId="Word.Document.8">
                  <p:embed/>
                </p:oleObj>
              </mc:Choice>
              <mc:Fallback>
                <p:oleObj name="Document" r:id="rId2" imgW="5499100" imgH="2108200" progId="Word.Document.8">
                  <p:embed/>
                  <p:pic>
                    <p:nvPicPr>
                      <p:cNvPr id="0" name="Object 4"/>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925" y="1905000"/>
                        <a:ext cx="874553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5D4281F6-4DAA-364C-B7CB-179DE6766ED0}"/>
              </a:ext>
            </a:extLst>
          </p:cNvPr>
          <p:cNvSpPr>
            <a:spLocks noGrp="1"/>
          </p:cNvSpPr>
          <p:nvPr>
            <p:ph type="title"/>
          </p:nvPr>
        </p:nvSpPr>
        <p:spPr/>
        <p:txBody>
          <a:bodyPr/>
          <a:lstStyle/>
          <a:p>
            <a:r>
              <a:rPr lang="en-US" altLang="en-US"/>
              <a:t>Impact on Investment Strategy</a:t>
            </a:r>
          </a:p>
        </p:txBody>
      </p:sp>
      <p:sp>
        <p:nvSpPr>
          <p:cNvPr id="16386" name="Rectangle 3">
            <a:extLst>
              <a:ext uri="{FF2B5EF4-FFF2-40B4-BE49-F238E27FC236}">
                <a16:creationId xmlns:a16="http://schemas.microsoft.com/office/drawing/2014/main" id="{F56B6470-A90E-CB4D-AF41-60E416E12B56}"/>
              </a:ext>
            </a:extLst>
          </p:cNvPr>
          <p:cNvSpPr>
            <a:spLocks noGrp="1"/>
          </p:cNvSpPr>
          <p:nvPr>
            <p:ph idx="1"/>
          </p:nvPr>
        </p:nvSpPr>
        <p:spPr/>
        <p:txBody>
          <a:bodyPr/>
          <a:lstStyle/>
          <a:p>
            <a:r>
              <a:rPr lang="en-US" altLang="en-US" b="1" dirty="0"/>
              <a:t>Type of stocks</a:t>
            </a:r>
            <a:r>
              <a:rPr lang="en-US" altLang="en-US" dirty="0"/>
              <a:t>: Small, lightly traded stocks are much more likely to see price impacts from trading than large, widely followed stocks. If your investment strategy is built around small, lightly traded stocks, you will be affected more.</a:t>
            </a:r>
          </a:p>
          <a:p>
            <a:r>
              <a:rPr lang="en-US" altLang="en-US" b="1" dirty="0"/>
              <a:t>Need for speed</a:t>
            </a:r>
            <a:r>
              <a:rPr lang="en-US" altLang="en-US" dirty="0"/>
              <a:t>: Since you can reduce the price impact of trades by breaking them up into smaller trades, the price impact cost is likely to be greatest for investment strategies that require instantaneous trading. 	</a:t>
            </a:r>
          </a:p>
          <a:p>
            <a:r>
              <a:rPr lang="en-US" altLang="en-US" b="1" dirty="0"/>
              <a:t>Size of portfolio</a:t>
            </a:r>
            <a:r>
              <a:rPr lang="en-US" altLang="en-US" dirty="0"/>
              <a:t>: The price impact effect also will increase as you scale up your buying or selling. An investment strategy that is successful with a small amount of money can become non-viable with larger amounts.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A9C3D20A-4291-1A48-8DE5-183B3C16F886}"/>
              </a:ext>
            </a:extLst>
          </p:cNvPr>
          <p:cNvSpPr>
            <a:spLocks noGrp="1"/>
          </p:cNvSpPr>
          <p:nvPr>
            <p:ph type="title"/>
          </p:nvPr>
        </p:nvSpPr>
        <p:spPr/>
        <p:txBody>
          <a:bodyPr/>
          <a:lstStyle/>
          <a:p>
            <a:r>
              <a:rPr lang="en-US" altLang="en-US">
                <a:ea typeface="ＭＳ Ｐゴシック" panose="020B0600070205080204" pitchFamily="34" charset="-128"/>
              </a:rPr>
              <a:t>3. The Cost of Waiting</a:t>
            </a:r>
          </a:p>
        </p:txBody>
      </p:sp>
      <p:sp>
        <p:nvSpPr>
          <p:cNvPr id="252931" name="Rectangle 3">
            <a:extLst>
              <a:ext uri="{FF2B5EF4-FFF2-40B4-BE49-F238E27FC236}">
                <a16:creationId xmlns:a16="http://schemas.microsoft.com/office/drawing/2014/main" id="{09090623-2CA3-DE4A-9324-4143F46305B1}"/>
              </a:ext>
            </a:extLst>
          </p:cNvPr>
          <p:cNvSpPr>
            <a:spLocks noGrp="1" noChangeArrowheads="1"/>
          </p:cNvSpPr>
          <p:nvPr>
            <p:ph idx="1"/>
          </p:nvPr>
        </p:nvSpPr>
        <p:spPr/>
        <p:txBody>
          <a:bodyPr rtlCol="0">
            <a:normAutofit/>
          </a:bodyPr>
          <a:lstStyle/>
          <a:p>
            <a:pPr fontAlgn="auto">
              <a:spcAft>
                <a:spcPts val="0"/>
              </a:spcAft>
              <a:buFont typeface="Arial"/>
              <a:buChar char="•"/>
              <a:defRPr/>
            </a:pPr>
            <a:r>
              <a:rPr lang="en-US" b="1" dirty="0">
                <a:ea typeface="+mn-ea"/>
                <a:cs typeface="+mn-cs"/>
              </a:rPr>
              <a:t>If there was no cost to waiting, even a large investor could break up trades into small lots</a:t>
            </a:r>
            <a:r>
              <a:rPr lang="en-US" dirty="0">
                <a:ea typeface="+mn-ea"/>
                <a:cs typeface="+mn-cs"/>
              </a:rPr>
              <a:t> and buy or sell large quantities without affecting the price or the spread significantly. </a:t>
            </a:r>
          </a:p>
          <a:p>
            <a:pPr fontAlgn="auto">
              <a:spcAft>
                <a:spcPts val="0"/>
              </a:spcAft>
              <a:buFont typeface="Arial"/>
              <a:buChar char="•"/>
              <a:defRPr/>
            </a:pPr>
            <a:r>
              <a:rPr lang="en-US" dirty="0">
                <a:ea typeface="+mn-ea"/>
                <a:cs typeface="+mn-cs"/>
              </a:rPr>
              <a:t>There is, however, a cost to waiting. In particular, the price </a:t>
            </a:r>
            <a:r>
              <a:rPr lang="en-US" b="1" dirty="0">
                <a:ea typeface="+mn-ea"/>
                <a:cs typeface="+mn-cs"/>
              </a:rPr>
              <a:t>of an asset that an investor wants to buy because he or she believes that it is undervalued may rise</a:t>
            </a:r>
            <a:r>
              <a:rPr lang="en-US" dirty="0">
                <a:ea typeface="+mn-ea"/>
                <a:cs typeface="+mn-cs"/>
              </a:rPr>
              <a:t> while the investor waits to trade, and this, in turn, can lead to one of two consequences. </a:t>
            </a:r>
          </a:p>
          <a:p>
            <a:pPr lvl="1" fontAlgn="auto">
              <a:spcAft>
                <a:spcPts val="0"/>
              </a:spcAft>
              <a:buFont typeface="Arial"/>
              <a:buChar char="–"/>
              <a:defRPr/>
            </a:pPr>
            <a:r>
              <a:rPr lang="en-US" dirty="0">
                <a:ea typeface="+mn-ea"/>
              </a:rPr>
              <a:t>One is that the investor does eventually buy, but at a much higher price, </a:t>
            </a:r>
            <a:r>
              <a:rPr lang="en-US" b="1" dirty="0">
                <a:ea typeface="+mn-ea"/>
              </a:rPr>
              <a:t>reducing expected profits </a:t>
            </a:r>
            <a:r>
              <a:rPr lang="en-US" dirty="0">
                <a:ea typeface="+mn-ea"/>
              </a:rPr>
              <a:t>from the investment. </a:t>
            </a:r>
          </a:p>
          <a:p>
            <a:pPr lvl="1" fontAlgn="auto">
              <a:spcAft>
                <a:spcPts val="0"/>
              </a:spcAft>
              <a:buFont typeface="Arial"/>
              <a:buChar char="–"/>
              <a:defRPr/>
            </a:pPr>
            <a:r>
              <a:rPr lang="en-US" dirty="0">
                <a:ea typeface="+mn-ea"/>
              </a:rPr>
              <a:t>The other is that the price rises so much that the asset is no longer under valued and </a:t>
            </a:r>
            <a:r>
              <a:rPr lang="en-US" b="1" dirty="0">
                <a:ea typeface="+mn-ea"/>
              </a:rPr>
              <a:t>the investor does not trade at all</a:t>
            </a:r>
            <a:r>
              <a:rPr lang="en-US" dirty="0">
                <a:ea typeface="+mn-ea"/>
              </a:rPr>
              <a:t>. A similar calculus applies when an investor wants to sell an asset that he or she thinks is overvalued.</a:t>
            </a:r>
          </a:p>
          <a:p>
            <a:pPr fontAlgn="auto">
              <a:spcAft>
                <a:spcPts val="0"/>
              </a:spcAft>
              <a:buFont typeface="Arial"/>
              <a:buChar char="•"/>
              <a:defRPr/>
            </a:pPr>
            <a:endParaRPr lang="en-US" dirty="0">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a:extLst>
              <a:ext uri="{FF2B5EF4-FFF2-40B4-BE49-F238E27FC236}">
                <a16:creationId xmlns:a16="http://schemas.microsoft.com/office/drawing/2014/main" id="{3C5602FB-B234-BD40-B9D4-37D344D75F62}"/>
              </a:ext>
            </a:extLst>
          </p:cNvPr>
          <p:cNvSpPr>
            <a:spLocks noGrp="1" noChangeArrowheads="1"/>
          </p:cNvSpPr>
          <p:nvPr>
            <p:ph type="title"/>
          </p:nvPr>
        </p:nvSpPr>
        <p:spPr/>
        <p:txBody>
          <a:bodyPr/>
          <a:lstStyle/>
          <a:p>
            <a:r>
              <a:rPr lang="en-US"/>
              <a:t>Determinants of the Cost of Waiting</a:t>
            </a:r>
          </a:p>
        </p:txBody>
      </p:sp>
      <p:sp>
        <p:nvSpPr>
          <p:cNvPr id="18434" name="Rectangle 3">
            <a:extLst>
              <a:ext uri="{FF2B5EF4-FFF2-40B4-BE49-F238E27FC236}">
                <a16:creationId xmlns:a16="http://schemas.microsoft.com/office/drawing/2014/main" id="{EA1E593D-5801-904E-9DE3-C87000FB8293}"/>
              </a:ext>
            </a:extLst>
          </p:cNvPr>
          <p:cNvSpPr>
            <a:spLocks noGrp="1"/>
          </p:cNvSpPr>
          <p:nvPr>
            <p:ph idx="1"/>
          </p:nvPr>
        </p:nvSpPr>
        <p:spPr/>
        <p:txBody>
          <a:bodyPr>
            <a:normAutofit fontScale="92500" lnSpcReduction="20000"/>
          </a:bodyPr>
          <a:lstStyle/>
          <a:p>
            <a:r>
              <a:rPr lang="en-US" altLang="en-US" b="1" dirty="0"/>
              <a:t>Type of information</a:t>
            </a:r>
            <a:r>
              <a:rPr lang="en-US" altLang="en-US" dirty="0"/>
              <a:t>: Is the valuation assessment based upon private information or is based upon public information? Private information tends to have a short shelf life in financial markets, and the risks of sitting on private information are much greater than the risks of waiting when the valuation assessment is based upon public information. </a:t>
            </a:r>
          </a:p>
          <a:p>
            <a:r>
              <a:rPr lang="en-US" altLang="en-US" b="1" dirty="0"/>
              <a:t>How active is the market for information? </a:t>
            </a:r>
            <a:r>
              <a:rPr lang="en-US" altLang="en-US" dirty="0"/>
              <a:t>The risks of waiting, when one has valuable information, is much greater in markets where there are other investors actively searching for the same information. </a:t>
            </a:r>
          </a:p>
          <a:p>
            <a:r>
              <a:rPr lang="en-US" altLang="en-US" b="1" dirty="0"/>
              <a:t>How long term or short term is the strategy?</a:t>
            </a:r>
            <a:r>
              <a:rPr lang="en-US" altLang="en-US" dirty="0"/>
              <a:t>   Short term strategies will be affected more by the cost of waiting than long term strategies. </a:t>
            </a:r>
          </a:p>
          <a:p>
            <a:r>
              <a:rPr lang="en-US" altLang="en-US" b="1" dirty="0"/>
              <a:t>Is the investment strategy a </a:t>
            </a:r>
            <a:r>
              <a:rPr lang="ja-JP" altLang="en-US" b="1"/>
              <a:t>“</a:t>
            </a:r>
            <a:r>
              <a:rPr lang="en-US" altLang="ja-JP" b="1" dirty="0"/>
              <a:t>contrarian</a:t>
            </a:r>
            <a:r>
              <a:rPr lang="ja-JP" altLang="en-US" b="1"/>
              <a:t>”</a:t>
            </a:r>
            <a:r>
              <a:rPr lang="en-US" altLang="ja-JP" b="1" dirty="0"/>
              <a:t> or </a:t>
            </a:r>
            <a:r>
              <a:rPr lang="ja-JP" altLang="en-US" b="1"/>
              <a:t>“</a:t>
            </a:r>
            <a:r>
              <a:rPr lang="en-US" altLang="ja-JP" b="1" dirty="0"/>
              <a:t>momentum</a:t>
            </a:r>
            <a:r>
              <a:rPr lang="ja-JP" altLang="en-US" b="1"/>
              <a:t>”</a:t>
            </a:r>
            <a:r>
              <a:rPr lang="en-US" altLang="ja-JP" b="1" dirty="0"/>
              <a:t> strategy? </a:t>
            </a:r>
            <a:r>
              <a:rPr lang="en-US" altLang="ja-JP" dirty="0"/>
              <a:t>In a contrarian strategy, where investors are investing against the prevailing tide, the cost of waiting is likely to be smaller than in a momentum strategy.</a:t>
            </a:r>
            <a:endParaRPr lang="en-US"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59DFB164-C879-6E43-92BD-97FAC2D6E610}"/>
              </a:ext>
            </a:extLst>
          </p:cNvPr>
          <p:cNvSpPr>
            <a:spLocks noGrp="1"/>
          </p:cNvSpPr>
          <p:nvPr>
            <p:ph type="title"/>
          </p:nvPr>
        </p:nvSpPr>
        <p:spPr/>
        <p:txBody>
          <a:bodyPr/>
          <a:lstStyle/>
          <a:p>
            <a:r>
              <a:rPr lang="en-US" altLang="en-US">
                <a:ea typeface="ＭＳ Ｐゴシック" panose="020B0600070205080204" pitchFamily="34" charset="-128"/>
              </a:rPr>
              <a:t>Trading costs on real assets</a:t>
            </a:r>
          </a:p>
        </p:txBody>
      </p:sp>
      <p:sp>
        <p:nvSpPr>
          <p:cNvPr id="19458" name="Content Placeholder 2">
            <a:extLst>
              <a:ext uri="{FF2B5EF4-FFF2-40B4-BE49-F238E27FC236}">
                <a16:creationId xmlns:a16="http://schemas.microsoft.com/office/drawing/2014/main" id="{B5772E11-F3BD-1440-A18B-49F1E2BC2171}"/>
              </a:ext>
            </a:extLst>
          </p:cNvPr>
          <p:cNvSpPr>
            <a:spLocks noGrp="1"/>
          </p:cNvSpPr>
          <p:nvPr>
            <p:ph idx="1"/>
          </p:nvPr>
        </p:nvSpPr>
        <p:spPr/>
        <p:txBody>
          <a:bodyPr>
            <a:normAutofit lnSpcReduction="10000"/>
          </a:bodyPr>
          <a:lstStyle/>
          <a:p>
            <a:pPr>
              <a:lnSpc>
                <a:spcPct val="80000"/>
              </a:lnSpc>
            </a:pPr>
            <a:r>
              <a:rPr lang="en-US" altLang="en-US" sz="2200" b="1" dirty="0">
                <a:ea typeface="ＭＳ Ｐゴシック" panose="020B0600070205080204" pitchFamily="34" charset="-128"/>
              </a:rPr>
              <a:t>The smallest transactions costs are associated with commodities </a:t>
            </a:r>
            <a:r>
              <a:rPr lang="en-US" altLang="en-US" sz="2200" dirty="0">
                <a:ea typeface="ＭＳ Ｐゴシック" panose="020B0600070205080204" pitchFamily="34" charset="-128"/>
              </a:rPr>
              <a:t>– gold, silver or diamonds – since they tend to come in standardized units. </a:t>
            </a:r>
          </a:p>
          <a:p>
            <a:pPr>
              <a:lnSpc>
                <a:spcPct val="80000"/>
              </a:lnSpc>
            </a:pPr>
            <a:r>
              <a:rPr lang="en-US" altLang="en-US" sz="2200" dirty="0">
                <a:ea typeface="ＭＳ Ｐゴシック" panose="020B0600070205080204" pitchFamily="34" charset="-128"/>
              </a:rPr>
              <a:t>With </a:t>
            </a:r>
            <a:r>
              <a:rPr lang="en-US" altLang="en-US" sz="2200" b="1" dirty="0">
                <a:ea typeface="ＭＳ Ｐゴシック" panose="020B0600070205080204" pitchFamily="34" charset="-128"/>
              </a:rPr>
              <a:t>residential real estate</a:t>
            </a:r>
            <a:r>
              <a:rPr lang="en-US" altLang="en-US" sz="2200" dirty="0">
                <a:ea typeface="ＭＳ Ｐゴシック" panose="020B0600070205080204" pitchFamily="34" charset="-128"/>
              </a:rPr>
              <a:t>, the commission that you have to pay a real estate broker or salesperson can be 5-6% of the value of the asset. With commercial real estate, it may be smaller for larger transactions.</a:t>
            </a:r>
          </a:p>
          <a:p>
            <a:pPr>
              <a:lnSpc>
                <a:spcPct val="80000"/>
              </a:lnSpc>
            </a:pPr>
            <a:r>
              <a:rPr lang="en-US" altLang="en-US" sz="2200" dirty="0">
                <a:ea typeface="ＭＳ Ｐゴシック" panose="020B0600070205080204" pitchFamily="34" charset="-128"/>
              </a:rPr>
              <a:t>With </a:t>
            </a:r>
            <a:r>
              <a:rPr lang="en-US" altLang="en-US" sz="2200" b="1" dirty="0">
                <a:ea typeface="ＭＳ Ｐゴシック" panose="020B0600070205080204" pitchFamily="34" charset="-128"/>
              </a:rPr>
              <a:t>fine art or collectibles, the commissions become even higher</a:t>
            </a:r>
            <a:r>
              <a:rPr lang="en-US" altLang="en-US" sz="2200" dirty="0">
                <a:ea typeface="ＭＳ Ｐゴシック" panose="020B0600070205080204" pitchFamily="34" charset="-128"/>
              </a:rPr>
              <a:t>.</a:t>
            </a:r>
          </a:p>
          <a:p>
            <a:pPr>
              <a:lnSpc>
                <a:spcPct val="80000"/>
              </a:lnSpc>
            </a:pPr>
            <a:r>
              <a:rPr lang="en-US" altLang="en-US" sz="2200" dirty="0">
                <a:ea typeface="ＭＳ Ｐゴシック" panose="020B0600070205080204" pitchFamily="34" charset="-128"/>
              </a:rPr>
              <a:t>The costs tend to be higher because:</a:t>
            </a:r>
          </a:p>
          <a:p>
            <a:pPr lvl="1">
              <a:lnSpc>
                <a:spcPct val="80000"/>
              </a:lnSpc>
            </a:pPr>
            <a:r>
              <a:rPr lang="en-US" altLang="en-US" sz="2000" dirty="0">
                <a:ea typeface="ＭＳ Ｐゴシック" panose="020B0600070205080204" pitchFamily="34" charset="-128"/>
              </a:rPr>
              <a:t>There are </a:t>
            </a:r>
            <a:r>
              <a:rPr lang="en-US" altLang="en-US" sz="2000" b="1" dirty="0">
                <a:ea typeface="ＭＳ Ｐゴシック" panose="020B0600070205080204" pitchFamily="34" charset="-128"/>
              </a:rPr>
              <a:t>far fewer intermediaries </a:t>
            </a:r>
            <a:r>
              <a:rPr lang="en-US" altLang="en-US" sz="2000" dirty="0">
                <a:ea typeface="ＭＳ Ｐゴシック" panose="020B0600070205080204" pitchFamily="34" charset="-128"/>
              </a:rPr>
              <a:t>in real asset businesses than there are in the stock or bond markets</a:t>
            </a:r>
          </a:p>
          <a:p>
            <a:pPr lvl="1">
              <a:lnSpc>
                <a:spcPct val="80000"/>
              </a:lnSpc>
            </a:pPr>
            <a:r>
              <a:rPr lang="en-US" altLang="en-US" sz="2000" dirty="0">
                <a:ea typeface="ＭＳ Ｐゴシック" panose="020B0600070205080204" pitchFamily="34" charset="-128"/>
              </a:rPr>
              <a:t>The </a:t>
            </a:r>
            <a:r>
              <a:rPr lang="en-US" altLang="en-US" sz="2000" b="1" dirty="0">
                <a:ea typeface="ＭＳ Ｐゴシック" panose="020B0600070205080204" pitchFamily="34" charset="-128"/>
              </a:rPr>
              <a:t>products are not standardized</a:t>
            </a:r>
            <a:r>
              <a:rPr lang="en-US" altLang="en-US" sz="2000" dirty="0">
                <a:ea typeface="ＭＳ Ｐゴシック" panose="020B0600070205080204" pitchFamily="34" charset="-128"/>
              </a:rPr>
              <a:t>. In other words, one Picasso can be very different from another, and you often need the help of experts to judge value and arrange transactions. This adds to the cost in the process.</a:t>
            </a:r>
          </a:p>
          <a:p>
            <a:pPr>
              <a:lnSpc>
                <a:spcPct val="80000"/>
              </a:lnSpc>
            </a:pPr>
            <a:endParaRPr lang="en-US" altLang="en-US" sz="2200" dirty="0">
              <a:ea typeface="ＭＳ Ｐゴシック" panose="020B0600070205080204"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E11F90FE-0D56-064E-A149-EE5138066D74}"/>
              </a:ext>
            </a:extLst>
          </p:cNvPr>
          <p:cNvSpPr>
            <a:spLocks noGrp="1"/>
          </p:cNvSpPr>
          <p:nvPr>
            <p:ph type="title"/>
          </p:nvPr>
        </p:nvSpPr>
        <p:spPr/>
        <p:txBody>
          <a:bodyPr/>
          <a:lstStyle/>
          <a:p>
            <a:r>
              <a:rPr lang="en-US" altLang="en-US">
                <a:ea typeface="ＭＳ Ｐゴシック" panose="020B0600070205080204" pitchFamily="34" charset="-128"/>
              </a:rPr>
              <a:t>Why taxes matter?</a:t>
            </a:r>
          </a:p>
        </p:txBody>
      </p:sp>
      <p:pic>
        <p:nvPicPr>
          <p:cNvPr id="4" name="Content Placeholder 3" descr="A graph of a graph with numbers and a line&#10;&#10;Description automatically generated">
            <a:extLst>
              <a:ext uri="{FF2B5EF4-FFF2-40B4-BE49-F238E27FC236}">
                <a16:creationId xmlns:a16="http://schemas.microsoft.com/office/drawing/2014/main" id="{7400CA66-871C-5494-E4E3-8A92C79D9C48}"/>
              </a:ext>
            </a:extLst>
          </p:cNvPr>
          <p:cNvPicPr>
            <a:picLocks noGrp="1" noChangeAspect="1"/>
          </p:cNvPicPr>
          <p:nvPr>
            <p:ph idx="1"/>
          </p:nvPr>
        </p:nvPicPr>
        <p:blipFill>
          <a:blip r:embed="rId2"/>
          <a:stretch>
            <a:fillRect/>
          </a:stretch>
        </p:blipFill>
        <p:spPr>
          <a:xfrm>
            <a:off x="1495612" y="1752600"/>
            <a:ext cx="6152776" cy="44196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E5B2E-7AB8-4044-86CF-7292FDD36C81}"/>
              </a:ext>
            </a:extLst>
          </p:cNvPr>
          <p:cNvSpPr>
            <a:spLocks noGrp="1"/>
          </p:cNvSpPr>
          <p:nvPr>
            <p:ph type="title"/>
          </p:nvPr>
        </p:nvSpPr>
        <p:spPr/>
        <p:txBody>
          <a:bodyPr/>
          <a:lstStyle/>
          <a:p>
            <a:r>
              <a:rPr lang="en-US" dirty="0"/>
              <a:t>The Determinants of the Tax Effects</a:t>
            </a:r>
          </a:p>
        </p:txBody>
      </p:sp>
      <p:sp>
        <p:nvSpPr>
          <p:cNvPr id="3" name="Content Placeholder 2">
            <a:extLst>
              <a:ext uri="{FF2B5EF4-FFF2-40B4-BE49-F238E27FC236}">
                <a16:creationId xmlns:a16="http://schemas.microsoft.com/office/drawing/2014/main" id="{114785AB-7AEC-0B47-A36C-D0126966BB9F}"/>
              </a:ext>
            </a:extLst>
          </p:cNvPr>
          <p:cNvSpPr>
            <a:spLocks noGrp="1"/>
          </p:cNvSpPr>
          <p:nvPr>
            <p:ph idx="1"/>
          </p:nvPr>
        </p:nvSpPr>
        <p:spPr/>
        <p:txBody>
          <a:bodyPr>
            <a:normAutofit/>
          </a:bodyPr>
          <a:lstStyle/>
          <a:p>
            <a:r>
              <a:rPr lang="en-US" u="sng" dirty="0"/>
              <a:t>Dividends or Capital Gains</a:t>
            </a:r>
            <a:r>
              <a:rPr lang="en-US" dirty="0"/>
              <a:t>: Returns on stocks take the form of dividends and price appreciation. If the tax rates are different on the two forms of income, as they were for much of the 20</a:t>
            </a:r>
            <a:r>
              <a:rPr lang="en-US" baseline="30000" dirty="0"/>
              <a:t>th</a:t>
            </a:r>
            <a:r>
              <a:rPr lang="en-US" dirty="0"/>
              <a:t> century (with dividends taxed more highly than capital gains), a high dividend yield strategy will be taxed more highly.</a:t>
            </a:r>
          </a:p>
          <a:p>
            <a:r>
              <a:rPr lang="en-US" u="sng" dirty="0"/>
              <a:t>Turnover</a:t>
            </a:r>
            <a:r>
              <a:rPr lang="en-US" dirty="0"/>
              <a:t>: Since the capital gains portion of returns is taxed only when stocks are sold, a higher turnover strategy will get taxed more, and the effect will be exacerbated if the trading is so frequent that the bulk of your capital gains are short term (and taxed at a higher rate).</a:t>
            </a:r>
          </a:p>
        </p:txBody>
      </p:sp>
    </p:spTree>
    <p:extLst>
      <p:ext uri="{BB962C8B-B14F-4D97-AF65-F5344CB8AC3E}">
        <p14:creationId xmlns:p14="http://schemas.microsoft.com/office/powerpoint/2010/main" val="2927037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61FCFEA4-39C0-B847-BE77-7074BAFCED3C}"/>
              </a:ext>
            </a:extLst>
          </p:cNvPr>
          <p:cNvSpPr>
            <a:spLocks noGrp="1"/>
          </p:cNvSpPr>
          <p:nvPr>
            <p:ph type="title"/>
          </p:nvPr>
        </p:nvSpPr>
        <p:spPr/>
        <p:txBody>
          <a:bodyPr/>
          <a:lstStyle/>
          <a:p>
            <a:r>
              <a:rPr lang="en-US" altLang="en-US" dirty="0">
                <a:ea typeface="ＭＳ Ｐゴシック" panose="020B0600070205080204" pitchFamily="34" charset="-128"/>
              </a:rPr>
              <a:t>The Tax Effect and Dividend Yields: 1928 - 2024</a:t>
            </a:r>
          </a:p>
        </p:txBody>
      </p:sp>
      <p:pic>
        <p:nvPicPr>
          <p:cNvPr id="4" name="Content Placeholder 3" descr="A graph of a graph with numbers and lines&#10;&#10;Description automatically generated with medium confidence">
            <a:extLst>
              <a:ext uri="{FF2B5EF4-FFF2-40B4-BE49-F238E27FC236}">
                <a16:creationId xmlns:a16="http://schemas.microsoft.com/office/drawing/2014/main" id="{8CB76C29-A0BF-1A3B-9E59-C61A3547FF91}"/>
              </a:ext>
            </a:extLst>
          </p:cNvPr>
          <p:cNvPicPr>
            <a:picLocks noGrp="1" noChangeAspect="1"/>
          </p:cNvPicPr>
          <p:nvPr>
            <p:ph idx="1"/>
          </p:nvPr>
        </p:nvPicPr>
        <p:blipFill>
          <a:blip r:embed="rId2"/>
          <a:stretch>
            <a:fillRect/>
          </a:stretch>
        </p:blipFill>
        <p:spPr>
          <a:xfrm>
            <a:off x="1534350" y="1752600"/>
            <a:ext cx="6075300" cy="44196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a:extLst>
              <a:ext uri="{FF2B5EF4-FFF2-40B4-BE49-F238E27FC236}">
                <a16:creationId xmlns:a16="http://schemas.microsoft.com/office/drawing/2014/main" id="{3ED7B569-CDB9-694E-B3D4-28A43EB15B65}"/>
              </a:ext>
            </a:extLst>
          </p:cNvPr>
          <p:cNvSpPr>
            <a:spLocks noGrp="1" noChangeArrowheads="1"/>
          </p:cNvSpPr>
          <p:nvPr>
            <p:ph type="title"/>
          </p:nvPr>
        </p:nvSpPr>
        <p:spPr/>
        <p:txBody>
          <a:bodyPr rtlCol="0">
            <a:normAutofit/>
          </a:bodyPr>
          <a:lstStyle/>
          <a:p>
            <a:pPr fontAlgn="auto">
              <a:spcAft>
                <a:spcPts val="0"/>
              </a:spcAft>
              <a:defRPr/>
            </a:pPr>
            <a:r>
              <a:rPr lang="en-US" dirty="0">
                <a:ea typeface="+mj-ea"/>
                <a:cs typeface="+mj-cs"/>
              </a:rPr>
              <a:t>Mutual Funds: The Tax Drag</a:t>
            </a:r>
          </a:p>
        </p:txBody>
      </p:sp>
      <p:pic>
        <p:nvPicPr>
          <p:cNvPr id="7" name="Content Placeholder 6" descr="A graph of different colored bars&#10;&#10;Description automatically generated with medium confidence">
            <a:extLst>
              <a:ext uri="{FF2B5EF4-FFF2-40B4-BE49-F238E27FC236}">
                <a16:creationId xmlns:a16="http://schemas.microsoft.com/office/drawing/2014/main" id="{93EEF739-62BD-34A9-69E8-8105F6140540}"/>
              </a:ext>
            </a:extLst>
          </p:cNvPr>
          <p:cNvPicPr>
            <a:picLocks noGrp="1" noChangeAspect="1"/>
          </p:cNvPicPr>
          <p:nvPr>
            <p:ph idx="1"/>
          </p:nvPr>
        </p:nvPicPr>
        <p:blipFill>
          <a:blip r:embed="rId3"/>
          <a:stretch>
            <a:fillRect/>
          </a:stretch>
        </p:blipFill>
        <p:spPr>
          <a:xfrm>
            <a:off x="1479795" y="1752600"/>
            <a:ext cx="6184410" cy="44196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0C611-A681-D19A-AF75-CC43344BACBE}"/>
              </a:ext>
            </a:extLst>
          </p:cNvPr>
          <p:cNvSpPr>
            <a:spLocks noGrp="1"/>
          </p:cNvSpPr>
          <p:nvPr>
            <p:ph type="title"/>
          </p:nvPr>
        </p:nvSpPr>
        <p:spPr/>
        <p:txBody>
          <a:bodyPr/>
          <a:lstStyle/>
          <a:p>
            <a:r>
              <a:rPr lang="en-US" dirty="0"/>
              <a:t>Mutual fund: Pretax and </a:t>
            </a:r>
            <a:r>
              <a:rPr lang="en-US" dirty="0" err="1"/>
              <a:t>aftertax</a:t>
            </a:r>
            <a:r>
              <a:rPr lang="en-US" dirty="0"/>
              <a:t> returns: with turnover ratio</a:t>
            </a:r>
          </a:p>
        </p:txBody>
      </p:sp>
      <p:pic>
        <p:nvPicPr>
          <p:cNvPr id="4" name="Content Placeholder 3" descr="A graph of tax effects&#10;&#10;Description automatically generated with medium confidence">
            <a:extLst>
              <a:ext uri="{FF2B5EF4-FFF2-40B4-BE49-F238E27FC236}">
                <a16:creationId xmlns:a16="http://schemas.microsoft.com/office/drawing/2014/main" id="{4EBC7E78-BE2E-87E5-156E-9B632604E174}"/>
              </a:ext>
            </a:extLst>
          </p:cNvPr>
          <p:cNvPicPr>
            <a:picLocks noGrp="1" noChangeAspect="1"/>
          </p:cNvPicPr>
          <p:nvPr>
            <p:ph idx="1"/>
          </p:nvPr>
        </p:nvPicPr>
        <p:blipFill>
          <a:blip r:embed="rId2"/>
          <a:stretch>
            <a:fillRect/>
          </a:stretch>
        </p:blipFill>
        <p:spPr>
          <a:xfrm>
            <a:off x="1143000" y="1973759"/>
            <a:ext cx="6575502" cy="4399609"/>
          </a:xfrm>
          <a:prstGeom prst="rect">
            <a:avLst/>
          </a:prstGeom>
        </p:spPr>
      </p:pic>
    </p:spTree>
    <p:extLst>
      <p:ext uri="{BB962C8B-B14F-4D97-AF65-F5344CB8AC3E}">
        <p14:creationId xmlns:p14="http://schemas.microsoft.com/office/powerpoint/2010/main" val="1644233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22DACD6E-1B51-E240-B70A-E165AC22EE11}"/>
              </a:ext>
            </a:extLst>
          </p:cNvPr>
          <p:cNvSpPr>
            <a:spLocks noGrp="1"/>
          </p:cNvSpPr>
          <p:nvPr>
            <p:ph type="title"/>
          </p:nvPr>
        </p:nvSpPr>
        <p:spPr/>
        <p:txBody>
          <a:bodyPr/>
          <a:lstStyle/>
          <a:p>
            <a:r>
              <a:rPr lang="en-US" altLang="en-US"/>
              <a:t>How to manage taxes…</a:t>
            </a:r>
          </a:p>
        </p:txBody>
      </p:sp>
      <p:sp>
        <p:nvSpPr>
          <p:cNvPr id="23554" name="Rectangle 3">
            <a:extLst>
              <a:ext uri="{FF2B5EF4-FFF2-40B4-BE49-F238E27FC236}">
                <a16:creationId xmlns:a16="http://schemas.microsoft.com/office/drawing/2014/main" id="{6B0B3084-C072-D24F-B0EA-2DE0F12451FF}"/>
              </a:ext>
            </a:extLst>
          </p:cNvPr>
          <p:cNvSpPr>
            <a:spLocks noGrp="1"/>
          </p:cNvSpPr>
          <p:nvPr>
            <p:ph idx="1"/>
          </p:nvPr>
        </p:nvSpPr>
        <p:spPr/>
        <p:txBody>
          <a:bodyPr/>
          <a:lstStyle/>
          <a:p>
            <a:r>
              <a:rPr lang="en-US" altLang="en-US" b="1" dirty="0"/>
              <a:t>Keep trading to a minimum</a:t>
            </a:r>
            <a:r>
              <a:rPr lang="en-US" altLang="en-US" dirty="0"/>
              <a:t>: The more you trade, the higher the tax liability you will face as an investor.</a:t>
            </a:r>
          </a:p>
          <a:p>
            <a:r>
              <a:rPr lang="en-US" altLang="en-US" b="1" dirty="0"/>
              <a:t>Factor in taxes when buying</a:t>
            </a:r>
            <a:r>
              <a:rPr lang="en-US" altLang="en-US" dirty="0"/>
              <a:t>: When investing, take into account the expected tax drag on returns. Thus, if dividends are taxed at a rate higher than capital gains, you will pay more in taxes. If you don’t need the cash from dividends, you will do better investing in stocks that deliver more price appreciation.</a:t>
            </a:r>
          </a:p>
          <a:p>
            <a:r>
              <a:rPr lang="en-US" altLang="en-US" b="1" dirty="0"/>
              <a:t>Factor in taxes when selling</a:t>
            </a:r>
            <a:r>
              <a:rPr lang="en-US" altLang="en-US" dirty="0"/>
              <a:t>: When trading, consider the tax effects of your trades. Match losing stock sales with capital gains.</a:t>
            </a:r>
          </a:p>
          <a:p>
            <a:r>
              <a:rPr lang="en-US" altLang="en-US" b="1" dirty="0"/>
              <a:t>Don’t invest just to avoid taxes</a:t>
            </a:r>
            <a:r>
              <a:rPr lang="en-US" altLang="en-US" dirty="0"/>
              <a:t>: Investments that are structured primarily to avoid taxes are not only often bad investments, but they are more likely to be challenged by tax authorities.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3730</TotalTime>
  <Words>1959</Words>
  <Application>Microsoft Macintosh PowerPoint</Application>
  <PresentationFormat>On-screen Show (4:3)</PresentationFormat>
  <Paragraphs>78</Paragraphs>
  <Slides>24</Slides>
  <Notes>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3" baseType="lpstr">
      <vt:lpstr>Arial</vt:lpstr>
      <vt:lpstr>Calibri</vt:lpstr>
      <vt:lpstr>Rockwell</vt:lpstr>
      <vt:lpstr>Rockwell Condensed</vt:lpstr>
      <vt:lpstr>Rockwell Extra Bold</vt:lpstr>
      <vt:lpstr>Times</vt:lpstr>
      <vt:lpstr>Wingdings</vt:lpstr>
      <vt:lpstr>Slides2025</vt:lpstr>
      <vt:lpstr>Document</vt:lpstr>
      <vt:lpstr>Trading Costs and Taxes</vt:lpstr>
      <vt:lpstr>The Components of Trading Costs</vt:lpstr>
      <vt:lpstr>Simple Evidence of a Trading Cost Drag</vt:lpstr>
      <vt:lpstr>Many a slip… The Value Line experience..</vt:lpstr>
      <vt:lpstr>1. The Bid Ask Spread</vt:lpstr>
      <vt:lpstr>Factors determining the bid-ask spread</vt:lpstr>
      <vt:lpstr>Bid Ask Spread for US stocks -  By Market Cap</vt:lpstr>
      <vt:lpstr>More on variation in spreads across US stocks…</vt:lpstr>
      <vt:lpstr>Spreads in other equity markets</vt:lpstr>
      <vt:lpstr>Variation in equity spreads over time..</vt:lpstr>
      <vt:lpstr>Role of Spread in Investment Strategies</vt:lpstr>
      <vt:lpstr>2. The Price Impact</vt:lpstr>
      <vt:lpstr>How large is the price impact? Evidence from Studies of Block Trades</vt:lpstr>
      <vt:lpstr>Total Trading Cost as a Function of Market Cap and Trade Size</vt:lpstr>
      <vt:lpstr>Impact on Investment Strategy</vt:lpstr>
      <vt:lpstr>3. The Cost of Waiting</vt:lpstr>
      <vt:lpstr>Determinants of the Cost of Waiting</vt:lpstr>
      <vt:lpstr>Trading costs on real assets</vt:lpstr>
      <vt:lpstr>Why taxes matter?</vt:lpstr>
      <vt:lpstr>The Determinants of the Tax Effects</vt:lpstr>
      <vt:lpstr>The Tax Effect and Dividend Yields: 1928 - 2024</vt:lpstr>
      <vt:lpstr>Mutual Funds: The Tax Drag</vt:lpstr>
      <vt:lpstr>Mutual fund: Pretax and aftertax returns: with turnover ratio</vt:lpstr>
      <vt:lpstr>How to manage taxes…</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Acquisition Valuation</dc:title>
  <dc:creator>Aswath Damodaran</dc:creator>
  <cp:lastModifiedBy>Aswath Damodaran</cp:lastModifiedBy>
  <cp:revision>133</cp:revision>
  <cp:lastPrinted>2012-06-27T21:02:01Z</cp:lastPrinted>
  <dcterms:created xsi:type="dcterms:W3CDTF">1998-04-01T02:07:44Z</dcterms:created>
  <dcterms:modified xsi:type="dcterms:W3CDTF">2025-12-09T17:38:12Z</dcterms:modified>
</cp:coreProperties>
</file>