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821" r:id="rId1"/>
  </p:sldMasterIdLst>
  <p:notesMasterIdLst>
    <p:notesMasterId r:id="rId16"/>
  </p:notesMasterIdLst>
  <p:sldIdLst>
    <p:sldId id="300" r:id="rId2"/>
    <p:sldId id="299" r:id="rId3"/>
    <p:sldId id="301" r:id="rId4"/>
    <p:sldId id="303" r:id="rId5"/>
    <p:sldId id="304" r:id="rId6"/>
    <p:sldId id="305" r:id="rId7"/>
    <p:sldId id="306" r:id="rId8"/>
    <p:sldId id="307" r:id="rId9"/>
    <p:sldId id="351" r:id="rId10"/>
    <p:sldId id="308" r:id="rId11"/>
    <p:sldId id="345" r:id="rId12"/>
    <p:sldId id="346" r:id="rId13"/>
    <p:sldId id="347" r:id="rId14"/>
    <p:sldId id="35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3197"/>
  </p:normalViewPr>
  <p:slideViewPr>
    <p:cSldViewPr>
      <p:cViewPr varScale="1">
        <p:scale>
          <a:sx n="115" d="100"/>
          <a:sy n="115" d="100"/>
        </p:scale>
        <p:origin x="16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18C4AA2-2584-3C4E-9E16-44D6D25D299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5" name="Rectangle 3">
            <a:extLst>
              <a:ext uri="{FF2B5EF4-FFF2-40B4-BE49-F238E27FC236}">
                <a16:creationId xmlns:a16="http://schemas.microsoft.com/office/drawing/2014/main" id="{A5609BE5-3070-B149-B3E7-22E3B39244AC}"/>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0"/>
                <a:cs typeface="+mn-cs"/>
              </a:defRPr>
            </a:lvl1pPr>
          </a:lstStyle>
          <a:p>
            <a:pPr>
              <a:defRPr/>
            </a:pPr>
            <a:endParaRPr lang="en-US"/>
          </a:p>
        </p:txBody>
      </p:sp>
      <p:sp>
        <p:nvSpPr>
          <p:cNvPr id="14340" name="Rectangle 4">
            <a:extLst>
              <a:ext uri="{FF2B5EF4-FFF2-40B4-BE49-F238E27FC236}">
                <a16:creationId xmlns:a16="http://schemas.microsoft.com/office/drawing/2014/main" id="{8C17F468-AFC6-5C43-AEF5-BC7F3D4C63E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E5B7A543-37A3-2449-97F7-82DE844E15F7}"/>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432532DD-CD6C-5F40-BA94-2E45B16262A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0"/>
                <a:cs typeface="+mn-cs"/>
              </a:defRPr>
            </a:lvl1pPr>
          </a:lstStyle>
          <a:p>
            <a:pPr>
              <a:defRPr/>
            </a:pPr>
            <a:endParaRPr lang="en-US"/>
          </a:p>
        </p:txBody>
      </p:sp>
      <p:sp>
        <p:nvSpPr>
          <p:cNvPr id="8199" name="Rectangle 7">
            <a:extLst>
              <a:ext uri="{FF2B5EF4-FFF2-40B4-BE49-F238E27FC236}">
                <a16:creationId xmlns:a16="http://schemas.microsoft.com/office/drawing/2014/main" id="{85278AF1-1300-1347-9E12-BEA7CEE68EB8}"/>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75EC4D95-CF23-7443-955E-0D08267EF7E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5EC4D95-CF23-7443-955E-0D08267EF7EF}" type="slidenum">
              <a:rPr lang="en-US" altLang="en-US" smtClean="0"/>
              <a:pPr>
                <a:defRPr/>
              </a:pPr>
              <a:t>1</a:t>
            </a:fld>
            <a:endParaRPr lang="en-US" altLang="en-US"/>
          </a:p>
        </p:txBody>
      </p:sp>
    </p:spTree>
    <p:extLst>
      <p:ext uri="{BB962C8B-B14F-4D97-AF65-F5344CB8AC3E}">
        <p14:creationId xmlns:p14="http://schemas.microsoft.com/office/powerpoint/2010/main" val="243511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5EC4D95-CF23-7443-955E-0D08267EF7EF}" type="slidenum">
              <a:rPr lang="en-US" altLang="en-US" smtClean="0"/>
              <a:pPr>
                <a:defRPr/>
              </a:pPr>
              <a:t>6</a:t>
            </a:fld>
            <a:endParaRPr lang="en-US" altLang="en-US"/>
          </a:p>
        </p:txBody>
      </p:sp>
    </p:spTree>
    <p:extLst>
      <p:ext uri="{BB962C8B-B14F-4D97-AF65-F5344CB8AC3E}">
        <p14:creationId xmlns:p14="http://schemas.microsoft.com/office/powerpoint/2010/main" val="830959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5EC4D95-CF23-7443-955E-0D08267EF7EF}" type="slidenum">
              <a:rPr lang="en-US" altLang="en-US" smtClean="0"/>
              <a:pPr>
                <a:defRPr/>
              </a:pPr>
              <a:t>13</a:t>
            </a:fld>
            <a:endParaRPr lang="en-US" altLang="en-US"/>
          </a:p>
        </p:txBody>
      </p:sp>
    </p:spTree>
    <p:extLst>
      <p:ext uri="{BB962C8B-B14F-4D97-AF65-F5344CB8AC3E}">
        <p14:creationId xmlns:p14="http://schemas.microsoft.com/office/powerpoint/2010/main" val="295300631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2386" y="1432223"/>
            <a:ext cx="7579614" cy="2346711"/>
          </a:xfrm>
          <a:noFill/>
        </p:spPr>
        <p:txBody>
          <a:bodyPr anchor="ctr">
            <a:noAutofit/>
          </a:bodyPr>
          <a:lstStyle>
            <a:lvl1pPr algn="l">
              <a:lnSpc>
                <a:spcPct val="80000"/>
              </a:lnSpc>
              <a:defRPr sz="3600" b="0" cap="all" baseline="0">
                <a:blipFill dpi="0" rotWithShape="1">
                  <a:blip r:embed="rId5"/>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7A5BD78-9ECB-CC46-8E13-B59BD0DBAA76}"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AE14D8CE-8C19-0646-BBA5-12B8C5086F98}" type="slidenum">
              <a:rPr lang="en-US" altLang="en-US" smtClean="0"/>
              <a:pPr>
                <a:defRPr/>
              </a:pPr>
              <a:t>‹#›</a:t>
            </a:fld>
            <a:endParaRPr lang="en-US" altLang="en-US"/>
          </a:p>
        </p:txBody>
      </p:sp>
    </p:spTree>
    <p:extLst>
      <p:ext uri="{BB962C8B-B14F-4D97-AF65-F5344CB8AC3E}">
        <p14:creationId xmlns:p14="http://schemas.microsoft.com/office/powerpoint/2010/main" val="3556354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84632"/>
            <a:ext cx="7848600" cy="1267968"/>
          </a:xfrm>
          <a:blipFill>
            <a:blip r:embed="rId2"/>
            <a:tile tx="0" ty="0" sx="100000" sy="100000" flip="none" algn="tl"/>
          </a:blipFill>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85800" y="1752600"/>
            <a:ext cx="777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685800" y="6272785"/>
            <a:ext cx="7162800" cy="432815"/>
          </a:xfrm>
        </p:spPr>
        <p:txBody>
          <a:bodyPr/>
          <a:lstStyle/>
          <a:p>
            <a:pPr>
              <a:defRPr/>
            </a:pPr>
            <a:endParaRPr lang="en-US"/>
          </a:p>
        </p:txBody>
      </p:sp>
      <p:sp>
        <p:nvSpPr>
          <p:cNvPr id="11" name="TextBox 10">
            <a:extLst>
              <a:ext uri="{FF2B5EF4-FFF2-40B4-BE49-F238E27FC236}">
                <a16:creationId xmlns:a16="http://schemas.microsoft.com/office/drawing/2014/main" id="{30A25D40-AD66-1409-90C4-FA94D13A5D17}"/>
              </a:ext>
            </a:extLst>
          </p:cNvPr>
          <p:cNvSpPr txBox="1"/>
          <p:nvPr/>
        </p:nvSpPr>
        <p:spPr>
          <a:xfrm>
            <a:off x="8305800" y="6373368"/>
            <a:ext cx="638503" cy="276999"/>
          </a:xfrm>
          <a:prstGeom prst="rect">
            <a:avLst/>
          </a:prstGeom>
          <a:noFill/>
        </p:spPr>
        <p:txBody>
          <a:bodyPr wrap="square" rtlCol="0">
            <a:spAutoFit/>
          </a:bodyPr>
          <a:lstStyle/>
          <a:p>
            <a:fld id="{18B5A4B2-E9A6-6D4E-82FC-EA84D6FA2603}" type="slidenum">
              <a:rPr lang="en-US" sz="1200" smtClean="0"/>
              <a:t>‹#›</a:t>
            </a:fld>
            <a:endParaRPr lang="en-US" sz="1200" dirty="0"/>
          </a:p>
        </p:txBody>
      </p:sp>
    </p:spTree>
    <p:extLst>
      <p:ext uri="{BB962C8B-B14F-4D97-AF65-F5344CB8AC3E}">
        <p14:creationId xmlns:p14="http://schemas.microsoft.com/office/powerpoint/2010/main" val="1360907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fld id="{6EDB164F-8556-AE46-80E4-22FFDBCA3742}" type="datetime1">
              <a:rPr lang="en-US" altLang="en-US" smtClean="0"/>
              <a:pPr>
                <a:defRPr/>
              </a:pPr>
              <a:t>12/9/25</a:t>
            </a:fld>
            <a:endParaRPr lang="en-US"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72CD54D1-2478-DE46-A8A5-5691BD873560}" type="slidenum">
              <a:rPr lang="en-US" altLang="en-US" smtClean="0"/>
              <a:pPr>
                <a:defRPr/>
              </a:pPr>
              <a:t>‹#›</a:t>
            </a:fld>
            <a:endParaRPr lang="en-US" altLang="en-US"/>
          </a:p>
        </p:txBody>
      </p:sp>
    </p:spTree>
    <p:extLst>
      <p:ext uri="{BB962C8B-B14F-4D97-AF65-F5344CB8AC3E}">
        <p14:creationId xmlns:p14="http://schemas.microsoft.com/office/powerpoint/2010/main" val="3740945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61732" cy="11917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E9C37F18-6B3E-4C4A-A102-E5E9F3106B9D}" type="datetime1">
              <a:rPr lang="en-US" altLang="en-US" smtClean="0"/>
              <a:pPr>
                <a:defRPr/>
              </a:pPr>
              <a:t>12/9/25</a:t>
            </a:fld>
            <a:endParaRPr lang="en-US" alt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EC5A866-D1DF-4A48-AA4A-F9260037F3AB}" type="slidenum">
              <a:rPr lang="en-US" altLang="en-US" smtClean="0"/>
              <a:pPr>
                <a:defRPr/>
              </a:pPr>
              <a:t>‹#›</a:t>
            </a:fld>
            <a:endParaRPr lang="en-US" altLang="en-US"/>
          </a:p>
        </p:txBody>
      </p:sp>
    </p:spTree>
    <p:extLst>
      <p:ext uri="{BB962C8B-B14F-4D97-AF65-F5344CB8AC3E}">
        <p14:creationId xmlns:p14="http://schemas.microsoft.com/office/powerpoint/2010/main" val="2657090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606C095-1B1F-4E4B-AC61-9296EC45CCF0}"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t>1</a:t>
            </a: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9521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AC4E3AB0-AEC5-024F-9B96-410CE70AFDF8}" type="datetime1">
              <a:rPr lang="en-US" altLang="en-US" smtClean="0"/>
              <a:pPr>
                <a:defRPr/>
              </a:pPr>
              <a:t>12/9/25</a:t>
            </a:fld>
            <a:endParaRPr lang="en-US"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D11383B1-6B75-FC42-9EF1-18A32B78A0D4}" type="slidenum">
              <a:rPr lang="en-US" altLang="en-US" smtClean="0"/>
              <a:pPr>
                <a:defRPr/>
              </a:pPr>
              <a:t>‹#›</a:t>
            </a:fld>
            <a:endParaRPr lang="en-US" altLang="en-US"/>
          </a:p>
        </p:txBody>
      </p:sp>
      <p:sp>
        <p:nvSpPr>
          <p:cNvPr id="6" name="Title 5"/>
          <p:cNvSpPr>
            <a:spLocks noGrp="1"/>
          </p:cNvSpPr>
          <p:nvPr>
            <p:ph type="title"/>
          </p:nvPr>
        </p:nvSpPr>
        <p:spPr>
          <a:xfrm>
            <a:off x="685800" y="484632"/>
            <a:ext cx="7797546" cy="1344168"/>
          </a:xfrm>
        </p:spPr>
        <p:txBody>
          <a:bodyPr/>
          <a:lstStyle/>
          <a:p>
            <a:r>
              <a:rPr lang="en-US"/>
              <a:t>Click to edit Master title style</a:t>
            </a:r>
          </a:p>
        </p:txBody>
      </p:sp>
    </p:spTree>
    <p:extLst>
      <p:ext uri="{BB962C8B-B14F-4D97-AF65-F5344CB8AC3E}">
        <p14:creationId xmlns:p14="http://schemas.microsoft.com/office/powerpoint/2010/main" val="1822283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DF7F2E8-58FD-7648-9037-6091584A89B2}" type="datetime1">
              <a:rPr lang="en-US" altLang="en-US" smtClean="0"/>
              <a:pPr>
                <a:defRPr/>
              </a:pPr>
              <a:t>12/9/25</a:t>
            </a:fld>
            <a:endParaRPr lang="en-US" alt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F777FF2-DEB2-4144-B55C-86C55D82FDE6}" type="slidenum">
              <a:rPr lang="en-US" altLang="en-US" smtClean="0"/>
              <a:pPr>
                <a:defRPr/>
              </a:pPr>
              <a:t>‹#›</a:t>
            </a:fld>
            <a:endParaRPr lang="en-US" altLang="en-US"/>
          </a:p>
        </p:txBody>
      </p:sp>
    </p:spTree>
    <p:extLst>
      <p:ext uri="{BB962C8B-B14F-4D97-AF65-F5344CB8AC3E}">
        <p14:creationId xmlns:p14="http://schemas.microsoft.com/office/powerpoint/2010/main" val="296967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8606C095-1B1F-4E4B-AC61-9296EC45CCF0}" type="datetime1">
              <a:rPr lang="en-US" altLang="en-US" smtClean="0"/>
              <a:pPr>
                <a:defRPr/>
              </a:pPr>
              <a:t>12/9/25</a:t>
            </a:fld>
            <a:endParaRPr lang="en-US" alt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r>
              <a:rPr lang="en-US"/>
              <a:t>1</a:t>
            </a:r>
          </a:p>
        </p:txBody>
      </p:sp>
    </p:spTree>
    <p:extLst>
      <p:ext uri="{BB962C8B-B14F-4D97-AF65-F5344CB8AC3E}">
        <p14:creationId xmlns:p14="http://schemas.microsoft.com/office/powerpoint/2010/main" val="3822236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B2FB1985-1C00-2C4C-B5D0-259E7B1E8EA7}" type="datetime1">
              <a:rPr lang="en-US" altLang="en-US" smtClean="0"/>
              <a:pPr>
                <a:defRPr/>
              </a:pPr>
              <a:t>12/9/25</a:t>
            </a:fld>
            <a:endParaRPr lang="en-US" altLang="en-US"/>
          </a:p>
        </p:txBody>
      </p:sp>
      <p:sp>
        <p:nvSpPr>
          <p:cNvPr id="10" name="Slide Number Placeholder 9"/>
          <p:cNvSpPr>
            <a:spLocks noGrp="1"/>
          </p:cNvSpPr>
          <p:nvPr>
            <p:ph type="sldNum" sz="quarter" idx="12"/>
          </p:nvPr>
        </p:nvSpPr>
        <p:spPr/>
        <p:txBody>
          <a:bodyPr/>
          <a:lstStyle/>
          <a:p>
            <a:pPr>
              <a:defRPr/>
            </a:pPr>
            <a:fld id="{A782B7D8-D201-0443-BA2F-C7A30C035E18}" type="slidenum">
              <a:rPr lang="en-US" altLang="en-US" smtClean="0"/>
              <a:pPr>
                <a:defRPr/>
              </a:pPr>
              <a:t>‹#›</a:t>
            </a:fld>
            <a:endParaRPr lang="en-US" altLang="en-US"/>
          </a:p>
        </p:txBody>
      </p:sp>
    </p:spTree>
    <p:extLst>
      <p:ext uri="{BB962C8B-B14F-4D97-AF65-F5344CB8AC3E}">
        <p14:creationId xmlns:p14="http://schemas.microsoft.com/office/powerpoint/2010/main" val="4174580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BBDF5A7-53D8-ED48-8503-0B5E92D40447}"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D3948D7-8F23-3E4C-87FD-15AE8B3CC2AB}" type="slidenum">
              <a:rPr lang="en-US" altLang="en-US" smtClean="0"/>
              <a:pPr>
                <a:defRPr/>
              </a:pPr>
              <a:t>‹#›</a:t>
            </a:fld>
            <a:endParaRPr lang="en-US" altLang="en-US"/>
          </a:p>
        </p:txBody>
      </p:sp>
    </p:spTree>
    <p:extLst>
      <p:ext uri="{BB962C8B-B14F-4D97-AF65-F5344CB8AC3E}">
        <p14:creationId xmlns:p14="http://schemas.microsoft.com/office/powerpoint/2010/main" val="1929760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64A8E1D0-B145-4147-B1BD-B7AB94B39B4E}" type="datetime1">
              <a:rPr lang="en-US" altLang="en-US" smtClean="0"/>
              <a:pPr>
                <a:defRPr/>
              </a:pPr>
              <a:t>12/9/25</a:t>
            </a:fld>
            <a:endParaRPr lang="en-US" alt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09311A2-CFE3-9B43-8140-128C7F533993}" type="slidenum">
              <a:rPr lang="en-US" altLang="en-US" smtClean="0"/>
              <a:pPr>
                <a:defRPr/>
              </a:pPr>
              <a:t>‹#›</a:t>
            </a:fld>
            <a:endParaRPr lang="en-US" altLang="en-US"/>
          </a:p>
        </p:txBody>
      </p:sp>
    </p:spTree>
    <p:extLst>
      <p:ext uri="{BB962C8B-B14F-4D97-AF65-F5344CB8AC3E}">
        <p14:creationId xmlns:p14="http://schemas.microsoft.com/office/powerpoint/2010/main" val="1672434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6127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143000"/>
          </a:xfrm>
        </p:spPr>
        <p:txBody>
          <a:bodyPr/>
          <a:lstStyle/>
          <a:p>
            <a:r>
              <a:rPr lang="en-US"/>
              <a:t>Click to edit Master title style</a:t>
            </a:r>
          </a:p>
        </p:txBody>
      </p:sp>
      <p:sp>
        <p:nvSpPr>
          <p:cNvPr id="3" name="Chart Placeholder 2"/>
          <p:cNvSpPr>
            <a:spLocks noGrp="1"/>
          </p:cNvSpPr>
          <p:nvPr>
            <p:ph type="chart" idx="1"/>
          </p:nvPr>
        </p:nvSpPr>
        <p:spPr>
          <a:xfrm>
            <a:off x="1143000" y="1828800"/>
            <a:ext cx="7753350" cy="4191000"/>
          </a:xfrm>
        </p:spPr>
        <p:txBody>
          <a:bodyPr>
            <a:normAutofit/>
          </a:bodyPr>
          <a:lstStyle/>
          <a:p>
            <a:pPr lvl="0"/>
            <a:r>
              <a:rPr lang="en-US" noProof="0"/>
              <a:t>Click icon to add chart</a:t>
            </a:r>
          </a:p>
        </p:txBody>
      </p:sp>
    </p:spTree>
    <p:extLst>
      <p:ext uri="{BB962C8B-B14F-4D97-AF65-F5344CB8AC3E}">
        <p14:creationId xmlns:p14="http://schemas.microsoft.com/office/powerpoint/2010/main" val="1781996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8606C095-1B1F-4E4B-AC61-9296EC45CCF0}" type="datetime1">
              <a:rPr lang="en-US" altLang="en-US" smtClean="0"/>
              <a:pPr>
                <a:defRPr/>
              </a:pPr>
              <a:t>12/9/25</a:t>
            </a:fld>
            <a:endParaRPr lang="en-US"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r>
              <a:rPr lang="en-US"/>
              <a:t>1</a:t>
            </a:r>
          </a:p>
        </p:txBody>
      </p:sp>
    </p:spTree>
    <p:extLst>
      <p:ext uri="{BB962C8B-B14F-4D97-AF65-F5344CB8AC3E}">
        <p14:creationId xmlns:p14="http://schemas.microsoft.com/office/powerpoint/2010/main" val="126339325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Lst>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F65192D3-AE8D-C441-B87B-F442BF17ACA4}"/>
              </a:ext>
            </a:extLst>
          </p:cNvPr>
          <p:cNvSpPr>
            <a:spLocks noGrp="1" noChangeArrowheads="1"/>
          </p:cNvSpPr>
          <p:nvPr>
            <p:ph type="ctrTitle"/>
          </p:nvPr>
        </p:nvSpPr>
        <p:spPr/>
        <p:txBody>
          <a:bodyPr/>
          <a:lstStyle/>
          <a:p>
            <a:pPr eaLnBrk="1" hangingPunct="1">
              <a:defRPr/>
            </a:pPr>
            <a:r>
              <a:rPr lang="en-US" altLang="en-US" sz="4400" dirty="0">
                <a:ea typeface="ＭＳ Ｐゴシック" panose="020B0600070205080204" pitchFamily="34" charset="-128"/>
              </a:rPr>
              <a:t>Market Efficiency: Laying the groundwork</a:t>
            </a:r>
          </a:p>
        </p:txBody>
      </p:sp>
      <p:sp>
        <p:nvSpPr>
          <p:cNvPr id="3" name="Subtitle 2">
            <a:extLst>
              <a:ext uri="{FF2B5EF4-FFF2-40B4-BE49-F238E27FC236}">
                <a16:creationId xmlns:a16="http://schemas.microsoft.com/office/drawing/2014/main" id="{CD87D1CB-D70D-A64D-9D9A-7A1F45513AA3}"/>
              </a:ext>
            </a:extLst>
          </p:cNvPr>
          <p:cNvSpPr>
            <a:spLocks noGrp="1"/>
          </p:cNvSpPr>
          <p:nvPr>
            <p:ph type="subTitle" idx="1"/>
          </p:nvPr>
        </p:nvSpPr>
        <p:spPr/>
        <p:txBody>
          <a:bodyPr rtlCol="0"/>
          <a:lstStyle/>
          <a:p>
            <a:pPr eaLnBrk="1" fontAlgn="auto" hangingPunct="1">
              <a:spcAft>
                <a:spcPts val="0"/>
              </a:spcAft>
              <a:buFont typeface="Arial"/>
              <a:buNone/>
              <a:defRPr/>
            </a:pPr>
            <a:r>
              <a:rPr lang="en-US" dirty="0">
                <a:ea typeface="+mn-ea"/>
                <a:cs typeface="+mn-cs"/>
              </a:rPr>
              <a:t>Beat the market?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7256D3C3-ADCC-7440-A8C7-C41BE6D3A0A8}"/>
              </a:ext>
            </a:extLst>
          </p:cNvPr>
          <p:cNvSpPr>
            <a:spLocks noGrp="1"/>
          </p:cNvSpPr>
          <p:nvPr>
            <p:ph type="title"/>
          </p:nvPr>
        </p:nvSpPr>
        <p:spPr/>
        <p:txBody>
          <a:bodyPr/>
          <a:lstStyle/>
          <a:p>
            <a:r>
              <a:rPr lang="en-US" altLang="en-US"/>
              <a:t>Why market efficiency matters ..</a:t>
            </a:r>
          </a:p>
        </p:txBody>
      </p:sp>
      <p:sp>
        <p:nvSpPr>
          <p:cNvPr id="83971" name="Rectangle 3">
            <a:extLst>
              <a:ext uri="{FF2B5EF4-FFF2-40B4-BE49-F238E27FC236}">
                <a16:creationId xmlns:a16="http://schemas.microsoft.com/office/drawing/2014/main" id="{C0697C99-E43D-4549-9C4A-AE8E6CDCEB73}"/>
              </a:ext>
            </a:extLst>
          </p:cNvPr>
          <p:cNvSpPr>
            <a:spLocks noGrp="1" noChangeArrowheads="1"/>
          </p:cNvSpPr>
          <p:nvPr>
            <p:ph idx="1"/>
          </p:nvPr>
        </p:nvSpPr>
        <p:spPr/>
        <p:txBody>
          <a:bodyPr/>
          <a:lstStyle/>
          <a:p>
            <a:r>
              <a:rPr lang="en-US" dirty="0"/>
              <a:t>The question of whether markets are efficient, and if not, where the inefficiencies lie, is central to investment valuation. </a:t>
            </a:r>
          </a:p>
          <a:p>
            <a:pPr lvl="1"/>
            <a:r>
              <a:rPr lang="en-US" dirty="0"/>
              <a:t>If markets are, in fact, efficient, </a:t>
            </a:r>
            <a:r>
              <a:rPr lang="en-US" b="1" dirty="0"/>
              <a:t>the market price is the best estimate of value</a:t>
            </a:r>
            <a:r>
              <a:rPr lang="en-US" dirty="0"/>
              <a:t>, and the process of valuation becomes one of justifying the market price. </a:t>
            </a:r>
          </a:p>
          <a:p>
            <a:pPr lvl="1"/>
            <a:r>
              <a:rPr lang="en-US" b="1" dirty="0"/>
              <a:t>If markets are not efficient, the market price may deviate from the true value</a:t>
            </a:r>
            <a:r>
              <a:rPr lang="en-US" dirty="0"/>
              <a:t>, and the process of valuation is directed towards obtaining a reasonable estimate of this value.</a:t>
            </a:r>
          </a:p>
          <a:p>
            <a:r>
              <a:rPr lang="en-US" dirty="0"/>
              <a:t>Market 'inefficiencies' can provide the </a:t>
            </a:r>
            <a:r>
              <a:rPr lang="en-US" b="1" dirty="0"/>
              <a:t>basis for screening the universe of stocks</a:t>
            </a:r>
            <a:r>
              <a:rPr lang="en-US" dirty="0"/>
              <a:t> to come up with a sub-sample that is more likely to have under valued stocks</a:t>
            </a:r>
          </a:p>
          <a:p>
            <a:pPr lvl="1"/>
            <a:r>
              <a:rPr lang="en-US" dirty="0"/>
              <a:t> </a:t>
            </a:r>
            <a:r>
              <a:rPr lang="en-US" b="1" dirty="0"/>
              <a:t>Saves time </a:t>
            </a:r>
            <a:r>
              <a:rPr lang="en-US" dirty="0"/>
              <a:t>for the analyst</a:t>
            </a:r>
          </a:p>
          <a:p>
            <a:pPr lvl="1"/>
            <a:r>
              <a:rPr lang="en-US" b="1" dirty="0"/>
              <a:t>Increases the odds</a:t>
            </a:r>
            <a:r>
              <a:rPr lang="en-US" dirty="0"/>
              <a:t> of finding under and over valued stocks.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A19E2316-8C1B-7948-AB49-A5A4ECFD7597}"/>
              </a:ext>
            </a:extLst>
          </p:cNvPr>
          <p:cNvSpPr>
            <a:spLocks noGrp="1"/>
          </p:cNvSpPr>
          <p:nvPr>
            <p:ph type="title"/>
          </p:nvPr>
        </p:nvSpPr>
        <p:spPr/>
        <p:txBody>
          <a:bodyPr/>
          <a:lstStyle/>
          <a:p>
            <a:r>
              <a:rPr lang="en-US" altLang="en-US"/>
              <a:t>What is an efficient market?</a:t>
            </a:r>
          </a:p>
        </p:txBody>
      </p:sp>
      <p:sp>
        <p:nvSpPr>
          <p:cNvPr id="17410" name="Rectangle 3">
            <a:extLst>
              <a:ext uri="{FF2B5EF4-FFF2-40B4-BE49-F238E27FC236}">
                <a16:creationId xmlns:a16="http://schemas.microsoft.com/office/drawing/2014/main" id="{F59FD3F4-9423-ED4F-AA5C-00228777A719}"/>
              </a:ext>
            </a:extLst>
          </p:cNvPr>
          <p:cNvSpPr>
            <a:spLocks noGrp="1"/>
          </p:cNvSpPr>
          <p:nvPr>
            <p:ph idx="1"/>
          </p:nvPr>
        </p:nvSpPr>
        <p:spPr/>
        <p:txBody>
          <a:bodyPr>
            <a:normAutofit lnSpcReduction="10000"/>
          </a:bodyPr>
          <a:lstStyle/>
          <a:p>
            <a:r>
              <a:rPr lang="en-US" altLang="en-US" dirty="0"/>
              <a:t>An efficient market is one where the market price is an unbiased estimate of the true value of the investment.</a:t>
            </a:r>
          </a:p>
          <a:p>
            <a:r>
              <a:rPr lang="en-US" altLang="en-US" dirty="0"/>
              <a:t>Implicit in this derivation are several key concepts -</a:t>
            </a:r>
          </a:p>
          <a:p>
            <a:pPr lvl="1"/>
            <a:r>
              <a:rPr lang="en-US" altLang="en-US" dirty="0"/>
              <a:t>Market efficiency </a:t>
            </a:r>
            <a:r>
              <a:rPr lang="en-US" altLang="en-US" b="1" dirty="0"/>
              <a:t>does not require that the market price be equal to true value at every point in time</a:t>
            </a:r>
            <a:r>
              <a:rPr lang="en-US" altLang="en-US" dirty="0"/>
              <a:t>. All it requires is that errors in the market price be unbiased, i.e., that prices can be greater than or less than true value, </a:t>
            </a:r>
            <a:r>
              <a:rPr lang="en-US" altLang="en-US" b="1" dirty="0"/>
              <a:t>as long as these deviations are random</a:t>
            </a:r>
            <a:r>
              <a:rPr lang="en-US" altLang="en-US" dirty="0"/>
              <a:t>. </a:t>
            </a:r>
          </a:p>
          <a:p>
            <a:pPr lvl="1"/>
            <a:r>
              <a:rPr lang="en-US" altLang="en-US" dirty="0"/>
              <a:t>Randomness implies that there is an </a:t>
            </a:r>
            <a:r>
              <a:rPr lang="en-US" altLang="en-US" b="1" dirty="0"/>
              <a:t>equal chance that stocks are under or over valued at any point in time</a:t>
            </a:r>
            <a:r>
              <a:rPr lang="en-US" altLang="en-US" dirty="0"/>
              <a:t>. If the deviations of market price from true value are random, it follows that no group of investors should be able to consistently find under or over valued stocks using any investment strategy.</a:t>
            </a:r>
          </a:p>
          <a:p>
            <a:pPr lvl="1"/>
            <a:r>
              <a:rPr lang="en-US" dirty="0"/>
              <a:t>If the deviations of market price from true value are random, it follows that </a:t>
            </a:r>
            <a:r>
              <a:rPr lang="en-US" b="1" dirty="0"/>
              <a:t>no group of investors should be able to consistently find undervalued or overvalued stocks using any investment strategy</a:t>
            </a:r>
            <a:r>
              <a:rPr lang="en-US" dirty="0"/>
              <a:t>. </a:t>
            </a: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BB6E4CAC-351C-4C49-B363-173B48B984AD}"/>
              </a:ext>
            </a:extLst>
          </p:cNvPr>
          <p:cNvSpPr>
            <a:spLocks noGrp="1"/>
          </p:cNvSpPr>
          <p:nvPr>
            <p:ph type="title"/>
          </p:nvPr>
        </p:nvSpPr>
        <p:spPr/>
        <p:txBody>
          <a:bodyPr/>
          <a:lstStyle/>
          <a:p>
            <a:r>
              <a:rPr lang="en-US" altLang="en-US"/>
              <a:t>Definitions of Market Efficiency</a:t>
            </a:r>
          </a:p>
        </p:txBody>
      </p:sp>
      <p:sp>
        <p:nvSpPr>
          <p:cNvPr id="18434" name="Rectangle 3">
            <a:extLst>
              <a:ext uri="{FF2B5EF4-FFF2-40B4-BE49-F238E27FC236}">
                <a16:creationId xmlns:a16="http://schemas.microsoft.com/office/drawing/2014/main" id="{C9C9D72F-52D4-1241-A06B-7A580B44E49E}"/>
              </a:ext>
            </a:extLst>
          </p:cNvPr>
          <p:cNvSpPr>
            <a:spLocks noGrp="1"/>
          </p:cNvSpPr>
          <p:nvPr>
            <p:ph idx="1"/>
          </p:nvPr>
        </p:nvSpPr>
        <p:spPr/>
        <p:txBody>
          <a:bodyPr>
            <a:normAutofit lnSpcReduction="10000"/>
          </a:bodyPr>
          <a:lstStyle/>
          <a:p>
            <a:r>
              <a:rPr lang="en-US" altLang="en-US" dirty="0"/>
              <a:t>Definitions of market efficiency </a:t>
            </a:r>
            <a:r>
              <a:rPr lang="en-US" altLang="en-US" b="1" dirty="0"/>
              <a:t>have to be specific not only about the market that is being considered but also the investor group that is covered.</a:t>
            </a:r>
            <a:r>
              <a:rPr lang="en-US" altLang="en-US" dirty="0"/>
              <a:t> </a:t>
            </a:r>
          </a:p>
          <a:p>
            <a:pPr lvl="1"/>
            <a:r>
              <a:rPr lang="en-US" altLang="en-US" dirty="0"/>
              <a:t>It is </a:t>
            </a:r>
            <a:r>
              <a:rPr lang="en-US" altLang="en-US" b="1" dirty="0"/>
              <a:t>extremely unlikely that all markets are efficient to all investors</a:t>
            </a:r>
            <a:r>
              <a:rPr lang="en-US" altLang="en-US" dirty="0"/>
              <a:t>, but it is entirely possible that a particular market (for instance, the New York Stock Exchange) is efficient with respect to the average investor. </a:t>
            </a:r>
          </a:p>
          <a:p>
            <a:pPr lvl="1"/>
            <a:r>
              <a:rPr lang="en-US" altLang="en-US" dirty="0"/>
              <a:t>It is </a:t>
            </a:r>
            <a:r>
              <a:rPr lang="en-US" altLang="en-US" b="1" dirty="0"/>
              <a:t>possible that some markets are efficient while others are not, and that a market is efficient with respect to some investors and not to others</a:t>
            </a:r>
            <a:r>
              <a:rPr lang="en-US" altLang="en-US" dirty="0"/>
              <a:t>. This is a direct consequence of differential tax rates and transactions costs, which confer advantages on some investors relative to others.</a:t>
            </a:r>
          </a:p>
          <a:p>
            <a:pPr lvl="1"/>
            <a:r>
              <a:rPr lang="en-US" altLang="en-US" dirty="0"/>
              <a:t>It is also possible that a </a:t>
            </a:r>
            <a:r>
              <a:rPr lang="en-US" altLang="en-US" b="1" dirty="0"/>
              <a:t>market can be efficient to an investor or group of investors at some times and not at others</a:t>
            </a:r>
            <a:r>
              <a:rPr lang="en-US" altLang="en-US" dirty="0"/>
              <a:t>. </a:t>
            </a:r>
          </a:p>
          <a:p>
            <a:r>
              <a:rPr lang="en-US" altLang="en-US" dirty="0"/>
              <a:t>Definitions of market efficiency are also </a:t>
            </a:r>
            <a:r>
              <a:rPr lang="en-US" altLang="en-US" b="1" dirty="0"/>
              <a:t>linked up with assumptions about what information is available to investors </a:t>
            </a:r>
            <a:r>
              <a:rPr lang="en-US" altLang="en-US" dirty="0"/>
              <a:t>and reflected in the price.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73FD1AA8-3925-414E-91A3-E1D1E8DF51E6}"/>
              </a:ext>
            </a:extLst>
          </p:cNvPr>
          <p:cNvSpPr>
            <a:spLocks noGrp="1"/>
          </p:cNvSpPr>
          <p:nvPr>
            <p:ph type="title"/>
          </p:nvPr>
        </p:nvSpPr>
        <p:spPr/>
        <p:txBody>
          <a:bodyPr/>
          <a:lstStyle/>
          <a:p>
            <a:r>
              <a:rPr lang="en-US" altLang="en-US"/>
              <a:t>Information and Market Efficiency: The Fama Categorization</a:t>
            </a:r>
          </a:p>
        </p:txBody>
      </p:sp>
      <p:sp>
        <p:nvSpPr>
          <p:cNvPr id="19458" name="Rectangle 3">
            <a:extLst>
              <a:ext uri="{FF2B5EF4-FFF2-40B4-BE49-F238E27FC236}">
                <a16:creationId xmlns:a16="http://schemas.microsoft.com/office/drawing/2014/main" id="{91FD7E29-77CC-5744-8FD9-2572B4390E46}"/>
              </a:ext>
            </a:extLst>
          </p:cNvPr>
          <p:cNvSpPr>
            <a:spLocks noGrp="1"/>
          </p:cNvSpPr>
          <p:nvPr>
            <p:ph idx="1"/>
          </p:nvPr>
        </p:nvSpPr>
        <p:spPr/>
        <p:txBody>
          <a:bodyPr/>
          <a:lstStyle/>
          <a:p>
            <a:r>
              <a:rPr lang="en-US" altLang="en-US" dirty="0"/>
              <a:t>Under </a:t>
            </a:r>
            <a:r>
              <a:rPr lang="en-US" altLang="en-US" b="1" dirty="0"/>
              <a:t>weak form efficiency</a:t>
            </a:r>
            <a:r>
              <a:rPr lang="en-US" altLang="en-US" dirty="0"/>
              <a:t>, the, suggesting that charts </a:t>
            </a:r>
            <a:r>
              <a:rPr lang="en-US" altLang="en-US" b="1" dirty="0"/>
              <a:t>current price reflects the information contained in all past </a:t>
            </a:r>
            <a:r>
              <a:rPr lang="en-US" altLang="en-US" b="1" dirty="0" err="1"/>
              <a:t>prices</a:t>
            </a:r>
            <a:r>
              <a:rPr lang="en-US" altLang="en-US" dirty="0" err="1"/>
              <a:t>and</a:t>
            </a:r>
            <a:r>
              <a:rPr lang="en-US" altLang="en-US" dirty="0"/>
              <a:t> technical analyses that use past prices alone would not be useful in finding under valued stocks. </a:t>
            </a:r>
          </a:p>
          <a:p>
            <a:r>
              <a:rPr lang="en-US" altLang="en-US" dirty="0"/>
              <a:t>Under </a:t>
            </a:r>
            <a:r>
              <a:rPr lang="en-US" altLang="en-US" b="1" dirty="0"/>
              <a:t>semi-strong form efficiency</a:t>
            </a:r>
            <a:r>
              <a:rPr lang="en-US" altLang="en-US" dirty="0"/>
              <a:t>, </a:t>
            </a:r>
            <a:r>
              <a:rPr lang="en-US" altLang="en-US" b="1" dirty="0"/>
              <a:t>the current price reflects the information contained not only in past prices but all public information</a:t>
            </a:r>
            <a:r>
              <a:rPr lang="en-US" altLang="en-US" dirty="0"/>
              <a:t> (including financial statements and news reports) and no approach that was predicated on using and massaging this information would be useful in finding under valued stocks. </a:t>
            </a:r>
          </a:p>
          <a:p>
            <a:r>
              <a:rPr lang="en-US" altLang="en-US" dirty="0"/>
              <a:t>Under </a:t>
            </a:r>
            <a:r>
              <a:rPr lang="en-US" altLang="en-US" b="1" dirty="0"/>
              <a:t>strong form efficiency</a:t>
            </a:r>
            <a:r>
              <a:rPr lang="en-US" altLang="en-US" dirty="0"/>
              <a:t>, the current price reflects all information, public as well as private, and no investors will be able to consistently find under valued stocks.</a:t>
            </a:r>
          </a:p>
          <a:p>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A4A9DCDA-DACC-9F4D-A24D-7FB90F456A16}"/>
              </a:ext>
            </a:extLst>
          </p:cNvPr>
          <p:cNvSpPr>
            <a:spLocks noGrp="1"/>
          </p:cNvSpPr>
          <p:nvPr>
            <p:ph type="title"/>
          </p:nvPr>
        </p:nvSpPr>
        <p:spPr/>
        <p:txBody>
          <a:bodyPr/>
          <a:lstStyle/>
          <a:p>
            <a:r>
              <a:rPr lang="en-US" altLang="en-US"/>
              <a:t>Implications of Market Efficiency</a:t>
            </a:r>
          </a:p>
        </p:txBody>
      </p:sp>
      <p:sp>
        <p:nvSpPr>
          <p:cNvPr id="20482" name="Rectangle 3">
            <a:extLst>
              <a:ext uri="{FF2B5EF4-FFF2-40B4-BE49-F238E27FC236}">
                <a16:creationId xmlns:a16="http://schemas.microsoft.com/office/drawing/2014/main" id="{AC7E569A-9802-AA41-AA41-7253EADB78FB}"/>
              </a:ext>
            </a:extLst>
          </p:cNvPr>
          <p:cNvSpPr>
            <a:spLocks noGrp="1"/>
          </p:cNvSpPr>
          <p:nvPr>
            <p:ph idx="1"/>
          </p:nvPr>
        </p:nvSpPr>
        <p:spPr/>
        <p:txBody>
          <a:bodyPr>
            <a:normAutofit fontScale="92500" lnSpcReduction="10000"/>
          </a:bodyPr>
          <a:lstStyle/>
          <a:p>
            <a:r>
              <a:rPr lang="en-US" altLang="en-US" dirty="0"/>
              <a:t>If markets are efficient, no group of investors should be able to consistently beat the market using a common investment strategy. </a:t>
            </a:r>
          </a:p>
          <a:p>
            <a:r>
              <a:rPr lang="en-US" altLang="en-US" dirty="0"/>
              <a:t>An efficient market would also carry negative implications for many investment strategies and actions that are taken for granted –</a:t>
            </a:r>
          </a:p>
          <a:p>
            <a:pPr lvl="1"/>
            <a:r>
              <a:rPr lang="en-US" altLang="en-US" dirty="0"/>
              <a:t> In an efficient market, </a:t>
            </a:r>
            <a:r>
              <a:rPr lang="en-US" altLang="en-US" b="1" dirty="0"/>
              <a:t>equity research and valuation would be a costly task that provided no net benefits</a:t>
            </a:r>
            <a:r>
              <a:rPr lang="en-US" altLang="en-US" dirty="0"/>
              <a:t>. The odds of finding an undervalued stock should be random (50/50). At best, the benefits from information collection and equity research would cover the costs of doing the research.</a:t>
            </a:r>
          </a:p>
          <a:p>
            <a:pPr lvl="1"/>
            <a:r>
              <a:rPr lang="en-US" altLang="en-US" dirty="0"/>
              <a:t>In an efficient market, a </a:t>
            </a:r>
            <a:r>
              <a:rPr lang="en-US" altLang="en-US" b="1" dirty="0"/>
              <a:t>strategy of diversifying across stocks or indexing to the market, carrying little or no information cost and minimal execution costs, would be superior to any other strategy</a:t>
            </a:r>
            <a:r>
              <a:rPr lang="en-US" altLang="en-US" dirty="0"/>
              <a:t>, that created larger information and execution costs. There would be no value added by portfolio managers and investment strategists.</a:t>
            </a:r>
          </a:p>
          <a:p>
            <a:pPr lvl="1"/>
            <a:r>
              <a:rPr lang="en-US" altLang="en-US" dirty="0"/>
              <a:t>In an efficient market, a </a:t>
            </a:r>
            <a:r>
              <a:rPr lang="en-US" altLang="en-US" b="1" dirty="0"/>
              <a:t>strategy of minimizing trading, i.e., creating a portfolio and not trading unless cash was needed, would be superior to a strategy that required frequent trading</a:t>
            </a:r>
            <a:r>
              <a:rPr lang="en-US" altLang="en-US"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2F5FC2A7-7D8F-CE47-BB53-D2316AD7217C}"/>
              </a:ext>
            </a:extLst>
          </p:cNvPr>
          <p:cNvSpPr>
            <a:spLocks noGrp="1" noChangeArrowheads="1"/>
          </p:cNvSpPr>
          <p:nvPr>
            <p:ph type="title"/>
          </p:nvPr>
        </p:nvSpPr>
        <p:spPr/>
        <p:txBody>
          <a:bodyPr/>
          <a:lstStyle/>
          <a:p>
            <a:r>
              <a:rPr lang="en-US"/>
              <a:t>What market efficiency does not imply..</a:t>
            </a:r>
          </a:p>
        </p:txBody>
      </p:sp>
      <p:sp>
        <p:nvSpPr>
          <p:cNvPr id="21506" name="Rectangle 3">
            <a:extLst>
              <a:ext uri="{FF2B5EF4-FFF2-40B4-BE49-F238E27FC236}">
                <a16:creationId xmlns:a16="http://schemas.microsoft.com/office/drawing/2014/main" id="{AC40EEA7-CA93-394D-95BB-1624ECBAF8C2}"/>
              </a:ext>
            </a:extLst>
          </p:cNvPr>
          <p:cNvSpPr>
            <a:spLocks noGrp="1"/>
          </p:cNvSpPr>
          <p:nvPr>
            <p:ph idx="1"/>
          </p:nvPr>
        </p:nvSpPr>
        <p:spPr/>
        <p:txBody>
          <a:bodyPr>
            <a:normAutofit lnSpcReduction="10000"/>
          </a:bodyPr>
          <a:lstStyle/>
          <a:p>
            <a:r>
              <a:rPr lang="en-US" altLang="en-US" dirty="0"/>
              <a:t>An efficient market </a:t>
            </a:r>
            <a:r>
              <a:rPr lang="en-US" altLang="en-US" b="1" dirty="0"/>
              <a:t>does not imply that </a:t>
            </a:r>
            <a:r>
              <a:rPr lang="en-US" altLang="en-US" dirty="0"/>
              <a:t>-</a:t>
            </a:r>
          </a:p>
          <a:p>
            <a:pPr marL="274320" lvl="1" indent="0">
              <a:buNone/>
            </a:pPr>
            <a:r>
              <a:rPr lang="en-US" altLang="en-US" dirty="0"/>
              <a:t>(a) </a:t>
            </a:r>
            <a:r>
              <a:rPr lang="en-US" altLang="en-US" b="1" dirty="0"/>
              <a:t>stock prices cannot deviate from true value</a:t>
            </a:r>
            <a:r>
              <a:rPr lang="en-US" altLang="en-US" dirty="0"/>
              <a:t>; in fact, there can be large deviations from true value. The deviations do have to be random.</a:t>
            </a:r>
          </a:p>
          <a:p>
            <a:pPr marL="274320" lvl="1" indent="0">
              <a:buNone/>
            </a:pPr>
            <a:r>
              <a:rPr lang="en-US" altLang="en-US" dirty="0"/>
              <a:t>(b) </a:t>
            </a:r>
            <a:r>
              <a:rPr lang="en-US" altLang="en-US" b="1" dirty="0"/>
              <a:t>no investor will 'beat' the market in any time period</a:t>
            </a:r>
            <a:r>
              <a:rPr lang="en-US" altLang="en-US" dirty="0"/>
              <a:t>. To the contrary, approximately half of all investors, prior to transactions costs, should beat the market in any period. </a:t>
            </a:r>
          </a:p>
          <a:p>
            <a:pPr marL="274320" lvl="1" indent="0">
              <a:buNone/>
            </a:pPr>
            <a:r>
              <a:rPr lang="en-US" altLang="en-US" dirty="0"/>
              <a:t>(c) </a:t>
            </a:r>
            <a:r>
              <a:rPr lang="en-US" altLang="en-US" b="1" dirty="0"/>
              <a:t>no group of investors will beat the market in the long term</a:t>
            </a:r>
            <a:r>
              <a:rPr lang="en-US" altLang="en-US" dirty="0"/>
              <a:t>. Given the number of investors in financial markets, the laws of probability would suggest that a fairly large number are going to beat the market consistently over long periods, not because of their investment strategies but because they are lucky. </a:t>
            </a:r>
          </a:p>
          <a:p>
            <a:r>
              <a:rPr lang="en-US" altLang="en-US" dirty="0"/>
              <a:t>In an efficient market, </a:t>
            </a:r>
            <a:r>
              <a:rPr lang="en-US" altLang="en-US" b="1" dirty="0"/>
              <a:t>the expected returns from any investment will be consistent with the risk of that investment over the long term</a:t>
            </a:r>
            <a:r>
              <a:rPr lang="en-US" altLang="en-US" dirty="0"/>
              <a:t>, though there may be deviations from these expected returns in the short term. </a:t>
            </a:r>
          </a:p>
          <a:p>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899684C9-5D1E-3343-A322-C3F513C51696}"/>
              </a:ext>
            </a:extLst>
          </p:cNvPr>
          <p:cNvSpPr>
            <a:spLocks noGrp="1" noChangeArrowheads="1"/>
          </p:cNvSpPr>
          <p:nvPr>
            <p:ph type="title"/>
          </p:nvPr>
        </p:nvSpPr>
        <p:spPr/>
        <p:txBody>
          <a:bodyPr/>
          <a:lstStyle/>
          <a:p>
            <a:r>
              <a:rPr lang="en-US"/>
              <a:t>Necessary Conditions for Market Efficiency</a:t>
            </a:r>
          </a:p>
        </p:txBody>
      </p:sp>
      <p:sp>
        <p:nvSpPr>
          <p:cNvPr id="92163" name="Rectangle 3">
            <a:extLst>
              <a:ext uri="{FF2B5EF4-FFF2-40B4-BE49-F238E27FC236}">
                <a16:creationId xmlns:a16="http://schemas.microsoft.com/office/drawing/2014/main" id="{18B4BF20-CF3B-3240-B78D-73DFA39DBD8A}"/>
              </a:ext>
            </a:extLst>
          </p:cNvPr>
          <p:cNvSpPr>
            <a:spLocks noGrp="1" noChangeArrowheads="1"/>
          </p:cNvSpPr>
          <p:nvPr>
            <p:ph idx="1"/>
          </p:nvPr>
        </p:nvSpPr>
        <p:spPr/>
        <p:txBody>
          <a:bodyPr>
            <a:normAutofit lnSpcReduction="10000"/>
          </a:bodyPr>
          <a:lstStyle/>
          <a:p>
            <a:r>
              <a:rPr lang="en-US" dirty="0"/>
              <a:t>Markets do not become efficient automatically. It is the actions of investors, sensing bargains and putting into effect schemes to beat the market, that make markets efficient. </a:t>
            </a:r>
          </a:p>
          <a:p>
            <a:r>
              <a:rPr lang="en-US" dirty="0"/>
              <a:t>The necessary conditions for a market inefficiency to be eliminated are as follows -</a:t>
            </a:r>
          </a:p>
          <a:p>
            <a:pPr marL="274320" lvl="1" indent="0">
              <a:buNone/>
            </a:pPr>
            <a:r>
              <a:rPr lang="en-US" dirty="0"/>
              <a:t>(1) The market inefficiency </a:t>
            </a:r>
            <a:r>
              <a:rPr lang="en-US" b="1" dirty="0"/>
              <a:t>should provide the basis for a scheme to beat the market and earn excess returns</a:t>
            </a:r>
            <a:r>
              <a:rPr lang="en-US" dirty="0"/>
              <a:t>. For this to hold true -</a:t>
            </a:r>
          </a:p>
          <a:p>
            <a:pPr marL="548640" lvl="2" indent="0">
              <a:buNone/>
            </a:pPr>
            <a:r>
              <a:rPr lang="en-US" dirty="0"/>
              <a:t>(a) The asset (or assets) which is the source of the inefficiency </a:t>
            </a:r>
            <a:r>
              <a:rPr lang="en-US" b="1" dirty="0"/>
              <a:t>has to be traded.</a:t>
            </a:r>
          </a:p>
          <a:p>
            <a:pPr marL="548640" lvl="2" indent="0">
              <a:buNone/>
            </a:pPr>
            <a:r>
              <a:rPr lang="en-US" dirty="0"/>
              <a:t>(b) The </a:t>
            </a:r>
            <a:r>
              <a:rPr lang="en-US" b="1" dirty="0"/>
              <a:t>transactions costs of executing the scheme have to be smaller </a:t>
            </a:r>
            <a:r>
              <a:rPr lang="en-US" dirty="0"/>
              <a:t>than the expected profits from the scheme.</a:t>
            </a:r>
          </a:p>
          <a:p>
            <a:pPr marL="274320" lvl="1" indent="0">
              <a:buNone/>
            </a:pPr>
            <a:r>
              <a:rPr lang="en-US" dirty="0"/>
              <a:t>(2) There </a:t>
            </a:r>
            <a:r>
              <a:rPr lang="en-US" b="1" dirty="0"/>
              <a:t>should be profit maximizing investors </a:t>
            </a:r>
            <a:r>
              <a:rPr lang="en-US" dirty="0"/>
              <a:t>who</a:t>
            </a:r>
          </a:p>
          <a:p>
            <a:pPr marL="274320" lvl="1" indent="0">
              <a:buNone/>
            </a:pPr>
            <a:r>
              <a:rPr lang="en-US" dirty="0"/>
              <a:t>	(a) recognize the 'potential for excess return' </a:t>
            </a:r>
          </a:p>
          <a:p>
            <a:pPr marL="274320" lvl="1" indent="0">
              <a:buNone/>
            </a:pPr>
            <a:r>
              <a:rPr lang="en-US" dirty="0"/>
              <a:t>	(b) can replicate the beat the market beating scheme </a:t>
            </a:r>
          </a:p>
          <a:p>
            <a:pPr marL="274320" lvl="1" indent="0">
              <a:buNone/>
            </a:pPr>
            <a:r>
              <a:rPr lang="en-US" dirty="0"/>
              <a:t>	(c) have the resources to trade until the inefficiency disappears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2E350-7BDA-B544-9DD9-01A47323561C}"/>
              </a:ext>
            </a:extLst>
          </p:cNvPr>
          <p:cNvSpPr>
            <a:spLocks noGrp="1"/>
          </p:cNvSpPr>
          <p:nvPr>
            <p:ph type="title"/>
          </p:nvPr>
        </p:nvSpPr>
        <p:spPr/>
        <p:txBody>
          <a:bodyPr rtlCol="0">
            <a:normAutofit/>
          </a:bodyPr>
          <a:lstStyle/>
          <a:p>
            <a:pPr eaLnBrk="1" fontAlgn="auto" hangingPunct="1">
              <a:spcAft>
                <a:spcPts val="0"/>
              </a:spcAft>
              <a:defRPr/>
            </a:pPr>
            <a:r>
              <a:rPr lang="en-US" dirty="0">
                <a:ea typeface="+mj-ea"/>
                <a:cs typeface="+mj-cs"/>
              </a:rPr>
              <a:t>General Propositions about market efficiency</a:t>
            </a:r>
          </a:p>
        </p:txBody>
      </p:sp>
      <p:sp>
        <p:nvSpPr>
          <p:cNvPr id="3" name="Content Placeholder 2">
            <a:extLst>
              <a:ext uri="{FF2B5EF4-FFF2-40B4-BE49-F238E27FC236}">
                <a16:creationId xmlns:a16="http://schemas.microsoft.com/office/drawing/2014/main" id="{A8AECD73-7AA9-AB4F-8D32-EE55E7BD120C}"/>
              </a:ext>
            </a:extLst>
          </p:cNvPr>
          <p:cNvSpPr>
            <a:spLocks noGrp="1"/>
          </p:cNvSpPr>
          <p:nvPr>
            <p:ph idx="1"/>
          </p:nvPr>
        </p:nvSpPr>
        <p:spPr/>
        <p:txBody>
          <a:bodyPr rtlCol="0">
            <a:normAutofit/>
          </a:bodyPr>
          <a:lstStyle/>
          <a:p>
            <a:pPr marL="0" indent="0" eaLnBrk="1" fontAlgn="auto" hangingPunct="1">
              <a:spcAft>
                <a:spcPts val="0"/>
              </a:spcAft>
              <a:buFont typeface="Arial"/>
              <a:buNone/>
              <a:defRPr/>
            </a:pPr>
            <a:r>
              <a:rPr lang="en-US" u="sng" dirty="0">
                <a:ea typeface="+mn-ea"/>
                <a:cs typeface="+mn-cs"/>
              </a:rPr>
              <a:t>Proposition 1</a:t>
            </a:r>
            <a:r>
              <a:rPr lang="en-US" dirty="0">
                <a:ea typeface="+mn-ea"/>
                <a:cs typeface="+mn-cs"/>
              </a:rPr>
              <a:t>: The probability of finding inefficiencies in an asset market </a:t>
            </a:r>
            <a:r>
              <a:rPr lang="en-US" b="1" dirty="0">
                <a:ea typeface="+mn-ea"/>
                <a:cs typeface="+mn-cs"/>
              </a:rPr>
              <a:t>decreases as the ease of trading on the asset increases</a:t>
            </a:r>
            <a:r>
              <a:rPr lang="en-US" dirty="0">
                <a:ea typeface="+mn-ea"/>
                <a:cs typeface="+mn-cs"/>
              </a:rPr>
              <a:t>. You are more likely to find mispriced assets in markets/assets where there is less trading.</a:t>
            </a:r>
          </a:p>
          <a:p>
            <a:pPr marL="0" indent="0" eaLnBrk="1" fontAlgn="auto" hangingPunct="1">
              <a:spcAft>
                <a:spcPts val="0"/>
              </a:spcAft>
              <a:buFont typeface="Arial"/>
              <a:buNone/>
              <a:defRPr/>
            </a:pPr>
            <a:r>
              <a:rPr lang="en-US" u="sng" dirty="0">
                <a:ea typeface="+mn-ea"/>
                <a:cs typeface="+mn-cs"/>
              </a:rPr>
              <a:t>Proposition 2</a:t>
            </a:r>
            <a:r>
              <a:rPr lang="en-US" dirty="0">
                <a:ea typeface="+mn-ea"/>
                <a:cs typeface="+mn-cs"/>
              </a:rPr>
              <a:t>: The probability of finding an inefficiency in an asset market </a:t>
            </a:r>
            <a:r>
              <a:rPr lang="en-US" b="1" dirty="0">
                <a:ea typeface="+mn-ea"/>
                <a:cs typeface="+mn-cs"/>
              </a:rPr>
              <a:t>increases as the transactions and information cost of exploiting the inefficiency increases</a:t>
            </a:r>
            <a:r>
              <a:rPr lang="en-US" dirty="0">
                <a:ea typeface="+mn-ea"/>
                <a:cs typeface="+mn-cs"/>
              </a:rPr>
              <a:t>. </a:t>
            </a:r>
          </a:p>
          <a:p>
            <a:pPr marL="0" indent="0" eaLnBrk="1" fontAlgn="auto" hangingPunct="1">
              <a:spcAft>
                <a:spcPts val="0"/>
              </a:spcAft>
              <a:buFont typeface="Arial"/>
              <a:buNone/>
              <a:defRPr/>
            </a:pPr>
            <a:r>
              <a:rPr lang="en-US" u="sng" dirty="0">
                <a:ea typeface="+mn-ea"/>
                <a:cs typeface="+mn-cs"/>
              </a:rPr>
              <a:t>Proposition 3</a:t>
            </a:r>
            <a:r>
              <a:rPr lang="en-US" dirty="0">
                <a:ea typeface="+mn-ea"/>
                <a:cs typeface="+mn-cs"/>
              </a:rPr>
              <a:t>: The probability of finding inefficiencies in a market </a:t>
            </a:r>
            <a:r>
              <a:rPr lang="en-US" b="1" dirty="0">
                <a:ea typeface="+mn-ea"/>
                <a:cs typeface="+mn-cs"/>
              </a:rPr>
              <a:t>decreases as information becomes more accessible to more investors</a:t>
            </a:r>
            <a:r>
              <a:rPr lang="en-US" dirty="0">
                <a:ea typeface="+mn-ea"/>
                <a:cs typeface="+mn-cs"/>
              </a:rPr>
              <a:t>.</a:t>
            </a:r>
          </a:p>
          <a:p>
            <a:pPr marL="0" indent="0" eaLnBrk="1" fontAlgn="auto" hangingPunct="1">
              <a:spcAft>
                <a:spcPts val="0"/>
              </a:spcAft>
              <a:buFont typeface="Arial"/>
              <a:buNone/>
              <a:defRPr/>
            </a:pPr>
            <a:r>
              <a:rPr lang="en-US" u="sng" dirty="0">
                <a:ea typeface="+mn-ea"/>
                <a:cs typeface="+mn-cs"/>
              </a:rPr>
              <a:t>Proposition 4</a:t>
            </a:r>
            <a:r>
              <a:rPr lang="en-US" dirty="0">
                <a:ea typeface="+mn-ea"/>
                <a:cs typeface="+mn-cs"/>
              </a:rPr>
              <a:t>: The speed with which an inefficiency is resolved will be directly related to </a:t>
            </a:r>
            <a:r>
              <a:rPr lang="en-US" b="1" dirty="0">
                <a:ea typeface="+mn-ea"/>
                <a:cs typeface="+mn-cs"/>
              </a:rPr>
              <a:t>how easily the scheme to exploit the inefficiency can be replicated by other investors</a:t>
            </a:r>
            <a:r>
              <a:rPr lang="en-US" dirty="0">
                <a:ea typeface="+mn-ea"/>
                <a:cs typeface="+mn-cs"/>
              </a:rPr>
              <a:t>.</a:t>
            </a:r>
          </a:p>
          <a:p>
            <a:pPr marL="0" indent="0" eaLnBrk="1" fontAlgn="auto" hangingPunct="1">
              <a:spcAft>
                <a:spcPts val="0"/>
              </a:spcAft>
              <a:buFont typeface="Arial"/>
              <a:buNone/>
              <a:defRPr/>
            </a:pPr>
            <a:endParaRPr lang="en-US" dirty="0">
              <a:ea typeface="+mn-ea"/>
              <a:cs typeface="+mn-cs"/>
            </a:endParaRPr>
          </a:p>
          <a:p>
            <a:pPr marL="0" indent="0" eaLnBrk="1" fontAlgn="auto" hangingPunct="1">
              <a:spcAft>
                <a:spcPts val="0"/>
              </a:spcAft>
              <a:buFont typeface="Arial"/>
              <a:buNone/>
              <a:defRPr/>
            </a:pPr>
            <a:endParaRPr lang="en-US" dirty="0">
              <a:ea typeface="+mn-ea"/>
              <a:cs typeface="+mn-cs"/>
            </a:endParaRPr>
          </a:p>
          <a:p>
            <a:pPr marL="0" indent="0" eaLnBrk="1" fontAlgn="auto" hangingPunct="1">
              <a:spcAft>
                <a:spcPts val="0"/>
              </a:spcAft>
              <a:buFont typeface="Arial"/>
              <a:buNone/>
              <a:defRPr/>
            </a:pPr>
            <a:endParaRPr lang="en-US" dirty="0">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A10C9135-5BF2-1C4A-9C65-62053B0304C0}"/>
              </a:ext>
            </a:extLst>
          </p:cNvPr>
          <p:cNvSpPr>
            <a:spLocks noGrp="1" noChangeArrowheads="1"/>
          </p:cNvSpPr>
          <p:nvPr>
            <p:ph type="title"/>
          </p:nvPr>
        </p:nvSpPr>
        <p:spPr/>
        <p:txBody>
          <a:bodyPr rtlCol="0">
            <a:normAutofit/>
          </a:bodyPr>
          <a:lstStyle/>
          <a:p>
            <a:pPr eaLnBrk="1" fontAlgn="auto" hangingPunct="1">
              <a:spcAft>
                <a:spcPts val="0"/>
              </a:spcAft>
              <a:defRPr/>
            </a:pPr>
            <a:r>
              <a:rPr lang="en-US">
                <a:ea typeface="+mj-ea"/>
                <a:cs typeface="+mj-cs"/>
              </a:rPr>
              <a:t>Efficient Markets and Profit-seeking Investors: The Internal Contradiction</a:t>
            </a:r>
          </a:p>
        </p:txBody>
      </p:sp>
      <p:sp>
        <p:nvSpPr>
          <p:cNvPr id="94211" name="Rectangle 3">
            <a:extLst>
              <a:ext uri="{FF2B5EF4-FFF2-40B4-BE49-F238E27FC236}">
                <a16:creationId xmlns:a16="http://schemas.microsoft.com/office/drawing/2014/main" id="{3788A084-64D0-4147-9EAF-6FC5B25D0807}"/>
              </a:ext>
            </a:extLst>
          </p:cNvPr>
          <p:cNvSpPr>
            <a:spLocks noGrp="1" noChangeArrowheads="1"/>
          </p:cNvSpPr>
          <p:nvPr>
            <p:ph idx="1"/>
          </p:nvPr>
        </p:nvSpPr>
        <p:spPr/>
        <p:txBody>
          <a:bodyPr rtlCol="0">
            <a:normAutofit/>
          </a:bodyPr>
          <a:lstStyle/>
          <a:p>
            <a:pPr eaLnBrk="1" fontAlgn="auto" hangingPunct="1">
              <a:spcAft>
                <a:spcPts val="0"/>
              </a:spcAft>
              <a:buFont typeface="Arial"/>
              <a:buChar char="•"/>
              <a:defRPr/>
            </a:pPr>
            <a:r>
              <a:rPr lang="en-US" dirty="0">
                <a:ea typeface="+mn-ea"/>
                <a:cs typeface="+mn-cs"/>
              </a:rPr>
              <a:t>There is an </a:t>
            </a:r>
            <a:r>
              <a:rPr lang="en-US" b="1" dirty="0">
                <a:ea typeface="+mn-ea"/>
                <a:cs typeface="+mn-cs"/>
              </a:rPr>
              <a:t>internal contradiction in claiming that there is no possibility of beating the market in an efficient market </a:t>
            </a:r>
            <a:r>
              <a:rPr lang="en-US" dirty="0">
                <a:ea typeface="+mn-ea"/>
                <a:cs typeface="+mn-cs"/>
              </a:rPr>
              <a:t>and then requiring profit-maximizing investors to constantly seek out ways of beating the market and thus making it efficient. </a:t>
            </a:r>
          </a:p>
          <a:p>
            <a:pPr eaLnBrk="1" fontAlgn="auto" hangingPunct="1">
              <a:spcAft>
                <a:spcPts val="0"/>
              </a:spcAft>
              <a:buFont typeface="Arial"/>
              <a:buChar char="•"/>
              <a:defRPr/>
            </a:pPr>
            <a:r>
              <a:rPr lang="en-US" dirty="0">
                <a:ea typeface="+mn-ea"/>
                <a:cs typeface="+mn-cs"/>
              </a:rPr>
              <a:t>If markets were, in fact, efficient,</a:t>
            </a:r>
            <a:r>
              <a:rPr lang="en-US" b="1" dirty="0">
                <a:ea typeface="+mn-ea"/>
                <a:cs typeface="+mn-cs"/>
              </a:rPr>
              <a:t> investors would stop looking for inefficiencies</a:t>
            </a:r>
            <a:r>
              <a:rPr lang="en-US" dirty="0">
                <a:ea typeface="+mn-ea"/>
                <a:cs typeface="+mn-cs"/>
              </a:rPr>
              <a:t>, which would lead to markets becoming inefficient again. </a:t>
            </a:r>
          </a:p>
          <a:p>
            <a:pPr eaLnBrk="1" fontAlgn="auto" hangingPunct="1">
              <a:spcAft>
                <a:spcPts val="0"/>
              </a:spcAft>
              <a:buFont typeface="Arial"/>
              <a:buChar char="•"/>
              <a:defRPr/>
            </a:pPr>
            <a:r>
              <a:rPr lang="en-US" dirty="0">
                <a:ea typeface="+mn-ea"/>
                <a:cs typeface="+mn-cs"/>
              </a:rPr>
              <a:t>It makes sense to think about an </a:t>
            </a:r>
            <a:r>
              <a:rPr lang="en-US" b="1" dirty="0">
                <a:ea typeface="+mn-ea"/>
                <a:cs typeface="+mn-cs"/>
              </a:rPr>
              <a:t>efficient market as a self-correcting mechanism</a:t>
            </a:r>
            <a:r>
              <a:rPr lang="en-US" dirty="0">
                <a:ea typeface="+mn-ea"/>
                <a:cs typeface="+mn-cs"/>
              </a:rPr>
              <a:t>, where inefficiencies appear at regular intervals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6AC0-C01B-E242-B496-6EFA6E89BB5A}"/>
              </a:ext>
            </a:extLst>
          </p:cNvPr>
          <p:cNvSpPr>
            <a:spLocks noGrp="1"/>
          </p:cNvSpPr>
          <p:nvPr>
            <p:ph type="title"/>
          </p:nvPr>
        </p:nvSpPr>
        <p:spPr/>
        <p:txBody>
          <a:bodyPr/>
          <a:lstStyle/>
          <a:p>
            <a:r>
              <a:rPr lang="en-US" altLang="en-US"/>
              <a:t>Behavioral Finance’s challenge to efficient markets</a:t>
            </a:r>
          </a:p>
        </p:txBody>
      </p:sp>
      <p:sp>
        <p:nvSpPr>
          <p:cNvPr id="25602" name="Content Placeholder 2">
            <a:extLst>
              <a:ext uri="{FF2B5EF4-FFF2-40B4-BE49-F238E27FC236}">
                <a16:creationId xmlns:a16="http://schemas.microsoft.com/office/drawing/2014/main" id="{0591D4F7-8F3E-2A47-A8FC-8AE3D4D11F71}"/>
              </a:ext>
            </a:extLst>
          </p:cNvPr>
          <p:cNvSpPr>
            <a:spLocks noGrp="1"/>
          </p:cNvSpPr>
          <p:nvPr>
            <p:ph idx="1"/>
          </p:nvPr>
        </p:nvSpPr>
        <p:spPr/>
        <p:txBody>
          <a:bodyPr/>
          <a:lstStyle/>
          <a:p>
            <a:r>
              <a:rPr lang="en-US" altLang="en-US" b="1" dirty="0"/>
              <a:t>Investor rationality</a:t>
            </a:r>
            <a:r>
              <a:rPr lang="en-US" altLang="en-US" dirty="0"/>
              <a:t>: Underlying the notion of efficient markets is the belief that investors are for the most part rational and even when not so, that irrationalities cancel out in the aggregate. </a:t>
            </a:r>
          </a:p>
          <a:p>
            <a:r>
              <a:rPr lang="en-US" altLang="en-US" b="1" dirty="0"/>
              <a:t>Challenges to rationality</a:t>
            </a:r>
            <a:r>
              <a:rPr lang="en-US" altLang="en-US" dirty="0"/>
              <a:t>: A subset of economists, with backing from psychologists, point to the patterns that are observable in stock prices, the recurrence of price bubbles in different asset markets and the reaction to news announcements in markets as backing for their argument. </a:t>
            </a:r>
          </a:p>
          <a:p>
            <a:r>
              <a:rPr lang="en-US" altLang="en-US" b="1" dirty="0"/>
              <a:t>Active investing</a:t>
            </a:r>
            <a:r>
              <a:rPr lang="en-US" altLang="en-US" dirty="0"/>
              <a:t>: Almost all investment philosophies try to exploit one investor irrationality or another and that ironically investor failures in applying these philosophies can be traced back to other irrationalities.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BF6A-F5FD-2849-9242-B321D5EF732E}"/>
              </a:ext>
            </a:extLst>
          </p:cNvPr>
          <p:cNvSpPr>
            <a:spLocks noGrp="1"/>
          </p:cNvSpPr>
          <p:nvPr>
            <p:ph type="title"/>
          </p:nvPr>
        </p:nvSpPr>
        <p:spPr/>
        <p:txBody>
          <a:bodyPr rtlCol="0">
            <a:normAutofit/>
          </a:bodyPr>
          <a:lstStyle/>
          <a:p>
            <a:pPr eaLnBrk="1" fontAlgn="auto" hangingPunct="1">
              <a:spcAft>
                <a:spcPts val="0"/>
              </a:spcAft>
              <a:defRPr/>
            </a:pPr>
            <a:r>
              <a:rPr lang="en-US">
                <a:ea typeface="+mj-ea"/>
                <a:cs typeface="+mj-cs"/>
              </a:rPr>
              <a:t>Psychological studies backing behavioral finance..</a:t>
            </a:r>
            <a:endParaRPr lang="en-US" dirty="0">
              <a:ea typeface="+mj-ea"/>
              <a:cs typeface="+mj-cs"/>
            </a:endParaRPr>
          </a:p>
        </p:txBody>
      </p:sp>
      <p:sp>
        <p:nvSpPr>
          <p:cNvPr id="26626" name="Content Placeholder 2">
            <a:extLst>
              <a:ext uri="{FF2B5EF4-FFF2-40B4-BE49-F238E27FC236}">
                <a16:creationId xmlns:a16="http://schemas.microsoft.com/office/drawing/2014/main" id="{CCE3E6AF-1DE9-254D-A173-4F01F067A233}"/>
              </a:ext>
            </a:extLst>
          </p:cNvPr>
          <p:cNvSpPr>
            <a:spLocks noGrp="1"/>
          </p:cNvSpPr>
          <p:nvPr>
            <p:ph idx="1"/>
          </p:nvPr>
        </p:nvSpPr>
        <p:spPr/>
        <p:txBody>
          <a:bodyPr>
            <a:normAutofit lnSpcReduction="10000"/>
          </a:bodyPr>
          <a:lstStyle/>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Anchors</a:t>
            </a:r>
            <a:r>
              <a:rPr lang="en-US" altLang="en-US" sz="2000" dirty="0">
                <a:ea typeface="ＭＳ Ｐゴシック" panose="020B0600070205080204" pitchFamily="34" charset="-128"/>
              </a:rPr>
              <a:t>: When confronted with decisions, it is human nature to begin with the familiar and use it to make judgments </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Power of the story</a:t>
            </a:r>
            <a:r>
              <a:rPr lang="en-US" altLang="en-US" sz="2000" dirty="0">
                <a:ea typeface="ＭＳ Ｐゴシック" panose="020B0600070205080204" pitchFamily="34" charset="-128"/>
              </a:rPr>
              <a:t>: People look for simple reasons for their decisions and will often base their decision on whether these reasons exist. </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Overconfidence and Intuitive Thinking</a:t>
            </a:r>
            <a:r>
              <a:rPr lang="en-US" altLang="en-US" sz="2000" dirty="0">
                <a:ea typeface="ＭＳ Ｐゴシック" panose="020B0600070205080204" pitchFamily="34" charset="-128"/>
              </a:rPr>
              <a:t>: Human beings tend to be opinionated about things they are not well informed on and to make decisions based upon these opinions. They also have a propensity to </a:t>
            </a:r>
            <a:r>
              <a:rPr lang="en-US" altLang="en-US" sz="2000" u="sng" dirty="0">
                <a:ea typeface="ＭＳ Ｐゴシック" panose="020B0600070205080204" pitchFamily="34" charset="-128"/>
              </a:rPr>
              <a:t>hindsight bias</a:t>
            </a:r>
            <a:r>
              <a:rPr lang="en-US" altLang="en-US" sz="2000" dirty="0">
                <a:ea typeface="ＭＳ Ｐゴシック" panose="020B0600070205080204" pitchFamily="34" charset="-128"/>
              </a:rPr>
              <a:t>, i.e., they observe what happens and act as it they knew it was coming all the time. </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Herd Behavior</a:t>
            </a:r>
            <a:r>
              <a:rPr lang="en-US" altLang="en-US" sz="2000" dirty="0">
                <a:ea typeface="ＭＳ Ｐゴシック" panose="020B0600070205080204" pitchFamily="34" charset="-128"/>
              </a:rPr>
              <a:t>: The tendency of human beings to be swayed by crowds has been long documented (and not just in markets).</a:t>
            </a:r>
          </a:p>
          <a:p>
            <a:pPr marL="514350" indent="-514350" eaLnBrk="1" hangingPunct="1">
              <a:lnSpc>
                <a:spcPct val="80000"/>
              </a:lnSpc>
              <a:buFont typeface="Calibri" panose="020F0502020204030204" pitchFamily="34" charset="0"/>
              <a:buAutoNum type="arabicPeriod"/>
            </a:pPr>
            <a:r>
              <a:rPr lang="en-US" altLang="en-US" sz="2000" u="sng" dirty="0">
                <a:ea typeface="ＭＳ Ｐゴシック" panose="020B0600070205080204" pitchFamily="34" charset="-128"/>
              </a:rPr>
              <a:t>Unwillingness to admit mistakes</a:t>
            </a:r>
            <a:r>
              <a:rPr lang="en-US" altLang="en-US" sz="2000" dirty="0">
                <a:ea typeface="ＭＳ Ｐゴシック" panose="020B0600070205080204" pitchFamily="34" charset="-128"/>
              </a:rPr>
              <a:t>: It may be human to err, but it is also human to claim not to err. In other words, we are much more willing to claim our successes than we are willing to face up to our failures.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B2CB44C6-259A-314E-9474-FB2B8DC2CC9C}"/>
              </a:ext>
            </a:extLst>
          </p:cNvPr>
          <p:cNvSpPr>
            <a:spLocks noGrp="1"/>
          </p:cNvSpPr>
          <p:nvPr>
            <p:ph type="title"/>
          </p:nvPr>
        </p:nvSpPr>
        <p:spPr/>
        <p:txBody>
          <a:bodyPr/>
          <a:lstStyle/>
          <a:p>
            <a:r>
              <a:rPr lang="en-US" altLang="en-US"/>
              <a:t>Empirical Evidence</a:t>
            </a:r>
          </a:p>
        </p:txBody>
      </p:sp>
      <p:sp>
        <p:nvSpPr>
          <p:cNvPr id="27650" name="Content Placeholder 2">
            <a:extLst>
              <a:ext uri="{FF2B5EF4-FFF2-40B4-BE49-F238E27FC236}">
                <a16:creationId xmlns:a16="http://schemas.microsoft.com/office/drawing/2014/main" id="{F131F6EF-FF09-8D4B-85B9-204497891077}"/>
              </a:ext>
            </a:extLst>
          </p:cNvPr>
          <p:cNvSpPr>
            <a:spLocks noGrp="1"/>
          </p:cNvSpPr>
          <p:nvPr>
            <p:ph idx="1"/>
          </p:nvPr>
        </p:nvSpPr>
        <p:spPr/>
        <p:txBody>
          <a:bodyPr/>
          <a:lstStyle/>
          <a:p>
            <a:r>
              <a:rPr lang="en-US" altLang="en-US" b="1" dirty="0"/>
              <a:t>Loss Aversion</a:t>
            </a:r>
            <a:r>
              <a:rPr lang="en-US" altLang="en-US" dirty="0"/>
              <a:t>: Loss aversion refers to the tendency of individuals to prefer avoiding losses to making gains. As a consequence, they will often take an uncertain loss over a certain loss (of equivalent amount).</a:t>
            </a:r>
          </a:p>
          <a:p>
            <a:r>
              <a:rPr lang="en-US" altLang="en-US" b="1" dirty="0"/>
              <a:t>House Money Effect</a:t>
            </a:r>
            <a:r>
              <a:rPr lang="en-US" altLang="en-US" dirty="0"/>
              <a:t>: Investors tend be not only less risk averse but also less careful about assessing it, when playing with other people’s money.</a:t>
            </a:r>
          </a:p>
          <a:p>
            <a:r>
              <a:rPr lang="en-US" altLang="en-US" b="1" dirty="0"/>
              <a:t>Break Even Effect</a:t>
            </a:r>
            <a:r>
              <a:rPr lang="en-US" altLang="en-US" dirty="0"/>
              <a:t>: Investors who have lost money, become more reckless about risk taking (often taking bad risks and abandoning good sense) to get back what they have already lost.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202B3-AD02-A447-987C-F1340CC7345A}"/>
              </a:ext>
            </a:extLst>
          </p:cNvPr>
          <p:cNvSpPr>
            <a:spLocks noGrp="1"/>
          </p:cNvSpPr>
          <p:nvPr>
            <p:ph type="title"/>
          </p:nvPr>
        </p:nvSpPr>
        <p:spPr/>
        <p:txBody>
          <a:bodyPr/>
          <a:lstStyle/>
          <a:p>
            <a:r>
              <a:rPr lang="en-US" dirty="0"/>
              <a:t>Market Efficiency: Bottom Line</a:t>
            </a:r>
          </a:p>
        </p:txBody>
      </p:sp>
      <p:sp>
        <p:nvSpPr>
          <p:cNvPr id="3" name="Content Placeholder 2">
            <a:extLst>
              <a:ext uri="{FF2B5EF4-FFF2-40B4-BE49-F238E27FC236}">
                <a16:creationId xmlns:a16="http://schemas.microsoft.com/office/drawing/2014/main" id="{D268B49A-051D-8D47-ADBD-54213CA34752}"/>
              </a:ext>
            </a:extLst>
          </p:cNvPr>
          <p:cNvSpPr>
            <a:spLocks noGrp="1"/>
          </p:cNvSpPr>
          <p:nvPr>
            <p:ph idx="1"/>
          </p:nvPr>
        </p:nvSpPr>
        <p:spPr/>
        <p:txBody>
          <a:bodyPr/>
          <a:lstStyle/>
          <a:p>
            <a:r>
              <a:rPr lang="en-US" dirty="0"/>
              <a:t>The question of whether markets are efficient or not can be debated, but neither side of this divide can point to conclusive proof that it is right.</a:t>
            </a:r>
          </a:p>
          <a:p>
            <a:pPr lvl="1"/>
            <a:r>
              <a:rPr lang="en-US" b="1" dirty="0"/>
              <a:t>The fact that stocks sometimes move a lot, that there are individual stocks that rise far more than they should or fall far more, is not proof that markets are inefficient</a:t>
            </a:r>
            <a:r>
              <a:rPr lang="en-US" dirty="0"/>
              <a:t>. Also, the fact that investors behave in irrational ways is not sufficient proof that markets are inefficient.</a:t>
            </a:r>
          </a:p>
          <a:p>
            <a:pPr lvl="1"/>
            <a:r>
              <a:rPr lang="en-US" dirty="0"/>
              <a:t>The fact that </a:t>
            </a:r>
            <a:r>
              <a:rPr lang="en-US" b="1" dirty="0"/>
              <a:t>some people have beaten the market over long periods</a:t>
            </a:r>
            <a:r>
              <a:rPr lang="en-US" dirty="0"/>
              <a:t> is not proof that markets are inefficient.</a:t>
            </a:r>
          </a:p>
          <a:p>
            <a:pPr lvl="1"/>
            <a:r>
              <a:rPr lang="en-US" dirty="0"/>
              <a:t>The </a:t>
            </a:r>
            <a:r>
              <a:rPr lang="en-US" b="1" dirty="0"/>
              <a:t>fact that index funds have beaten active money managers over long periods of time </a:t>
            </a:r>
            <a:r>
              <a:rPr lang="en-US" dirty="0"/>
              <a:t>is not proof that markets are efficient.</a:t>
            </a:r>
          </a:p>
        </p:txBody>
      </p:sp>
    </p:spTree>
    <p:extLst>
      <p:ext uri="{BB962C8B-B14F-4D97-AF65-F5344CB8AC3E}">
        <p14:creationId xmlns:p14="http://schemas.microsoft.com/office/powerpoint/2010/main" val="3485434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des2025">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lides2025" id="{05942FBA-225E-6645-B28D-21FD89D289E1}" vid="{85763B86-D4DA-AB47-A780-1B8926470B6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Slides2025</Template>
  <TotalTime>605</TotalTime>
  <Words>1927</Words>
  <Application>Microsoft Macintosh PowerPoint</Application>
  <PresentationFormat>On-screen Show (4:3)</PresentationFormat>
  <Paragraphs>79</Paragraphs>
  <Slides>14</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Rockwell</vt:lpstr>
      <vt:lpstr>Rockwell Condensed</vt:lpstr>
      <vt:lpstr>Rockwell Extra Bold</vt:lpstr>
      <vt:lpstr>Times</vt:lpstr>
      <vt:lpstr>Wingdings</vt:lpstr>
      <vt:lpstr>Slides2025</vt:lpstr>
      <vt:lpstr>Market Efficiency: Laying the groundwork</vt:lpstr>
      <vt:lpstr>Why market efficiency matters ..</vt:lpstr>
      <vt:lpstr>What is an efficient market?</vt:lpstr>
      <vt:lpstr>Definitions of Market Efficiency</vt:lpstr>
      <vt:lpstr>Information and Market Efficiency: The Fama Categorization</vt:lpstr>
      <vt:lpstr>Implications of Market Efficiency</vt:lpstr>
      <vt:lpstr>What market efficiency does not imply..</vt:lpstr>
      <vt:lpstr>Necessary Conditions for Market Efficiency</vt:lpstr>
      <vt:lpstr>General Propositions about market efficiency</vt:lpstr>
      <vt:lpstr>Efficient Markets and Profit-seeking Investors: The Internal Contradiction</vt:lpstr>
      <vt:lpstr>Behavioral Finance’s challenge to efficient markets</vt:lpstr>
      <vt:lpstr>Psychological studies backing behavioral finance..</vt:lpstr>
      <vt:lpstr>Empirical Evidence</vt:lpstr>
      <vt:lpstr>Market Efficiency: Bottom Line</vt:lpstr>
    </vt:vector>
  </TitlesOfParts>
  <Company>Stern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Tools for Investment Management</dc:title>
  <dc:creator>Aswath Damodaran</dc:creator>
  <cp:lastModifiedBy>Aswath Damodaran</cp:lastModifiedBy>
  <cp:revision>79</cp:revision>
  <cp:lastPrinted>2012-06-27T21:03:07Z</cp:lastPrinted>
  <dcterms:created xsi:type="dcterms:W3CDTF">1998-07-17T19:19:52Z</dcterms:created>
  <dcterms:modified xsi:type="dcterms:W3CDTF">2025-12-09T18:47:45Z</dcterms:modified>
</cp:coreProperties>
</file>