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21" r:id="rId1"/>
  </p:sldMasterIdLst>
  <p:notesMasterIdLst>
    <p:notesMasterId r:id="rId23"/>
  </p:notesMasterIdLst>
  <p:sldIdLst>
    <p:sldId id="256" r:id="rId2"/>
    <p:sldId id="258" r:id="rId3"/>
    <p:sldId id="315" r:id="rId4"/>
    <p:sldId id="259" r:id="rId5"/>
    <p:sldId id="324" r:id="rId6"/>
    <p:sldId id="325" r:id="rId7"/>
    <p:sldId id="327" r:id="rId8"/>
    <p:sldId id="328" r:id="rId9"/>
    <p:sldId id="329" r:id="rId10"/>
    <p:sldId id="316" r:id="rId11"/>
    <p:sldId id="330" r:id="rId12"/>
    <p:sldId id="331" r:id="rId13"/>
    <p:sldId id="336" r:id="rId14"/>
    <p:sldId id="1054" r:id="rId15"/>
    <p:sldId id="1055" r:id="rId16"/>
    <p:sldId id="1056" r:id="rId17"/>
    <p:sldId id="1057" r:id="rId18"/>
    <p:sldId id="1058" r:id="rId19"/>
    <p:sldId id="1059" r:id="rId20"/>
    <p:sldId id="1060" r:id="rId21"/>
    <p:sldId id="33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197"/>
  </p:normalViewPr>
  <p:slideViewPr>
    <p:cSldViewPr>
      <p:cViewPr varScale="1">
        <p:scale>
          <a:sx n="115" d="100"/>
          <a:sy n="115"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285A08A9-9A2F-1445-97FC-8C705B3BFDBB}"/>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5" name="Rectangle 3">
            <a:extLst>
              <a:ext uri="{FF2B5EF4-FFF2-40B4-BE49-F238E27FC236}">
                <a16:creationId xmlns:a16="http://schemas.microsoft.com/office/drawing/2014/main" id="{5774D805-37DB-0847-A765-57E85171C008}"/>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0DB53887-6CDF-574D-AF79-2F8649AE7D6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7" name="Rectangle 5">
            <a:extLst>
              <a:ext uri="{FF2B5EF4-FFF2-40B4-BE49-F238E27FC236}">
                <a16:creationId xmlns:a16="http://schemas.microsoft.com/office/drawing/2014/main" id="{338B327A-B2FD-5B41-9E74-42B258BF5B25}"/>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5478" name="Rectangle 6">
            <a:extLst>
              <a:ext uri="{FF2B5EF4-FFF2-40B4-BE49-F238E27FC236}">
                <a16:creationId xmlns:a16="http://schemas.microsoft.com/office/drawing/2014/main" id="{C2A7EC4C-89D7-C143-86DE-37DD369A588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9" name="Rectangle 7">
            <a:extLst>
              <a:ext uri="{FF2B5EF4-FFF2-40B4-BE49-F238E27FC236}">
                <a16:creationId xmlns:a16="http://schemas.microsoft.com/office/drawing/2014/main" id="{EF7855EC-42C2-E84A-87A2-F518F632070C}"/>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CC7CBCC5-122E-6848-ABA1-28000904991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7CBCC5-122E-6848-ABA1-280009049911}" type="slidenum">
              <a:rPr lang="en-US" altLang="en-US" smtClean="0"/>
              <a:pPr>
                <a:defRPr/>
              </a:pPr>
              <a:t>1</a:t>
            </a:fld>
            <a:endParaRPr lang="en-US" altLang="en-US"/>
          </a:p>
        </p:txBody>
      </p:sp>
    </p:spTree>
    <p:extLst>
      <p:ext uri="{BB962C8B-B14F-4D97-AF65-F5344CB8AC3E}">
        <p14:creationId xmlns:p14="http://schemas.microsoft.com/office/powerpoint/2010/main" val="3204897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7CBCC5-122E-6848-ABA1-280009049911}" type="slidenum">
              <a:rPr lang="en-US" altLang="en-US" smtClean="0"/>
              <a:pPr>
                <a:defRPr/>
              </a:pPr>
              <a:t>2</a:t>
            </a:fld>
            <a:endParaRPr lang="en-US" altLang="en-US"/>
          </a:p>
        </p:txBody>
      </p:sp>
    </p:spTree>
    <p:extLst>
      <p:ext uri="{BB962C8B-B14F-4D97-AF65-F5344CB8AC3E}">
        <p14:creationId xmlns:p14="http://schemas.microsoft.com/office/powerpoint/2010/main" val="2779166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7CBCC5-122E-6848-ABA1-280009049911}" type="slidenum">
              <a:rPr lang="en-US" altLang="en-US" smtClean="0"/>
              <a:pPr>
                <a:defRPr/>
              </a:pPr>
              <a:t>4</a:t>
            </a:fld>
            <a:endParaRPr lang="en-US" altLang="en-US"/>
          </a:p>
        </p:txBody>
      </p:sp>
    </p:spTree>
    <p:extLst>
      <p:ext uri="{BB962C8B-B14F-4D97-AF65-F5344CB8AC3E}">
        <p14:creationId xmlns:p14="http://schemas.microsoft.com/office/powerpoint/2010/main" val="4172795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7CBCC5-122E-6848-ABA1-280009049911}" type="slidenum">
              <a:rPr lang="en-US" altLang="en-US" smtClean="0"/>
              <a:pPr>
                <a:defRPr/>
              </a:pPr>
              <a:t>6</a:t>
            </a:fld>
            <a:endParaRPr lang="en-US" altLang="en-US"/>
          </a:p>
        </p:txBody>
      </p:sp>
    </p:spTree>
    <p:extLst>
      <p:ext uri="{BB962C8B-B14F-4D97-AF65-F5344CB8AC3E}">
        <p14:creationId xmlns:p14="http://schemas.microsoft.com/office/powerpoint/2010/main" val="4050833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7CBCC5-122E-6848-ABA1-280009049911}" type="slidenum">
              <a:rPr lang="en-US" altLang="en-US" smtClean="0"/>
              <a:pPr>
                <a:defRPr/>
              </a:pPr>
              <a:t>13</a:t>
            </a:fld>
            <a:endParaRPr lang="en-US" altLang="en-US"/>
          </a:p>
        </p:txBody>
      </p:sp>
    </p:spTree>
    <p:extLst>
      <p:ext uri="{BB962C8B-B14F-4D97-AF65-F5344CB8AC3E}">
        <p14:creationId xmlns:p14="http://schemas.microsoft.com/office/powerpoint/2010/main" val="642144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C7CBCC5-122E-6848-ABA1-280009049911}" type="slidenum">
              <a:rPr lang="en-US" altLang="en-US" smtClean="0"/>
              <a:pPr>
                <a:defRPr/>
              </a:pPr>
              <a:t>15</a:t>
            </a:fld>
            <a:endParaRPr lang="en-US" altLang="en-US"/>
          </a:p>
        </p:txBody>
      </p:sp>
    </p:spTree>
    <p:extLst>
      <p:ext uri="{BB962C8B-B14F-4D97-AF65-F5344CB8AC3E}">
        <p14:creationId xmlns:p14="http://schemas.microsoft.com/office/powerpoint/2010/main" val="100209041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0F3C26F-7263-9645-9C7E-357A21EF7D11}"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C8EFD0F1-3212-5241-8FD2-129390038343}" type="slidenum">
              <a:rPr lang="en-US" altLang="en-US" smtClean="0"/>
              <a:pPr>
                <a:defRPr/>
              </a:pPr>
              <a:t>‹#›</a:t>
            </a:fld>
            <a:endParaRPr lang="en-US" altLang="en-US"/>
          </a:p>
        </p:txBody>
      </p:sp>
    </p:spTree>
    <p:extLst>
      <p:ext uri="{BB962C8B-B14F-4D97-AF65-F5344CB8AC3E}">
        <p14:creationId xmlns:p14="http://schemas.microsoft.com/office/powerpoint/2010/main" val="1377763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17165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BCEA453B-5D47-584F-890D-5CD3FED0D2A1}"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7C4415B3-5D8F-FE4B-82BB-8629D10D2F9C}" type="slidenum">
              <a:rPr lang="en-US" altLang="en-US" smtClean="0"/>
              <a:pPr>
                <a:defRPr/>
              </a:pPr>
              <a:t>‹#›</a:t>
            </a:fld>
            <a:endParaRPr lang="en-US" altLang="en-US"/>
          </a:p>
        </p:txBody>
      </p:sp>
    </p:spTree>
    <p:extLst>
      <p:ext uri="{BB962C8B-B14F-4D97-AF65-F5344CB8AC3E}">
        <p14:creationId xmlns:p14="http://schemas.microsoft.com/office/powerpoint/2010/main" val="1698203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2F1A695E-1BFE-5547-9192-4105756B88F8}" type="datetime1">
              <a:rPr lang="en-US" altLang="en-US" smtClean="0"/>
              <a:pPr>
                <a:defRPr/>
              </a:pPr>
              <a:t>12/9/25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38DCE61-E271-4644-9421-0F9C16FA2CCD}" type="slidenum">
              <a:rPr lang="en-US" altLang="en-US" smtClean="0"/>
              <a:pPr>
                <a:defRPr/>
              </a:pPr>
              <a:t>‹#›</a:t>
            </a:fld>
            <a:endParaRPr lang="en-US" altLang="en-US"/>
          </a:p>
        </p:txBody>
      </p:sp>
    </p:spTree>
    <p:extLst>
      <p:ext uri="{BB962C8B-B14F-4D97-AF65-F5344CB8AC3E}">
        <p14:creationId xmlns:p14="http://schemas.microsoft.com/office/powerpoint/2010/main" val="2473213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BB2D0112-E9C1-7E4E-8620-8725C10015BA}"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13071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6DEB7008-09D4-9D44-B354-350ACDACC37D}" type="datetime1">
              <a:rPr lang="en-US" altLang="en-US" smtClean="0"/>
              <a:pPr>
                <a:defRPr/>
              </a:pPr>
              <a:t>12/9/25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E7ACECE6-0DAF-0446-8465-A1C5BC4934FB}"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601980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999276A-8379-054E-B65B-DD1E012B1405}" type="datetime1">
              <a:rPr lang="en-US" altLang="en-US" smtClean="0"/>
              <a:pPr>
                <a:defRPr/>
              </a:pPr>
              <a:t>12/9/25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51FABBE-D2B7-054F-BE6B-E9AC1D84820F}" type="slidenum">
              <a:rPr lang="en-US" altLang="en-US" smtClean="0"/>
              <a:pPr>
                <a:defRPr/>
              </a:pPr>
              <a:t>‹#›</a:t>
            </a:fld>
            <a:endParaRPr lang="en-US" altLang="en-US"/>
          </a:p>
        </p:txBody>
      </p:sp>
    </p:spTree>
    <p:extLst>
      <p:ext uri="{BB962C8B-B14F-4D97-AF65-F5344CB8AC3E}">
        <p14:creationId xmlns:p14="http://schemas.microsoft.com/office/powerpoint/2010/main" val="117536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BB2D0112-E9C1-7E4E-8620-8725C10015BA}" type="datetime1">
              <a:rPr lang="en-US" altLang="en-US" smtClean="0"/>
              <a:pPr>
                <a:defRPr/>
              </a:pPr>
              <a:t>12/9/25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1570380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1CA5AE3D-5250-DF49-A5E0-923C0D9FCC94}" type="datetime1">
              <a:rPr lang="en-US" altLang="en-US" smtClean="0"/>
              <a:pPr>
                <a:defRPr/>
              </a:pPr>
              <a:t>12/9/25</a:t>
            </a:fld>
            <a:endParaRPr lang="en-US" altLang="en-US"/>
          </a:p>
        </p:txBody>
      </p:sp>
      <p:sp>
        <p:nvSpPr>
          <p:cNvPr id="10" name="Slide Number Placeholder 9"/>
          <p:cNvSpPr>
            <a:spLocks noGrp="1"/>
          </p:cNvSpPr>
          <p:nvPr>
            <p:ph type="sldNum" sz="quarter" idx="12"/>
          </p:nvPr>
        </p:nvSpPr>
        <p:spPr/>
        <p:txBody>
          <a:bodyPr/>
          <a:lstStyle/>
          <a:p>
            <a:pPr>
              <a:defRPr/>
            </a:pPr>
            <a:fld id="{21444DD2-15DB-5446-8C9A-9269593E2F72}" type="slidenum">
              <a:rPr lang="en-US" altLang="en-US" smtClean="0"/>
              <a:pPr>
                <a:defRPr/>
              </a:pPr>
              <a:t>‹#›</a:t>
            </a:fld>
            <a:endParaRPr lang="en-US" altLang="en-US"/>
          </a:p>
        </p:txBody>
      </p:sp>
    </p:spTree>
    <p:extLst>
      <p:ext uri="{BB962C8B-B14F-4D97-AF65-F5344CB8AC3E}">
        <p14:creationId xmlns:p14="http://schemas.microsoft.com/office/powerpoint/2010/main" val="3056570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AD46CEBB-9573-4547-B936-99BBBAFBCA24}"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03D1084-66D2-4C47-8922-32CCBAEA4667}" type="slidenum">
              <a:rPr lang="en-US" altLang="en-US" smtClean="0"/>
              <a:pPr>
                <a:defRPr/>
              </a:pPr>
              <a:t>‹#›</a:t>
            </a:fld>
            <a:endParaRPr lang="en-US" altLang="en-US"/>
          </a:p>
        </p:txBody>
      </p:sp>
    </p:spTree>
    <p:extLst>
      <p:ext uri="{BB962C8B-B14F-4D97-AF65-F5344CB8AC3E}">
        <p14:creationId xmlns:p14="http://schemas.microsoft.com/office/powerpoint/2010/main" val="118171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0AF480A-2EB4-BE4B-BE72-1C19BAAEEDEC}"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2954BC4-3E0C-3F49-BCDD-9467EF947C07}" type="slidenum">
              <a:rPr lang="en-US" altLang="en-US" smtClean="0"/>
              <a:pPr>
                <a:defRPr/>
              </a:pPr>
              <a:t>‹#›</a:t>
            </a:fld>
            <a:endParaRPr lang="en-US" altLang="en-US"/>
          </a:p>
        </p:txBody>
      </p:sp>
    </p:spTree>
    <p:extLst>
      <p:ext uri="{BB962C8B-B14F-4D97-AF65-F5344CB8AC3E}">
        <p14:creationId xmlns:p14="http://schemas.microsoft.com/office/powerpoint/2010/main" val="1160235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7302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68242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BB2D0112-E9C1-7E4E-8620-8725C10015BA}" type="datetime1">
              <a:rPr lang="en-US" altLang="en-US" smtClean="0"/>
              <a:pPr>
                <a:defRPr/>
              </a:pPr>
              <a:t>12/9/25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296832213"/>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9E42565-E2B6-EB4B-88CF-48BBB0DB8505}"/>
              </a:ext>
            </a:extLst>
          </p:cNvPr>
          <p:cNvSpPr>
            <a:spLocks noGrp="1" noChangeArrowheads="1"/>
          </p:cNvSpPr>
          <p:nvPr>
            <p:ph type="ctrTitle"/>
          </p:nvPr>
        </p:nvSpPr>
        <p:spPr/>
        <p:txBody>
          <a:bodyPr rtlCol="0">
            <a:normAutofit/>
          </a:bodyPr>
          <a:lstStyle/>
          <a:p>
            <a:pPr fontAlgn="auto">
              <a:spcAft>
                <a:spcPts val="0"/>
              </a:spcAft>
              <a:defRPr/>
            </a:pPr>
            <a:r>
              <a:rPr lang="en-US" dirty="0">
                <a:ea typeface="+mj-ea"/>
                <a:cs typeface="+mj-cs"/>
              </a:rPr>
              <a:t>Price patterns, charts and technical analysis: The momentum studies</a:t>
            </a:r>
          </a:p>
        </p:txBody>
      </p:sp>
      <p:sp>
        <p:nvSpPr>
          <p:cNvPr id="3075" name="Rectangle 3">
            <a:extLst>
              <a:ext uri="{FF2B5EF4-FFF2-40B4-BE49-F238E27FC236}">
                <a16:creationId xmlns:a16="http://schemas.microsoft.com/office/drawing/2014/main" id="{176C3B58-BCF3-144E-9389-E6100CEE3255}"/>
              </a:ext>
            </a:extLst>
          </p:cNvPr>
          <p:cNvSpPr>
            <a:spLocks noGrp="1" noChangeArrowheads="1"/>
          </p:cNvSpPr>
          <p:nvPr>
            <p:ph type="subTitle" idx="1"/>
          </p:nvPr>
        </p:nvSpPr>
        <p:spPr/>
        <p:txBody>
          <a:bodyPr rtlCol="0"/>
          <a:lstStyle/>
          <a:p>
            <a:pPr fontAlgn="auto">
              <a:spcAft>
                <a:spcPts val="0"/>
              </a:spcAft>
              <a:buFont typeface="Arial"/>
              <a:buNone/>
              <a:defRPr/>
            </a:pPr>
            <a:r>
              <a:rPr lang="en-US" dirty="0">
                <a:ea typeface="+mn-ea"/>
                <a:cs typeface="+mn-cs"/>
              </a:rPr>
              <a:t>The Pricing Game!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C38C08A4-D80B-BF40-A97C-842541BAF889}"/>
              </a:ext>
            </a:extLst>
          </p:cNvPr>
          <p:cNvSpPr>
            <a:spLocks noGrp="1"/>
          </p:cNvSpPr>
          <p:nvPr>
            <p:ph type="title"/>
          </p:nvPr>
        </p:nvSpPr>
        <p:spPr/>
        <p:txBody>
          <a:bodyPr/>
          <a:lstStyle/>
          <a:p>
            <a:r>
              <a:rPr lang="en-US" altLang="en-US"/>
              <a:t>The Random Walk Hypothesis</a:t>
            </a:r>
          </a:p>
        </p:txBody>
      </p:sp>
      <p:graphicFrame>
        <p:nvGraphicFramePr>
          <p:cNvPr id="3074" name="Object 3">
            <a:extLst>
              <a:ext uri="{FF2B5EF4-FFF2-40B4-BE49-F238E27FC236}">
                <a16:creationId xmlns:a16="http://schemas.microsoft.com/office/drawing/2014/main" id="{B42E7200-F2DD-724E-B9CE-AD65C06F9496}"/>
              </a:ext>
            </a:extLst>
          </p:cNvPr>
          <p:cNvGraphicFramePr>
            <a:graphicFrameLocks noGrp="1" noChangeAspect="1"/>
          </p:cNvGraphicFramePr>
          <p:nvPr>
            <p:ph idx="1"/>
            <p:extLst>
              <p:ext uri="{D42A27DB-BD31-4B8C-83A1-F6EECF244321}">
                <p14:modId xmlns:p14="http://schemas.microsoft.com/office/powerpoint/2010/main" val="1516681699"/>
              </p:ext>
            </p:extLst>
          </p:nvPr>
        </p:nvGraphicFramePr>
        <p:xfrm>
          <a:off x="685800" y="1838938"/>
          <a:ext cx="7874640" cy="4028462"/>
        </p:xfrm>
        <a:graphic>
          <a:graphicData uri="http://schemas.openxmlformats.org/presentationml/2006/ole">
            <mc:AlternateContent xmlns:mc="http://schemas.openxmlformats.org/markup-compatibility/2006">
              <mc:Choice xmlns:v="urn:schemas-microsoft-com:vml" Requires="v">
                <p:oleObj name="Document" r:id="rId3" imgW="5486400" imgH="2806700" progId="Word.Document.8">
                  <p:embed/>
                </p:oleObj>
              </mc:Choice>
              <mc:Fallback>
                <p:oleObj name="Document" r:id="rId3" imgW="5486400" imgH="28067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838938"/>
                        <a:ext cx="7874640" cy="4028462"/>
                      </a:xfrm>
                      <a:prstGeom prst="rect">
                        <a:avLst/>
                      </a:prstGeom>
                      <a:noFill/>
                      <a:ln>
                        <a:noFill/>
                      </a:ln>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68B4DAED-3C9F-5144-A515-22F8810F44B0}"/>
              </a:ext>
            </a:extLst>
          </p:cNvPr>
          <p:cNvSpPr>
            <a:spLocks noGrp="1"/>
          </p:cNvSpPr>
          <p:nvPr>
            <p:ph type="title"/>
          </p:nvPr>
        </p:nvSpPr>
        <p:spPr/>
        <p:txBody>
          <a:bodyPr/>
          <a:lstStyle/>
          <a:p>
            <a:r>
              <a:rPr lang="en-US" altLang="en-US"/>
              <a:t>The Basis for Price Patterns</a:t>
            </a:r>
          </a:p>
        </p:txBody>
      </p:sp>
      <p:sp>
        <p:nvSpPr>
          <p:cNvPr id="4098" name="Rectangle 3">
            <a:extLst>
              <a:ext uri="{FF2B5EF4-FFF2-40B4-BE49-F238E27FC236}">
                <a16:creationId xmlns:a16="http://schemas.microsoft.com/office/drawing/2014/main" id="{2E13FD86-112A-2B4C-9B84-F66FA38E12BF}"/>
              </a:ext>
            </a:extLst>
          </p:cNvPr>
          <p:cNvSpPr>
            <a:spLocks noGrp="1"/>
          </p:cNvSpPr>
          <p:nvPr>
            <p:ph idx="1"/>
          </p:nvPr>
        </p:nvSpPr>
        <p:spPr/>
        <p:txBody>
          <a:bodyPr/>
          <a:lstStyle/>
          <a:p>
            <a:r>
              <a:rPr lang="en-US" altLang="en-US" dirty="0"/>
              <a:t>Investors are </a:t>
            </a:r>
            <a:r>
              <a:rPr lang="en-US" altLang="en-US" b="1" dirty="0"/>
              <a:t>not always rational in the way they set expectations</a:t>
            </a:r>
            <a:r>
              <a:rPr lang="en-US" altLang="en-US" dirty="0"/>
              <a:t>. </a:t>
            </a:r>
          </a:p>
          <a:p>
            <a:pPr lvl="1"/>
            <a:r>
              <a:rPr lang="en-US" altLang="en-US" dirty="0"/>
              <a:t>These irrationalities may lead to expectations being set too low for some assets at some times and too high for other assets at other times. </a:t>
            </a:r>
          </a:p>
          <a:p>
            <a:pPr lvl="1"/>
            <a:r>
              <a:rPr lang="en-US" altLang="en-US" dirty="0"/>
              <a:t>Thus, the next piece of information is more likely to contain good news for the first asset and bad news for the second. </a:t>
            </a:r>
          </a:p>
          <a:p>
            <a:r>
              <a:rPr lang="en-US" altLang="en-US" b="1" dirty="0"/>
              <a:t>Price changes themselves may provide information to markets</a:t>
            </a:r>
            <a:r>
              <a:rPr lang="en-US" altLang="en-US" dirty="0"/>
              <a:t>. Thus, the fact that a stock has gone up strongly the last four days may be viewed as good news by investors, making it more likely that the price will go up today then down.</a:t>
            </a:r>
          </a:p>
          <a:p>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5AAE358-9720-F946-90C0-3814780A2623}"/>
              </a:ext>
            </a:extLst>
          </p:cNvPr>
          <p:cNvSpPr>
            <a:spLocks noGrp="1" noChangeArrowheads="1"/>
          </p:cNvSpPr>
          <p:nvPr>
            <p:ph type="title"/>
          </p:nvPr>
        </p:nvSpPr>
        <p:spPr/>
        <p:txBody>
          <a:bodyPr/>
          <a:lstStyle/>
          <a:p>
            <a:r>
              <a:rPr lang="en-US"/>
              <a:t>The Empirical Evidence on Price Patterns</a:t>
            </a:r>
          </a:p>
        </p:txBody>
      </p:sp>
      <p:sp>
        <p:nvSpPr>
          <p:cNvPr id="8195" name="Rectangle 3">
            <a:extLst>
              <a:ext uri="{FF2B5EF4-FFF2-40B4-BE49-F238E27FC236}">
                <a16:creationId xmlns:a16="http://schemas.microsoft.com/office/drawing/2014/main" id="{FD7D08DB-65F3-C441-B91E-D0F987695B5D}"/>
              </a:ext>
            </a:extLst>
          </p:cNvPr>
          <p:cNvSpPr>
            <a:spLocks noGrp="1" noChangeArrowheads="1"/>
          </p:cNvSpPr>
          <p:nvPr>
            <p:ph idx="1"/>
          </p:nvPr>
        </p:nvSpPr>
        <p:spPr/>
        <p:txBody>
          <a:bodyPr/>
          <a:lstStyle/>
          <a:p>
            <a:r>
              <a:rPr lang="en-US" dirty="0"/>
              <a:t>Investors have </a:t>
            </a:r>
            <a:r>
              <a:rPr lang="en-US" b="1" dirty="0"/>
              <a:t>used price charts and price patterns as tools for predicting future price movements for as long as there have been financial markets</a:t>
            </a:r>
            <a:r>
              <a:rPr lang="en-US" dirty="0"/>
              <a:t>. </a:t>
            </a:r>
          </a:p>
          <a:p>
            <a:r>
              <a:rPr lang="en-US" dirty="0"/>
              <a:t>The first studies of market efficiency focused on computing the correlation in price changes over time, to see if in fact such predictions were feasible. </a:t>
            </a:r>
          </a:p>
          <a:p>
            <a:pPr lvl="1"/>
            <a:r>
              <a:rPr lang="en-US" b="1" dirty="0"/>
              <a:t>Positive correlation</a:t>
            </a:r>
            <a:r>
              <a:rPr lang="en-US" dirty="0"/>
              <a:t>: Price momentum</a:t>
            </a:r>
          </a:p>
          <a:p>
            <a:pPr lvl="1"/>
            <a:r>
              <a:rPr lang="en-US" b="1" dirty="0"/>
              <a:t>Negative correlation</a:t>
            </a:r>
            <a:r>
              <a:rPr lang="en-US" dirty="0"/>
              <a:t>: Price reversal</a:t>
            </a:r>
          </a:p>
          <a:p>
            <a:r>
              <a:rPr lang="en-US" dirty="0"/>
              <a:t>Evidence on price behavior can be classified into four classes</a:t>
            </a:r>
          </a:p>
          <a:p>
            <a:pPr lvl="1"/>
            <a:r>
              <a:rPr lang="en-US" dirty="0"/>
              <a:t>Studies that looks at the </a:t>
            </a:r>
            <a:r>
              <a:rPr lang="en-US" b="1" dirty="0"/>
              <a:t>really short term </a:t>
            </a:r>
            <a:r>
              <a:rPr lang="en-US" dirty="0"/>
              <a:t>(minutes &amp; Hours)</a:t>
            </a:r>
          </a:p>
          <a:p>
            <a:pPr lvl="1"/>
            <a:r>
              <a:rPr lang="en-US" dirty="0"/>
              <a:t>Studies that focus on </a:t>
            </a:r>
            <a:r>
              <a:rPr lang="en-US" b="1" dirty="0"/>
              <a:t>short-term</a:t>
            </a:r>
            <a:r>
              <a:rPr lang="en-US" dirty="0"/>
              <a:t> (Daily &amp; Weekly price movements)</a:t>
            </a:r>
          </a:p>
          <a:p>
            <a:pPr lvl="1"/>
            <a:r>
              <a:rPr lang="en-US" dirty="0"/>
              <a:t>Studies that look at </a:t>
            </a:r>
            <a:r>
              <a:rPr lang="en-US" b="1" dirty="0"/>
              <a:t>medium term </a:t>
            </a:r>
            <a:r>
              <a:rPr lang="en-US" dirty="0"/>
              <a:t>(many months or yearly)</a:t>
            </a:r>
          </a:p>
          <a:p>
            <a:pPr lvl="1"/>
            <a:r>
              <a:rPr lang="en-US" dirty="0"/>
              <a:t>Studies that examine the </a:t>
            </a:r>
            <a:r>
              <a:rPr lang="en-US" b="1" dirty="0"/>
              <a:t>long term</a:t>
            </a:r>
            <a:r>
              <a:rPr lang="en-US" dirty="0"/>
              <a:t> (five-year returns)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B3104-6F97-864B-A68F-FA19BA7851E7}"/>
              </a:ext>
            </a:extLst>
          </p:cNvPr>
          <p:cNvSpPr>
            <a:spLocks noGrp="1"/>
          </p:cNvSpPr>
          <p:nvPr>
            <p:ph type="title"/>
          </p:nvPr>
        </p:nvSpPr>
        <p:spPr/>
        <p:txBody>
          <a:bodyPr/>
          <a:lstStyle/>
          <a:p>
            <a:r>
              <a:rPr lang="en-US" dirty="0"/>
              <a:t>1. Serial Correlation in really short-term returns (minutes &amp; hours)</a:t>
            </a:r>
          </a:p>
        </p:txBody>
      </p:sp>
      <p:sp>
        <p:nvSpPr>
          <p:cNvPr id="6146" name="Content Placeholder 2">
            <a:extLst>
              <a:ext uri="{FF2B5EF4-FFF2-40B4-BE49-F238E27FC236}">
                <a16:creationId xmlns:a16="http://schemas.microsoft.com/office/drawing/2014/main" id="{D6DF6BFC-CA4E-4C45-9EB9-B1DC877B6D68}"/>
              </a:ext>
            </a:extLst>
          </p:cNvPr>
          <p:cNvSpPr>
            <a:spLocks noGrp="1"/>
          </p:cNvSpPr>
          <p:nvPr>
            <p:ph idx="1"/>
          </p:nvPr>
        </p:nvSpPr>
        <p:spPr/>
        <p:txBody>
          <a:bodyPr>
            <a:normAutofit fontScale="92500" lnSpcReduction="10000"/>
          </a:bodyPr>
          <a:lstStyle/>
          <a:p>
            <a:r>
              <a:rPr lang="en-US" altLang="en-US" b="1" dirty="0"/>
              <a:t>Market microstructure effect</a:t>
            </a:r>
            <a:r>
              <a:rPr lang="en-US" altLang="en-US" dirty="0"/>
              <a:t>: The general consensus of studies in really short-term returns (minutes, hours) is that there is very low serial correlation, with two structural effects:</a:t>
            </a:r>
          </a:p>
          <a:p>
            <a:pPr lvl="1"/>
            <a:r>
              <a:rPr lang="en-US" altLang="en-US" b="1" dirty="0"/>
              <a:t>Market liquidity effect</a:t>
            </a:r>
            <a:r>
              <a:rPr lang="en-US" altLang="en-US" dirty="0"/>
              <a:t>: If markets are not liquid, you will see positive serial correlation in index returns. </a:t>
            </a:r>
          </a:p>
          <a:p>
            <a:pPr lvl="1"/>
            <a:r>
              <a:rPr lang="en-US" altLang="en-US" b="1" dirty="0"/>
              <a:t>Bid-ask spread effect</a:t>
            </a:r>
            <a:r>
              <a:rPr lang="en-US" altLang="en-US" dirty="0"/>
              <a:t>: The bid-ask spread creates a bias in the opposite direction, if transactions prices are used to compute returns, since prices have a equal chance of ending up at the bid or the ask price. The bounce that this induces in prices will result in negative serial correlations in returns.</a:t>
            </a:r>
          </a:p>
          <a:p>
            <a:r>
              <a:rPr lang="en-US" altLang="en-US" b="1" dirty="0"/>
              <a:t>Speed and Scale</a:t>
            </a:r>
            <a:r>
              <a:rPr lang="en-US" altLang="en-US" dirty="0"/>
              <a:t>: To make money of these serial correlations, you have to trade fast, at low cost and in large quantities. Increasingly, computers are beating human beings at this game (high frequency trading, for instance). </a:t>
            </a:r>
          </a:p>
          <a:p>
            <a:r>
              <a:rPr lang="en-US" altLang="en-US" b="1" dirty="0"/>
              <a:t>Imitated quickly</a:t>
            </a:r>
            <a:r>
              <a:rPr lang="en-US" altLang="en-US" dirty="0"/>
              <a:t>: That said, even these computer-based trading strategies run out of steam quickly, since there are always more powerful computers out there.</a:t>
            </a:r>
          </a:p>
          <a:p>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E444D-4D82-854D-9FD2-18FA93DEA67D}"/>
              </a:ext>
            </a:extLst>
          </p:cNvPr>
          <p:cNvSpPr>
            <a:spLocks noGrp="1"/>
          </p:cNvSpPr>
          <p:nvPr>
            <p:ph type="title"/>
          </p:nvPr>
        </p:nvSpPr>
        <p:spPr/>
        <p:txBody>
          <a:bodyPr>
            <a:normAutofit fontScale="90000"/>
          </a:bodyPr>
          <a:lstStyle/>
          <a:p>
            <a:r>
              <a:rPr lang="en-US" dirty="0"/>
              <a:t>2. Serial correlation in the short term (days): Daily Return Predictability from 1926-2018</a:t>
            </a:r>
          </a:p>
        </p:txBody>
      </p:sp>
      <p:sp>
        <p:nvSpPr>
          <p:cNvPr id="5" name="Content Placeholder 4">
            <a:extLst>
              <a:ext uri="{FF2B5EF4-FFF2-40B4-BE49-F238E27FC236}">
                <a16:creationId xmlns:a16="http://schemas.microsoft.com/office/drawing/2014/main" id="{F3280F66-F93E-6BD0-5AD6-45D0AED4D55E}"/>
              </a:ext>
            </a:extLst>
          </p:cNvPr>
          <p:cNvSpPr>
            <a:spLocks noGrp="1"/>
          </p:cNvSpPr>
          <p:nvPr>
            <p:ph idx="1"/>
          </p:nvPr>
        </p:nvSpPr>
        <p:spPr/>
        <p:txBody>
          <a:bodyPr/>
          <a:lstStyle/>
          <a:p>
            <a:r>
              <a:rPr lang="en-US" dirty="0"/>
              <a:t>If there is serial correlation in daily returns, it tends to be small and not easily exploitable by investors. </a:t>
            </a:r>
          </a:p>
          <a:p>
            <a:r>
              <a:rPr lang="en-US" dirty="0"/>
              <a:t>There are some recent studies that find evidence of serial correlation in returns over short time periods, but the correlation is different for high-volume and low-volume stocks. </a:t>
            </a:r>
          </a:p>
          <a:p>
            <a:pPr lvl="1"/>
            <a:r>
              <a:rPr lang="en-US" dirty="0"/>
              <a:t>With high-volume stocks, stock prices are more likely to reverse themselves over short periods (i.e., have negative serial correlation). </a:t>
            </a:r>
          </a:p>
          <a:p>
            <a:pPr lvl="1"/>
            <a:r>
              <a:rPr lang="en-US" dirty="0"/>
              <a:t>With low-volume stocks, stock prices are more likely to continue to move in the same direction (i.e., have positive serial correlation). </a:t>
            </a:r>
          </a:p>
          <a:p>
            <a:pPr lvl="1"/>
            <a:r>
              <a:rPr lang="en-US" dirty="0"/>
              <a:t>None of these studies suggest that you can make money of these correlations.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40CF-AB9A-AB42-BCE1-7C51DD151447}"/>
              </a:ext>
            </a:extLst>
          </p:cNvPr>
          <p:cNvSpPr>
            <a:spLocks noGrp="1"/>
          </p:cNvSpPr>
          <p:nvPr>
            <p:ph type="title"/>
          </p:nvPr>
        </p:nvSpPr>
        <p:spPr/>
        <p:txBody>
          <a:bodyPr rtlCol="0">
            <a:normAutofit/>
          </a:bodyPr>
          <a:lstStyle/>
          <a:p>
            <a:pPr fontAlgn="auto">
              <a:spcAft>
                <a:spcPts val="0"/>
              </a:spcAft>
              <a:defRPr/>
            </a:pPr>
            <a:r>
              <a:rPr lang="en-US" dirty="0">
                <a:ea typeface="+mj-ea"/>
                <a:cs typeface="+mj-cs"/>
              </a:rPr>
              <a:t>3. Serial correlation in the medium term: Many months or a year</a:t>
            </a:r>
          </a:p>
        </p:txBody>
      </p:sp>
      <p:sp>
        <p:nvSpPr>
          <p:cNvPr id="8194" name="Content Placeholder 2">
            <a:extLst>
              <a:ext uri="{FF2B5EF4-FFF2-40B4-BE49-F238E27FC236}">
                <a16:creationId xmlns:a16="http://schemas.microsoft.com/office/drawing/2014/main" id="{84DEE8FA-5B16-5941-8FE5-D5E9AD0859D0}"/>
              </a:ext>
            </a:extLst>
          </p:cNvPr>
          <p:cNvSpPr>
            <a:spLocks noGrp="1"/>
          </p:cNvSpPr>
          <p:nvPr>
            <p:ph idx="1"/>
          </p:nvPr>
        </p:nvSpPr>
        <p:spPr/>
        <p:txBody>
          <a:bodyPr/>
          <a:lstStyle/>
          <a:p>
            <a:pPr>
              <a:lnSpc>
                <a:spcPct val="80000"/>
              </a:lnSpc>
            </a:pPr>
            <a:r>
              <a:rPr lang="en-US" altLang="en-US" sz="2200" u="sng" dirty="0">
                <a:ea typeface="ＭＳ Ｐゴシック" panose="020B0600070205080204" pitchFamily="34" charset="-128"/>
              </a:rPr>
              <a:t>Positive correlation</a:t>
            </a:r>
            <a:r>
              <a:rPr lang="en-US" altLang="en-US" sz="2200" dirty="0">
                <a:ea typeface="ＭＳ Ｐゴシック" panose="020B0600070205080204" pitchFamily="34" charset="-128"/>
              </a:rPr>
              <a:t>: When time is defined as many months or a year, rather than a single month, there seems to be a tendency towards positive serial correlation. </a:t>
            </a:r>
          </a:p>
          <a:p>
            <a:pPr>
              <a:lnSpc>
                <a:spcPct val="80000"/>
              </a:lnSpc>
            </a:pPr>
            <a:r>
              <a:rPr lang="en-US" altLang="en-US" sz="2200" u="sng" dirty="0">
                <a:ea typeface="ＭＳ Ｐゴシック" panose="020B0600070205080204" pitchFamily="34" charset="-128"/>
              </a:rPr>
              <a:t>Momentum effect</a:t>
            </a:r>
            <a:r>
              <a:rPr lang="en-US" altLang="en-US" sz="2200" dirty="0">
                <a:ea typeface="ＭＳ Ｐゴシック" panose="020B0600070205080204" pitchFamily="34" charset="-128"/>
              </a:rPr>
              <a:t>: </a:t>
            </a:r>
            <a:r>
              <a:rPr lang="en-US" altLang="en-US" sz="2200" dirty="0" err="1">
                <a:ea typeface="ＭＳ Ｐゴシック" panose="020B0600070205080204" pitchFamily="34" charset="-128"/>
              </a:rPr>
              <a:t>Jegadeesh</a:t>
            </a:r>
            <a:r>
              <a:rPr lang="en-US" altLang="en-US" sz="2200" dirty="0">
                <a:ea typeface="ＭＳ Ｐゴシック" panose="020B0600070205080204" pitchFamily="34" charset="-128"/>
              </a:rPr>
              <a:t> and Titman present evidence of what they call “price momentum” in stock prices over time periods of several months – stocks that have gone up in the last six months tend to continue to go up whereas stocks that have gone down in the last six months tend to continue to go down.</a:t>
            </a:r>
          </a:p>
          <a:p>
            <a:pPr>
              <a:lnSpc>
                <a:spcPct val="80000"/>
              </a:lnSpc>
            </a:pPr>
            <a:r>
              <a:rPr lang="en-US" altLang="en-US" sz="2200" u="sng" dirty="0">
                <a:ea typeface="ＭＳ Ｐゴシック" panose="020B0600070205080204" pitchFamily="34" charset="-128"/>
              </a:rPr>
              <a:t>Evidence</a:t>
            </a:r>
            <a:r>
              <a:rPr lang="en-US" altLang="en-US" sz="2200" dirty="0">
                <a:ea typeface="ＭＳ Ｐゴシック" panose="020B0600070205080204" pitchFamily="34" charset="-128"/>
              </a:rPr>
              <a:t>: Between 1945 and 2010, if you classified stocks into deciles based upon price performance over the previous year, </a:t>
            </a:r>
            <a:r>
              <a:rPr lang="en-US" altLang="en-US" sz="2200" i="1" dirty="0">
                <a:ea typeface="ＭＳ Ｐゴシック" panose="020B0600070205080204" pitchFamily="34" charset="-128"/>
              </a:rPr>
              <a:t>the annual return you would have generated by buying the stocks in the the top decile and held for the next year was 16.5% higher than the return you would have earned on the stocks in the bottom decile</a:t>
            </a:r>
            <a:r>
              <a:rPr lang="en-US" altLang="en-US" sz="2200" dirty="0">
                <a:ea typeface="ＭＳ Ｐゴシック" panose="020B0600070205080204" pitchFamily="34" charset="-128"/>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BCEC2-5735-DD41-8DE1-BFB166E22487}"/>
              </a:ext>
            </a:extLst>
          </p:cNvPr>
          <p:cNvSpPr>
            <a:spLocks noGrp="1"/>
          </p:cNvSpPr>
          <p:nvPr>
            <p:ph type="title"/>
          </p:nvPr>
        </p:nvSpPr>
        <p:spPr/>
        <p:txBody>
          <a:bodyPr rtlCol="0">
            <a:normAutofit/>
          </a:bodyPr>
          <a:lstStyle/>
          <a:p>
            <a:pPr fontAlgn="auto">
              <a:spcAft>
                <a:spcPts val="0"/>
              </a:spcAft>
              <a:defRPr/>
            </a:pPr>
            <a:r>
              <a:rPr lang="en-US" dirty="0">
                <a:ea typeface="+mj-ea"/>
                <a:cs typeface="+mj-cs"/>
              </a:rPr>
              <a:t>Annual returns from momentum classes</a:t>
            </a:r>
          </a:p>
        </p:txBody>
      </p:sp>
      <p:pic>
        <p:nvPicPr>
          <p:cNvPr id="5" name="Content Placeholder 4">
            <a:extLst>
              <a:ext uri="{FF2B5EF4-FFF2-40B4-BE49-F238E27FC236}">
                <a16:creationId xmlns:a16="http://schemas.microsoft.com/office/drawing/2014/main" id="{33E5B8B2-C865-88B3-9297-3848B84F6E68}"/>
              </a:ext>
            </a:extLst>
          </p:cNvPr>
          <p:cNvPicPr>
            <a:picLocks noGrp="1" noChangeAspect="1"/>
          </p:cNvPicPr>
          <p:nvPr>
            <p:ph idx="1"/>
          </p:nvPr>
        </p:nvPicPr>
        <p:blipFill>
          <a:blip r:embed="rId2"/>
          <a:stretch>
            <a:fillRect/>
          </a:stretch>
        </p:blipFill>
        <p:spPr>
          <a:xfrm>
            <a:off x="1411472" y="1752600"/>
            <a:ext cx="6321055" cy="441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911C2DB1-874E-594D-8074-F2658C90C1DC}"/>
              </a:ext>
            </a:extLst>
          </p:cNvPr>
          <p:cNvSpPr>
            <a:spLocks noGrp="1"/>
          </p:cNvSpPr>
          <p:nvPr>
            <p:ph type="title"/>
          </p:nvPr>
        </p:nvSpPr>
        <p:spPr/>
        <p:txBody>
          <a:bodyPr/>
          <a:lstStyle/>
          <a:p>
            <a:r>
              <a:rPr lang="en-US" altLang="en-US"/>
              <a:t>More “evidence” on momentum</a:t>
            </a:r>
          </a:p>
        </p:txBody>
      </p:sp>
      <p:sp>
        <p:nvSpPr>
          <p:cNvPr id="3" name="Content Placeholder 2">
            <a:extLst>
              <a:ext uri="{FF2B5EF4-FFF2-40B4-BE49-F238E27FC236}">
                <a16:creationId xmlns:a16="http://schemas.microsoft.com/office/drawing/2014/main" id="{57B72AF1-B626-A749-BCEF-6E9852F06F97}"/>
              </a:ext>
            </a:extLst>
          </p:cNvPr>
          <p:cNvSpPr>
            <a:spLocks noGrp="1"/>
          </p:cNvSpPr>
          <p:nvPr>
            <p:ph idx="1"/>
          </p:nvPr>
        </p:nvSpPr>
        <p:spPr/>
        <p:txBody>
          <a:bodyPr>
            <a:normAutofit fontScale="92500" lnSpcReduction="10000"/>
          </a:bodyPr>
          <a:lstStyle/>
          <a:p>
            <a:r>
              <a:rPr lang="en-US" altLang="en-US" b="1" dirty="0"/>
              <a:t>Volume effect</a:t>
            </a:r>
            <a:r>
              <a:rPr lang="en-US" altLang="en-US" dirty="0"/>
              <a:t>: Momentum accompanied by higher trading volume is stronger and more sustained than momentum with low trading volume.</a:t>
            </a:r>
          </a:p>
          <a:p>
            <a:r>
              <a:rPr lang="en-US" altLang="en-US" b="1" dirty="0"/>
              <a:t>Size effect</a:t>
            </a:r>
            <a:r>
              <a:rPr lang="en-US" altLang="en-US" dirty="0"/>
              <a:t>:  While earlier studies suggest that momentum is stronger at small market cap companies, a more recent study that looks at US stocks from 1926 to 2009 finds the relationship to be a weak one, though it does confirm that there are sub periods where momentum and firm size are correlated.</a:t>
            </a:r>
          </a:p>
          <a:p>
            <a:r>
              <a:rPr lang="en-US" altLang="en-US" b="1" dirty="0"/>
              <a:t>Upside vs Downside</a:t>
            </a:r>
            <a:r>
              <a:rPr lang="en-US" altLang="en-US" dirty="0"/>
              <a:t>: The conclusions seem to vary, depending on the time period examined, with upside momentum dominating over very long time periods (1926-2009) and downside momentum winning out over some sub-periods (1980-1996).</a:t>
            </a:r>
          </a:p>
          <a:p>
            <a:r>
              <a:rPr lang="en-US" altLang="en-US" b="1" dirty="0"/>
              <a:t>Growth effect</a:t>
            </a:r>
            <a:r>
              <a:rPr lang="en-US" altLang="en-US" dirty="0"/>
              <a:t>: Price momentum is more sustained and stronger for higher growth companies with higher price to book ratios than for more mature companies with lower price to book ratios.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D50ED58B-BAF4-3B4C-B0A9-204BEBAEB084}"/>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4. Long Term Serial Correlation: Over many years</a:t>
            </a:r>
          </a:p>
        </p:txBody>
      </p:sp>
      <p:pic>
        <p:nvPicPr>
          <p:cNvPr id="11266" name="Picture 4">
            <a:extLst>
              <a:ext uri="{FF2B5EF4-FFF2-40B4-BE49-F238E27FC236}">
                <a16:creationId xmlns:a16="http://schemas.microsoft.com/office/drawing/2014/main" id="{2F972FD5-5664-0848-852B-D30DBABC44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12775" y="1589088"/>
            <a:ext cx="7388225" cy="504031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C851-EC7D-3A49-A682-BC8617FB6DB0}"/>
              </a:ext>
            </a:extLst>
          </p:cNvPr>
          <p:cNvSpPr>
            <a:spLocks noGrp="1"/>
          </p:cNvSpPr>
          <p:nvPr>
            <p:ph type="title"/>
          </p:nvPr>
        </p:nvSpPr>
        <p:spPr/>
        <p:txBody>
          <a:bodyPr>
            <a:normAutofit/>
          </a:bodyPr>
          <a:lstStyle/>
          <a:p>
            <a:pPr>
              <a:defRPr/>
            </a:pPr>
            <a:r>
              <a:rPr lang="en-US" altLang="en-US" sz="4000">
                <a:ea typeface="ＭＳ Ｐゴシック" panose="020B0600070205080204" pitchFamily="34" charset="-128"/>
              </a:rPr>
              <a:t>The tipping point… Momentum works, until it does not..</a:t>
            </a:r>
          </a:p>
        </p:txBody>
      </p:sp>
      <p:pic>
        <p:nvPicPr>
          <p:cNvPr id="5" name="Content Placeholder 4">
            <a:extLst>
              <a:ext uri="{FF2B5EF4-FFF2-40B4-BE49-F238E27FC236}">
                <a16:creationId xmlns:a16="http://schemas.microsoft.com/office/drawing/2014/main" id="{35B27F53-B692-0C5E-E3C1-54626925164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600" y="1851063"/>
            <a:ext cx="6934200" cy="45223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CD4F2248-EE54-FA46-9CA1-FAA80F43D828}"/>
              </a:ext>
            </a:extLst>
          </p:cNvPr>
          <p:cNvSpPr>
            <a:spLocks noGrp="1"/>
          </p:cNvSpPr>
          <p:nvPr>
            <p:ph type="title"/>
          </p:nvPr>
        </p:nvSpPr>
        <p:spPr/>
        <p:txBody>
          <a:bodyPr/>
          <a:lstStyle/>
          <a:p>
            <a:r>
              <a:rPr lang="en-US" altLang="en-US">
                <a:ea typeface="ＭＳ Ｐゴシック" panose="020B0600070205080204" pitchFamily="34" charset="-128"/>
              </a:rPr>
              <a:t>Extreme Momentum: Bubbles..</a:t>
            </a:r>
          </a:p>
        </p:txBody>
      </p:sp>
      <p:sp>
        <p:nvSpPr>
          <p:cNvPr id="3" name="Content Placeholder 2">
            <a:extLst>
              <a:ext uri="{FF2B5EF4-FFF2-40B4-BE49-F238E27FC236}">
                <a16:creationId xmlns:a16="http://schemas.microsoft.com/office/drawing/2014/main" id="{1AE73334-F165-A74F-854B-C5192EDFE6C7}"/>
              </a:ext>
            </a:extLst>
          </p:cNvPr>
          <p:cNvSpPr>
            <a:spLocks noGrp="1"/>
          </p:cNvSpPr>
          <p:nvPr>
            <p:ph idx="1"/>
          </p:nvPr>
        </p:nvSpPr>
        <p:spPr/>
        <p:txBody>
          <a:bodyPr rtlCol="0">
            <a:normAutofit/>
          </a:bodyPr>
          <a:lstStyle/>
          <a:p>
            <a:pPr fontAlgn="auto">
              <a:spcAft>
                <a:spcPts val="0"/>
              </a:spcAft>
              <a:buFont typeface="Arial"/>
              <a:buChar char="•"/>
              <a:defRPr/>
            </a:pPr>
            <a:r>
              <a:rPr lang="en-US" dirty="0">
                <a:ea typeface="+mn-ea"/>
                <a:cs typeface="+mn-cs"/>
              </a:rPr>
              <a:t>Looking at the evidence on price patterns, </a:t>
            </a:r>
            <a:r>
              <a:rPr lang="en-US" b="1" dirty="0">
                <a:ea typeface="+mn-ea"/>
                <a:cs typeface="+mn-cs"/>
              </a:rPr>
              <a:t>there is evidence of both price momentum (in the medium term) and price reversal (in the short and really long term)</a:t>
            </a:r>
            <a:r>
              <a:rPr lang="en-US" dirty="0">
                <a:ea typeface="+mn-ea"/>
                <a:cs typeface="+mn-cs"/>
              </a:rPr>
              <a:t>. </a:t>
            </a:r>
          </a:p>
          <a:p>
            <a:pPr fontAlgn="auto">
              <a:spcAft>
                <a:spcPts val="0"/>
              </a:spcAft>
              <a:buFont typeface="Arial"/>
              <a:buChar char="•"/>
              <a:defRPr/>
            </a:pPr>
            <a:r>
              <a:rPr lang="en-US" dirty="0">
                <a:ea typeface="+mn-ea"/>
                <a:cs typeface="+mn-cs"/>
              </a:rPr>
              <a:t>Read together, you have the </a:t>
            </a:r>
            <a:r>
              <a:rPr lang="en-US" b="1" dirty="0">
                <a:ea typeface="+mn-ea"/>
                <a:cs typeface="+mn-cs"/>
              </a:rPr>
              <a:t>basis for price bubbles</a:t>
            </a:r>
            <a:r>
              <a:rPr lang="en-US" dirty="0">
                <a:ea typeface="+mn-ea"/>
                <a:cs typeface="+mn-cs"/>
              </a:rPr>
              <a:t>: the momentum creates the bubble, and the crash represents the reversal. </a:t>
            </a:r>
          </a:p>
          <a:p>
            <a:pPr fontAlgn="auto">
              <a:spcAft>
                <a:spcPts val="0"/>
              </a:spcAft>
              <a:buFont typeface="Arial"/>
              <a:buChar char="•"/>
              <a:defRPr/>
            </a:pPr>
            <a:r>
              <a:rPr lang="en-US" dirty="0">
                <a:ea typeface="+mn-ea"/>
                <a:cs typeface="+mn-cs"/>
              </a:rPr>
              <a:t>Through the centuries, </a:t>
            </a:r>
            <a:r>
              <a:rPr lang="en-US" b="1" dirty="0">
                <a:ea typeface="+mn-ea"/>
                <a:cs typeface="+mn-cs"/>
              </a:rPr>
              <a:t>markets have boomed and busted</a:t>
            </a:r>
            <a:r>
              <a:rPr lang="en-US" dirty="0">
                <a:ea typeface="+mn-ea"/>
                <a:cs typeface="+mn-cs"/>
              </a:rPr>
              <a:t>, and in the aftermath of every bust, irrational investors have been blamed for the crash.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C37329E-72E8-2D44-B1CB-A2FCADF66B90}"/>
              </a:ext>
            </a:extLst>
          </p:cNvPr>
          <p:cNvSpPr>
            <a:spLocks noGrp="1"/>
          </p:cNvSpPr>
          <p:nvPr>
            <p:ph type="title"/>
          </p:nvPr>
        </p:nvSpPr>
        <p:spPr/>
        <p:txBody>
          <a:bodyPr/>
          <a:lstStyle/>
          <a:p>
            <a:r>
              <a:rPr lang="en-US" altLang="en-US">
                <a:ea typeface="ＭＳ Ｐゴシック" panose="020B0600070205080204" pitchFamily="34" charset="-128"/>
              </a:rPr>
              <a:t>Blooper versus Bubble</a:t>
            </a:r>
          </a:p>
        </p:txBody>
      </p:sp>
      <p:sp>
        <p:nvSpPr>
          <p:cNvPr id="14338" name="Rectangle 3">
            <a:extLst>
              <a:ext uri="{FF2B5EF4-FFF2-40B4-BE49-F238E27FC236}">
                <a16:creationId xmlns:a16="http://schemas.microsoft.com/office/drawing/2014/main" id="{C9D82FD1-8753-B849-A6B1-8E35BA6501F7}"/>
              </a:ext>
            </a:extLst>
          </p:cNvPr>
          <p:cNvSpPr>
            <a:spLocks noGrp="1"/>
          </p:cNvSpPr>
          <p:nvPr>
            <p:ph idx="1"/>
          </p:nvPr>
        </p:nvSpPr>
        <p:spPr/>
        <p:txBody>
          <a:bodyPr>
            <a:normAutofit lnSpcReduction="10000"/>
          </a:bodyPr>
          <a:lstStyle/>
          <a:p>
            <a:pPr>
              <a:lnSpc>
                <a:spcPct val="80000"/>
              </a:lnSpc>
            </a:pPr>
            <a:r>
              <a:rPr lang="en-US" altLang="en-US" sz="2000" dirty="0">
                <a:ea typeface="ＭＳ Ｐゴシック" panose="020B0600070205080204" pitchFamily="34" charset="-128"/>
              </a:rPr>
              <a:t>Blooper</a:t>
            </a:r>
          </a:p>
          <a:p>
            <a:pPr lvl="1">
              <a:lnSpc>
                <a:spcPct val="80000"/>
              </a:lnSpc>
            </a:pPr>
            <a:r>
              <a:rPr lang="en-US" altLang="en-US" sz="1800" b="1" dirty="0">
                <a:ea typeface="ＭＳ Ｐゴシック" panose="020B0600070205080204" pitchFamily="34" charset="-128"/>
              </a:rPr>
              <a:t>Rational markets can make mistakes</a:t>
            </a:r>
            <a:r>
              <a:rPr lang="en-US" altLang="en-US" sz="1800" dirty="0">
                <a:ea typeface="ＭＳ Ｐゴシック" panose="020B0600070205080204" pitchFamily="34" charset="-128"/>
              </a:rPr>
              <a:t>. Assessments of value are based upon expectations, which are formed with the information that is available at the time of the </a:t>
            </a:r>
            <a:r>
              <a:rPr lang="en-US" altLang="en-US" sz="1800" dirty="0" err="1">
                <a:ea typeface="ＭＳ Ｐゴシック" panose="020B0600070205080204" pitchFamily="34" charset="-128"/>
              </a:rPr>
              <a:t>assessments.You</a:t>
            </a:r>
            <a:r>
              <a:rPr lang="en-US" altLang="en-US" sz="1800" dirty="0">
                <a:ea typeface="ＭＳ Ｐゴシック" panose="020B0600070205080204" pitchFamily="34" charset="-128"/>
              </a:rPr>
              <a:t> will be wrong a lot of the time and very wrong some of the time.</a:t>
            </a:r>
          </a:p>
          <a:p>
            <a:pPr lvl="1">
              <a:lnSpc>
                <a:spcPct val="80000"/>
              </a:lnSpc>
            </a:pPr>
            <a:r>
              <a:rPr lang="en-US" altLang="en-US" sz="1800" dirty="0">
                <a:ea typeface="ＭＳ Ｐゴシック" panose="020B0600070205080204" pitchFamily="34" charset="-128"/>
              </a:rPr>
              <a:t>It is therefore entirely possible and very likely, even in an efficient market, to see significant pricing errors.</a:t>
            </a:r>
          </a:p>
          <a:p>
            <a:pPr>
              <a:lnSpc>
                <a:spcPct val="80000"/>
              </a:lnSpc>
            </a:pPr>
            <a:r>
              <a:rPr lang="en-US" altLang="en-US" sz="2000" dirty="0">
                <a:ea typeface="ＭＳ Ｐゴシック" panose="020B0600070205080204" pitchFamily="34" charset="-128"/>
              </a:rPr>
              <a:t>Bubble</a:t>
            </a:r>
          </a:p>
          <a:p>
            <a:pPr lvl="1">
              <a:lnSpc>
                <a:spcPct val="80000"/>
              </a:lnSpc>
            </a:pPr>
            <a:r>
              <a:rPr lang="en-US" altLang="en-US" sz="1800" b="1" dirty="0">
                <a:ea typeface="ＭＳ Ｐゴシック" panose="020B0600070205080204" pitchFamily="34" charset="-128"/>
              </a:rPr>
              <a:t>A bubble is a willful error, </a:t>
            </a:r>
            <a:r>
              <a:rPr lang="en-US" altLang="en-US" sz="1800" dirty="0">
                <a:ea typeface="ＭＳ Ｐゴシック" panose="020B0600070205080204" pitchFamily="34" charset="-128"/>
              </a:rPr>
              <a:t>suggestive of irrational behavior at some level.</a:t>
            </a:r>
          </a:p>
          <a:p>
            <a:pPr lvl="1">
              <a:lnSpc>
                <a:spcPct val="80000"/>
              </a:lnSpc>
            </a:pPr>
            <a:r>
              <a:rPr lang="en-US" altLang="en-US" sz="1800" dirty="0">
                <a:ea typeface="ＭＳ Ｐゴシック" panose="020B0600070205080204" pitchFamily="34" charset="-128"/>
              </a:rPr>
              <a:t>This irrational behavior manifests itself as an unwillingness or incapacity on the part of investors in the market to face up to reality. </a:t>
            </a:r>
          </a:p>
          <a:p>
            <a:pPr>
              <a:lnSpc>
                <a:spcPct val="80000"/>
              </a:lnSpc>
            </a:pPr>
            <a:r>
              <a:rPr lang="en-US" altLang="en-US" sz="2000" b="1" dirty="0">
                <a:ea typeface="ＭＳ Ｐゴシック" panose="020B0600070205080204" pitchFamily="34" charset="-128"/>
              </a:rPr>
              <a:t>Separating bloopers from bubbles is difficult</a:t>
            </a:r>
            <a:r>
              <a:rPr lang="en-US" altLang="en-US" sz="2000" dirty="0">
                <a:ea typeface="ＭＳ Ｐゴシック" panose="020B0600070205080204" pitchFamily="34" charset="-128"/>
              </a:rPr>
              <a:t>. There is a tendency on the part of some to view all big price adjustments as evidence of bubbles, just as there is a tendency on the part of the others to view all big price adjustments as evidence of bloopers.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FF19C61B-5687-6F1F-4F2B-1DCAA08DDE65}"/>
              </a:ext>
            </a:extLst>
          </p:cNvPr>
          <p:cNvSpPr>
            <a:spLocks noGrp="1" noChangeArrowheads="1"/>
          </p:cNvSpPr>
          <p:nvPr>
            <p:ph type="title"/>
          </p:nvPr>
        </p:nvSpPr>
        <p:spPr>
          <a:xfrm>
            <a:off x="612775" y="228600"/>
            <a:ext cx="8153400" cy="990600"/>
          </a:xfrm>
        </p:spPr>
        <p:txBody>
          <a:bodyPr/>
          <a:lstStyle/>
          <a:p>
            <a:r>
              <a:rPr lang="en-US" altLang="en-US"/>
              <a:t>Bubble or Blooper: Gold Prices - 1970-86</a:t>
            </a:r>
          </a:p>
        </p:txBody>
      </p:sp>
      <p:pic>
        <p:nvPicPr>
          <p:cNvPr id="3" name="Content Placeholder 2">
            <a:extLst>
              <a:ext uri="{FF2B5EF4-FFF2-40B4-BE49-F238E27FC236}">
                <a16:creationId xmlns:a16="http://schemas.microsoft.com/office/drawing/2014/main" id="{4BAE6D94-7C27-151E-EBAC-43E6C306F41E}"/>
              </a:ext>
            </a:extLst>
          </p:cNvPr>
          <p:cNvPicPr>
            <a:picLocks noGrp="1" noChangeAspect="1"/>
          </p:cNvPicPr>
          <p:nvPr>
            <p:ph idx="1"/>
          </p:nvPr>
        </p:nvPicPr>
        <p:blipFill>
          <a:blip r:embed="rId2"/>
          <a:stretch>
            <a:fillRect/>
          </a:stretch>
        </p:blipFill>
        <p:spPr>
          <a:xfrm>
            <a:off x="612774" y="1676400"/>
            <a:ext cx="7921625" cy="437849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
            <a:extLst>
              <a:ext uri="{FF2B5EF4-FFF2-40B4-BE49-F238E27FC236}">
                <a16:creationId xmlns:a16="http://schemas.microsoft.com/office/drawing/2014/main" id="{8758D3E9-4DD9-0BE2-810C-B256706C33F9}"/>
              </a:ext>
            </a:extLst>
          </p:cNvPr>
          <p:cNvSpPr>
            <a:spLocks noGrp="1" noChangeArrowheads="1"/>
          </p:cNvSpPr>
          <p:nvPr>
            <p:ph type="title"/>
          </p:nvPr>
        </p:nvSpPr>
        <p:spPr>
          <a:xfrm>
            <a:off x="612775" y="228600"/>
            <a:ext cx="8153400" cy="990600"/>
          </a:xfrm>
        </p:spPr>
        <p:txBody>
          <a:bodyPr>
            <a:normAutofit/>
          </a:bodyPr>
          <a:lstStyle/>
          <a:p>
            <a:pPr fontAlgn="auto">
              <a:spcAft>
                <a:spcPts val="0"/>
              </a:spcAft>
              <a:defRPr/>
            </a:pPr>
            <a:r>
              <a:rPr lang="en-US">
                <a:ea typeface="+mj-ea"/>
              </a:rPr>
              <a:t>Blooper or Bubble: The NASDAQ - 1994-2001</a:t>
            </a:r>
          </a:p>
        </p:txBody>
      </p:sp>
      <p:pic>
        <p:nvPicPr>
          <p:cNvPr id="9218" name="Picture 6">
            <a:extLst>
              <a:ext uri="{FF2B5EF4-FFF2-40B4-BE49-F238E27FC236}">
                <a16:creationId xmlns:a16="http://schemas.microsoft.com/office/drawing/2014/main" id="{93E545B1-4359-CF92-2E0D-AA9D03BBD42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49F2F43D-02CA-59AC-76C2-E5FA8B6B63B1}"/>
              </a:ext>
            </a:extLst>
          </p:cNvPr>
          <p:cNvSpPr>
            <a:spLocks noGrp="1" noChangeArrowheads="1"/>
          </p:cNvSpPr>
          <p:nvPr>
            <p:ph type="title"/>
          </p:nvPr>
        </p:nvSpPr>
        <p:spPr/>
        <p:txBody>
          <a:bodyPr/>
          <a:lstStyle/>
          <a:p>
            <a:r>
              <a:rPr lang="en-US" altLang="en-US"/>
              <a:t>Deconstructing a Bubble</a:t>
            </a:r>
          </a:p>
        </p:txBody>
      </p:sp>
      <p:sp>
        <p:nvSpPr>
          <p:cNvPr id="10242" name="Rectangle 3">
            <a:extLst>
              <a:ext uri="{FF2B5EF4-FFF2-40B4-BE49-F238E27FC236}">
                <a16:creationId xmlns:a16="http://schemas.microsoft.com/office/drawing/2014/main" id="{154FE62D-F504-8875-B3F5-758891403927}"/>
              </a:ext>
            </a:extLst>
          </p:cNvPr>
          <p:cNvSpPr>
            <a:spLocks noGrp="1" noChangeArrowheads="1"/>
          </p:cNvSpPr>
          <p:nvPr>
            <p:ph sz="quarter" idx="1"/>
          </p:nvPr>
        </p:nvSpPr>
        <p:spPr/>
        <p:txBody>
          <a:bodyPr/>
          <a:lstStyle/>
          <a:p>
            <a:r>
              <a:rPr lang="en-US" altLang="en-US" dirty="0"/>
              <a:t>There are four phases in every bubble, though the length of each phase may vary from bubble to bubble.</a:t>
            </a:r>
          </a:p>
          <a:p>
            <a:pPr lvl="1"/>
            <a:r>
              <a:rPr lang="en-US" altLang="en-US" dirty="0"/>
              <a:t>The </a:t>
            </a:r>
            <a:r>
              <a:rPr lang="en-US" altLang="en-US" b="1" dirty="0"/>
              <a:t>formation</a:t>
            </a:r>
            <a:r>
              <a:rPr lang="en-US" altLang="en-US" dirty="0"/>
              <a:t> of the bubble</a:t>
            </a:r>
          </a:p>
          <a:p>
            <a:pPr lvl="1"/>
            <a:r>
              <a:rPr lang="en-US" altLang="en-US" dirty="0"/>
              <a:t>The </a:t>
            </a:r>
            <a:r>
              <a:rPr lang="en-US" altLang="en-US" b="1" dirty="0"/>
              <a:t>sustenance</a:t>
            </a:r>
            <a:r>
              <a:rPr lang="en-US" altLang="en-US" dirty="0"/>
              <a:t> of the bubble</a:t>
            </a:r>
          </a:p>
          <a:p>
            <a:pPr lvl="1"/>
            <a:r>
              <a:rPr lang="en-US" altLang="en-US" dirty="0"/>
              <a:t>The </a:t>
            </a:r>
            <a:r>
              <a:rPr lang="en-US" altLang="en-US" b="1" dirty="0"/>
              <a:t>bursting</a:t>
            </a:r>
            <a:r>
              <a:rPr lang="en-US" altLang="en-US" dirty="0"/>
              <a:t> of the bubble</a:t>
            </a:r>
          </a:p>
          <a:p>
            <a:pPr lvl="1"/>
            <a:r>
              <a:rPr lang="en-US" altLang="en-US" dirty="0"/>
              <a:t>The </a:t>
            </a:r>
            <a:r>
              <a:rPr lang="en-US" altLang="en-US" b="1" dirty="0"/>
              <a:t>aftermath</a:t>
            </a:r>
            <a:r>
              <a:rPr lang="en-US" altLang="en-US" dirty="0"/>
              <a:t> of the bubble</a:t>
            </a:r>
          </a:p>
          <a:p>
            <a:r>
              <a:rPr lang="en-US" altLang="en-US" dirty="0"/>
              <a:t>That said, </a:t>
            </a:r>
            <a:r>
              <a:rPr lang="en-US" altLang="en-US" b="1" dirty="0"/>
              <a:t>no two bubbles are the same</a:t>
            </a:r>
            <a:r>
              <a:rPr lang="en-US" altLang="en-US" dirty="0"/>
              <a:t>, making it extraordinarily difficult to try to exploit a bubble, even if you believe there is one, for profits.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20CEADCA-41A8-961C-6906-EC2B2AF50CD6}"/>
              </a:ext>
            </a:extLst>
          </p:cNvPr>
          <p:cNvSpPr>
            <a:spLocks noGrp="1" noChangeArrowheads="1"/>
          </p:cNvSpPr>
          <p:nvPr>
            <p:ph type="title"/>
          </p:nvPr>
        </p:nvSpPr>
        <p:spPr>
          <a:xfrm>
            <a:off x="612775" y="228600"/>
            <a:ext cx="8153400" cy="990600"/>
          </a:xfrm>
        </p:spPr>
        <p:txBody>
          <a:bodyPr/>
          <a:lstStyle/>
          <a:p>
            <a:r>
              <a:rPr lang="en-US" altLang="en-US"/>
              <a:t>The Birth of a Bubble</a:t>
            </a:r>
          </a:p>
        </p:txBody>
      </p:sp>
      <p:sp>
        <p:nvSpPr>
          <p:cNvPr id="11266" name="Rectangle 3">
            <a:extLst>
              <a:ext uri="{FF2B5EF4-FFF2-40B4-BE49-F238E27FC236}">
                <a16:creationId xmlns:a16="http://schemas.microsoft.com/office/drawing/2014/main" id="{BEBAD9F6-586B-08AC-C2E1-C9BFDE29959D}"/>
              </a:ext>
            </a:extLst>
          </p:cNvPr>
          <p:cNvSpPr>
            <a:spLocks noGrp="1" noChangeArrowheads="1"/>
          </p:cNvSpPr>
          <p:nvPr>
            <p:ph sz="quarter" idx="1"/>
          </p:nvPr>
        </p:nvSpPr>
        <p:spPr>
          <a:xfrm>
            <a:off x="612775" y="1600200"/>
            <a:ext cx="8153400" cy="4495800"/>
          </a:xfrm>
        </p:spPr>
        <p:txBody>
          <a:bodyPr/>
          <a:lstStyle/>
          <a:p>
            <a:r>
              <a:rPr lang="en-US" altLang="en-US" dirty="0"/>
              <a:t>Most bubbles have their </a:t>
            </a:r>
            <a:r>
              <a:rPr lang="en-US" altLang="en-US" b="1" dirty="0"/>
              <a:t>genesis in a kernel of truth</a:t>
            </a:r>
            <a:r>
              <a:rPr lang="en-US" altLang="en-US" dirty="0"/>
              <a:t>. In other words, at the heart of each bubble is a perfectly sensible story.</a:t>
            </a:r>
          </a:p>
          <a:p>
            <a:r>
              <a:rPr lang="en-US" altLang="en-US" dirty="0"/>
              <a:t>The bubble builds as</a:t>
            </a:r>
          </a:p>
          <a:p>
            <a:pPr lvl="1"/>
            <a:r>
              <a:rPr lang="en-US" altLang="en-US" b="1" dirty="0"/>
              <a:t>Positive reinforcement</a:t>
            </a:r>
            <a:r>
              <a:rPr lang="en-US" altLang="en-US" dirty="0"/>
              <a:t> is provided to irrational or ill-thought out actions on the part of some investors.</a:t>
            </a:r>
          </a:p>
          <a:p>
            <a:pPr lvl="1"/>
            <a:r>
              <a:rPr lang="en-US" altLang="en-US" b="1" dirty="0"/>
              <a:t>News about the success of these investors is broadcast </a:t>
            </a:r>
            <a:r>
              <a:rPr lang="en-US" altLang="en-US" dirty="0"/>
              <a:t>to the rest of the market.</a:t>
            </a:r>
          </a:p>
          <a:p>
            <a:pPr lvl="1"/>
            <a:r>
              <a:rPr lang="en-US" altLang="en-US" b="1" dirty="0"/>
              <a:t>Other investors imitate the first movers</a:t>
            </a:r>
            <a:r>
              <a:rPr lang="en-US" altLang="en-US" dirty="0"/>
              <a:t> and create a self-fulfilling prophecy…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05CB477A-69E2-3F99-3244-E06D4B4AAFEF}"/>
              </a:ext>
            </a:extLst>
          </p:cNvPr>
          <p:cNvSpPr>
            <a:spLocks noGrp="1" noChangeArrowheads="1"/>
          </p:cNvSpPr>
          <p:nvPr>
            <p:ph type="title"/>
          </p:nvPr>
        </p:nvSpPr>
        <p:spPr/>
        <p:txBody>
          <a:bodyPr/>
          <a:lstStyle/>
          <a:p>
            <a:r>
              <a:rPr lang="en-US" altLang="en-US"/>
              <a:t>The Sustenance of a Bubble</a:t>
            </a:r>
          </a:p>
        </p:txBody>
      </p:sp>
      <p:sp>
        <p:nvSpPr>
          <p:cNvPr id="925699" name="Rectangle 3">
            <a:extLst>
              <a:ext uri="{FF2B5EF4-FFF2-40B4-BE49-F238E27FC236}">
                <a16:creationId xmlns:a16="http://schemas.microsoft.com/office/drawing/2014/main" id="{392FD553-007F-5ED5-1926-C6B6F85FD328}"/>
              </a:ext>
            </a:extLst>
          </p:cNvPr>
          <p:cNvSpPr>
            <a:spLocks noGrp="1" noChangeArrowheads="1"/>
          </p:cNvSpPr>
          <p:nvPr>
            <p:ph sz="quarter" idx="1"/>
          </p:nvPr>
        </p:nvSpPr>
        <p:spPr/>
        <p:txBody>
          <a:bodyPr/>
          <a:lstStyle/>
          <a:p>
            <a:r>
              <a:rPr lang="en-US" altLang="en-US" b="1" dirty="0"/>
              <a:t>Institutional Parasites</a:t>
            </a:r>
            <a:r>
              <a:rPr lang="en-US" altLang="en-US" dirty="0"/>
              <a:t>: Institutions, individuals and other entities make money off the bubble and develop vested interests in preserving and expanding the bubble. These include</a:t>
            </a:r>
          </a:p>
          <a:p>
            <a:pPr lvl="1"/>
            <a:r>
              <a:rPr lang="en-US" altLang="en-US" dirty="0"/>
              <a:t>Investment bankers </a:t>
            </a:r>
          </a:p>
          <a:p>
            <a:pPr lvl="1"/>
            <a:r>
              <a:rPr lang="en-US" altLang="en-US" dirty="0"/>
              <a:t>Brokers</a:t>
            </a:r>
          </a:p>
          <a:p>
            <a:pPr lvl="1"/>
            <a:r>
              <a:rPr lang="en-US" altLang="en-US" dirty="0"/>
              <a:t>Portfolio managers</a:t>
            </a:r>
          </a:p>
          <a:p>
            <a:r>
              <a:rPr lang="en-US" altLang="en-US" dirty="0"/>
              <a:t>Support is provided for the bubble by </a:t>
            </a:r>
            <a:r>
              <a:rPr lang="en-US" altLang="en-US" b="1" dirty="0"/>
              <a:t>academics and intellectuals(well-meaning or otherwise) </a:t>
            </a:r>
            <a:r>
              <a:rPr lang="en-US" altLang="en-US" dirty="0"/>
              <a:t>who</a:t>
            </a:r>
          </a:p>
          <a:p>
            <a:pPr lvl="1"/>
            <a:r>
              <a:rPr lang="en-US" altLang="en-US" dirty="0"/>
              <a:t>Proclaim that the old rules no longer apply because</a:t>
            </a:r>
          </a:p>
          <a:p>
            <a:pPr lvl="1"/>
            <a:r>
              <a:rPr lang="en-US" altLang="en-US" dirty="0"/>
              <a:t>Claim new paradigms…</a:t>
            </a:r>
          </a:p>
          <a:p>
            <a:pPr lvl="1"/>
            <a:r>
              <a:rPr lang="en-US" altLang="en-US" dirty="0"/>
              <a:t>Disparage those who do not buy into the bubble as being old-fashioned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4D077-6750-42D9-F580-65B8FBC92F88}"/>
              </a:ext>
            </a:extLst>
          </p:cNvPr>
          <p:cNvSpPr>
            <a:spLocks noGrp="1"/>
          </p:cNvSpPr>
          <p:nvPr>
            <p:ph type="title"/>
          </p:nvPr>
        </p:nvSpPr>
        <p:spPr/>
        <p:txBody>
          <a:bodyPr/>
          <a:lstStyle/>
          <a:p>
            <a:r>
              <a:rPr lang="en-US" dirty="0"/>
              <a:t>The bursting of the bubble</a:t>
            </a:r>
          </a:p>
        </p:txBody>
      </p:sp>
      <p:sp>
        <p:nvSpPr>
          <p:cNvPr id="3" name="Content Placeholder 2">
            <a:extLst>
              <a:ext uri="{FF2B5EF4-FFF2-40B4-BE49-F238E27FC236}">
                <a16:creationId xmlns:a16="http://schemas.microsoft.com/office/drawing/2014/main" id="{3CCB6407-A98F-452C-8B4C-DCEF2E4A3F23}"/>
              </a:ext>
            </a:extLst>
          </p:cNvPr>
          <p:cNvSpPr>
            <a:spLocks noGrp="1"/>
          </p:cNvSpPr>
          <p:nvPr>
            <p:ph idx="1"/>
          </p:nvPr>
        </p:nvSpPr>
        <p:spPr/>
        <p:txBody>
          <a:bodyPr>
            <a:normAutofit lnSpcReduction="10000"/>
          </a:bodyPr>
          <a:lstStyle/>
          <a:p>
            <a:r>
              <a:rPr lang="en-US" dirty="0"/>
              <a:t>All bubbles eventually burst, though </a:t>
            </a:r>
            <a:r>
              <a:rPr lang="en-US" b="1" dirty="0"/>
              <a:t>there seems to be no single precipitating event that causes the reassessment.</a:t>
            </a:r>
            <a:r>
              <a:rPr lang="en-US" dirty="0"/>
              <a:t> Instead, there is a confluence of factors that seem to lead to the price implosion. </a:t>
            </a:r>
          </a:p>
          <a:p>
            <a:pPr lvl="1"/>
            <a:r>
              <a:rPr lang="en-US" dirty="0"/>
              <a:t>The first is that </a:t>
            </a:r>
            <a:r>
              <a:rPr lang="en-US" b="1" dirty="0"/>
              <a:t>bubbles need ever more new investors </a:t>
            </a:r>
            <a:r>
              <a:rPr lang="en-US" dirty="0"/>
              <a:t>(or at least new investment money) flowing in for sustenance. At some point, you run out of suckers as the investors who are the best targets for the sales pitch become fully invested. </a:t>
            </a:r>
          </a:p>
          <a:p>
            <a:pPr lvl="1"/>
            <a:r>
              <a:rPr lang="en-US" dirty="0"/>
              <a:t>The second is that </a:t>
            </a:r>
            <a:r>
              <a:rPr lang="en-US" b="1" dirty="0"/>
              <a:t>each new entrant into the bubble is more outrageous than the previous one</a:t>
            </a:r>
            <a:r>
              <a:rPr lang="en-US" dirty="0"/>
              <a:t>. </a:t>
            </a:r>
          </a:p>
          <a:p>
            <a:r>
              <a:rPr lang="en-US" dirty="0"/>
              <a:t>The </a:t>
            </a:r>
            <a:r>
              <a:rPr lang="en-US" b="1" dirty="0"/>
              <a:t>first hint of doubt among the true believers turns quickly to panic as reality sets in</a:t>
            </a:r>
            <a:r>
              <a:rPr lang="en-US" dirty="0"/>
              <a:t>. Well-devised exit strategies break down as everyone heads for the doors at the same time. The same forces that created the bubble cause its demise, and the speed and magnitude of the crash mirror the formation of the bubble in the first place.</a:t>
            </a:r>
          </a:p>
          <a:p>
            <a:endParaRPr lang="en-US" dirty="0"/>
          </a:p>
        </p:txBody>
      </p:sp>
    </p:spTree>
    <p:extLst>
      <p:ext uri="{BB962C8B-B14F-4D97-AF65-F5344CB8AC3E}">
        <p14:creationId xmlns:p14="http://schemas.microsoft.com/office/powerpoint/2010/main" val="4096281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BB3C-BFFA-DC6D-6FA5-8EAA57CDF3DE}"/>
              </a:ext>
            </a:extLst>
          </p:cNvPr>
          <p:cNvSpPr>
            <a:spLocks noGrp="1"/>
          </p:cNvSpPr>
          <p:nvPr>
            <p:ph type="title"/>
          </p:nvPr>
        </p:nvSpPr>
        <p:spPr/>
        <p:txBody>
          <a:bodyPr/>
          <a:lstStyle/>
          <a:p>
            <a:r>
              <a:rPr lang="en-US" dirty="0"/>
              <a:t>The Big Market delusion</a:t>
            </a:r>
          </a:p>
        </p:txBody>
      </p:sp>
      <p:pic>
        <p:nvPicPr>
          <p:cNvPr id="4" name="Content Placeholder 3">
            <a:extLst>
              <a:ext uri="{FF2B5EF4-FFF2-40B4-BE49-F238E27FC236}">
                <a16:creationId xmlns:a16="http://schemas.microsoft.com/office/drawing/2014/main" id="{E9046077-DF8B-D230-9730-6E0284CFB98C}"/>
              </a:ext>
            </a:extLst>
          </p:cNvPr>
          <p:cNvPicPr>
            <a:picLocks noGrp="1" noChangeAspect="1"/>
          </p:cNvPicPr>
          <p:nvPr>
            <p:ph idx="1"/>
          </p:nvPr>
        </p:nvPicPr>
        <p:blipFill>
          <a:blip r:embed="rId2"/>
          <a:stretch>
            <a:fillRect/>
          </a:stretch>
        </p:blipFill>
        <p:spPr>
          <a:xfrm>
            <a:off x="1295400" y="1752600"/>
            <a:ext cx="6400800" cy="4849631"/>
          </a:xfrm>
          <a:prstGeom prst="rect">
            <a:avLst/>
          </a:prstGeom>
        </p:spPr>
      </p:pic>
    </p:spTree>
    <p:extLst>
      <p:ext uri="{BB962C8B-B14F-4D97-AF65-F5344CB8AC3E}">
        <p14:creationId xmlns:p14="http://schemas.microsoft.com/office/powerpoint/2010/main" val="3005344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15036-B60C-BD45-A6ED-12E665778C08}"/>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F8617CDF-ADF4-554D-B8AA-D06E53D14AF8}"/>
              </a:ext>
            </a:extLst>
          </p:cNvPr>
          <p:cNvSpPr>
            <a:spLocks noGrp="1"/>
          </p:cNvSpPr>
          <p:nvPr>
            <p:ph idx="1"/>
          </p:nvPr>
        </p:nvSpPr>
        <p:spPr/>
        <p:txBody>
          <a:bodyPr>
            <a:normAutofit/>
          </a:bodyPr>
          <a:lstStyle/>
          <a:p>
            <a:r>
              <a:rPr lang="en-US" dirty="0"/>
              <a:t>Are stock prices correlated over time? Yes, but in what direction and how much depends on your time horizon and the the type of stock that you are looking at.</a:t>
            </a:r>
          </a:p>
          <a:p>
            <a:pPr lvl="1"/>
            <a:r>
              <a:rPr lang="en-US" dirty="0"/>
              <a:t>With shorter time horizons (days to months), momentum strategies, where you buy past period winners and sell past period losers seems to win out.</a:t>
            </a:r>
          </a:p>
          <a:p>
            <a:pPr lvl="1"/>
            <a:r>
              <a:rPr lang="en-US" dirty="0"/>
              <a:t>As the time horizon lengthens to years, reversal strategies seem to be better, where you sell past period winners and buy past losers.</a:t>
            </a:r>
          </a:p>
          <a:p>
            <a:pPr lvl="1"/>
            <a:r>
              <a:rPr lang="en-US" dirty="0"/>
              <a:t>With both these strategies, the risk is that you are off on your timing.</a:t>
            </a:r>
          </a:p>
          <a:p>
            <a:r>
              <a:rPr lang="en-US" dirty="0"/>
              <a:t>All these strategies work better of less liquid, higher growth and smaller cap stocks than on larger cap, more </a:t>
            </a:r>
            <a:r>
              <a:rPr lang="en-US"/>
              <a:t>liquid stocks.</a:t>
            </a:r>
            <a:endParaRPr lang="en-US" dirty="0"/>
          </a:p>
        </p:txBody>
      </p:sp>
    </p:spTree>
    <p:extLst>
      <p:ext uri="{BB962C8B-B14F-4D97-AF65-F5344CB8AC3E}">
        <p14:creationId xmlns:p14="http://schemas.microsoft.com/office/powerpoint/2010/main" val="2207898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391</TotalTime>
  <Words>1747</Words>
  <Application>Microsoft Macintosh PowerPoint</Application>
  <PresentationFormat>On-screen Show (4:3)</PresentationFormat>
  <Paragraphs>96</Paragraphs>
  <Slides>21</Slides>
  <Notes>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0" baseType="lpstr">
      <vt:lpstr>Arial</vt:lpstr>
      <vt:lpstr>Calibri</vt:lpstr>
      <vt:lpstr>Rockwell</vt:lpstr>
      <vt:lpstr>Rockwell Condensed</vt:lpstr>
      <vt:lpstr>Rockwell Extra Bold</vt:lpstr>
      <vt:lpstr>Times</vt:lpstr>
      <vt:lpstr>Wingdings</vt:lpstr>
      <vt:lpstr>Slides2025</vt:lpstr>
      <vt:lpstr>Document</vt:lpstr>
      <vt:lpstr>Price patterns, charts and technical analysis: The momentum studies</vt:lpstr>
      <vt:lpstr>The Random Walk Hypothesis</vt:lpstr>
      <vt:lpstr>The Basis for Price Patterns</vt:lpstr>
      <vt:lpstr>The Empirical Evidence on Price Patterns</vt:lpstr>
      <vt:lpstr>1. Serial Correlation in really short-term returns (minutes &amp; hours)</vt:lpstr>
      <vt:lpstr>2. Serial correlation in the short term (days): Daily Return Predictability from 1926-2018</vt:lpstr>
      <vt:lpstr>3. Serial correlation in the medium term: Many months or a year</vt:lpstr>
      <vt:lpstr>Annual returns from momentum classes</vt:lpstr>
      <vt:lpstr>More “evidence” on momentum</vt:lpstr>
      <vt:lpstr>4. Long Term Serial Correlation: Over many years</vt:lpstr>
      <vt:lpstr>The tipping point… Momentum works, until it does not..</vt:lpstr>
      <vt:lpstr>Extreme Momentum: Bubbles..</vt:lpstr>
      <vt:lpstr>Blooper versus Bubble</vt:lpstr>
      <vt:lpstr>Bubble or Blooper: Gold Prices - 1970-86</vt:lpstr>
      <vt:lpstr>Blooper or Bubble: The NASDAQ - 1994-2001</vt:lpstr>
      <vt:lpstr>Deconstructing a Bubble</vt:lpstr>
      <vt:lpstr>The Birth of a Bubble</vt:lpstr>
      <vt:lpstr>The Sustenance of a Bubble</vt:lpstr>
      <vt:lpstr>The bursting of the bubble</vt:lpstr>
      <vt:lpstr>The Big Market delusion</vt:lpstr>
      <vt:lpstr>The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Charting and Technical Analysis</dc:title>
  <dc:creator>Aswath Damodaran</dc:creator>
  <cp:lastModifiedBy>Aswath Damodaran</cp:lastModifiedBy>
  <cp:revision>54</cp:revision>
  <cp:lastPrinted>2025-12-09T20:04:49Z</cp:lastPrinted>
  <dcterms:created xsi:type="dcterms:W3CDTF">1998-07-20T17:23:10Z</dcterms:created>
  <dcterms:modified xsi:type="dcterms:W3CDTF">2025-12-09T20:04:53Z</dcterms:modified>
</cp:coreProperties>
</file>