
<file path=[Content_Types].xml><?xml version="1.0" encoding="utf-8"?>
<Types xmlns="http://schemas.openxmlformats.org/package/2006/content-types">
  <Default Extension="xml" ContentType="application/xml"/>
  <Default Extension="doc" ContentType="application/msword"/>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Lst>
  <p:notesMasterIdLst>
    <p:notesMasterId r:id="rId187"/>
  </p:notesMasterIdLst>
  <p:handoutMasterIdLst>
    <p:handoutMasterId r:id="rId188"/>
  </p:handoutMasterIdLst>
  <p:sldIdLst>
    <p:sldId id="256" r:id="rId2"/>
    <p:sldId id="257" r:id="rId3"/>
    <p:sldId id="258" r:id="rId4"/>
    <p:sldId id="259" r:id="rId5"/>
    <p:sldId id="500" r:id="rId6"/>
    <p:sldId id="260" r:id="rId7"/>
    <p:sldId id="261" r:id="rId8"/>
    <p:sldId id="263" r:id="rId9"/>
    <p:sldId id="264" r:id="rId10"/>
    <p:sldId id="268" r:id="rId11"/>
    <p:sldId id="269" r:id="rId12"/>
    <p:sldId id="271" r:id="rId13"/>
    <p:sldId id="486" r:id="rId14"/>
    <p:sldId id="484" r:id="rId15"/>
    <p:sldId id="273" r:id="rId16"/>
    <p:sldId id="274" r:id="rId17"/>
    <p:sldId id="283" r:id="rId18"/>
    <p:sldId id="284" r:id="rId19"/>
    <p:sldId id="276" r:id="rId20"/>
    <p:sldId id="285" r:id="rId21"/>
    <p:sldId id="275" r:id="rId22"/>
    <p:sldId id="286" r:id="rId23"/>
    <p:sldId id="287" r:id="rId24"/>
    <p:sldId id="288" r:id="rId25"/>
    <p:sldId id="289" r:id="rId26"/>
    <p:sldId id="290" r:id="rId27"/>
    <p:sldId id="433" r:id="rId28"/>
    <p:sldId id="487" r:id="rId29"/>
    <p:sldId id="357" r:id="rId30"/>
    <p:sldId id="375" r:id="rId31"/>
    <p:sldId id="376" r:id="rId32"/>
    <p:sldId id="377" r:id="rId33"/>
    <p:sldId id="378" r:id="rId34"/>
    <p:sldId id="379" r:id="rId35"/>
    <p:sldId id="380" r:id="rId36"/>
    <p:sldId id="381" r:id="rId37"/>
    <p:sldId id="382" r:id="rId38"/>
    <p:sldId id="383" r:id="rId39"/>
    <p:sldId id="384" r:id="rId40"/>
    <p:sldId id="387" r:id="rId41"/>
    <p:sldId id="388" r:id="rId42"/>
    <p:sldId id="391" r:id="rId43"/>
    <p:sldId id="394" r:id="rId44"/>
    <p:sldId id="395" r:id="rId45"/>
    <p:sldId id="396" r:id="rId46"/>
    <p:sldId id="485" r:id="rId47"/>
    <p:sldId id="397" r:id="rId48"/>
    <p:sldId id="399" r:id="rId49"/>
    <p:sldId id="401" r:id="rId50"/>
    <p:sldId id="405" r:id="rId51"/>
    <p:sldId id="406" r:id="rId52"/>
    <p:sldId id="407" r:id="rId53"/>
    <p:sldId id="408" r:id="rId54"/>
    <p:sldId id="409" r:id="rId55"/>
    <p:sldId id="412" r:id="rId56"/>
    <p:sldId id="413" r:id="rId57"/>
    <p:sldId id="414" r:id="rId58"/>
    <p:sldId id="415" r:id="rId59"/>
    <p:sldId id="416" r:id="rId60"/>
    <p:sldId id="417" r:id="rId61"/>
    <p:sldId id="418" r:id="rId62"/>
    <p:sldId id="419" r:id="rId63"/>
    <p:sldId id="420" r:id="rId64"/>
    <p:sldId id="421" r:id="rId65"/>
    <p:sldId id="426" r:id="rId66"/>
    <p:sldId id="427" r:id="rId67"/>
    <p:sldId id="428" r:id="rId68"/>
    <p:sldId id="429" r:id="rId69"/>
    <p:sldId id="358" r:id="rId70"/>
    <p:sldId id="373" r:id="rId71"/>
    <p:sldId id="545" r:id="rId72"/>
    <p:sldId id="504" r:id="rId73"/>
    <p:sldId id="506" r:id="rId74"/>
    <p:sldId id="507" r:id="rId75"/>
    <p:sldId id="508" r:id="rId76"/>
    <p:sldId id="509" r:id="rId77"/>
    <p:sldId id="517" r:id="rId78"/>
    <p:sldId id="520" r:id="rId79"/>
    <p:sldId id="518" r:id="rId80"/>
    <p:sldId id="519" r:id="rId81"/>
    <p:sldId id="521" r:id="rId82"/>
    <p:sldId id="522" r:id="rId83"/>
    <p:sldId id="524" r:id="rId84"/>
    <p:sldId id="525" r:id="rId85"/>
    <p:sldId id="526" r:id="rId86"/>
    <p:sldId id="527" r:id="rId87"/>
    <p:sldId id="528" r:id="rId88"/>
    <p:sldId id="529" r:id="rId89"/>
    <p:sldId id="530" r:id="rId90"/>
    <p:sldId id="531" r:id="rId91"/>
    <p:sldId id="532" r:id="rId92"/>
    <p:sldId id="533" r:id="rId93"/>
    <p:sldId id="534" r:id="rId94"/>
    <p:sldId id="535" r:id="rId95"/>
    <p:sldId id="536" r:id="rId96"/>
    <p:sldId id="537" r:id="rId97"/>
    <p:sldId id="538" r:id="rId98"/>
    <p:sldId id="539" r:id="rId99"/>
    <p:sldId id="540" r:id="rId100"/>
    <p:sldId id="541" r:id="rId101"/>
    <p:sldId id="542" r:id="rId102"/>
    <p:sldId id="543" r:id="rId103"/>
    <p:sldId id="544" r:id="rId104"/>
    <p:sldId id="488" r:id="rId105"/>
    <p:sldId id="292" r:id="rId106"/>
    <p:sldId id="293" r:id="rId107"/>
    <p:sldId id="296" r:id="rId108"/>
    <p:sldId id="297" r:id="rId109"/>
    <p:sldId id="298" r:id="rId110"/>
    <p:sldId id="299" r:id="rId111"/>
    <p:sldId id="300" r:id="rId112"/>
    <p:sldId id="302" r:id="rId113"/>
    <p:sldId id="303" r:id="rId114"/>
    <p:sldId id="304" r:id="rId115"/>
    <p:sldId id="305" r:id="rId116"/>
    <p:sldId id="306" r:id="rId117"/>
    <p:sldId id="307" r:id="rId118"/>
    <p:sldId id="308" r:id="rId119"/>
    <p:sldId id="309" r:id="rId120"/>
    <p:sldId id="320" r:id="rId121"/>
    <p:sldId id="334" r:id="rId122"/>
    <p:sldId id="336" r:id="rId123"/>
    <p:sldId id="339" r:id="rId124"/>
    <p:sldId id="346" r:id="rId125"/>
    <p:sldId id="348" r:id="rId126"/>
    <p:sldId id="351" r:id="rId127"/>
    <p:sldId id="354" r:id="rId128"/>
    <p:sldId id="489" r:id="rId129"/>
    <p:sldId id="437" r:id="rId130"/>
    <p:sldId id="438" r:id="rId131"/>
    <p:sldId id="439" r:id="rId132"/>
    <p:sldId id="440" r:id="rId133"/>
    <p:sldId id="441" r:id="rId134"/>
    <p:sldId id="442" r:id="rId135"/>
    <p:sldId id="443" r:id="rId136"/>
    <p:sldId id="444" r:id="rId137"/>
    <p:sldId id="445" r:id="rId138"/>
    <p:sldId id="446" r:id="rId139"/>
    <p:sldId id="447" r:id="rId140"/>
    <p:sldId id="448" r:id="rId141"/>
    <p:sldId id="449" r:id="rId142"/>
    <p:sldId id="450" r:id="rId143"/>
    <p:sldId id="451" r:id="rId144"/>
    <p:sldId id="452" r:id="rId145"/>
    <p:sldId id="453" r:id="rId146"/>
    <p:sldId id="455" r:id="rId147"/>
    <p:sldId id="457" r:id="rId148"/>
    <p:sldId id="458" r:id="rId149"/>
    <p:sldId id="459" r:id="rId150"/>
    <p:sldId id="460" r:id="rId151"/>
    <p:sldId id="461" r:id="rId152"/>
    <p:sldId id="462" r:id="rId153"/>
    <p:sldId id="463" r:id="rId154"/>
    <p:sldId id="464" r:id="rId155"/>
    <p:sldId id="465" r:id="rId156"/>
    <p:sldId id="466" r:id="rId157"/>
    <p:sldId id="467" r:id="rId158"/>
    <p:sldId id="468" r:id="rId159"/>
    <p:sldId id="469" r:id="rId160"/>
    <p:sldId id="470" r:id="rId161"/>
    <p:sldId id="471" r:id="rId162"/>
    <p:sldId id="472" r:id="rId163"/>
    <p:sldId id="473" r:id="rId164"/>
    <p:sldId id="474" r:id="rId165"/>
    <p:sldId id="475" r:id="rId166"/>
    <p:sldId id="476" r:id="rId167"/>
    <p:sldId id="477" r:id="rId168"/>
    <p:sldId id="478" r:id="rId169"/>
    <p:sldId id="479" r:id="rId170"/>
    <p:sldId id="480" r:id="rId171"/>
    <p:sldId id="481" r:id="rId172"/>
    <p:sldId id="482" r:id="rId173"/>
    <p:sldId id="483" r:id="rId174"/>
    <p:sldId id="490" r:id="rId175"/>
    <p:sldId id="491" r:id="rId176"/>
    <p:sldId id="501" r:id="rId177"/>
    <p:sldId id="492" r:id="rId178"/>
    <p:sldId id="493" r:id="rId179"/>
    <p:sldId id="503" r:id="rId180"/>
    <p:sldId id="494" r:id="rId181"/>
    <p:sldId id="495" r:id="rId182"/>
    <p:sldId id="496" r:id="rId183"/>
    <p:sldId id="502" r:id="rId184"/>
    <p:sldId id="497" r:id="rId185"/>
    <p:sldId id="498" r:id="rId186"/>
  </p:sldIdLst>
  <p:sldSz cx="9144000" cy="6858000" type="letter"/>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27"/>
    <p:restoredTop sz="93726"/>
  </p:normalViewPr>
  <p:slideViewPr>
    <p:cSldViewPr>
      <p:cViewPr varScale="1">
        <p:scale>
          <a:sx n="83" d="100"/>
          <a:sy n="83" d="100"/>
        </p:scale>
        <p:origin x="2088"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080"/>
    </p:cViewPr>
  </p:sorterViewPr>
  <p:gridSpacing cx="76200" cy="76200"/>
</p:viewPr>
</file>

<file path=ppt/_rels/presentation.xml.rels><?xml version="1.0" encoding="UTF-8" standalone="yes"?>
<Relationships xmlns="http://schemas.openxmlformats.org/package/2006/relationships"><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notesMaster" Target="notesMasters/notesMaster1.xml"/><Relationship Id="rId188" Type="http://schemas.openxmlformats.org/officeDocument/2006/relationships/handoutMaster" Target="handoutMasters/handoutMaster1.xml"/><Relationship Id="rId189" Type="http://schemas.openxmlformats.org/officeDocument/2006/relationships/presProps" Target="presProps.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190" Type="http://schemas.openxmlformats.org/officeDocument/2006/relationships/viewProps" Target="viewProps.xml"/><Relationship Id="rId191" Type="http://schemas.openxmlformats.org/officeDocument/2006/relationships/theme" Target="theme/theme1.xml"/><Relationship Id="rId192"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40" Type="http://schemas.openxmlformats.org/officeDocument/2006/relationships/slide" Target="slides/slide139.xml"/><Relationship Id="rId141" Type="http://schemas.openxmlformats.org/officeDocument/2006/relationships/slide" Target="slides/slide140.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All%20My%20Stuff/DownloadAugust2015/Berkshire%20Hathaway%20Inc%20NYSE%20BRK%20A%20Financials%20Historical%20Capitalization.xls"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4" Type="http://schemas.openxmlformats.org/officeDocument/2006/relationships/oleObject" Target="file:////All%20My%20Stuff/AppldCF4ed/Chapter%2011/Div&amp;StockBuybacks.xls" TargetMode="External"/><Relationship Id="rId1" Type="http://schemas.microsoft.com/office/2011/relationships/chartStyle" Target="style2.xml"/><Relationship Id="rId2" Type="http://schemas.microsoft.com/office/2011/relationships/chartColorStyle" Target="colors2.xml"/></Relationships>
</file>

<file path=ppt/charts/_rels/chart3.xml.rels><?xml version="1.0" encoding="UTF-8" standalone="yes"?>
<Relationships xmlns="http://schemas.openxmlformats.org/package/2006/relationships"><Relationship Id="rId1" Type="http://schemas.openxmlformats.org/officeDocument/2006/relationships/oleObject" Target="file:////All%20My%20Stuff/AppldResearch/Equity%20Risk%20premiums/2016%20Update/Data%20Updates/smfirmvalwtd.xls" TargetMode="External"/><Relationship Id="rId2"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Berkshire Hathaway: The Fading Buffett Premium</a:t>
            </a:r>
          </a:p>
        </c:rich>
      </c:tx>
      <c:layout/>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5"/>
          <c:order val="2"/>
          <c:tx>
            <c:strRef>
              <c:f>Sheet3!$A$6</c:f>
              <c:strCache>
                <c:ptCount val="1"/>
                <c:pt idx="0">
                  <c:v>P/BV Ratio</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Sheet3!$B$6:$X$6</c:f>
              <c:numCache>
                <c:formatCode>0.00</c:formatCode>
                <c:ptCount val="23"/>
                <c:pt idx="0">
                  <c:v>1.835227380606027</c:v>
                </c:pt>
                <c:pt idx="1">
                  <c:v>2.271197894736842</c:v>
                </c:pt>
                <c:pt idx="2">
                  <c:v>2.424286712827161</c:v>
                </c:pt>
                <c:pt idx="3">
                  <c:v>1.90427066374118</c:v>
                </c:pt>
                <c:pt idx="4">
                  <c:v>2.61613258877762</c:v>
                </c:pt>
                <c:pt idx="5">
                  <c:v>1.911221803512012</c:v>
                </c:pt>
                <c:pt idx="6">
                  <c:v>1.33268951931234</c:v>
                </c:pt>
                <c:pt idx="7">
                  <c:v>1.618342041798976</c:v>
                </c:pt>
                <c:pt idx="8">
                  <c:v>1.870004394823123</c:v>
                </c:pt>
                <c:pt idx="9">
                  <c:v>1.568069965879101</c:v>
                </c:pt>
                <c:pt idx="10">
                  <c:v>1.8249853786922</c:v>
                </c:pt>
                <c:pt idx="11">
                  <c:v>1.609145843410943</c:v>
                </c:pt>
                <c:pt idx="12">
                  <c:v>1.51913510089196</c:v>
                </c:pt>
                <c:pt idx="13">
                  <c:v>1.517025877918077</c:v>
                </c:pt>
                <c:pt idx="14">
                  <c:v>1.796821061209446</c:v>
                </c:pt>
                <c:pt idx="15">
                  <c:v>1.065996455910751</c:v>
                </c:pt>
                <c:pt idx="16">
                  <c:v>1.542666969176672</c:v>
                </c:pt>
                <c:pt idx="17">
                  <c:v>1.374171707153663</c:v>
                </c:pt>
                <c:pt idx="18">
                  <c:v>1.205356728504701</c:v>
                </c:pt>
                <c:pt idx="19">
                  <c:v>1.338899770606511</c:v>
                </c:pt>
                <c:pt idx="20">
                  <c:v>1.291435449596647</c:v>
                </c:pt>
                <c:pt idx="21">
                  <c:v>1.508346491976517</c:v>
                </c:pt>
                <c:pt idx="22">
                  <c:v>1.297444770886324</c:v>
                </c:pt>
              </c:numCache>
            </c:numRef>
          </c:val>
        </c:ser>
        <c:dLbls>
          <c:showLegendKey val="0"/>
          <c:showVal val="0"/>
          <c:showCatName val="0"/>
          <c:showSerName val="0"/>
          <c:showPercent val="0"/>
          <c:showBubbleSize val="0"/>
        </c:dLbls>
        <c:gapWidth val="150"/>
        <c:axId val="-206740368"/>
        <c:axId val="-207358656"/>
      </c:barChart>
      <c:lineChart>
        <c:grouping val="standard"/>
        <c:varyColors val="0"/>
        <c:ser>
          <c:idx val="1"/>
          <c:order val="0"/>
          <c:tx>
            <c:strRef>
              <c:f>Sheet3!$A$2</c:f>
              <c:strCache>
                <c:ptCount val="1"/>
                <c:pt idx="0">
                  <c:v>Market Cap</c:v>
                </c:pt>
              </c:strCache>
            </c:strRef>
          </c:tx>
          <c:spPr>
            <a:ln w="28575" cap="rnd">
              <a:solidFill>
                <a:schemeClr val="accent2"/>
              </a:solidFill>
              <a:round/>
            </a:ln>
            <a:effectLst/>
          </c:spPr>
          <c:marker>
            <c:symbol val="none"/>
          </c:marker>
          <c:cat>
            <c:numRef>
              <c:f>Sheet3!$B$1:$X$1</c:f>
              <c:numCache>
                <c:formatCode>0</c:formatCode>
                <c:ptCount val="23"/>
                <c:pt idx="0">
                  <c:v>1993.0</c:v>
                </c:pt>
                <c:pt idx="1">
                  <c:v>1994.0</c:v>
                </c:pt>
                <c:pt idx="2">
                  <c:v>1995.0</c:v>
                </c:pt>
                <c:pt idx="3">
                  <c:v>1996.0</c:v>
                </c:pt>
                <c:pt idx="4">
                  <c:v>1997.0</c:v>
                </c:pt>
                <c:pt idx="5">
                  <c:v>1998.0</c:v>
                </c:pt>
                <c:pt idx="6">
                  <c:v>1999.0</c:v>
                </c:pt>
                <c:pt idx="7">
                  <c:v>2000.0</c:v>
                </c:pt>
                <c:pt idx="8">
                  <c:v>2001.0</c:v>
                </c:pt>
                <c:pt idx="9">
                  <c:v>2002.0</c:v>
                </c:pt>
                <c:pt idx="10">
                  <c:v>2003.0</c:v>
                </c:pt>
                <c:pt idx="11">
                  <c:v>2004.0</c:v>
                </c:pt>
                <c:pt idx="12">
                  <c:v>2005.0</c:v>
                </c:pt>
                <c:pt idx="13">
                  <c:v>2006.0</c:v>
                </c:pt>
                <c:pt idx="14">
                  <c:v>2007.0</c:v>
                </c:pt>
                <c:pt idx="15">
                  <c:v>2008.0</c:v>
                </c:pt>
                <c:pt idx="16">
                  <c:v>2009.0</c:v>
                </c:pt>
                <c:pt idx="17">
                  <c:v>2010.0</c:v>
                </c:pt>
                <c:pt idx="18">
                  <c:v>2011.0</c:v>
                </c:pt>
                <c:pt idx="19">
                  <c:v>2012.0</c:v>
                </c:pt>
                <c:pt idx="20">
                  <c:v>2013.0</c:v>
                </c:pt>
                <c:pt idx="21">
                  <c:v>2014.0</c:v>
                </c:pt>
                <c:pt idx="22">
                  <c:v>2015.0</c:v>
                </c:pt>
              </c:numCache>
            </c:numRef>
          </c:cat>
          <c:val>
            <c:numRef>
              <c:f>Sheet3!$B$2:$X$2</c:f>
              <c:numCache>
                <c:formatCode>_("$"* #,##0_);_("$"* \(#,##0\);_("$"* "-"??_);_(@_)</c:formatCode>
                <c:ptCount val="23"/>
                <c:pt idx="0">
                  <c:v>19138.4375</c:v>
                </c:pt>
                <c:pt idx="1">
                  <c:v>26970.475</c:v>
                </c:pt>
                <c:pt idx="2">
                  <c:v>40579.408</c:v>
                </c:pt>
                <c:pt idx="3">
                  <c:v>44610.01585</c:v>
                </c:pt>
                <c:pt idx="4">
                  <c:v>82290.45057999966</c:v>
                </c:pt>
                <c:pt idx="5">
                  <c:v>109709.865187</c:v>
                </c:pt>
                <c:pt idx="6">
                  <c:v>76977.479325</c:v>
                </c:pt>
                <c:pt idx="7">
                  <c:v>99890.544188</c:v>
                </c:pt>
                <c:pt idx="8">
                  <c:v>108366.75468</c:v>
                </c:pt>
                <c:pt idx="9">
                  <c:v>100414.496405</c:v>
                </c:pt>
                <c:pt idx="10">
                  <c:v>141611.565445</c:v>
                </c:pt>
                <c:pt idx="11">
                  <c:v>138225.627949</c:v>
                </c:pt>
                <c:pt idx="12">
                  <c:v>138976.55557</c:v>
                </c:pt>
                <c:pt idx="13">
                  <c:v>164474.428658</c:v>
                </c:pt>
                <c:pt idx="14">
                  <c:v>216935.597183</c:v>
                </c:pt>
                <c:pt idx="15">
                  <c:v>116478.234748</c:v>
                </c:pt>
                <c:pt idx="16">
                  <c:v>202246.724993</c:v>
                </c:pt>
                <c:pt idx="17">
                  <c:v>216181.944626</c:v>
                </c:pt>
                <c:pt idx="18">
                  <c:v>198703.056694</c:v>
                </c:pt>
                <c:pt idx="19">
                  <c:v>251240.525255</c:v>
                </c:pt>
                <c:pt idx="20">
                  <c:v>286556.611911</c:v>
                </c:pt>
                <c:pt idx="21">
                  <c:v>362259.576978</c:v>
                </c:pt>
                <c:pt idx="22">
                  <c:v>331562.0112</c:v>
                </c:pt>
              </c:numCache>
            </c:numRef>
          </c:val>
          <c:smooth val="0"/>
        </c:ser>
        <c:ser>
          <c:idx val="2"/>
          <c:order val="1"/>
          <c:tx>
            <c:strRef>
              <c:f>Sheet3!$A$3</c:f>
              <c:strCache>
                <c:ptCount val="1"/>
                <c:pt idx="0">
                  <c:v>BV of Equity</c:v>
                </c:pt>
              </c:strCache>
            </c:strRef>
          </c:tx>
          <c:spPr>
            <a:ln w="28575" cap="rnd">
              <a:solidFill>
                <a:schemeClr val="accent3"/>
              </a:solidFill>
              <a:round/>
            </a:ln>
            <a:effectLst/>
          </c:spPr>
          <c:marker>
            <c:symbol val="none"/>
          </c:marker>
          <c:cat>
            <c:numRef>
              <c:f>Sheet3!$B$1:$X$1</c:f>
              <c:numCache>
                <c:formatCode>0</c:formatCode>
                <c:ptCount val="23"/>
                <c:pt idx="0">
                  <c:v>1993.0</c:v>
                </c:pt>
                <c:pt idx="1">
                  <c:v>1994.0</c:v>
                </c:pt>
                <c:pt idx="2">
                  <c:v>1995.0</c:v>
                </c:pt>
                <c:pt idx="3">
                  <c:v>1996.0</c:v>
                </c:pt>
                <c:pt idx="4">
                  <c:v>1997.0</c:v>
                </c:pt>
                <c:pt idx="5">
                  <c:v>1998.0</c:v>
                </c:pt>
                <c:pt idx="6">
                  <c:v>1999.0</c:v>
                </c:pt>
                <c:pt idx="7">
                  <c:v>2000.0</c:v>
                </c:pt>
                <c:pt idx="8">
                  <c:v>2001.0</c:v>
                </c:pt>
                <c:pt idx="9">
                  <c:v>2002.0</c:v>
                </c:pt>
                <c:pt idx="10">
                  <c:v>2003.0</c:v>
                </c:pt>
                <c:pt idx="11">
                  <c:v>2004.0</c:v>
                </c:pt>
                <c:pt idx="12">
                  <c:v>2005.0</c:v>
                </c:pt>
                <c:pt idx="13">
                  <c:v>2006.0</c:v>
                </c:pt>
                <c:pt idx="14">
                  <c:v>2007.0</c:v>
                </c:pt>
                <c:pt idx="15">
                  <c:v>2008.0</c:v>
                </c:pt>
                <c:pt idx="16">
                  <c:v>2009.0</c:v>
                </c:pt>
                <c:pt idx="17">
                  <c:v>2010.0</c:v>
                </c:pt>
                <c:pt idx="18">
                  <c:v>2011.0</c:v>
                </c:pt>
                <c:pt idx="19">
                  <c:v>2012.0</c:v>
                </c:pt>
                <c:pt idx="20">
                  <c:v>2013.0</c:v>
                </c:pt>
                <c:pt idx="21">
                  <c:v>2014.0</c:v>
                </c:pt>
                <c:pt idx="22">
                  <c:v>2015.0</c:v>
                </c:pt>
              </c:numCache>
            </c:numRef>
          </c:cat>
          <c:val>
            <c:numRef>
              <c:f>Sheet3!$B$3:$X$3</c:f>
              <c:numCache>
                <c:formatCode>_("$"* #,##0_);_("$"* \(#,##0\);_("$"* "-"??_);_(@_)</c:formatCode>
                <c:ptCount val="23"/>
                <c:pt idx="0">
                  <c:v>10428.374</c:v>
                </c:pt>
                <c:pt idx="1">
                  <c:v>11875.0</c:v>
                </c:pt>
                <c:pt idx="2">
                  <c:v>16738.7</c:v>
                </c:pt>
                <c:pt idx="3">
                  <c:v>23426.3</c:v>
                </c:pt>
                <c:pt idx="4">
                  <c:v>31455.0</c:v>
                </c:pt>
                <c:pt idx="5">
                  <c:v>57403.0</c:v>
                </c:pt>
                <c:pt idx="6">
                  <c:v>57761.0</c:v>
                </c:pt>
                <c:pt idx="7">
                  <c:v>61724.0</c:v>
                </c:pt>
                <c:pt idx="8">
                  <c:v>57950.0</c:v>
                </c:pt>
                <c:pt idx="9">
                  <c:v>64037.0</c:v>
                </c:pt>
                <c:pt idx="10">
                  <c:v>77596.0</c:v>
                </c:pt>
                <c:pt idx="11">
                  <c:v>85900.0</c:v>
                </c:pt>
                <c:pt idx="12">
                  <c:v>91484.0</c:v>
                </c:pt>
                <c:pt idx="13">
                  <c:v>108419.0</c:v>
                </c:pt>
                <c:pt idx="14">
                  <c:v>120733.0</c:v>
                </c:pt>
                <c:pt idx="15">
                  <c:v>109267.0</c:v>
                </c:pt>
                <c:pt idx="16">
                  <c:v>131102.0</c:v>
                </c:pt>
                <c:pt idx="17">
                  <c:v>157318.0</c:v>
                </c:pt>
                <c:pt idx="18">
                  <c:v>164850.0</c:v>
                </c:pt>
                <c:pt idx="19">
                  <c:v>187647.0</c:v>
                </c:pt>
                <c:pt idx="20">
                  <c:v>221890.0</c:v>
                </c:pt>
                <c:pt idx="21">
                  <c:v>240170.0</c:v>
                </c:pt>
                <c:pt idx="22">
                  <c:v>255550.0</c:v>
                </c:pt>
              </c:numCache>
            </c:numRef>
          </c:val>
          <c:smooth val="0"/>
        </c:ser>
        <c:dLbls>
          <c:showLegendKey val="0"/>
          <c:showVal val="0"/>
          <c:showCatName val="0"/>
          <c:showSerName val="0"/>
          <c:showPercent val="0"/>
          <c:showBubbleSize val="0"/>
        </c:dLbls>
        <c:marker val="1"/>
        <c:smooth val="0"/>
        <c:axId val="-207363024"/>
        <c:axId val="-207360976"/>
      </c:lineChart>
      <c:catAx>
        <c:axId val="-207363024"/>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7360976"/>
        <c:crosses val="autoZero"/>
        <c:auto val="1"/>
        <c:lblAlgn val="ctr"/>
        <c:lblOffset val="100"/>
        <c:noMultiLvlLbl val="0"/>
      </c:catAx>
      <c:valAx>
        <c:axId val="-207360976"/>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7363024"/>
        <c:crosses val="autoZero"/>
        <c:crossBetween val="between"/>
      </c:valAx>
      <c:valAx>
        <c:axId val="-207358656"/>
        <c:scaling>
          <c:orientation val="minMax"/>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6740368"/>
        <c:crosses val="max"/>
        <c:crossBetween val="between"/>
      </c:valAx>
      <c:catAx>
        <c:axId val="-206740368"/>
        <c:scaling>
          <c:orientation val="minMax"/>
        </c:scaling>
        <c:delete val="1"/>
        <c:axPos val="b"/>
        <c:majorTickMark val="out"/>
        <c:minorTickMark val="none"/>
        <c:tickLblPos val="nextTo"/>
        <c:crossAx val="-207358656"/>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a:t>Dividends and Buybacks - US Companies</a:t>
            </a:r>
          </a:p>
        </c:rich>
      </c:tx>
      <c:layout/>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lotArea>
      <c:layout/>
      <c:barChart>
        <c:barDir val="col"/>
        <c:grouping val="clustered"/>
        <c:varyColors val="0"/>
        <c:ser>
          <c:idx val="3"/>
          <c:order val="0"/>
          <c:tx>
            <c:strRef>
              <c:f>Sheet1!$D$1</c:f>
              <c:strCache>
                <c:ptCount val="1"/>
                <c:pt idx="0">
                  <c:v>Stock Buybacks</c:v>
                </c:pt>
              </c:strCache>
            </c:strRef>
          </c:tx>
          <c:spPr>
            <a:gradFill rotWithShape="1">
              <a:gsLst>
                <a:gs pos="0">
                  <a:schemeClr val="accent4">
                    <a:tint val="100000"/>
                    <a:shade val="100000"/>
                    <a:satMod val="130000"/>
                  </a:schemeClr>
                </a:gs>
                <a:gs pos="100000">
                  <a:schemeClr val="accent4">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Sheet1!$A$2:$A$29</c:f>
              <c:numCache>
                <c:formatCode>General</c:formatCode>
                <c:ptCount val="28"/>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numCache>
            </c:numRef>
          </c:cat>
          <c:val>
            <c:numRef>
              <c:f>Sheet1!$D$2:$D$29</c:f>
              <c:numCache>
                <c:formatCode>0.00</c:formatCode>
                <c:ptCount val="28"/>
                <c:pt idx="0">
                  <c:v>61.24845386827976</c:v>
                </c:pt>
                <c:pt idx="1">
                  <c:v>67.73661252616397</c:v>
                </c:pt>
                <c:pt idx="2">
                  <c:v>52.83859446842244</c:v>
                </c:pt>
                <c:pt idx="3">
                  <c:v>32.88450149919309</c:v>
                </c:pt>
                <c:pt idx="4">
                  <c:v>42.19332495163916</c:v>
                </c:pt>
                <c:pt idx="5">
                  <c:v>51.95372170275515</c:v>
                </c:pt>
                <c:pt idx="6">
                  <c:v>61.54900317437156</c:v>
                </c:pt>
                <c:pt idx="7">
                  <c:v>102.5293319467551</c:v>
                </c:pt>
                <c:pt idx="8">
                  <c:v>130.1536921495479</c:v>
                </c:pt>
                <c:pt idx="9">
                  <c:v>194.6264290264787</c:v>
                </c:pt>
                <c:pt idx="10">
                  <c:v>242.6883020966183</c:v>
                </c:pt>
                <c:pt idx="11">
                  <c:v>287.4156922890851</c:v>
                </c:pt>
                <c:pt idx="12">
                  <c:v>366.6578518297928</c:v>
                </c:pt>
                <c:pt idx="13">
                  <c:v>240.4288628500376</c:v>
                </c:pt>
                <c:pt idx="14">
                  <c:v>207.2595104764788</c:v>
                </c:pt>
                <c:pt idx="15">
                  <c:v>260.8004225558043</c:v>
                </c:pt>
                <c:pt idx="16">
                  <c:v>329.5837328185426</c:v>
                </c:pt>
                <c:pt idx="17">
                  <c:v>437.983335108107</c:v>
                </c:pt>
                <c:pt idx="18">
                  <c:v>497.6633016255046</c:v>
                </c:pt>
                <c:pt idx="19">
                  <c:v>695.197987017174</c:v>
                </c:pt>
                <c:pt idx="20">
                  <c:v>404.0670239922786</c:v>
                </c:pt>
                <c:pt idx="21">
                  <c:v>159.889331735875</c:v>
                </c:pt>
                <c:pt idx="22">
                  <c:v>340.0492385171776</c:v>
                </c:pt>
                <c:pt idx="23">
                  <c:v>460.9487396809789</c:v>
                </c:pt>
                <c:pt idx="24">
                  <c:v>442.5397480580896</c:v>
                </c:pt>
                <c:pt idx="25">
                  <c:v>469.8511390357729</c:v>
                </c:pt>
                <c:pt idx="26">
                  <c:v>551.1460665300331</c:v>
                </c:pt>
                <c:pt idx="27" formatCode="General">
                  <c:v>558.9</c:v>
                </c:pt>
              </c:numCache>
            </c:numRef>
          </c:val>
        </c:ser>
        <c:ser>
          <c:idx val="4"/>
          <c:order val="1"/>
          <c:tx>
            <c:strRef>
              <c:f>Sheet1!$E$1</c:f>
              <c:strCache>
                <c:ptCount val="1"/>
                <c:pt idx="0">
                  <c:v>Dividends</c:v>
                </c:pt>
              </c:strCache>
            </c:strRef>
          </c:tx>
          <c:spPr>
            <a:gradFill rotWithShape="1">
              <a:gsLst>
                <a:gs pos="0">
                  <a:schemeClr val="accent5">
                    <a:tint val="100000"/>
                    <a:shade val="100000"/>
                    <a:satMod val="130000"/>
                  </a:schemeClr>
                </a:gs>
                <a:gs pos="100000">
                  <a:schemeClr val="accent5">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Sheet1!$A$2:$A$29</c:f>
              <c:numCache>
                <c:formatCode>General</c:formatCode>
                <c:ptCount val="28"/>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numCache>
            </c:numRef>
          </c:cat>
          <c:val>
            <c:numRef>
              <c:f>Sheet1!$E$2:$E$29</c:f>
              <c:numCache>
                <c:formatCode>0.00</c:formatCode>
                <c:ptCount val="28"/>
                <c:pt idx="0">
                  <c:v>123.5320859184766</c:v>
                </c:pt>
                <c:pt idx="1">
                  <c:v>132.011739872976</c:v>
                </c:pt>
                <c:pt idx="2">
                  <c:v>143.9411983202594</c:v>
                </c:pt>
                <c:pt idx="3">
                  <c:v>145.4281293987773</c:v>
                </c:pt>
                <c:pt idx="4">
                  <c:v>153.8858124518846</c:v>
                </c:pt>
                <c:pt idx="5">
                  <c:v>159.5862301262644</c:v>
                </c:pt>
                <c:pt idx="6">
                  <c:v>177.7241564810561</c:v>
                </c:pt>
                <c:pt idx="7">
                  <c:v>198.9568825166547</c:v>
                </c:pt>
                <c:pt idx="8">
                  <c:v>225.1759114157067</c:v>
                </c:pt>
                <c:pt idx="9">
                  <c:v>243.0822627408097</c:v>
                </c:pt>
                <c:pt idx="10">
                  <c:v>232.7789832153224</c:v>
                </c:pt>
                <c:pt idx="11">
                  <c:v>214.8257680440022</c:v>
                </c:pt>
                <c:pt idx="12">
                  <c:v>209.8400159968517</c:v>
                </c:pt>
                <c:pt idx="13">
                  <c:v>161.6114791642351</c:v>
                </c:pt>
                <c:pt idx="14">
                  <c:v>143.9705373159574</c:v>
                </c:pt>
                <c:pt idx="15">
                  <c:v>171.6487079269293</c:v>
                </c:pt>
                <c:pt idx="16">
                  <c:v>182.3675750600908</c:v>
                </c:pt>
                <c:pt idx="17">
                  <c:v>201.2724263394682</c:v>
                </c:pt>
                <c:pt idx="18">
                  <c:v>225.0602881174947</c:v>
                </c:pt>
                <c:pt idx="19">
                  <c:v>252.9231832119131</c:v>
                </c:pt>
                <c:pt idx="20">
                  <c:v>255.7094727213535</c:v>
                </c:pt>
                <c:pt idx="21">
                  <c:v>197.467033943345</c:v>
                </c:pt>
                <c:pt idx="22">
                  <c:v>203.5788948027658</c:v>
                </c:pt>
                <c:pt idx="23">
                  <c:v>237.5536507566049</c:v>
                </c:pt>
                <c:pt idx="24">
                  <c:v>264.877264010486</c:v>
                </c:pt>
                <c:pt idx="25">
                  <c:v>307.5225035161739</c:v>
                </c:pt>
                <c:pt idx="26">
                  <c:v>348.4961322081558</c:v>
                </c:pt>
                <c:pt idx="27" formatCode="General">
                  <c:v>375.9</c:v>
                </c:pt>
              </c:numCache>
            </c:numRef>
          </c:val>
        </c:ser>
        <c:dLbls>
          <c:showLegendKey val="0"/>
          <c:showVal val="0"/>
          <c:showCatName val="0"/>
          <c:showSerName val="0"/>
          <c:showPercent val="0"/>
          <c:showBubbleSize val="0"/>
        </c:dLbls>
        <c:gapWidth val="75"/>
        <c:overlap val="-25"/>
        <c:axId val="-204529840"/>
        <c:axId val="-204545504"/>
      </c:barChart>
      <c:lineChart>
        <c:grouping val="standard"/>
        <c:varyColors val="0"/>
        <c:ser>
          <c:idx val="0"/>
          <c:order val="2"/>
          <c:tx>
            <c:strRef>
              <c:f>Sheet1!$H$1</c:f>
              <c:strCache>
                <c:ptCount val="1"/>
                <c:pt idx="0">
                  <c:v>Proportion from Buybacks</c:v>
                </c:pt>
              </c:strCache>
            </c:strRef>
          </c:tx>
          <c:spPr>
            <a:ln w="31750" cap="rnd">
              <a:solidFill>
                <a:schemeClr val="accent1"/>
              </a:solidFill>
              <a:round/>
            </a:ln>
            <a:effectLst>
              <a:outerShdw blurRad="40000" dist="23000" dir="5400000" rotWithShape="0">
                <a:srgbClr val="000000">
                  <a:alpha val="35000"/>
                </a:srgbClr>
              </a:outerShdw>
            </a:effectLst>
          </c:spPr>
          <c:marker>
            <c:symbol val="none"/>
          </c:marker>
          <c:cat>
            <c:numRef>
              <c:f>Sheet1!$A$2:$A$29</c:f>
              <c:numCache>
                <c:formatCode>General</c:formatCode>
                <c:ptCount val="28"/>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numCache>
            </c:numRef>
          </c:cat>
          <c:val>
            <c:numRef>
              <c:f>Sheet1!$H$2:$H$29</c:f>
              <c:numCache>
                <c:formatCode>0.00%</c:formatCode>
                <c:ptCount val="28"/>
                <c:pt idx="0">
                  <c:v>0.33146593217534</c:v>
                </c:pt>
                <c:pt idx="1">
                  <c:v>0.339109743397591</c:v>
                </c:pt>
                <c:pt idx="2">
                  <c:v>0.268516364000672</c:v>
                </c:pt>
                <c:pt idx="3">
                  <c:v>0.184420482910207</c:v>
                </c:pt>
                <c:pt idx="4">
                  <c:v>0.215185182423599</c:v>
                </c:pt>
                <c:pt idx="5">
                  <c:v>0.245597681447652</c:v>
                </c:pt>
                <c:pt idx="6">
                  <c:v>0.25723321104217</c:v>
                </c:pt>
                <c:pt idx="7">
                  <c:v>0.340079668747835</c:v>
                </c:pt>
                <c:pt idx="8">
                  <c:v>0.366290032813565</c:v>
                </c:pt>
                <c:pt idx="9">
                  <c:v>0.444648307623632</c:v>
                </c:pt>
                <c:pt idx="10">
                  <c:v>0.510420610615507</c:v>
                </c:pt>
                <c:pt idx="11">
                  <c:v>0.572265961672042</c:v>
                </c:pt>
                <c:pt idx="12">
                  <c:v>0.63600903367096</c:v>
                </c:pt>
                <c:pt idx="13">
                  <c:v>0.598021734946943</c:v>
                </c:pt>
                <c:pt idx="14">
                  <c:v>0.590096182770107</c:v>
                </c:pt>
                <c:pt idx="15">
                  <c:v>0.603077689772849</c:v>
                </c:pt>
                <c:pt idx="16">
                  <c:v>0.643779452745682</c:v>
                </c:pt>
                <c:pt idx="17">
                  <c:v>0.685145698360712</c:v>
                </c:pt>
                <c:pt idx="18">
                  <c:v>0.688594240852819</c:v>
                </c:pt>
                <c:pt idx="19">
                  <c:v>0.733237489939391</c:v>
                </c:pt>
                <c:pt idx="20">
                  <c:v>0.612430157795782</c:v>
                </c:pt>
                <c:pt idx="21">
                  <c:v>0.44742264890672</c:v>
                </c:pt>
                <c:pt idx="22">
                  <c:v>0.625518102678927</c:v>
                </c:pt>
                <c:pt idx="23">
                  <c:v>0.659910038950923</c:v>
                </c:pt>
                <c:pt idx="24">
                  <c:v>0.625571255014137</c:v>
                </c:pt>
                <c:pt idx="25">
                  <c:v>0.604408373679039</c:v>
                </c:pt>
                <c:pt idx="26">
                  <c:v>0.612628072919493</c:v>
                </c:pt>
                <c:pt idx="27">
                  <c:v>0.59788189987163</c:v>
                </c:pt>
              </c:numCache>
            </c:numRef>
          </c:val>
          <c:smooth val="0"/>
        </c:ser>
        <c:dLbls>
          <c:showLegendKey val="0"/>
          <c:showVal val="0"/>
          <c:showCatName val="0"/>
          <c:showSerName val="0"/>
          <c:showPercent val="0"/>
          <c:showBubbleSize val="0"/>
        </c:dLbls>
        <c:marker val="1"/>
        <c:smooth val="0"/>
        <c:axId val="-204538720"/>
        <c:axId val="-204542112"/>
      </c:lineChart>
      <c:catAx>
        <c:axId val="-204529840"/>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2"/>
                </a:solidFill>
                <a:latin typeface="+mn-lt"/>
                <a:ea typeface="+mn-ea"/>
                <a:cs typeface="+mn-cs"/>
              </a:defRPr>
            </a:pPr>
            <a:endParaRPr lang="en-US"/>
          </a:p>
        </c:txPr>
        <c:crossAx val="-204545504"/>
        <c:crosses val="autoZero"/>
        <c:auto val="1"/>
        <c:lblAlgn val="ctr"/>
        <c:lblOffset val="100"/>
        <c:tickLblSkip val="1"/>
        <c:tickMarkSkip val="1"/>
        <c:noMultiLvlLbl val="0"/>
      </c:catAx>
      <c:valAx>
        <c:axId val="-204545504"/>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a:t>Dividends and Buybacks (in billions)</a:t>
                </a:r>
              </a:p>
            </c:rich>
          </c:tx>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0" spcFirstLastPara="1" vertOverflow="ellipsis" wrap="square" anchor="ctr" anchorCtr="1"/>
          <a:lstStyle/>
          <a:p>
            <a:pPr>
              <a:defRPr sz="900" b="0" i="0" u="none" strike="noStrike" kern="1200" baseline="0">
                <a:solidFill>
                  <a:schemeClr val="tx2"/>
                </a:solidFill>
                <a:latin typeface="+mn-lt"/>
                <a:ea typeface="+mn-ea"/>
                <a:cs typeface="+mn-cs"/>
              </a:defRPr>
            </a:pPr>
            <a:endParaRPr lang="en-US"/>
          </a:p>
        </c:txPr>
        <c:crossAx val="-204529840"/>
        <c:crosses val="autoZero"/>
        <c:crossBetween val="between"/>
      </c:valAx>
      <c:valAx>
        <c:axId val="-204542112"/>
        <c:scaling>
          <c:orientation val="minMax"/>
        </c:scaling>
        <c:delete val="0"/>
        <c:axPos val="r"/>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a:t>Proportion of cash from buybacks</a:t>
                </a:r>
              </a:p>
            </c:rich>
          </c:tx>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0" spcFirstLastPara="1" vertOverflow="ellipsis" wrap="square" anchor="ctr" anchorCtr="1"/>
          <a:lstStyle/>
          <a:p>
            <a:pPr>
              <a:defRPr sz="900" b="0" i="0" u="none" strike="noStrike" kern="1200" baseline="0">
                <a:solidFill>
                  <a:schemeClr val="tx2"/>
                </a:solidFill>
                <a:latin typeface="+mn-lt"/>
                <a:ea typeface="+mn-ea"/>
                <a:cs typeface="+mn-cs"/>
              </a:defRPr>
            </a:pPr>
            <a:endParaRPr lang="en-US"/>
          </a:p>
        </c:txPr>
        <c:crossAx val="-204538720"/>
        <c:crosses val="max"/>
        <c:crossBetween val="between"/>
      </c:valAx>
      <c:catAx>
        <c:axId val="-204538720"/>
        <c:scaling>
          <c:orientation val="minMax"/>
        </c:scaling>
        <c:delete val="1"/>
        <c:axPos val="b"/>
        <c:numFmt formatCode="General" sourceLinked="1"/>
        <c:majorTickMark val="none"/>
        <c:minorTickMark val="none"/>
        <c:tickLblPos val="nextTo"/>
        <c:crossAx val="-204542112"/>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Times"/>
                <a:ea typeface="Times"/>
                <a:cs typeface="Times"/>
              </a:defRPr>
            </a:pPr>
            <a:r>
              <a:rPr lang="en-US"/>
              <a:t>Figure 4: Small Firm Premium over time- 1927 -2015</a:t>
            </a:r>
          </a:p>
        </c:rich>
      </c:tx>
      <c:layout>
        <c:manualLayout>
          <c:xMode val="edge"/>
          <c:yMode val="edge"/>
          <c:x val="0.26518509124866"/>
          <c:y val="0.0196077308518253"/>
        </c:manualLayout>
      </c:layout>
      <c:overlay val="0"/>
      <c:spPr>
        <a:noFill/>
        <a:ln w="25400">
          <a:noFill/>
        </a:ln>
      </c:spPr>
    </c:title>
    <c:autoTitleDeleted val="0"/>
    <c:plotArea>
      <c:layout>
        <c:manualLayout>
          <c:layoutTarget val="inner"/>
          <c:xMode val="edge"/>
          <c:yMode val="edge"/>
          <c:x val="0.106666666666667"/>
          <c:y val="0.119825708061002"/>
          <c:w val="0.881481481481481"/>
          <c:h val="0.808278867102396"/>
        </c:manualLayout>
      </c:layout>
      <c:lineChart>
        <c:grouping val="standard"/>
        <c:varyColors val="0"/>
        <c:ser>
          <c:idx val="20"/>
          <c:order val="0"/>
          <c:tx>
            <c:strRef>
              <c:f>'Value Weighted'!$U$1</c:f>
              <c:strCache>
                <c:ptCount val="1"/>
                <c:pt idx="0">
                  <c:v>D1 - Average</c:v>
                </c:pt>
              </c:strCache>
            </c:strRef>
          </c:tx>
          <c:spPr>
            <a:ln w="25400">
              <a:solidFill>
                <a:srgbClr val="DD0806"/>
              </a:solidFill>
              <a:prstDash val="solid"/>
            </a:ln>
          </c:spPr>
          <c:marker>
            <c:symbol val="none"/>
          </c:marker>
          <c:cat>
            <c:numRef>
              <c:f>'Value Weighted'!$A$2:$A$90</c:f>
              <c:numCache>
                <c:formatCode>General</c:formatCode>
                <c:ptCount val="89"/>
                <c:pt idx="0">
                  <c:v>1927.0</c:v>
                </c:pt>
                <c:pt idx="1">
                  <c:v>1928.0</c:v>
                </c:pt>
                <c:pt idx="2">
                  <c:v>1929.0</c:v>
                </c:pt>
                <c:pt idx="3">
                  <c:v>1930.0</c:v>
                </c:pt>
                <c:pt idx="4">
                  <c:v>1931.0</c:v>
                </c:pt>
                <c:pt idx="5">
                  <c:v>1932.0</c:v>
                </c:pt>
                <c:pt idx="6">
                  <c:v>1933.0</c:v>
                </c:pt>
                <c:pt idx="7">
                  <c:v>1934.0</c:v>
                </c:pt>
                <c:pt idx="8">
                  <c:v>1935.0</c:v>
                </c:pt>
                <c:pt idx="9">
                  <c:v>1936.0</c:v>
                </c:pt>
                <c:pt idx="10">
                  <c:v>1937.0</c:v>
                </c:pt>
                <c:pt idx="11">
                  <c:v>1938.0</c:v>
                </c:pt>
                <c:pt idx="12">
                  <c:v>1939.0</c:v>
                </c:pt>
                <c:pt idx="13">
                  <c:v>1940.0</c:v>
                </c:pt>
                <c:pt idx="14">
                  <c:v>1941.0</c:v>
                </c:pt>
                <c:pt idx="15">
                  <c:v>1942.0</c:v>
                </c:pt>
                <c:pt idx="16">
                  <c:v>1943.0</c:v>
                </c:pt>
                <c:pt idx="17">
                  <c:v>1944.0</c:v>
                </c:pt>
                <c:pt idx="18">
                  <c:v>1945.0</c:v>
                </c:pt>
                <c:pt idx="19">
                  <c:v>1946.0</c:v>
                </c:pt>
                <c:pt idx="20">
                  <c:v>1947.0</c:v>
                </c:pt>
                <c:pt idx="21">
                  <c:v>1948.0</c:v>
                </c:pt>
                <c:pt idx="22">
                  <c:v>1949.0</c:v>
                </c:pt>
                <c:pt idx="23">
                  <c:v>1950.0</c:v>
                </c:pt>
                <c:pt idx="24">
                  <c:v>1951.0</c:v>
                </c:pt>
                <c:pt idx="25">
                  <c:v>1952.0</c:v>
                </c:pt>
                <c:pt idx="26">
                  <c:v>1953.0</c:v>
                </c:pt>
                <c:pt idx="27">
                  <c:v>1954.0</c:v>
                </c:pt>
                <c:pt idx="28">
                  <c:v>1955.0</c:v>
                </c:pt>
                <c:pt idx="29">
                  <c:v>1956.0</c:v>
                </c:pt>
                <c:pt idx="30">
                  <c:v>1957.0</c:v>
                </c:pt>
                <c:pt idx="31">
                  <c:v>1958.0</c:v>
                </c:pt>
                <c:pt idx="32">
                  <c:v>1959.0</c:v>
                </c:pt>
                <c:pt idx="33">
                  <c:v>1960.0</c:v>
                </c:pt>
                <c:pt idx="34">
                  <c:v>1961.0</c:v>
                </c:pt>
                <c:pt idx="35">
                  <c:v>1962.0</c:v>
                </c:pt>
                <c:pt idx="36">
                  <c:v>1963.0</c:v>
                </c:pt>
                <c:pt idx="37">
                  <c:v>1964.0</c:v>
                </c:pt>
                <c:pt idx="38">
                  <c:v>1965.0</c:v>
                </c:pt>
                <c:pt idx="39">
                  <c:v>1966.0</c:v>
                </c:pt>
                <c:pt idx="40">
                  <c:v>1967.0</c:v>
                </c:pt>
                <c:pt idx="41">
                  <c:v>1968.0</c:v>
                </c:pt>
                <c:pt idx="42">
                  <c:v>1969.0</c:v>
                </c:pt>
                <c:pt idx="43">
                  <c:v>1970.0</c:v>
                </c:pt>
                <c:pt idx="44">
                  <c:v>1971.0</c:v>
                </c:pt>
                <c:pt idx="45">
                  <c:v>1972.0</c:v>
                </c:pt>
                <c:pt idx="46">
                  <c:v>1973.0</c:v>
                </c:pt>
                <c:pt idx="47">
                  <c:v>1974.0</c:v>
                </c:pt>
                <c:pt idx="48">
                  <c:v>1975.0</c:v>
                </c:pt>
                <c:pt idx="49">
                  <c:v>1976.0</c:v>
                </c:pt>
                <c:pt idx="50">
                  <c:v>1977.0</c:v>
                </c:pt>
                <c:pt idx="51">
                  <c:v>1978.0</c:v>
                </c:pt>
                <c:pt idx="52">
                  <c:v>1979.0</c:v>
                </c:pt>
                <c:pt idx="53">
                  <c:v>1980.0</c:v>
                </c:pt>
                <c:pt idx="54">
                  <c:v>1981.0</c:v>
                </c:pt>
                <c:pt idx="55">
                  <c:v>1982.0</c:v>
                </c:pt>
                <c:pt idx="56">
                  <c:v>1983.0</c:v>
                </c:pt>
                <c:pt idx="57">
                  <c:v>1984.0</c:v>
                </c:pt>
                <c:pt idx="58">
                  <c:v>1985.0</c:v>
                </c:pt>
                <c:pt idx="59">
                  <c:v>1986.0</c:v>
                </c:pt>
                <c:pt idx="60">
                  <c:v>1987.0</c:v>
                </c:pt>
                <c:pt idx="61">
                  <c:v>1988.0</c:v>
                </c:pt>
                <c:pt idx="62">
                  <c:v>1989.0</c:v>
                </c:pt>
                <c:pt idx="63">
                  <c:v>1990.0</c:v>
                </c:pt>
                <c:pt idx="64">
                  <c:v>1991.0</c:v>
                </c:pt>
                <c:pt idx="65">
                  <c:v>1992.0</c:v>
                </c:pt>
                <c:pt idx="66">
                  <c:v>1993.0</c:v>
                </c:pt>
                <c:pt idx="67">
                  <c:v>1994.0</c:v>
                </c:pt>
                <c:pt idx="68">
                  <c:v>1995.0</c:v>
                </c:pt>
                <c:pt idx="69">
                  <c:v>1996.0</c:v>
                </c:pt>
                <c:pt idx="70">
                  <c:v>1997.0</c:v>
                </c:pt>
                <c:pt idx="71">
                  <c:v>1998.0</c:v>
                </c:pt>
                <c:pt idx="72">
                  <c:v>1999.0</c:v>
                </c:pt>
                <c:pt idx="73">
                  <c:v>2000.0</c:v>
                </c:pt>
                <c:pt idx="74">
                  <c:v>2001.0</c:v>
                </c:pt>
                <c:pt idx="75">
                  <c:v>2002.0</c:v>
                </c:pt>
                <c:pt idx="76">
                  <c:v>2003.0</c:v>
                </c:pt>
                <c:pt idx="77">
                  <c:v>2004.0</c:v>
                </c:pt>
                <c:pt idx="78">
                  <c:v>2005.0</c:v>
                </c:pt>
                <c:pt idx="79">
                  <c:v>2006.0</c:v>
                </c:pt>
                <c:pt idx="80">
                  <c:v>2007.0</c:v>
                </c:pt>
                <c:pt idx="81">
                  <c:v>2008.0</c:v>
                </c:pt>
                <c:pt idx="82">
                  <c:v>2009.0</c:v>
                </c:pt>
                <c:pt idx="83">
                  <c:v>2010.0</c:v>
                </c:pt>
                <c:pt idx="84">
                  <c:v>2011.0</c:v>
                </c:pt>
                <c:pt idx="85">
                  <c:v>2012.0</c:v>
                </c:pt>
                <c:pt idx="86">
                  <c:v>2013.0</c:v>
                </c:pt>
                <c:pt idx="87">
                  <c:v>2014.0</c:v>
                </c:pt>
                <c:pt idx="88">
                  <c:v>2015.0</c:v>
                </c:pt>
              </c:numCache>
            </c:numRef>
          </c:cat>
          <c:val>
            <c:numRef>
              <c:f>'Value Weighted'!$U$2:$U$90</c:f>
              <c:numCache>
                <c:formatCode>0.00%</c:formatCode>
                <c:ptCount val="89"/>
                <c:pt idx="0">
                  <c:v>0.0122</c:v>
                </c:pt>
                <c:pt idx="1">
                  <c:v>0.19215</c:v>
                </c:pt>
                <c:pt idx="2">
                  <c:v>-0.16549</c:v>
                </c:pt>
                <c:pt idx="3">
                  <c:v>-0.11584</c:v>
                </c:pt>
                <c:pt idx="4">
                  <c:v>0.03173</c:v>
                </c:pt>
                <c:pt idx="5">
                  <c:v>0.29892</c:v>
                </c:pt>
                <c:pt idx="6">
                  <c:v>0.31957</c:v>
                </c:pt>
                <c:pt idx="7">
                  <c:v>0.06313</c:v>
                </c:pt>
                <c:pt idx="8">
                  <c:v>0.0174299999999999</c:v>
                </c:pt>
                <c:pt idx="9">
                  <c:v>0.40423</c:v>
                </c:pt>
                <c:pt idx="10">
                  <c:v>-0.08028</c:v>
                </c:pt>
                <c:pt idx="11">
                  <c:v>-0.3042</c:v>
                </c:pt>
                <c:pt idx="12">
                  <c:v>-0.02776</c:v>
                </c:pt>
                <c:pt idx="13">
                  <c:v>-0.2416</c:v>
                </c:pt>
                <c:pt idx="14">
                  <c:v>0.03315</c:v>
                </c:pt>
                <c:pt idx="15">
                  <c:v>0.34697</c:v>
                </c:pt>
                <c:pt idx="16">
                  <c:v>0.79773</c:v>
                </c:pt>
                <c:pt idx="17">
                  <c:v>0.31627</c:v>
                </c:pt>
                <c:pt idx="18">
                  <c:v>0.33799</c:v>
                </c:pt>
                <c:pt idx="19">
                  <c:v>-0.06174</c:v>
                </c:pt>
                <c:pt idx="20">
                  <c:v>-0.02314</c:v>
                </c:pt>
                <c:pt idx="21">
                  <c:v>0.0031</c:v>
                </c:pt>
                <c:pt idx="22">
                  <c:v>0.0555499999999999</c:v>
                </c:pt>
                <c:pt idx="23">
                  <c:v>0.15534</c:v>
                </c:pt>
                <c:pt idx="24">
                  <c:v>-0.11538</c:v>
                </c:pt>
                <c:pt idx="25">
                  <c:v>-0.08907</c:v>
                </c:pt>
                <c:pt idx="26">
                  <c:v>-0.03729</c:v>
                </c:pt>
                <c:pt idx="27">
                  <c:v>0.08122</c:v>
                </c:pt>
                <c:pt idx="28">
                  <c:v>0.05798</c:v>
                </c:pt>
                <c:pt idx="29">
                  <c:v>-0.08514</c:v>
                </c:pt>
                <c:pt idx="30">
                  <c:v>-0.02071</c:v>
                </c:pt>
                <c:pt idx="31">
                  <c:v>0.10294</c:v>
                </c:pt>
                <c:pt idx="32">
                  <c:v>-0.04555</c:v>
                </c:pt>
                <c:pt idx="33">
                  <c:v>-0.02811</c:v>
                </c:pt>
                <c:pt idx="34">
                  <c:v>-0.00266999999999992</c:v>
                </c:pt>
                <c:pt idx="35">
                  <c:v>0.01456</c:v>
                </c:pt>
                <c:pt idx="36">
                  <c:v>0.00239999999999998</c:v>
                </c:pt>
                <c:pt idx="37">
                  <c:v>0.05888</c:v>
                </c:pt>
                <c:pt idx="38">
                  <c:v>0.15722</c:v>
                </c:pt>
                <c:pt idx="39">
                  <c:v>-0.03319</c:v>
                </c:pt>
                <c:pt idx="40">
                  <c:v>0.59176</c:v>
                </c:pt>
                <c:pt idx="41">
                  <c:v>0.31485</c:v>
                </c:pt>
                <c:pt idx="42">
                  <c:v>-0.13831</c:v>
                </c:pt>
                <c:pt idx="43">
                  <c:v>-0.12588</c:v>
                </c:pt>
                <c:pt idx="44">
                  <c:v>-0.02905</c:v>
                </c:pt>
                <c:pt idx="45">
                  <c:v>-0.07924</c:v>
                </c:pt>
                <c:pt idx="46">
                  <c:v>-0.0962</c:v>
                </c:pt>
                <c:pt idx="47">
                  <c:v>0.01018</c:v>
                </c:pt>
                <c:pt idx="48">
                  <c:v>0.10052</c:v>
                </c:pt>
                <c:pt idx="49">
                  <c:v>0.0816200000000001</c:v>
                </c:pt>
                <c:pt idx="50">
                  <c:v>0.20154</c:v>
                </c:pt>
                <c:pt idx="51">
                  <c:v>0.14884</c:v>
                </c:pt>
                <c:pt idx="52">
                  <c:v>0.08948</c:v>
                </c:pt>
                <c:pt idx="53">
                  <c:v>0.0637099999999999</c:v>
                </c:pt>
                <c:pt idx="54">
                  <c:v>-0.0513</c:v>
                </c:pt>
                <c:pt idx="55">
                  <c:v>0.01725</c:v>
                </c:pt>
                <c:pt idx="56">
                  <c:v>0.0793</c:v>
                </c:pt>
                <c:pt idx="57">
                  <c:v>-0.13772</c:v>
                </c:pt>
                <c:pt idx="58">
                  <c:v>-0.07757</c:v>
                </c:pt>
                <c:pt idx="59">
                  <c:v>-0.10235</c:v>
                </c:pt>
                <c:pt idx="60">
                  <c:v>-0.10351</c:v>
                </c:pt>
                <c:pt idx="61">
                  <c:v>-0.03379</c:v>
                </c:pt>
                <c:pt idx="62">
                  <c:v>-0.14736</c:v>
                </c:pt>
                <c:pt idx="63">
                  <c:v>-0.12657</c:v>
                </c:pt>
                <c:pt idx="64">
                  <c:v>0.0326899999999999</c:v>
                </c:pt>
                <c:pt idx="65">
                  <c:v>0.08542</c:v>
                </c:pt>
                <c:pt idx="66">
                  <c:v>0.09535</c:v>
                </c:pt>
                <c:pt idx="67">
                  <c:v>-0.0322</c:v>
                </c:pt>
                <c:pt idx="68">
                  <c:v>-0.00732999999999997</c:v>
                </c:pt>
                <c:pt idx="69">
                  <c:v>-0.03085</c:v>
                </c:pt>
                <c:pt idx="70">
                  <c:v>-0.03923</c:v>
                </c:pt>
                <c:pt idx="71">
                  <c:v>-0.18348</c:v>
                </c:pt>
                <c:pt idx="72">
                  <c:v>0.09676</c:v>
                </c:pt>
                <c:pt idx="73">
                  <c:v>-0.06036</c:v>
                </c:pt>
                <c:pt idx="74">
                  <c:v>0.26308</c:v>
                </c:pt>
                <c:pt idx="75">
                  <c:v>0.13825</c:v>
                </c:pt>
                <c:pt idx="76">
                  <c:v>0.4299</c:v>
                </c:pt>
                <c:pt idx="77">
                  <c:v>-0.00369999999999997</c:v>
                </c:pt>
                <c:pt idx="78">
                  <c:v>-0.04335</c:v>
                </c:pt>
                <c:pt idx="79">
                  <c:v>0.02682</c:v>
                </c:pt>
                <c:pt idx="80">
                  <c:v>-0.10663</c:v>
                </c:pt>
                <c:pt idx="81">
                  <c:v>-0.06941</c:v>
                </c:pt>
                <c:pt idx="82">
                  <c:v>0.09185</c:v>
                </c:pt>
                <c:pt idx="83">
                  <c:v>0.01374</c:v>
                </c:pt>
                <c:pt idx="84">
                  <c:v>-0.10896</c:v>
                </c:pt>
                <c:pt idx="85">
                  <c:v>0.01542</c:v>
                </c:pt>
                <c:pt idx="86">
                  <c:v>0.0797399999999999</c:v>
                </c:pt>
                <c:pt idx="87">
                  <c:v>-0.06157</c:v>
                </c:pt>
                <c:pt idx="88">
                  <c:v>-0.05314</c:v>
                </c:pt>
              </c:numCache>
            </c:numRef>
          </c:val>
          <c:smooth val="0"/>
        </c:ser>
        <c:dLbls>
          <c:showLegendKey val="0"/>
          <c:showVal val="0"/>
          <c:showCatName val="0"/>
          <c:showSerName val="0"/>
          <c:showPercent val="0"/>
          <c:showBubbleSize val="0"/>
        </c:dLbls>
        <c:smooth val="0"/>
        <c:axId val="-175396304"/>
        <c:axId val="-175393184"/>
      </c:lineChart>
      <c:catAx>
        <c:axId val="-175396304"/>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Year</a:t>
                </a:r>
              </a:p>
            </c:rich>
          </c:tx>
          <c:layout>
            <c:manualLayout>
              <c:xMode val="edge"/>
              <c:yMode val="edge"/>
              <c:x val="0.530370413068791"/>
              <c:y val="0.945533762825101"/>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5400000" vert="horz"/>
          <a:lstStyle/>
          <a:p>
            <a:pPr>
              <a:defRPr sz="900" b="0" i="0" u="none" strike="noStrike" baseline="0">
                <a:solidFill>
                  <a:srgbClr val="000000"/>
                </a:solidFill>
                <a:latin typeface="Times"/>
                <a:ea typeface="Times"/>
                <a:cs typeface="Times"/>
              </a:defRPr>
            </a:pPr>
            <a:endParaRPr lang="en-US"/>
          </a:p>
        </c:txPr>
        <c:crossAx val="-175393184"/>
        <c:crosses val="autoZero"/>
        <c:auto val="1"/>
        <c:lblAlgn val="ctr"/>
        <c:lblOffset val="100"/>
        <c:tickLblSkip val="2"/>
        <c:tickMarkSkip val="1"/>
        <c:noMultiLvlLbl val="0"/>
      </c:catAx>
      <c:valAx>
        <c:axId val="-175393184"/>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Small Firm Return - Average</a:t>
                </a:r>
              </a:p>
            </c:rich>
          </c:tx>
          <c:layout>
            <c:manualLayout>
              <c:xMode val="edge"/>
              <c:yMode val="edge"/>
              <c:x val="0.0133333717619119"/>
              <c:y val="0.392156684959835"/>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75396304"/>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2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dk1">
            <a:lumMod val="75000"/>
            <a:lumOff val="25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dk1">
            <a:lumMod val="75000"/>
            <a:lumOff val="25000"/>
          </a:schemeClr>
        </a:solidFill>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9.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0.emf"/></Relationships>
</file>

<file path=ppt/drawings/drawing1.xml><?xml version="1.0" encoding="utf-8"?>
<c:userShapes xmlns:c="http://schemas.openxmlformats.org/drawingml/2006/chart">
  <cdr:relSizeAnchor xmlns:cdr="http://schemas.openxmlformats.org/drawingml/2006/chartDrawing">
    <cdr:from>
      <cdr:x>0.19969</cdr:x>
      <cdr:y>0.19162</cdr:y>
    </cdr:from>
    <cdr:to>
      <cdr:x>0.37879</cdr:x>
      <cdr:y>0.21812</cdr:y>
    </cdr:to>
    <cdr:sp macro="" textlink="">
      <cdr:nvSpPr>
        <cdr:cNvPr id="2049" name="Text Box 1"/>
        <cdr:cNvSpPr txBox="1">
          <a:spLocks xmlns:a="http://schemas.openxmlformats.org/drawingml/2006/main" noChangeArrowheads="1"/>
        </cdr:cNvSpPr>
      </cdr:nvSpPr>
      <cdr:spPr bwMode="auto">
        <a:xfrm xmlns:a="http://schemas.openxmlformats.org/drawingml/2006/main">
          <a:off x="1733267" y="1205786"/>
          <a:ext cx="1554574" cy="166757"/>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18288" rIns="0" bIns="0" anchor="t" upright="1">
          <a:spAutoFit/>
        </a:bodyPr>
        <a:lstStyle xmlns:a="http://schemas.openxmlformats.org/drawingml/2006/main"/>
        <a:p xmlns:a="http://schemas.openxmlformats.org/drawingml/2006/main">
          <a:pPr algn="l" rtl="0">
            <a:defRPr sz="1000"/>
          </a:pPr>
          <a:r>
            <a:rPr lang="en-US" sz="1000" b="0" i="0" strike="noStrike">
              <a:solidFill>
                <a:srgbClr val="000000"/>
              </a:solidFill>
              <a:latin typeface="Times"/>
              <a:ea typeface="Times"/>
              <a:cs typeface="Times"/>
            </a:rPr>
            <a:t>Best year for small cap stocks</a:t>
          </a:r>
        </a:p>
      </cdr:txBody>
    </cdr:sp>
  </cdr:relSizeAnchor>
  <cdr:relSizeAnchor xmlns:cdr="http://schemas.openxmlformats.org/drawingml/2006/chartDrawing">
    <cdr:from>
      <cdr:x>0.33125</cdr:x>
      <cdr:y>0.78</cdr:y>
    </cdr:from>
    <cdr:to>
      <cdr:x>0.62532</cdr:x>
      <cdr:y>0.8065</cdr:y>
    </cdr:to>
    <cdr:sp macro="" textlink="">
      <cdr:nvSpPr>
        <cdr:cNvPr id="2050" name="Text Box 2"/>
        <cdr:cNvSpPr txBox="1">
          <a:spLocks xmlns:a="http://schemas.openxmlformats.org/drawingml/2006/main" noChangeArrowheads="1"/>
        </cdr:cNvSpPr>
      </cdr:nvSpPr>
      <cdr:spPr bwMode="auto">
        <a:xfrm xmlns:a="http://schemas.openxmlformats.org/drawingml/2006/main">
          <a:off x="2873296" y="4903470"/>
          <a:ext cx="2550827" cy="166584"/>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18288" rIns="0" bIns="0" anchor="t" upright="1">
          <a:spAutoFit/>
        </a:bodyPr>
        <a:lstStyle xmlns:a="http://schemas.openxmlformats.org/drawingml/2006/main"/>
        <a:p xmlns:a="http://schemas.openxmlformats.org/drawingml/2006/main">
          <a:pPr algn="l" rtl="0">
            <a:defRPr sz="1000"/>
          </a:pPr>
          <a:r>
            <a:rPr lang="en-US" sz="1000" b="0" i="0" strike="noStrike">
              <a:solidFill>
                <a:srgbClr val="000000"/>
              </a:solidFill>
              <a:latin typeface="Times"/>
              <a:ea typeface="Times"/>
              <a:cs typeface="Times"/>
            </a:rPr>
            <a:t>Small cap stocks did worse than large cap stocks </a:t>
          </a:r>
        </a:p>
      </cdr:txBody>
    </cdr:sp>
  </cdr:relSizeAnchor>
  <cdr:relSizeAnchor xmlns:cdr="http://schemas.openxmlformats.org/drawingml/2006/chartDrawing">
    <cdr:from>
      <cdr:x>0.2705</cdr:x>
      <cdr:y>0.784</cdr:y>
    </cdr:from>
    <cdr:to>
      <cdr:x>0.33175</cdr:x>
      <cdr:y>0.78875</cdr:y>
    </cdr:to>
    <cdr:sp macro="" textlink="">
      <cdr:nvSpPr>
        <cdr:cNvPr id="2051" name="Line 3"/>
        <cdr:cNvSpPr>
          <a:spLocks xmlns:a="http://schemas.openxmlformats.org/drawingml/2006/main" noChangeShapeType="1"/>
        </cdr:cNvSpPr>
      </cdr:nvSpPr>
      <cdr:spPr bwMode="auto">
        <a:xfrm xmlns:a="http://schemas.openxmlformats.org/drawingml/2006/main" flipH="1" flipV="1">
          <a:off x="2321004" y="4561427"/>
          <a:ext cx="520780" cy="27689"/>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txBody>
        <a:bodyPr xmlns:a="http://schemas.openxmlformats.org/drawingml/2006/main"/>
        <a:lstStyle xmlns:a="http://schemas.openxmlformats.org/drawingml/2006/main"/>
        <a:p xmlns:a="http://schemas.openxmlformats.org/drawingml/2006/main">
          <a:endParaRPr lang="en-US"/>
        </a:p>
      </cdr:txBody>
    </cdr:sp>
  </cdr:relSizeAnchor>
  <cdr:relSizeAnchor xmlns:cdr="http://schemas.openxmlformats.org/drawingml/2006/chartDrawing">
    <cdr:from>
      <cdr:x>0.68925</cdr:x>
      <cdr:y>0.76675</cdr:y>
    </cdr:from>
    <cdr:to>
      <cdr:x>0.7735</cdr:x>
      <cdr:y>0.78825</cdr:y>
    </cdr:to>
    <cdr:sp macro="" textlink="">
      <cdr:nvSpPr>
        <cdr:cNvPr id="2052" name="Line 4"/>
        <cdr:cNvSpPr>
          <a:spLocks xmlns:a="http://schemas.openxmlformats.org/drawingml/2006/main" noChangeShapeType="1"/>
        </cdr:cNvSpPr>
      </cdr:nvSpPr>
      <cdr:spPr bwMode="auto">
        <a:xfrm xmlns:a="http://schemas.openxmlformats.org/drawingml/2006/main" flipV="1">
          <a:off x="5910739" y="4457957"/>
          <a:ext cx="717947" cy="131159"/>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txBody>
        <a:bodyPr xmlns:a="http://schemas.openxmlformats.org/drawingml/2006/main"/>
        <a:lstStyle xmlns:a="http://schemas.openxmlformats.org/drawingml/2006/main"/>
        <a:p xmlns:a="http://schemas.openxmlformats.org/drawingml/2006/main">
          <a:endParaRPr lang="en-US"/>
        </a:p>
      </cdr:txBody>
    </cdr:sp>
  </cdr:relSizeAnchor>
  <cdr:relSizeAnchor xmlns:cdr="http://schemas.openxmlformats.org/drawingml/2006/chartDrawing">
    <cdr:from>
      <cdr:x>0.58426</cdr:x>
      <cdr:y>0.34901</cdr:y>
    </cdr:from>
    <cdr:to>
      <cdr:x>0.87599</cdr:x>
      <cdr:y>0.46105</cdr:y>
    </cdr:to>
    <cdr:sp macro="" textlink="">
      <cdr:nvSpPr>
        <cdr:cNvPr id="2" name="TextBox 1"/>
        <cdr:cNvSpPr txBox="1"/>
      </cdr:nvSpPr>
      <cdr:spPr>
        <a:xfrm xmlns:a="http://schemas.openxmlformats.org/drawingml/2006/main">
          <a:off x="5080000" y="2196240"/>
          <a:ext cx="2549549" cy="70661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Small</a:t>
          </a:r>
          <a:r>
            <a:rPr lang="en-US" sz="1100" baseline="0"/>
            <a:t> cap stocks have earned 0.33% LESS than expected </a:t>
          </a:r>
        </a:p>
        <a:p xmlns:a="http://schemas.openxmlformats.org/drawingml/2006/main">
          <a:r>
            <a:rPr lang="en-US" sz="1100" baseline="0"/>
            <a:t>(given market and  risk between 1981 and 2015.</a:t>
          </a:r>
          <a:endParaRPr lang="en-US" sz="11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0487" tIns="44450" rIns="90487" bIns="44450" numCol="1" anchor="t" anchorCtr="0" compatLnSpc="1">
            <a:prstTxWarp prst="textNoShape">
              <a:avLst/>
            </a:prstTxWarp>
          </a:bodyPr>
          <a:lstStyle/>
          <a:p>
            <a:pPr lvl="0"/>
            <a:r>
              <a:rPr lang="en-US" noProof="0" smtClean="0"/>
              <a:t>Click to edit Master notes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21507" name="Rectangle 3"/>
          <p:cNvSpPr>
            <a:spLocks noGrp="1" noChangeArrowheads="1"/>
          </p:cNvSpPr>
          <p:nvPr>
            <p:ph type="body" idx="1"/>
          </p:nvPr>
        </p:nvSpPr>
        <p:spPr/>
        <p:txBody>
          <a:bodyPr/>
          <a:lstStyle/>
          <a:p>
            <a:pPr>
              <a:defRPr/>
            </a:pP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2"/>
          <p:cNvSpPr>
            <a:spLocks noGrp="1" noRot="1" noChangeAspect="1" noChangeArrowheads="1" noTextEdit="1"/>
          </p:cNvSpPr>
          <p:nvPr>
            <p:ph type="sldImg"/>
          </p:nvPr>
        </p:nvSpPr>
        <p:spPr>
          <a:xfrm>
            <a:off x="1150938" y="692150"/>
            <a:ext cx="4556125" cy="3416300"/>
          </a:xfrm>
          <a:ln/>
        </p:spPr>
      </p:sp>
      <p:sp>
        <p:nvSpPr>
          <p:cNvPr id="404482" name="Rectangle 3"/>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2" y="6383635"/>
            <a:ext cx="423914"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48"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2"/>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1" y="6248207"/>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0"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8"/>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extLst>
      <p:ext uri="{BB962C8B-B14F-4D97-AF65-F5344CB8AC3E}">
        <p14:creationId xmlns:p14="http://schemas.microsoft.com/office/powerpoint/2010/main" val="132872453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emf"/><Relationship Id="rId3" Type="http://schemas.openxmlformats.org/officeDocument/2006/relationships/image" Target="../media/image11.png"/></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12.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e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e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package" Target="../embeddings/Microsoft_Word_Document1.docx"/><Relationship Id="rId5" Type="http://schemas.openxmlformats.org/officeDocument/2006/relationships/image" Target="../media/image19.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e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e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oleObject" Target="../embeddings/Microsoft_Word_97_-_2004_Document1.doc"/><Relationship Id="rId5" Type="http://schemas.openxmlformats.org/officeDocument/2006/relationships/image" Target="../media/image24.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emf"/></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em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emf"/></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image" Target="../media/image29.png"/><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oleObject" Target="../embeddings/oleObject6.bin"/><Relationship Id="rId4" Type="http://schemas.openxmlformats.org/officeDocument/2006/relationships/image" Target="../media/image31.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emf"/></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emf"/></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emf"/></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emf"/></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emf"/></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emf"/></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emf"/></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emf"/></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emf"/></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emf"/></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tiff"/></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oleObject" Target="../embeddings/oleObject7.bin"/><Relationship Id="rId4" Type="http://schemas.openxmlformats.org/officeDocument/2006/relationships/oleObject" Target="../embeddings/Microsoft_Word_97_-_2004_Document2.doc"/><Relationship Id="rId5" Type="http://schemas.openxmlformats.org/officeDocument/2006/relationships/image" Target="../media/image44.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emf"/></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emf"/></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emf"/></Relationships>
</file>

<file path=ppt/slides/_rels/slide131.xml.rels><?xml version="1.0" encoding="UTF-8" standalone="yes"?>
<Relationships xmlns="http://schemas.openxmlformats.org/package/2006/relationships"><Relationship Id="rId3" Type="http://schemas.openxmlformats.org/officeDocument/2006/relationships/oleObject" Target="../embeddings/oleObject8.bin"/><Relationship Id="rId4" Type="http://schemas.openxmlformats.org/officeDocument/2006/relationships/image" Target="../media/image50.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emf"/></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emf"/></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emf"/></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emf"/></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emf"/></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emf"/></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emf"/></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emf"/></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emf"/></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emf"/></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emf"/></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emf"/></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6.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7.emf"/></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8.png"/></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pn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0.pn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1.pn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2.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066800" y="4648200"/>
            <a:ext cx="7772400" cy="1143000"/>
          </a:xfrm>
        </p:spPr>
        <p:txBody>
          <a:bodyPr anchor="ctr">
            <a:noAutofit/>
          </a:bodyPr>
          <a:lstStyle/>
          <a:p>
            <a:r>
              <a:rPr lang="en-US" altLang="en-US" sz="4800" dirty="0"/>
              <a:t>Investment Philosophies: </a:t>
            </a:r>
            <a:r>
              <a:rPr lang="en-US" altLang="en-US" sz="4800" dirty="0" smtClean="0"/>
              <a:t>Investing 101</a:t>
            </a:r>
            <a:endParaRPr lang="en-US" altLang="en-US" sz="4800" dirty="0"/>
          </a:p>
        </p:txBody>
      </p:sp>
      <p:sp>
        <p:nvSpPr>
          <p:cNvPr id="4099" name="Rectangle 3"/>
          <p:cNvSpPr>
            <a:spLocks noGrp="1" noChangeArrowheads="1"/>
          </p:cNvSpPr>
          <p:nvPr>
            <p:ph type="subTitle" idx="1"/>
          </p:nvPr>
        </p:nvSpPr>
        <p:spPr/>
        <p:txBody>
          <a:bodyPr>
            <a:normAutofit fontScale="77500" lnSpcReduction="20000"/>
          </a:bodyPr>
          <a:lstStyle/>
          <a:p>
            <a:pPr marL="342900" indent="-342900">
              <a:buFont typeface="Monotype Sorts" charset="0"/>
              <a:buNone/>
              <a:defRPr/>
            </a:pPr>
            <a:r>
              <a:rPr lang="en-US" smtClean="0">
                <a:cs typeface="+mn-cs"/>
              </a:rPr>
              <a:t>Aswath Damodaran</a:t>
            </a:r>
          </a:p>
          <a:p>
            <a:pPr marL="342900" indent="-342900">
              <a:buFont typeface="Monotype Sorts" charset="0"/>
              <a:buNone/>
              <a:defRPr/>
            </a:pPr>
            <a:r>
              <a:rPr lang="en-US" smtClean="0">
                <a:cs typeface="+mn-cs"/>
              </a:rPr>
              <a:t>www.damodaran.com</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chor="ctr"/>
          <a:lstStyle/>
          <a:p>
            <a:pPr>
              <a:defRPr/>
            </a:pPr>
            <a:r>
              <a:rPr lang="en-US" smtClean="0">
                <a:cs typeface="+mj-cs"/>
              </a:rPr>
              <a:t>What is an investment philosophy?</a:t>
            </a:r>
          </a:p>
        </p:txBody>
      </p:sp>
      <p:sp>
        <p:nvSpPr>
          <p:cNvPr id="5123" name="Rectangle 3"/>
          <p:cNvSpPr>
            <a:spLocks noGrp="1" noChangeArrowheads="1"/>
          </p:cNvSpPr>
          <p:nvPr>
            <p:ph sz="quarter" idx="1"/>
          </p:nvPr>
        </p:nvSpPr>
        <p:spPr/>
        <p:txBody>
          <a:bodyPr>
            <a:normAutofit lnSpcReduction="10000"/>
          </a:bodyPr>
          <a:lstStyle/>
          <a:p>
            <a:pPr>
              <a:buFont typeface="Monotype Sorts" charset="0"/>
              <a:buChar char=""/>
              <a:defRPr/>
            </a:pPr>
            <a:r>
              <a:rPr lang="en-US" i="1" dirty="0" smtClean="0">
                <a:cs typeface="+mn-cs"/>
              </a:rPr>
              <a:t>What is it? </a:t>
            </a:r>
            <a:r>
              <a:rPr lang="en-US" dirty="0" smtClean="0">
                <a:cs typeface="+mn-cs"/>
              </a:rPr>
              <a:t>An investment philosophy is a coherent way of thinking about markets, how they work (and sometimes do not) and the types of mistakes that you believe consistently underlie investor behavior. </a:t>
            </a:r>
          </a:p>
          <a:p>
            <a:pPr>
              <a:buFont typeface="Monotype Sorts" charset="0"/>
              <a:buChar char=""/>
              <a:defRPr/>
            </a:pPr>
            <a:r>
              <a:rPr lang="en-US" i="1" dirty="0" smtClean="0">
                <a:cs typeface="+mn-cs"/>
              </a:rPr>
              <a:t>Investment philosophy vs. Investment strategy: </a:t>
            </a:r>
            <a:r>
              <a:rPr lang="en-US" dirty="0" smtClean="0">
                <a:cs typeface="+mn-cs"/>
              </a:rPr>
              <a:t>An investment strategy is much narrower. It is a way of putting into practice an investment philosophy.</a:t>
            </a:r>
          </a:p>
          <a:p>
            <a:pPr>
              <a:buFont typeface="Monotype Sorts" charset="0"/>
              <a:buChar char=""/>
              <a:defRPr/>
            </a:pPr>
            <a:r>
              <a:rPr lang="en-US" i="1" dirty="0" smtClean="0">
                <a:cs typeface="+mn-cs"/>
              </a:rPr>
              <a:t>In brief:  </a:t>
            </a:r>
            <a:r>
              <a:rPr lang="en-US" dirty="0" smtClean="0">
                <a:cs typeface="+mn-cs"/>
              </a:rPr>
              <a:t>An investment philosophy is a set of core beliefs that you can go back to in order to generate new strategies when old ones do not work.</a:t>
            </a:r>
          </a:p>
          <a:p>
            <a:pPr>
              <a:buFont typeface="Monotype Sorts" charset="0"/>
              <a:buChar char=""/>
              <a:defRPr/>
            </a:pPr>
            <a:endParaRPr lang="en-US" dirty="0" smtClean="0">
              <a:cs typeface="+mn-cs"/>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noChangeArrowheads="1"/>
          </p:cNvSpPr>
          <p:nvPr>
            <p:ph type="title"/>
          </p:nvPr>
        </p:nvSpPr>
        <p:spPr/>
        <p:txBody>
          <a:bodyPr/>
          <a:lstStyle/>
          <a:p>
            <a:pPr>
              <a:defRPr/>
            </a:pPr>
            <a:r>
              <a:rPr lang="en-US" smtClean="0">
                <a:cs typeface="+mj-cs"/>
              </a:rPr>
              <a:t>Ingredients of an Investment Philosophy</a:t>
            </a:r>
          </a:p>
        </p:txBody>
      </p:sp>
      <p:sp>
        <p:nvSpPr>
          <p:cNvPr id="289795" name="Rectangle 3"/>
          <p:cNvSpPr>
            <a:spLocks noGrp="1" noChangeArrowheads="1"/>
          </p:cNvSpPr>
          <p:nvPr>
            <p:ph sz="quarter" idx="1"/>
          </p:nvPr>
        </p:nvSpPr>
        <p:spPr/>
        <p:txBody>
          <a:bodyPr>
            <a:normAutofit fontScale="92500" lnSpcReduction="20000"/>
          </a:bodyPr>
          <a:lstStyle/>
          <a:p>
            <a:r>
              <a:rPr lang="en-US" altLang="en-US" u="sng"/>
              <a:t>Step 1: </a:t>
            </a:r>
            <a:r>
              <a:rPr lang="en-US" altLang="en-US"/>
              <a:t>All investment philosophies begin with a view about how human beings learn (or fail to learn). Underlying every philosophy, therefore, is a view of human frailty - that they learn  too slowly, learn too fast, tend to crowd behavior etc….</a:t>
            </a:r>
          </a:p>
          <a:p>
            <a:r>
              <a:rPr lang="en-US" altLang="en-US" u="sng"/>
              <a:t>Step 2: </a:t>
            </a:r>
            <a:r>
              <a:rPr lang="en-US" altLang="en-US"/>
              <a:t>From step 1, you generate a view about how markets behave and perhaps where they fail…. Your views on market efficiency or inefficiency are the foundations for your investment philosophy.</a:t>
            </a:r>
          </a:p>
          <a:p>
            <a:r>
              <a:rPr lang="en-US" altLang="en-US" u="sng"/>
              <a:t>Step 3: </a:t>
            </a:r>
            <a:r>
              <a:rPr lang="en-US" altLang="en-US"/>
              <a:t>This step is tactical. You take your views about how investors behave and markets work (or fail to work) and try to devise strategies that reflect your beliefs.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Grp="1" noChangeArrowheads="1"/>
          </p:cNvSpPr>
          <p:nvPr>
            <p:ph type="title"/>
          </p:nvPr>
        </p:nvSpPr>
        <p:spPr/>
        <p:txBody>
          <a:bodyPr>
            <a:normAutofit fontScale="90000"/>
          </a:bodyPr>
          <a:lstStyle/>
          <a:p>
            <a:pPr>
              <a:defRPr/>
            </a:pPr>
            <a:r>
              <a:rPr lang="en-US" smtClean="0">
                <a:cs typeface="+mj-cs"/>
              </a:rPr>
              <a:t>Why do you need an investment philosophy?</a:t>
            </a:r>
          </a:p>
        </p:txBody>
      </p:sp>
      <p:sp>
        <p:nvSpPr>
          <p:cNvPr id="290819" name="Rectangle 3"/>
          <p:cNvSpPr>
            <a:spLocks noGrp="1" noChangeArrowheads="1"/>
          </p:cNvSpPr>
          <p:nvPr>
            <p:ph sz="quarter" idx="1"/>
          </p:nvPr>
        </p:nvSpPr>
        <p:spPr/>
        <p:txBody>
          <a:bodyPr>
            <a:normAutofit fontScale="85000" lnSpcReduction="10000"/>
          </a:bodyPr>
          <a:lstStyle/>
          <a:p>
            <a:pPr marL="381000" indent="-381000" algn="just">
              <a:buFont typeface="Times" charset="0"/>
              <a:buNone/>
              <a:defRPr/>
            </a:pPr>
            <a:r>
              <a:rPr lang="en-US" dirty="0" smtClean="0">
                <a:cs typeface="+mn-cs"/>
              </a:rPr>
              <a:t>If you do not have an investment philosophy, you will find yourself:</a:t>
            </a:r>
          </a:p>
          <a:p>
            <a:pPr marL="381000" indent="-381000" algn="just">
              <a:buFont typeface="Times" charset="0"/>
              <a:buAutoNum type="arabicPeriod"/>
              <a:defRPr/>
            </a:pPr>
            <a:r>
              <a:rPr lang="en-US" dirty="0" smtClean="0">
                <a:cs typeface="+mn-cs"/>
              </a:rPr>
              <a:t>Lacking a rudder or a core set of beliefs, you will be easy prey for charlatans and pretenders, with each one claiming to have found the magic strategy that beats the market.</a:t>
            </a:r>
          </a:p>
          <a:p>
            <a:pPr marL="381000" indent="-381000">
              <a:buFont typeface="Times" charset="0"/>
              <a:buAutoNum type="arabicPeriod"/>
              <a:defRPr/>
            </a:pPr>
            <a:r>
              <a:rPr lang="en-US" dirty="0" smtClean="0">
                <a:cs typeface="+mn-cs"/>
              </a:rPr>
              <a:t>Switching from strategy to strategy, you will have to change your portfolio, resulting in high transactions costs and you will pay more in taxes.</a:t>
            </a:r>
          </a:p>
          <a:p>
            <a:pPr marL="381000" indent="-381000">
              <a:buFont typeface="Times" charset="0"/>
              <a:buAutoNum type="arabicPeriod"/>
              <a:defRPr/>
            </a:pPr>
            <a:r>
              <a:rPr lang="en-US" dirty="0" smtClean="0">
                <a:cs typeface="+mn-cs"/>
              </a:rPr>
              <a:t>With a strategy that  may not be appropriate for you, given your objectives, risk aversion and personal characteristics. In addition to having a portfolio that under performs the market, you are likely to find yourself with an ulcer or worse.</a:t>
            </a:r>
          </a:p>
          <a:p>
            <a:pPr marL="381000" indent="-381000">
              <a:buFont typeface="Monotype Sorts" charset="0"/>
              <a:buChar char=""/>
              <a:defRPr/>
            </a:pPr>
            <a:endParaRPr lang="en-US" dirty="0" smtClean="0">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a:p>
        </p:txBody>
      </p:sp>
      <p:sp>
        <p:nvSpPr>
          <p:cNvPr id="3" name="Title 2"/>
          <p:cNvSpPr>
            <a:spLocks noGrp="1"/>
          </p:cNvSpPr>
          <p:nvPr>
            <p:ph type="title"/>
          </p:nvPr>
        </p:nvSpPr>
        <p:spPr/>
        <p:txBody>
          <a:bodyPr>
            <a:normAutofit fontScale="90000"/>
          </a:bodyPr>
          <a:lstStyle/>
          <a:p>
            <a:r>
              <a:rPr lang="en-US" dirty="0" smtClean="0"/>
              <a:t>Investment Process &amp; Philosophy</a:t>
            </a:r>
            <a:endParaRPr lang="en-US" dirty="0"/>
          </a:p>
        </p:txBody>
      </p:sp>
    </p:spTree>
    <p:extLst>
      <p:ext uri="{BB962C8B-B14F-4D97-AF65-F5344CB8AC3E}">
        <p14:creationId xmlns:p14="http://schemas.microsoft.com/office/powerpoint/2010/main" val="1802426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3" name="Object 2"/>
          <p:cNvGraphicFramePr>
            <a:graphicFrameLocks noChangeAspect="1"/>
          </p:cNvGraphicFramePr>
          <p:nvPr/>
        </p:nvGraphicFramePr>
        <p:xfrm>
          <a:off x="787400" y="687388"/>
          <a:ext cx="7569200" cy="5484812"/>
        </p:xfrm>
        <a:graphic>
          <a:graphicData uri="http://schemas.openxmlformats.org/presentationml/2006/ole">
            <mc:AlternateContent xmlns:mc="http://schemas.openxmlformats.org/markup-compatibility/2006">
              <mc:Choice xmlns:v="urn:schemas-microsoft-com:vml" Requires="v">
                <p:oleObj spid="_x0000_s8217" name="Document" r:id="rId3" imgW="7569200" imgH="5486400" progId="Word.Document.8">
                  <p:embed/>
                </p:oleObj>
              </mc:Choice>
              <mc:Fallback>
                <p:oleObj name="Document" r:id="rId3" imgW="7569200" imgH="5486400"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400" y="687388"/>
                        <a:ext cx="7569200" cy="5484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2"/>
          <p:cNvSpPr>
            <a:spLocks noGrp="1" noChangeArrowheads="1"/>
          </p:cNvSpPr>
          <p:nvPr>
            <p:ph type="title"/>
          </p:nvPr>
        </p:nvSpPr>
        <p:spPr/>
        <p:txBody>
          <a:bodyPr/>
          <a:lstStyle/>
          <a:p>
            <a:pPr>
              <a:defRPr/>
            </a:pPr>
            <a:r>
              <a:rPr lang="en-US" smtClean="0">
                <a:cs typeface="+mj-cs"/>
              </a:rPr>
              <a:t>Categorizing Investment Philosophies</a:t>
            </a:r>
          </a:p>
        </p:txBody>
      </p:sp>
      <p:sp>
        <p:nvSpPr>
          <p:cNvPr id="292867" name="Rectangle 3"/>
          <p:cNvSpPr>
            <a:spLocks noGrp="1" noChangeArrowheads="1"/>
          </p:cNvSpPr>
          <p:nvPr>
            <p:ph sz="quarter" idx="1"/>
          </p:nvPr>
        </p:nvSpPr>
        <p:spPr/>
        <p:txBody>
          <a:bodyPr>
            <a:normAutofit fontScale="77500" lnSpcReduction="20000"/>
          </a:bodyPr>
          <a:lstStyle/>
          <a:p>
            <a:pPr>
              <a:buFont typeface="Monotype Sorts" charset="0"/>
              <a:buChar char=""/>
              <a:defRPr/>
            </a:pPr>
            <a:r>
              <a:rPr lang="en-US" i="1" dirty="0" smtClean="0">
                <a:cs typeface="+mn-cs"/>
              </a:rPr>
              <a:t>Market Timing versus Asset Selection</a:t>
            </a:r>
            <a:r>
              <a:rPr lang="en-US" dirty="0" smtClean="0">
                <a:cs typeface="+mn-cs"/>
              </a:rPr>
              <a:t>: With market timing, you bet on the movement of entire markets - financial as well as real assets. With asset selection, you focus on picking good investments within each market.</a:t>
            </a:r>
          </a:p>
          <a:p>
            <a:pPr>
              <a:buFont typeface="Monotype Sorts" charset="0"/>
              <a:buChar char=""/>
              <a:defRPr/>
            </a:pPr>
            <a:r>
              <a:rPr lang="en-US" i="1" dirty="0" smtClean="0">
                <a:cs typeface="+mn-cs"/>
              </a:rPr>
              <a:t>Activist Investing and Passive Investing</a:t>
            </a:r>
            <a:r>
              <a:rPr lang="en-US" dirty="0" smtClean="0">
                <a:cs typeface="+mn-cs"/>
              </a:rPr>
              <a:t>: With passive investing, you take positions in companies and hope that the market corrects its mistakes. With activist investing, you play a role (or provide the catalyst) in correcting market mistakes.</a:t>
            </a:r>
          </a:p>
          <a:p>
            <a:pPr>
              <a:buFont typeface="Monotype Sorts" charset="0"/>
              <a:buChar char=""/>
              <a:defRPr/>
            </a:pPr>
            <a:r>
              <a:rPr lang="en-US" i="1" dirty="0" smtClean="0">
                <a:cs typeface="+mn-cs"/>
              </a:rPr>
              <a:t>Time Horizon</a:t>
            </a:r>
            <a:r>
              <a:rPr lang="en-US" dirty="0" smtClean="0">
                <a:cs typeface="+mn-cs"/>
              </a:rPr>
              <a:t>: Some philosophies require that you invest for long time periods. Others are based upon short holding periods.</a:t>
            </a:r>
          </a:p>
          <a:p>
            <a:pPr>
              <a:buFont typeface="Monotype Sorts" charset="0"/>
              <a:buChar char=""/>
              <a:defRPr/>
            </a:pPr>
            <a:r>
              <a:rPr lang="en-US" i="1" dirty="0" smtClean="0"/>
              <a:t>Pricing versus Investing</a:t>
            </a:r>
            <a:r>
              <a:rPr lang="en-US" dirty="0" smtClean="0"/>
              <a:t>: In a pricing philosophy, you play a pricing game, hoping to buy at a low price and sell at a high one. In an investing philosophy, you buy when the price is lower than the value on the belief that the gap will close.</a:t>
            </a:r>
            <a:endParaRPr lang="en-US" dirty="0" smtClean="0">
              <a:cs typeface="+mn-cs"/>
            </a:endParaRPr>
          </a:p>
          <a:p>
            <a:pPr>
              <a:buFont typeface="Monotype Sorts" charset="0"/>
              <a:buChar char=""/>
              <a:defRPr/>
            </a:pPr>
            <a:endParaRPr lang="en-US" dirty="0" smtClean="0">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ChangeArrowheads="1"/>
          </p:cNvSpPr>
          <p:nvPr>
            <p:ph type="title"/>
          </p:nvPr>
        </p:nvSpPr>
        <p:spPr/>
        <p:txBody>
          <a:bodyPr/>
          <a:lstStyle/>
          <a:p>
            <a:pPr>
              <a:defRPr/>
            </a:pPr>
            <a:r>
              <a:rPr lang="en-US" smtClean="0">
                <a:cs typeface="+mj-cs"/>
              </a:rPr>
              <a:t>Developing an Investment Philosophy</a:t>
            </a:r>
          </a:p>
        </p:txBody>
      </p:sp>
      <p:sp>
        <p:nvSpPr>
          <p:cNvPr id="294915" name="Rectangle 3"/>
          <p:cNvSpPr>
            <a:spLocks noGrp="1" noChangeArrowheads="1"/>
          </p:cNvSpPr>
          <p:nvPr>
            <p:ph sz="quarter" idx="1"/>
          </p:nvPr>
        </p:nvSpPr>
        <p:spPr/>
        <p:txBody>
          <a:bodyPr>
            <a:normAutofit fontScale="92500" lnSpcReduction="20000"/>
          </a:bodyPr>
          <a:lstStyle/>
          <a:p>
            <a:pPr algn="just">
              <a:lnSpc>
                <a:spcPct val="90000"/>
              </a:lnSpc>
              <a:spcBef>
                <a:spcPts val="1200"/>
              </a:spcBef>
              <a:buFont typeface="Monotype Sorts" charset="0"/>
              <a:buChar char=""/>
              <a:defRPr/>
            </a:pPr>
            <a:r>
              <a:rPr lang="en-US" dirty="0" smtClean="0">
                <a:cs typeface="+mn-cs"/>
              </a:rPr>
              <a:t>Step 1: Acquire the tools of the trade</a:t>
            </a:r>
          </a:p>
          <a:p>
            <a:pPr lvl="1" algn="just">
              <a:lnSpc>
                <a:spcPct val="90000"/>
              </a:lnSpc>
              <a:spcBef>
                <a:spcPts val="1200"/>
              </a:spcBef>
              <a:defRPr/>
            </a:pPr>
            <a:r>
              <a:rPr lang="en-US" dirty="0" smtClean="0">
                <a:cs typeface="+mn-cs"/>
              </a:rPr>
              <a:t>Be able to assess risk and incorporate into investment decisions</a:t>
            </a:r>
          </a:p>
          <a:p>
            <a:pPr lvl="1" algn="just">
              <a:lnSpc>
                <a:spcPct val="90000"/>
              </a:lnSpc>
              <a:spcBef>
                <a:spcPts val="1200"/>
              </a:spcBef>
              <a:defRPr/>
            </a:pPr>
            <a:r>
              <a:rPr lang="en-US" dirty="0" smtClean="0">
                <a:cs typeface="+mn-cs"/>
              </a:rPr>
              <a:t>Understand financial statements</a:t>
            </a:r>
          </a:p>
          <a:p>
            <a:pPr lvl="1" algn="just">
              <a:lnSpc>
                <a:spcPct val="90000"/>
              </a:lnSpc>
              <a:spcBef>
                <a:spcPts val="1200"/>
              </a:spcBef>
              <a:defRPr/>
            </a:pPr>
            <a:r>
              <a:rPr lang="en-US" dirty="0" smtClean="0">
                <a:cs typeface="+mn-cs"/>
              </a:rPr>
              <a:t>Be aware of the frictions and the costs of trading</a:t>
            </a:r>
          </a:p>
          <a:p>
            <a:pPr algn="just">
              <a:lnSpc>
                <a:spcPct val="90000"/>
              </a:lnSpc>
              <a:spcBef>
                <a:spcPts val="1200"/>
              </a:spcBef>
              <a:buFont typeface="Monotype Sorts" charset="0"/>
              <a:buChar char=""/>
              <a:defRPr/>
            </a:pPr>
            <a:r>
              <a:rPr lang="en-US" dirty="0" smtClean="0">
                <a:cs typeface="+mn-cs"/>
              </a:rPr>
              <a:t>Step 2: Develop a point of view about how markets work and where they might break down</a:t>
            </a:r>
          </a:p>
          <a:p>
            <a:pPr algn="just">
              <a:lnSpc>
                <a:spcPct val="90000"/>
              </a:lnSpc>
              <a:spcBef>
                <a:spcPts val="1200"/>
              </a:spcBef>
              <a:buFont typeface="Monotype Sorts" charset="0"/>
              <a:buChar char=""/>
              <a:defRPr/>
            </a:pPr>
            <a:r>
              <a:rPr lang="en-US" dirty="0" smtClean="0">
                <a:cs typeface="+mn-cs"/>
              </a:rPr>
              <a:t>Step 3: Find the</a:t>
            </a:r>
            <a:r>
              <a:rPr lang="en-US" b="1" i="1" dirty="0" smtClean="0">
                <a:cs typeface="+mn-cs"/>
              </a:rPr>
              <a:t> </a:t>
            </a:r>
            <a:r>
              <a:rPr lang="en-US" dirty="0" smtClean="0">
                <a:cs typeface="+mn-cs"/>
              </a:rPr>
              <a:t>philosophy that provides the best fit for you, given your</a:t>
            </a:r>
          </a:p>
          <a:p>
            <a:pPr lvl="1" algn="just">
              <a:lnSpc>
                <a:spcPct val="90000"/>
              </a:lnSpc>
              <a:spcBef>
                <a:spcPts val="1200"/>
              </a:spcBef>
              <a:defRPr/>
            </a:pPr>
            <a:r>
              <a:rPr lang="en-US" dirty="0" smtClean="0"/>
              <a:t>Risk aversion</a:t>
            </a:r>
          </a:p>
          <a:p>
            <a:pPr lvl="1" algn="just">
              <a:lnSpc>
                <a:spcPct val="90000"/>
              </a:lnSpc>
              <a:spcBef>
                <a:spcPts val="1200"/>
              </a:spcBef>
              <a:defRPr/>
            </a:pPr>
            <a:r>
              <a:rPr lang="en-US" dirty="0" smtClean="0"/>
              <a:t>Time Horizon</a:t>
            </a:r>
          </a:p>
          <a:p>
            <a:pPr lvl="1" algn="just">
              <a:lnSpc>
                <a:spcPct val="90000"/>
              </a:lnSpc>
              <a:spcBef>
                <a:spcPts val="1200"/>
              </a:spcBef>
              <a:defRPr/>
            </a:pPr>
            <a:r>
              <a:rPr lang="en-US" dirty="0" smtClean="0"/>
              <a:t>Tax Status</a:t>
            </a:r>
          </a:p>
          <a:p>
            <a:pPr lvl="1" algn="just">
              <a:lnSpc>
                <a:spcPct val="90000"/>
              </a:lnSpc>
              <a:spcBef>
                <a:spcPts val="1200"/>
              </a:spcBef>
              <a:defRPr/>
            </a:pPr>
            <a:endParaRPr lang="en-US" b="1" i="1" dirty="0" smtClean="0"/>
          </a:p>
          <a:p>
            <a:pPr>
              <a:lnSpc>
                <a:spcPct val="90000"/>
              </a:lnSpc>
              <a:buFont typeface="Monotype Sorts" charset="0"/>
              <a:buChar char=""/>
              <a:defRPr/>
            </a:pPr>
            <a:endParaRPr lang="en-US" dirty="0" smtClean="0">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a:defRPr/>
            </a:pPr>
            <a:r>
              <a:rPr lang="en-US"/>
              <a:t>I. Investor Risk Preferences</a:t>
            </a:r>
          </a:p>
        </p:txBody>
      </p:sp>
      <p:sp>
        <p:nvSpPr>
          <p:cNvPr id="19459" name="Rectangle 3"/>
          <p:cNvSpPr>
            <a:spLocks noGrp="1" noChangeArrowheads="1"/>
          </p:cNvSpPr>
          <p:nvPr>
            <p:ph sz="quarter" idx="1"/>
          </p:nvPr>
        </p:nvSpPr>
        <p:spPr>
          <a:xfrm>
            <a:off x="612648" y="1676400"/>
            <a:ext cx="8207502" cy="4125913"/>
          </a:xfrm>
        </p:spPr>
        <p:txBody>
          <a:bodyPr>
            <a:normAutofit fontScale="92500" lnSpcReduction="10000"/>
          </a:bodyPr>
          <a:lstStyle/>
          <a:p>
            <a:pPr>
              <a:buFont typeface="Monotype Sorts" charset="0"/>
              <a:buChar char=""/>
              <a:defRPr/>
            </a:pPr>
            <a:r>
              <a:rPr lang="en-US" dirty="0"/>
              <a:t>The trade off between  Risk and Return</a:t>
            </a:r>
          </a:p>
          <a:p>
            <a:pPr lvl="1">
              <a:defRPr/>
            </a:pPr>
            <a:r>
              <a:rPr lang="en-US" dirty="0"/>
              <a:t>Most, if not all, investors are risk averse</a:t>
            </a:r>
          </a:p>
          <a:p>
            <a:pPr lvl="1">
              <a:defRPr/>
            </a:pPr>
            <a:r>
              <a:rPr lang="en-US" dirty="0"/>
              <a:t>To get them to take more risk, you have to offer higher expected returns</a:t>
            </a:r>
          </a:p>
          <a:p>
            <a:pPr lvl="1">
              <a:defRPr/>
            </a:pPr>
            <a:r>
              <a:rPr lang="en-US" dirty="0"/>
              <a:t>Conversely, if investors want higher expected returns, they have to be willing to take more risk.</a:t>
            </a:r>
          </a:p>
          <a:p>
            <a:pPr>
              <a:buFont typeface="Monotype Sorts" charset="0"/>
              <a:buChar char=""/>
              <a:defRPr/>
            </a:pPr>
            <a:r>
              <a:rPr lang="en-US" dirty="0"/>
              <a:t>- Ways of evaluating risk</a:t>
            </a:r>
          </a:p>
          <a:p>
            <a:pPr lvl="1">
              <a:defRPr/>
            </a:pPr>
            <a:r>
              <a:rPr lang="en-US" dirty="0"/>
              <a:t>Most investors do not know have a quantitative measure of how much risk that they want to take</a:t>
            </a:r>
          </a:p>
          <a:p>
            <a:pPr lvl="1">
              <a:defRPr/>
            </a:pPr>
            <a:r>
              <a:rPr lang="en-US" dirty="0"/>
              <a:t>Traditional risk and return models tend to measure risk in terms of volatility or standard deviation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defRPr/>
            </a:pPr>
            <a:r>
              <a:rPr lang="en-US"/>
              <a:t>Summing Up on Risk</a:t>
            </a:r>
          </a:p>
        </p:txBody>
      </p:sp>
      <p:sp>
        <p:nvSpPr>
          <p:cNvPr id="29699" name="Rectangle 3"/>
          <p:cNvSpPr>
            <a:spLocks noGrp="1" noChangeArrowheads="1"/>
          </p:cNvSpPr>
          <p:nvPr>
            <p:ph sz="quarter" idx="1"/>
          </p:nvPr>
        </p:nvSpPr>
        <p:spPr/>
        <p:txBody>
          <a:bodyPr/>
          <a:lstStyle/>
          <a:p>
            <a:pPr>
              <a:buFont typeface="Monotype Sorts" charset="0"/>
              <a:buChar char=""/>
              <a:defRPr/>
            </a:pPr>
            <a:r>
              <a:rPr lang="en-US"/>
              <a:t>Whether we measure risk in quantitative or qualitative terms, investors are risk averse. </a:t>
            </a:r>
          </a:p>
          <a:p>
            <a:pPr>
              <a:buFont typeface="Monotype Sorts" charset="0"/>
              <a:buChar char=""/>
              <a:defRPr/>
            </a:pPr>
            <a:r>
              <a:rPr lang="en-US"/>
              <a:t>The degree of risk aversion will vary across investors at any point in time, and for the same investor across time (as a function of his or her age, wealth, income and health)</a:t>
            </a:r>
          </a:p>
          <a:p>
            <a:pPr>
              <a:buFont typeface="Monotype Sorts" charset="0"/>
              <a:buChar char=""/>
              <a:defRPr/>
            </a:pPr>
            <a:r>
              <a:rPr lang="en-US" b="1"/>
              <a:t>Proposition 1: The more risk averse an investor, the less of his or her portfolio should be in risky assets (such as equities).</a:t>
            </a: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a:defRPr/>
            </a:pPr>
            <a:r>
              <a:rPr lang="en-US"/>
              <a:t>II. Investor Time Horizon</a:t>
            </a:r>
          </a:p>
        </p:txBody>
      </p:sp>
      <p:sp>
        <p:nvSpPr>
          <p:cNvPr id="28675" name="Rectangle 3"/>
          <p:cNvSpPr>
            <a:spLocks noGrp="1" noChangeArrowheads="1"/>
          </p:cNvSpPr>
          <p:nvPr>
            <p:ph sz="quarter" idx="1"/>
          </p:nvPr>
        </p:nvSpPr>
        <p:spPr/>
        <p:txBody>
          <a:bodyPr>
            <a:normAutofit fontScale="92500" lnSpcReduction="10000"/>
          </a:bodyPr>
          <a:lstStyle/>
          <a:p>
            <a:r>
              <a:rPr lang="en-US" altLang="en-US"/>
              <a:t>An investor</a:t>
            </a:r>
            <a:r>
              <a:rPr lang="ja-JP" altLang="en-US">
                <a:latin typeface="Arial" charset="0"/>
              </a:rPr>
              <a:t>’</a:t>
            </a:r>
            <a:r>
              <a:rPr lang="en-US" altLang="ja-JP"/>
              <a:t>s time horizon reflects </a:t>
            </a:r>
          </a:p>
          <a:p>
            <a:pPr lvl="1"/>
            <a:r>
              <a:rPr lang="en-US" altLang="en-US" b="1"/>
              <a:t>personal characteristics</a:t>
            </a:r>
            <a:r>
              <a:rPr lang="en-US" altLang="en-US"/>
              <a:t>: Some investors have the patience needed to hold investments for long time periods and others do not.</a:t>
            </a:r>
          </a:p>
          <a:p>
            <a:pPr lvl="1"/>
            <a:r>
              <a:rPr lang="en-US" altLang="en-US" b="1"/>
              <a:t>need for cash</a:t>
            </a:r>
            <a:r>
              <a:rPr lang="en-US" altLang="en-US"/>
              <a:t>. Investors with significant cash needs in the near term have shorter time horizons than those without such needs.</a:t>
            </a:r>
          </a:p>
          <a:p>
            <a:r>
              <a:rPr lang="en-US" altLang="en-US"/>
              <a:t>An investor</a:t>
            </a:r>
            <a:r>
              <a:rPr lang="ja-JP" altLang="en-US">
                <a:latin typeface="Arial" charset="0"/>
              </a:rPr>
              <a:t>’</a:t>
            </a:r>
            <a:r>
              <a:rPr lang="en-US" altLang="ja-JP"/>
              <a:t>s time horizon will have an influence on both the kinds of assets that investor will hold in his or her portfolio and the weights of those assets.</a:t>
            </a:r>
          </a:p>
          <a:p>
            <a:r>
              <a:rPr lang="en-US" altLang="en-US" b="1"/>
              <a:t>Proposition 2: The longer the time horizon of an investor, the greater the proportion of the portfolio that should be in </a:t>
            </a:r>
            <a:r>
              <a:rPr lang="ja-JP" altLang="en-US" b="1">
                <a:latin typeface="Arial" charset="0"/>
              </a:rPr>
              <a:t>“</a:t>
            </a:r>
            <a:r>
              <a:rPr lang="en-US" altLang="ja-JP" b="1"/>
              <a:t>risky</a:t>
            </a:r>
            <a:r>
              <a:rPr lang="ja-JP" altLang="en-US" b="1">
                <a:latin typeface="Arial" charset="0"/>
              </a:rPr>
              <a:t>”</a:t>
            </a:r>
            <a:r>
              <a:rPr lang="en-US" altLang="ja-JP" b="1"/>
              <a:t> investments (such as equities).</a:t>
            </a:r>
            <a:endParaRPr lang="en-US"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a:defRPr/>
            </a:pPr>
            <a:r>
              <a:rPr lang="en-US"/>
              <a:t>III. Tax Status and Portfolio Composition</a:t>
            </a:r>
          </a:p>
        </p:txBody>
      </p:sp>
      <p:sp>
        <p:nvSpPr>
          <p:cNvPr id="31747" name="Rectangle 3"/>
          <p:cNvSpPr>
            <a:spLocks noGrp="1" noChangeArrowheads="1"/>
          </p:cNvSpPr>
          <p:nvPr>
            <p:ph sz="quarter" idx="1"/>
          </p:nvPr>
        </p:nvSpPr>
        <p:spPr/>
        <p:txBody>
          <a:bodyPr>
            <a:normAutofit fontScale="85000" lnSpcReduction="20000"/>
          </a:bodyPr>
          <a:lstStyle/>
          <a:p>
            <a:pPr>
              <a:buFont typeface="Monotype Sorts" charset="0"/>
              <a:buChar char=""/>
              <a:defRPr/>
            </a:pPr>
            <a:r>
              <a:rPr lang="en-US"/>
              <a:t>Investors can spend only after-tax returns. Hence taxes do affect portfolio composition. </a:t>
            </a:r>
          </a:p>
          <a:p>
            <a:pPr lvl="1">
              <a:defRPr/>
            </a:pPr>
            <a:r>
              <a:rPr lang="en-US"/>
              <a:t>The portfolio that is right for an investor who pays no taxes might not be right for an investor who pays substantial taxes. </a:t>
            </a:r>
          </a:p>
          <a:p>
            <a:pPr lvl="1">
              <a:defRPr/>
            </a:pPr>
            <a:r>
              <a:rPr lang="en-US"/>
              <a:t>Moreover, the portfolio that is right for an investor on one portion of his portfolio (say, his tax-exempt pension fund) might not be right for another portion of his portfolio (such as his taxable savings)</a:t>
            </a:r>
          </a:p>
          <a:p>
            <a:pPr>
              <a:buFont typeface="Monotype Sorts" charset="0"/>
              <a:buChar char=""/>
              <a:defRPr/>
            </a:pPr>
            <a:r>
              <a:rPr lang="en-US"/>
              <a:t>The effect of taxes on portfolio composition and returns is made more complicated by:</a:t>
            </a:r>
          </a:p>
          <a:p>
            <a:pPr lvl="1">
              <a:defRPr/>
            </a:pPr>
            <a:r>
              <a:rPr lang="en-US"/>
              <a:t>The different treatment of current income (dividends, coupons) and capital gains</a:t>
            </a:r>
          </a:p>
          <a:p>
            <a:pPr lvl="1">
              <a:defRPr/>
            </a:pPr>
            <a:r>
              <a:rPr lang="en-US"/>
              <a:t>The different tax rates on various portions of savings (pension versus non-pension)</a:t>
            </a:r>
          </a:p>
          <a:p>
            <a:pPr lvl="1">
              <a:defRPr/>
            </a:pPr>
            <a:r>
              <a:rPr lang="en-US"/>
              <a:t>Changing tax rates across time</a:t>
            </a:r>
          </a:p>
          <a:p>
            <a:pPr>
              <a:buFont typeface="Monotype Sorts" charset="0"/>
              <a:buChar char=""/>
              <a:defRPr/>
            </a:pP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most important lesson in investing</a:t>
            </a:r>
            <a:endParaRPr lang="en-US" dirty="0"/>
          </a:p>
        </p:txBody>
      </p:sp>
      <p:sp>
        <p:nvSpPr>
          <p:cNvPr id="3" name="Content Placeholder 2"/>
          <p:cNvSpPr>
            <a:spLocks noGrp="1"/>
          </p:cNvSpPr>
          <p:nvPr>
            <p:ph sz="quarter" idx="1"/>
          </p:nvPr>
        </p:nvSpPr>
        <p:spPr/>
        <p:txBody>
          <a:bodyPr/>
          <a:lstStyle/>
          <a:p>
            <a:r>
              <a:rPr lang="en-US" dirty="0" smtClean="0"/>
              <a:t>Know your clients: When you are investing other peoples’ money, it is critical that you know those people, understand what makes them happy (or unhappy) and their risk aversion. </a:t>
            </a:r>
          </a:p>
          <a:p>
            <a:r>
              <a:rPr lang="en-US" dirty="0" smtClean="0"/>
              <a:t>Know yourself: It is even more important that you know yourself. Spend less time reading about what makes Warren Buffett tick and more time thinking about yourself.</a:t>
            </a:r>
            <a:endParaRPr lang="en-US" dirty="0"/>
          </a:p>
        </p:txBody>
      </p:sp>
    </p:spTree>
    <p:extLst>
      <p:ext uri="{BB962C8B-B14F-4D97-AF65-F5344CB8AC3E}">
        <p14:creationId xmlns:p14="http://schemas.microsoft.com/office/powerpoint/2010/main" val="3509273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smtClean="0"/>
              <a:t>The pricing game and the value game..</a:t>
            </a:r>
            <a:endParaRPr lang="en-US" dirty="0"/>
          </a:p>
        </p:txBody>
      </p:sp>
      <p:sp>
        <p:nvSpPr>
          <p:cNvPr id="3" name="Title 2"/>
          <p:cNvSpPr>
            <a:spLocks noGrp="1"/>
          </p:cNvSpPr>
          <p:nvPr>
            <p:ph type="title"/>
          </p:nvPr>
        </p:nvSpPr>
        <p:spPr/>
        <p:txBody>
          <a:bodyPr>
            <a:noAutofit/>
          </a:bodyPr>
          <a:lstStyle/>
          <a:p>
            <a:r>
              <a:rPr lang="en-US" sz="3600" dirty="0">
                <a:latin typeface="Helvetica" charset="0"/>
              </a:rPr>
              <a:t>Value and Price</a:t>
            </a:r>
            <a:br>
              <a:rPr lang="en-US" sz="3600" dirty="0">
                <a:latin typeface="Helvetica" charset="0"/>
              </a:rPr>
            </a:br>
            <a:r>
              <a:rPr lang="en-US" sz="3600" dirty="0" smtClean="0">
                <a:latin typeface="Helvetica" charset="0"/>
              </a:rPr>
              <a:t>Discerning the Difference</a:t>
            </a:r>
            <a:endParaRPr lang="en-US" sz="3600" dirty="0"/>
          </a:p>
        </p:txBody>
      </p:sp>
    </p:spTree>
    <p:extLst>
      <p:ext uri="{BB962C8B-B14F-4D97-AF65-F5344CB8AC3E}">
        <p14:creationId xmlns:p14="http://schemas.microsoft.com/office/powerpoint/2010/main" val="20233019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Title 1"/>
          <p:cNvSpPr>
            <a:spLocks noGrp="1"/>
          </p:cNvSpPr>
          <p:nvPr>
            <p:ph type="title"/>
          </p:nvPr>
        </p:nvSpPr>
        <p:spPr/>
        <p:txBody>
          <a:bodyPr/>
          <a:lstStyle/>
          <a:p>
            <a:pPr>
              <a:defRPr/>
            </a:pPr>
            <a:r>
              <a:rPr lang="en-US" dirty="0" smtClean="0"/>
              <a:t>Value Process versus Price Process</a:t>
            </a:r>
            <a:endParaRPr lang="en-US" dirty="0"/>
          </a:p>
        </p:txBody>
      </p:sp>
      <p:pic>
        <p:nvPicPr>
          <p:cNvPr id="40243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612775" y="1967978"/>
            <a:ext cx="8153400" cy="3760243"/>
          </a:xfrm>
          <a:solidFill>
            <a:srgbClr val="FFFFFF"/>
          </a:solid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Rectangle 2"/>
          <p:cNvSpPr>
            <a:spLocks noGrp="1" noChangeArrowheads="1"/>
          </p:cNvSpPr>
          <p:nvPr>
            <p:ph type="title"/>
          </p:nvPr>
        </p:nvSpPr>
        <p:spPr/>
        <p:txBody>
          <a:bodyPr/>
          <a:lstStyle/>
          <a:p>
            <a:pPr eaLnBrk="1" hangingPunct="1"/>
            <a:r>
              <a:rPr lang="en-US" altLang="en-US">
                <a:latin typeface="Helvetica" charset="0"/>
              </a:rPr>
              <a:t>Three views of “the gap”</a:t>
            </a:r>
          </a:p>
        </p:txBody>
      </p:sp>
      <p:graphicFrame>
        <p:nvGraphicFramePr>
          <p:cNvPr id="4" name="Content Placeholder 3"/>
          <p:cNvGraphicFramePr>
            <a:graphicFrameLocks noGrp="1"/>
          </p:cNvGraphicFramePr>
          <p:nvPr>
            <p:ph sz="quarter" idx="1"/>
          </p:nvPr>
        </p:nvGraphicFramePr>
        <p:xfrm>
          <a:off x="685800" y="1600200"/>
          <a:ext cx="7772400" cy="3388000"/>
        </p:xfrm>
        <a:graphic>
          <a:graphicData uri="http://schemas.openxmlformats.org/drawingml/2006/table">
            <a:tbl>
              <a:tblPr/>
              <a:tblGrid>
                <a:gridCol w="1447800"/>
                <a:gridCol w="3733800"/>
                <a:gridCol w="2590800"/>
              </a:tblGrid>
              <a:tr h="369888">
                <a:tc>
                  <a:txBody>
                    <a:bodyPr/>
                    <a:lstStyle>
                      <a:lvl1pPr defTabSz="457200">
                        <a:spcBef>
                          <a:spcPct val="20000"/>
                        </a:spcBef>
                        <a:buClr>
                          <a:schemeClr val="tx1"/>
                        </a:buClr>
                        <a:buSzPct val="75000"/>
                        <a:buFont typeface="Monotype Sorts" charset="2"/>
                        <a:defRPr>
                          <a:solidFill>
                            <a:schemeClr val="tx1"/>
                          </a:solidFill>
                          <a:latin typeface="Times" charset="0"/>
                          <a:ea typeface="ＭＳ Ｐゴシック" charset="-128"/>
                        </a:defRPr>
                      </a:lvl1pPr>
                      <a:lvl2pPr marL="742950" indent="-285750" defTabSz="457200">
                        <a:spcBef>
                          <a:spcPct val="20000"/>
                        </a:spcBef>
                        <a:buClr>
                          <a:schemeClr val="tx1"/>
                        </a:buClr>
                        <a:buSzPct val="100000"/>
                        <a:defRPr sz="1600">
                          <a:solidFill>
                            <a:schemeClr val="tx1"/>
                          </a:solidFill>
                          <a:latin typeface="Times" charset="0"/>
                          <a:ea typeface="ＭＳ Ｐゴシック" charset="-128"/>
                        </a:defRPr>
                      </a:lvl2pPr>
                      <a:lvl3pPr marL="1143000" indent="-228600" defTabSz="457200">
                        <a:spcBef>
                          <a:spcPct val="20000"/>
                        </a:spcBef>
                        <a:buClr>
                          <a:schemeClr val="tx1"/>
                        </a:buClr>
                        <a:buSzPct val="100000"/>
                        <a:defRPr sz="1400">
                          <a:solidFill>
                            <a:schemeClr val="tx1"/>
                          </a:solidFill>
                          <a:latin typeface="Times" charset="0"/>
                          <a:ea typeface="ＭＳ Ｐゴシック" charset="-128"/>
                        </a:defRPr>
                      </a:lvl3pPr>
                      <a:lvl4pPr marL="1600200" indent="-228600" defTabSz="457200">
                        <a:spcBef>
                          <a:spcPct val="20000"/>
                        </a:spcBef>
                        <a:buClr>
                          <a:schemeClr val="tx1"/>
                        </a:buClr>
                        <a:buSzPct val="100000"/>
                        <a:defRPr sz="1200">
                          <a:solidFill>
                            <a:schemeClr val="tx1"/>
                          </a:solidFill>
                          <a:latin typeface="Helvetica" charset="0"/>
                          <a:ea typeface="ＭＳ Ｐゴシック" charset="-128"/>
                        </a:defRPr>
                      </a:lvl4pPr>
                      <a:lvl5pPr marL="2057400" indent="-228600" defTabSz="457200">
                        <a:spcBef>
                          <a:spcPct val="20000"/>
                        </a:spcBef>
                        <a:buClr>
                          <a:schemeClr val="tx1"/>
                        </a:buClr>
                        <a:buSzPct val="100000"/>
                        <a:defRPr sz="1000" i="1">
                          <a:solidFill>
                            <a:schemeClr val="tx1"/>
                          </a:solidFill>
                          <a:latin typeface="Helvetica" charset="0"/>
                          <a:ea typeface="ＭＳ Ｐゴシック" charset="-128"/>
                        </a:defRPr>
                      </a:lvl5pPr>
                      <a:lvl6pPr marL="25146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6pPr>
                      <a:lvl7pPr marL="29718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7pPr>
                      <a:lvl8pPr marL="34290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8pPr>
                      <a:lvl9pPr marL="38862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1" i="0" u="none" strike="noStrike" cap="none" normalizeH="0" baseline="0">
                        <a:ln>
                          <a:noFill/>
                        </a:ln>
                        <a:solidFill>
                          <a:srgbClr val="FFFFFF"/>
                        </a:solidFill>
                        <a:effectLst/>
                        <a:latin typeface="Times" charset="0"/>
                        <a:ea typeface="ＭＳ Ｐゴシック" charset="-128"/>
                      </a:endParaRPr>
                    </a:p>
                  </a:txBody>
                  <a:tcPr marT="45698" marB="456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buClr>
                          <a:schemeClr val="tx1"/>
                        </a:buClr>
                        <a:buSzPct val="75000"/>
                        <a:buFont typeface="Monotype Sorts" charset="2"/>
                        <a:defRPr>
                          <a:solidFill>
                            <a:schemeClr val="tx1"/>
                          </a:solidFill>
                          <a:latin typeface="Times" charset="0"/>
                          <a:ea typeface="ＭＳ Ｐゴシック" charset="-128"/>
                        </a:defRPr>
                      </a:lvl1pPr>
                      <a:lvl2pPr marL="742950" indent="-285750" defTabSz="457200">
                        <a:spcBef>
                          <a:spcPct val="20000"/>
                        </a:spcBef>
                        <a:buClr>
                          <a:schemeClr val="tx1"/>
                        </a:buClr>
                        <a:buSzPct val="100000"/>
                        <a:defRPr sz="1600">
                          <a:solidFill>
                            <a:schemeClr val="tx1"/>
                          </a:solidFill>
                          <a:latin typeface="Times" charset="0"/>
                          <a:ea typeface="ＭＳ Ｐゴシック" charset="-128"/>
                        </a:defRPr>
                      </a:lvl2pPr>
                      <a:lvl3pPr marL="1143000" indent="-228600" defTabSz="457200">
                        <a:spcBef>
                          <a:spcPct val="20000"/>
                        </a:spcBef>
                        <a:buClr>
                          <a:schemeClr val="tx1"/>
                        </a:buClr>
                        <a:buSzPct val="100000"/>
                        <a:defRPr sz="1400">
                          <a:solidFill>
                            <a:schemeClr val="tx1"/>
                          </a:solidFill>
                          <a:latin typeface="Times" charset="0"/>
                          <a:ea typeface="ＭＳ Ｐゴシック" charset="-128"/>
                        </a:defRPr>
                      </a:lvl3pPr>
                      <a:lvl4pPr marL="1600200" indent="-228600" defTabSz="457200">
                        <a:spcBef>
                          <a:spcPct val="20000"/>
                        </a:spcBef>
                        <a:buClr>
                          <a:schemeClr val="tx1"/>
                        </a:buClr>
                        <a:buSzPct val="100000"/>
                        <a:defRPr sz="1200">
                          <a:solidFill>
                            <a:schemeClr val="tx1"/>
                          </a:solidFill>
                          <a:latin typeface="Helvetica" charset="0"/>
                          <a:ea typeface="ＭＳ Ｐゴシック" charset="-128"/>
                        </a:defRPr>
                      </a:lvl4pPr>
                      <a:lvl5pPr marL="2057400" indent="-228600" defTabSz="457200">
                        <a:spcBef>
                          <a:spcPct val="20000"/>
                        </a:spcBef>
                        <a:buClr>
                          <a:schemeClr val="tx1"/>
                        </a:buClr>
                        <a:buSzPct val="100000"/>
                        <a:defRPr sz="1000" i="1">
                          <a:solidFill>
                            <a:schemeClr val="tx1"/>
                          </a:solidFill>
                          <a:latin typeface="Helvetica" charset="0"/>
                          <a:ea typeface="ＭＳ Ｐゴシック" charset="-128"/>
                        </a:defRPr>
                      </a:lvl5pPr>
                      <a:lvl6pPr marL="25146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6pPr>
                      <a:lvl7pPr marL="29718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7pPr>
                      <a:lvl8pPr marL="34290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8pPr>
                      <a:lvl9pPr marL="38862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View of the gap</a:t>
                      </a:r>
                    </a:p>
                  </a:txBody>
                  <a:tcPr marT="45698" marB="456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buClr>
                          <a:schemeClr val="tx1"/>
                        </a:buClr>
                        <a:buSzPct val="75000"/>
                        <a:buFont typeface="Monotype Sorts" charset="2"/>
                        <a:defRPr>
                          <a:solidFill>
                            <a:schemeClr val="tx1"/>
                          </a:solidFill>
                          <a:latin typeface="Times" charset="0"/>
                          <a:ea typeface="ＭＳ Ｐゴシック" charset="-128"/>
                        </a:defRPr>
                      </a:lvl1pPr>
                      <a:lvl2pPr marL="742950" indent="-285750" defTabSz="457200">
                        <a:spcBef>
                          <a:spcPct val="20000"/>
                        </a:spcBef>
                        <a:buClr>
                          <a:schemeClr val="tx1"/>
                        </a:buClr>
                        <a:buSzPct val="100000"/>
                        <a:defRPr sz="1600">
                          <a:solidFill>
                            <a:schemeClr val="tx1"/>
                          </a:solidFill>
                          <a:latin typeface="Times" charset="0"/>
                          <a:ea typeface="ＭＳ Ｐゴシック" charset="-128"/>
                        </a:defRPr>
                      </a:lvl2pPr>
                      <a:lvl3pPr marL="1143000" indent="-228600" defTabSz="457200">
                        <a:spcBef>
                          <a:spcPct val="20000"/>
                        </a:spcBef>
                        <a:buClr>
                          <a:schemeClr val="tx1"/>
                        </a:buClr>
                        <a:buSzPct val="100000"/>
                        <a:defRPr sz="1400">
                          <a:solidFill>
                            <a:schemeClr val="tx1"/>
                          </a:solidFill>
                          <a:latin typeface="Times" charset="0"/>
                          <a:ea typeface="ＭＳ Ｐゴシック" charset="-128"/>
                        </a:defRPr>
                      </a:lvl3pPr>
                      <a:lvl4pPr marL="1600200" indent="-228600" defTabSz="457200">
                        <a:spcBef>
                          <a:spcPct val="20000"/>
                        </a:spcBef>
                        <a:buClr>
                          <a:schemeClr val="tx1"/>
                        </a:buClr>
                        <a:buSzPct val="100000"/>
                        <a:defRPr sz="1200">
                          <a:solidFill>
                            <a:schemeClr val="tx1"/>
                          </a:solidFill>
                          <a:latin typeface="Helvetica" charset="0"/>
                          <a:ea typeface="ＭＳ Ｐゴシック" charset="-128"/>
                        </a:defRPr>
                      </a:lvl4pPr>
                      <a:lvl5pPr marL="2057400" indent="-228600" defTabSz="457200">
                        <a:spcBef>
                          <a:spcPct val="20000"/>
                        </a:spcBef>
                        <a:buClr>
                          <a:schemeClr val="tx1"/>
                        </a:buClr>
                        <a:buSzPct val="100000"/>
                        <a:defRPr sz="1000" i="1">
                          <a:solidFill>
                            <a:schemeClr val="tx1"/>
                          </a:solidFill>
                          <a:latin typeface="Helvetica" charset="0"/>
                          <a:ea typeface="ＭＳ Ｐゴシック" charset="-128"/>
                        </a:defRPr>
                      </a:lvl5pPr>
                      <a:lvl6pPr marL="25146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6pPr>
                      <a:lvl7pPr marL="29718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7pPr>
                      <a:lvl8pPr marL="34290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8pPr>
                      <a:lvl9pPr marL="38862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Investment Strategies</a:t>
                      </a:r>
                    </a:p>
                  </a:txBody>
                  <a:tcPr marT="45698" marB="456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39763">
                <a:tc>
                  <a:txBody>
                    <a:bodyPr/>
                    <a:lstStyle>
                      <a:lvl1pPr defTabSz="457200">
                        <a:spcBef>
                          <a:spcPct val="20000"/>
                        </a:spcBef>
                        <a:buClr>
                          <a:schemeClr val="tx1"/>
                        </a:buClr>
                        <a:buSzPct val="75000"/>
                        <a:buFont typeface="Monotype Sorts" charset="2"/>
                        <a:defRPr>
                          <a:solidFill>
                            <a:schemeClr val="tx1"/>
                          </a:solidFill>
                          <a:latin typeface="Times" charset="0"/>
                          <a:ea typeface="ＭＳ Ｐゴシック" charset="-128"/>
                        </a:defRPr>
                      </a:lvl1pPr>
                      <a:lvl2pPr marL="742950" indent="-285750" defTabSz="457200">
                        <a:spcBef>
                          <a:spcPct val="20000"/>
                        </a:spcBef>
                        <a:buClr>
                          <a:schemeClr val="tx1"/>
                        </a:buClr>
                        <a:buSzPct val="100000"/>
                        <a:defRPr sz="1600">
                          <a:solidFill>
                            <a:schemeClr val="tx1"/>
                          </a:solidFill>
                          <a:latin typeface="Times" charset="0"/>
                          <a:ea typeface="ＭＳ Ｐゴシック" charset="-128"/>
                        </a:defRPr>
                      </a:lvl2pPr>
                      <a:lvl3pPr marL="1143000" indent="-228600" defTabSz="457200">
                        <a:spcBef>
                          <a:spcPct val="20000"/>
                        </a:spcBef>
                        <a:buClr>
                          <a:schemeClr val="tx1"/>
                        </a:buClr>
                        <a:buSzPct val="100000"/>
                        <a:defRPr sz="1400">
                          <a:solidFill>
                            <a:schemeClr val="tx1"/>
                          </a:solidFill>
                          <a:latin typeface="Times" charset="0"/>
                          <a:ea typeface="ＭＳ Ｐゴシック" charset="-128"/>
                        </a:defRPr>
                      </a:lvl3pPr>
                      <a:lvl4pPr marL="1600200" indent="-228600" defTabSz="457200">
                        <a:spcBef>
                          <a:spcPct val="20000"/>
                        </a:spcBef>
                        <a:buClr>
                          <a:schemeClr val="tx1"/>
                        </a:buClr>
                        <a:buSzPct val="100000"/>
                        <a:defRPr sz="1200">
                          <a:solidFill>
                            <a:schemeClr val="tx1"/>
                          </a:solidFill>
                          <a:latin typeface="Helvetica" charset="0"/>
                          <a:ea typeface="ＭＳ Ｐゴシック" charset="-128"/>
                        </a:defRPr>
                      </a:lvl4pPr>
                      <a:lvl5pPr marL="2057400" indent="-228600" defTabSz="457200">
                        <a:spcBef>
                          <a:spcPct val="20000"/>
                        </a:spcBef>
                        <a:buClr>
                          <a:schemeClr val="tx1"/>
                        </a:buClr>
                        <a:buSzPct val="100000"/>
                        <a:defRPr sz="1000" i="1">
                          <a:solidFill>
                            <a:schemeClr val="tx1"/>
                          </a:solidFill>
                          <a:latin typeface="Helvetica" charset="0"/>
                          <a:ea typeface="ＭＳ Ｐゴシック" charset="-128"/>
                        </a:defRPr>
                      </a:lvl5pPr>
                      <a:lvl6pPr marL="25146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6pPr>
                      <a:lvl7pPr marL="29718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7pPr>
                      <a:lvl8pPr marL="34290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8pPr>
                      <a:lvl9pPr marL="38862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The Efficient Marketer</a:t>
                      </a:r>
                    </a:p>
                  </a:txBody>
                  <a:tcPr marT="45698" marB="456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ct val="20000"/>
                        </a:spcBef>
                        <a:buClr>
                          <a:schemeClr val="tx1"/>
                        </a:buClr>
                        <a:buSzPct val="75000"/>
                        <a:buFont typeface="Monotype Sorts" charset="2"/>
                        <a:defRPr>
                          <a:solidFill>
                            <a:schemeClr val="tx1"/>
                          </a:solidFill>
                          <a:latin typeface="Times" charset="0"/>
                          <a:ea typeface="ＭＳ Ｐゴシック" charset="-128"/>
                        </a:defRPr>
                      </a:lvl1pPr>
                      <a:lvl2pPr marL="742950" indent="-285750" defTabSz="457200">
                        <a:spcBef>
                          <a:spcPct val="20000"/>
                        </a:spcBef>
                        <a:buClr>
                          <a:schemeClr val="tx1"/>
                        </a:buClr>
                        <a:buSzPct val="100000"/>
                        <a:defRPr sz="1600">
                          <a:solidFill>
                            <a:schemeClr val="tx1"/>
                          </a:solidFill>
                          <a:latin typeface="Times" charset="0"/>
                          <a:ea typeface="ＭＳ Ｐゴシック" charset="-128"/>
                        </a:defRPr>
                      </a:lvl2pPr>
                      <a:lvl3pPr marL="1143000" indent="-228600" defTabSz="457200">
                        <a:spcBef>
                          <a:spcPct val="20000"/>
                        </a:spcBef>
                        <a:buClr>
                          <a:schemeClr val="tx1"/>
                        </a:buClr>
                        <a:buSzPct val="100000"/>
                        <a:defRPr sz="1400">
                          <a:solidFill>
                            <a:schemeClr val="tx1"/>
                          </a:solidFill>
                          <a:latin typeface="Times" charset="0"/>
                          <a:ea typeface="ＭＳ Ｐゴシック" charset="-128"/>
                        </a:defRPr>
                      </a:lvl3pPr>
                      <a:lvl4pPr marL="1600200" indent="-228600" defTabSz="457200">
                        <a:spcBef>
                          <a:spcPct val="20000"/>
                        </a:spcBef>
                        <a:buClr>
                          <a:schemeClr val="tx1"/>
                        </a:buClr>
                        <a:buSzPct val="100000"/>
                        <a:defRPr sz="1200">
                          <a:solidFill>
                            <a:schemeClr val="tx1"/>
                          </a:solidFill>
                          <a:latin typeface="Helvetica" charset="0"/>
                          <a:ea typeface="ＭＳ Ｐゴシック" charset="-128"/>
                        </a:defRPr>
                      </a:lvl4pPr>
                      <a:lvl5pPr marL="2057400" indent="-228600" defTabSz="457200">
                        <a:spcBef>
                          <a:spcPct val="20000"/>
                        </a:spcBef>
                        <a:buClr>
                          <a:schemeClr val="tx1"/>
                        </a:buClr>
                        <a:buSzPct val="100000"/>
                        <a:defRPr sz="1000" i="1">
                          <a:solidFill>
                            <a:schemeClr val="tx1"/>
                          </a:solidFill>
                          <a:latin typeface="Helvetica" charset="0"/>
                          <a:ea typeface="ＭＳ Ｐゴシック" charset="-128"/>
                        </a:defRPr>
                      </a:lvl5pPr>
                      <a:lvl6pPr marL="25146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6pPr>
                      <a:lvl7pPr marL="29718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7pPr>
                      <a:lvl8pPr marL="34290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8pPr>
                      <a:lvl9pPr marL="38862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The gaps between price and value, if they do occur, are random. </a:t>
                      </a:r>
                    </a:p>
                  </a:txBody>
                  <a:tcPr marT="45698" marB="456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ct val="20000"/>
                        </a:spcBef>
                        <a:buClr>
                          <a:schemeClr val="tx1"/>
                        </a:buClr>
                        <a:buSzPct val="75000"/>
                        <a:buFont typeface="Monotype Sorts" charset="2"/>
                        <a:defRPr>
                          <a:solidFill>
                            <a:schemeClr val="tx1"/>
                          </a:solidFill>
                          <a:latin typeface="Times" charset="0"/>
                          <a:ea typeface="ＭＳ Ｐゴシック" charset="-128"/>
                        </a:defRPr>
                      </a:lvl1pPr>
                      <a:lvl2pPr marL="742950" indent="-285750" defTabSz="457200">
                        <a:spcBef>
                          <a:spcPct val="20000"/>
                        </a:spcBef>
                        <a:buClr>
                          <a:schemeClr val="tx1"/>
                        </a:buClr>
                        <a:buSzPct val="100000"/>
                        <a:defRPr sz="1600">
                          <a:solidFill>
                            <a:schemeClr val="tx1"/>
                          </a:solidFill>
                          <a:latin typeface="Times" charset="0"/>
                          <a:ea typeface="ＭＳ Ｐゴシック" charset="-128"/>
                        </a:defRPr>
                      </a:lvl2pPr>
                      <a:lvl3pPr marL="1143000" indent="-228600" defTabSz="457200">
                        <a:spcBef>
                          <a:spcPct val="20000"/>
                        </a:spcBef>
                        <a:buClr>
                          <a:schemeClr val="tx1"/>
                        </a:buClr>
                        <a:buSzPct val="100000"/>
                        <a:defRPr sz="1400">
                          <a:solidFill>
                            <a:schemeClr val="tx1"/>
                          </a:solidFill>
                          <a:latin typeface="Times" charset="0"/>
                          <a:ea typeface="ＭＳ Ｐゴシック" charset="-128"/>
                        </a:defRPr>
                      </a:lvl3pPr>
                      <a:lvl4pPr marL="1600200" indent="-228600" defTabSz="457200">
                        <a:spcBef>
                          <a:spcPct val="20000"/>
                        </a:spcBef>
                        <a:buClr>
                          <a:schemeClr val="tx1"/>
                        </a:buClr>
                        <a:buSzPct val="100000"/>
                        <a:defRPr sz="1200">
                          <a:solidFill>
                            <a:schemeClr val="tx1"/>
                          </a:solidFill>
                          <a:latin typeface="Helvetica" charset="0"/>
                          <a:ea typeface="ＭＳ Ｐゴシック" charset="-128"/>
                        </a:defRPr>
                      </a:lvl4pPr>
                      <a:lvl5pPr marL="2057400" indent="-228600" defTabSz="457200">
                        <a:spcBef>
                          <a:spcPct val="20000"/>
                        </a:spcBef>
                        <a:buClr>
                          <a:schemeClr val="tx1"/>
                        </a:buClr>
                        <a:buSzPct val="100000"/>
                        <a:defRPr sz="1000" i="1">
                          <a:solidFill>
                            <a:schemeClr val="tx1"/>
                          </a:solidFill>
                          <a:latin typeface="Helvetica" charset="0"/>
                          <a:ea typeface="ＭＳ Ｐゴシック" charset="-128"/>
                        </a:defRPr>
                      </a:lvl5pPr>
                      <a:lvl6pPr marL="25146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6pPr>
                      <a:lvl7pPr marL="29718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7pPr>
                      <a:lvl8pPr marL="34290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8pPr>
                      <a:lvl9pPr marL="38862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Index funds</a:t>
                      </a:r>
                    </a:p>
                  </a:txBody>
                  <a:tcPr marT="45698" marB="456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1189038">
                <a:tc>
                  <a:txBody>
                    <a:bodyPr/>
                    <a:lstStyle>
                      <a:lvl1pPr defTabSz="457200">
                        <a:spcBef>
                          <a:spcPct val="20000"/>
                        </a:spcBef>
                        <a:buClr>
                          <a:schemeClr val="tx1"/>
                        </a:buClr>
                        <a:buSzPct val="75000"/>
                        <a:buFont typeface="Monotype Sorts" charset="2"/>
                        <a:defRPr>
                          <a:solidFill>
                            <a:schemeClr val="tx1"/>
                          </a:solidFill>
                          <a:latin typeface="Times" charset="0"/>
                          <a:ea typeface="ＭＳ Ｐゴシック" charset="-128"/>
                        </a:defRPr>
                      </a:lvl1pPr>
                      <a:lvl2pPr marL="742950" indent="-285750" defTabSz="457200">
                        <a:spcBef>
                          <a:spcPct val="20000"/>
                        </a:spcBef>
                        <a:buClr>
                          <a:schemeClr val="tx1"/>
                        </a:buClr>
                        <a:buSzPct val="100000"/>
                        <a:defRPr sz="1600">
                          <a:solidFill>
                            <a:schemeClr val="tx1"/>
                          </a:solidFill>
                          <a:latin typeface="Times" charset="0"/>
                          <a:ea typeface="ＭＳ Ｐゴシック" charset="-128"/>
                        </a:defRPr>
                      </a:lvl2pPr>
                      <a:lvl3pPr marL="1143000" indent="-228600" defTabSz="457200">
                        <a:spcBef>
                          <a:spcPct val="20000"/>
                        </a:spcBef>
                        <a:buClr>
                          <a:schemeClr val="tx1"/>
                        </a:buClr>
                        <a:buSzPct val="100000"/>
                        <a:defRPr sz="1400">
                          <a:solidFill>
                            <a:schemeClr val="tx1"/>
                          </a:solidFill>
                          <a:latin typeface="Times" charset="0"/>
                          <a:ea typeface="ＭＳ Ｐゴシック" charset="-128"/>
                        </a:defRPr>
                      </a:lvl3pPr>
                      <a:lvl4pPr marL="1600200" indent="-228600" defTabSz="457200">
                        <a:spcBef>
                          <a:spcPct val="20000"/>
                        </a:spcBef>
                        <a:buClr>
                          <a:schemeClr val="tx1"/>
                        </a:buClr>
                        <a:buSzPct val="100000"/>
                        <a:defRPr sz="1200">
                          <a:solidFill>
                            <a:schemeClr val="tx1"/>
                          </a:solidFill>
                          <a:latin typeface="Helvetica" charset="0"/>
                          <a:ea typeface="ＭＳ Ｐゴシック" charset="-128"/>
                        </a:defRPr>
                      </a:lvl4pPr>
                      <a:lvl5pPr marL="2057400" indent="-228600" defTabSz="457200">
                        <a:spcBef>
                          <a:spcPct val="20000"/>
                        </a:spcBef>
                        <a:buClr>
                          <a:schemeClr val="tx1"/>
                        </a:buClr>
                        <a:buSzPct val="100000"/>
                        <a:defRPr sz="1000" i="1">
                          <a:solidFill>
                            <a:schemeClr val="tx1"/>
                          </a:solidFill>
                          <a:latin typeface="Helvetica" charset="0"/>
                          <a:ea typeface="ＭＳ Ｐゴシック" charset="-128"/>
                        </a:defRPr>
                      </a:lvl5pPr>
                      <a:lvl6pPr marL="25146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6pPr>
                      <a:lvl7pPr marL="29718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7pPr>
                      <a:lvl8pPr marL="34290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8pPr>
                      <a:lvl9pPr marL="38862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The “value” extremist</a:t>
                      </a:r>
                    </a:p>
                  </a:txBody>
                  <a:tcPr marT="45698" marB="456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ct val="20000"/>
                        </a:spcBef>
                        <a:buClr>
                          <a:schemeClr val="tx1"/>
                        </a:buClr>
                        <a:buSzPct val="75000"/>
                        <a:buFont typeface="Monotype Sorts" charset="2"/>
                        <a:defRPr>
                          <a:solidFill>
                            <a:schemeClr val="tx1"/>
                          </a:solidFill>
                          <a:latin typeface="Times" charset="0"/>
                          <a:ea typeface="ＭＳ Ｐゴシック" charset="-128"/>
                        </a:defRPr>
                      </a:lvl1pPr>
                      <a:lvl2pPr marL="742950" indent="-285750" defTabSz="457200">
                        <a:spcBef>
                          <a:spcPct val="20000"/>
                        </a:spcBef>
                        <a:buClr>
                          <a:schemeClr val="tx1"/>
                        </a:buClr>
                        <a:buSzPct val="100000"/>
                        <a:defRPr sz="1600">
                          <a:solidFill>
                            <a:schemeClr val="tx1"/>
                          </a:solidFill>
                          <a:latin typeface="Times" charset="0"/>
                          <a:ea typeface="ＭＳ Ｐゴシック" charset="-128"/>
                        </a:defRPr>
                      </a:lvl2pPr>
                      <a:lvl3pPr marL="1143000" indent="-228600" defTabSz="457200">
                        <a:spcBef>
                          <a:spcPct val="20000"/>
                        </a:spcBef>
                        <a:buClr>
                          <a:schemeClr val="tx1"/>
                        </a:buClr>
                        <a:buSzPct val="100000"/>
                        <a:defRPr sz="1400">
                          <a:solidFill>
                            <a:schemeClr val="tx1"/>
                          </a:solidFill>
                          <a:latin typeface="Times" charset="0"/>
                          <a:ea typeface="ＭＳ Ｐゴシック" charset="-128"/>
                        </a:defRPr>
                      </a:lvl3pPr>
                      <a:lvl4pPr marL="1600200" indent="-228600" defTabSz="457200">
                        <a:spcBef>
                          <a:spcPct val="20000"/>
                        </a:spcBef>
                        <a:buClr>
                          <a:schemeClr val="tx1"/>
                        </a:buClr>
                        <a:buSzPct val="100000"/>
                        <a:defRPr sz="1200">
                          <a:solidFill>
                            <a:schemeClr val="tx1"/>
                          </a:solidFill>
                          <a:latin typeface="Helvetica" charset="0"/>
                          <a:ea typeface="ＭＳ Ｐゴシック" charset="-128"/>
                        </a:defRPr>
                      </a:lvl4pPr>
                      <a:lvl5pPr marL="2057400" indent="-228600" defTabSz="457200">
                        <a:spcBef>
                          <a:spcPct val="20000"/>
                        </a:spcBef>
                        <a:buClr>
                          <a:schemeClr val="tx1"/>
                        </a:buClr>
                        <a:buSzPct val="100000"/>
                        <a:defRPr sz="1000" i="1">
                          <a:solidFill>
                            <a:schemeClr val="tx1"/>
                          </a:solidFill>
                          <a:latin typeface="Helvetica" charset="0"/>
                          <a:ea typeface="ＭＳ Ｐゴシック" charset="-128"/>
                        </a:defRPr>
                      </a:lvl5pPr>
                      <a:lvl6pPr marL="25146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6pPr>
                      <a:lvl7pPr marL="29718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7pPr>
                      <a:lvl8pPr marL="34290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8pPr>
                      <a:lvl9pPr marL="38862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You view pricers as dilettantes who will move on to fad and fad. Eventually, the price will converge on value.</a:t>
                      </a:r>
                    </a:p>
                  </a:txBody>
                  <a:tcPr marT="45698" marB="456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ct val="20000"/>
                        </a:spcBef>
                        <a:buClr>
                          <a:schemeClr val="tx1"/>
                        </a:buClr>
                        <a:buSzPct val="75000"/>
                        <a:buFont typeface="Monotype Sorts" charset="2"/>
                        <a:defRPr>
                          <a:solidFill>
                            <a:schemeClr val="tx1"/>
                          </a:solidFill>
                          <a:latin typeface="Times" charset="0"/>
                          <a:ea typeface="ＭＳ Ｐゴシック" charset="-128"/>
                        </a:defRPr>
                      </a:lvl1pPr>
                      <a:lvl2pPr marL="742950" indent="-285750" defTabSz="457200">
                        <a:spcBef>
                          <a:spcPct val="20000"/>
                        </a:spcBef>
                        <a:buClr>
                          <a:schemeClr val="tx1"/>
                        </a:buClr>
                        <a:buSzPct val="100000"/>
                        <a:defRPr sz="1600">
                          <a:solidFill>
                            <a:schemeClr val="tx1"/>
                          </a:solidFill>
                          <a:latin typeface="Times" charset="0"/>
                          <a:ea typeface="ＭＳ Ｐゴシック" charset="-128"/>
                        </a:defRPr>
                      </a:lvl2pPr>
                      <a:lvl3pPr marL="1143000" indent="-228600" defTabSz="457200">
                        <a:spcBef>
                          <a:spcPct val="20000"/>
                        </a:spcBef>
                        <a:buClr>
                          <a:schemeClr val="tx1"/>
                        </a:buClr>
                        <a:buSzPct val="100000"/>
                        <a:defRPr sz="1400">
                          <a:solidFill>
                            <a:schemeClr val="tx1"/>
                          </a:solidFill>
                          <a:latin typeface="Times" charset="0"/>
                          <a:ea typeface="ＭＳ Ｐゴシック" charset="-128"/>
                        </a:defRPr>
                      </a:lvl3pPr>
                      <a:lvl4pPr marL="1600200" indent="-228600" defTabSz="457200">
                        <a:spcBef>
                          <a:spcPct val="20000"/>
                        </a:spcBef>
                        <a:buClr>
                          <a:schemeClr val="tx1"/>
                        </a:buClr>
                        <a:buSzPct val="100000"/>
                        <a:defRPr sz="1200">
                          <a:solidFill>
                            <a:schemeClr val="tx1"/>
                          </a:solidFill>
                          <a:latin typeface="Helvetica" charset="0"/>
                          <a:ea typeface="ＭＳ Ｐゴシック" charset="-128"/>
                        </a:defRPr>
                      </a:lvl4pPr>
                      <a:lvl5pPr marL="2057400" indent="-228600" defTabSz="457200">
                        <a:spcBef>
                          <a:spcPct val="20000"/>
                        </a:spcBef>
                        <a:buClr>
                          <a:schemeClr val="tx1"/>
                        </a:buClr>
                        <a:buSzPct val="100000"/>
                        <a:defRPr sz="1000" i="1">
                          <a:solidFill>
                            <a:schemeClr val="tx1"/>
                          </a:solidFill>
                          <a:latin typeface="Helvetica" charset="0"/>
                          <a:ea typeface="ＭＳ Ｐゴシック" charset="-128"/>
                        </a:defRPr>
                      </a:lvl5pPr>
                      <a:lvl6pPr marL="25146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6pPr>
                      <a:lvl7pPr marL="29718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7pPr>
                      <a:lvl8pPr marL="34290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8pPr>
                      <a:lvl9pPr marL="38862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Buy and hold stocks where value &lt; price</a:t>
                      </a:r>
                    </a:p>
                  </a:txBody>
                  <a:tcPr marT="45698" marB="456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1189038">
                <a:tc>
                  <a:txBody>
                    <a:bodyPr/>
                    <a:lstStyle>
                      <a:lvl1pPr defTabSz="457200">
                        <a:spcBef>
                          <a:spcPct val="20000"/>
                        </a:spcBef>
                        <a:buClr>
                          <a:schemeClr val="tx1"/>
                        </a:buClr>
                        <a:buSzPct val="75000"/>
                        <a:buFont typeface="Monotype Sorts" charset="2"/>
                        <a:defRPr>
                          <a:solidFill>
                            <a:schemeClr val="tx1"/>
                          </a:solidFill>
                          <a:latin typeface="Times" charset="0"/>
                          <a:ea typeface="ＭＳ Ｐゴシック" charset="-128"/>
                        </a:defRPr>
                      </a:lvl1pPr>
                      <a:lvl2pPr marL="742950" indent="-285750" defTabSz="457200">
                        <a:spcBef>
                          <a:spcPct val="20000"/>
                        </a:spcBef>
                        <a:buClr>
                          <a:schemeClr val="tx1"/>
                        </a:buClr>
                        <a:buSzPct val="100000"/>
                        <a:defRPr sz="1600">
                          <a:solidFill>
                            <a:schemeClr val="tx1"/>
                          </a:solidFill>
                          <a:latin typeface="Times" charset="0"/>
                          <a:ea typeface="ＭＳ Ｐゴシック" charset="-128"/>
                        </a:defRPr>
                      </a:lvl2pPr>
                      <a:lvl3pPr marL="1143000" indent="-228600" defTabSz="457200">
                        <a:spcBef>
                          <a:spcPct val="20000"/>
                        </a:spcBef>
                        <a:buClr>
                          <a:schemeClr val="tx1"/>
                        </a:buClr>
                        <a:buSzPct val="100000"/>
                        <a:defRPr sz="1400">
                          <a:solidFill>
                            <a:schemeClr val="tx1"/>
                          </a:solidFill>
                          <a:latin typeface="Times" charset="0"/>
                          <a:ea typeface="ＭＳ Ｐゴシック" charset="-128"/>
                        </a:defRPr>
                      </a:lvl3pPr>
                      <a:lvl4pPr marL="1600200" indent="-228600" defTabSz="457200">
                        <a:spcBef>
                          <a:spcPct val="20000"/>
                        </a:spcBef>
                        <a:buClr>
                          <a:schemeClr val="tx1"/>
                        </a:buClr>
                        <a:buSzPct val="100000"/>
                        <a:defRPr sz="1200">
                          <a:solidFill>
                            <a:schemeClr val="tx1"/>
                          </a:solidFill>
                          <a:latin typeface="Helvetica" charset="0"/>
                          <a:ea typeface="ＭＳ Ｐゴシック" charset="-128"/>
                        </a:defRPr>
                      </a:lvl4pPr>
                      <a:lvl5pPr marL="2057400" indent="-228600" defTabSz="457200">
                        <a:spcBef>
                          <a:spcPct val="20000"/>
                        </a:spcBef>
                        <a:buClr>
                          <a:schemeClr val="tx1"/>
                        </a:buClr>
                        <a:buSzPct val="100000"/>
                        <a:defRPr sz="1000" i="1">
                          <a:solidFill>
                            <a:schemeClr val="tx1"/>
                          </a:solidFill>
                          <a:latin typeface="Helvetica" charset="0"/>
                          <a:ea typeface="ＭＳ Ｐゴシック" charset="-128"/>
                        </a:defRPr>
                      </a:lvl5pPr>
                      <a:lvl6pPr marL="25146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6pPr>
                      <a:lvl7pPr marL="29718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7pPr>
                      <a:lvl8pPr marL="34290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8pPr>
                      <a:lvl9pPr marL="38862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The pricing extremist</a:t>
                      </a:r>
                    </a:p>
                  </a:txBody>
                  <a:tcPr marT="45698" marB="456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ct val="20000"/>
                        </a:spcBef>
                        <a:buClr>
                          <a:schemeClr val="tx1"/>
                        </a:buClr>
                        <a:buSzPct val="75000"/>
                        <a:buFont typeface="Monotype Sorts" charset="2"/>
                        <a:defRPr>
                          <a:solidFill>
                            <a:schemeClr val="tx1"/>
                          </a:solidFill>
                          <a:latin typeface="Times" charset="0"/>
                          <a:ea typeface="ＭＳ Ｐゴシック" charset="-128"/>
                        </a:defRPr>
                      </a:lvl1pPr>
                      <a:lvl2pPr marL="742950" indent="-285750" defTabSz="457200">
                        <a:spcBef>
                          <a:spcPct val="20000"/>
                        </a:spcBef>
                        <a:buClr>
                          <a:schemeClr val="tx1"/>
                        </a:buClr>
                        <a:buSzPct val="100000"/>
                        <a:defRPr sz="1600">
                          <a:solidFill>
                            <a:schemeClr val="tx1"/>
                          </a:solidFill>
                          <a:latin typeface="Times" charset="0"/>
                          <a:ea typeface="ＭＳ Ｐゴシック" charset="-128"/>
                        </a:defRPr>
                      </a:lvl2pPr>
                      <a:lvl3pPr marL="1143000" indent="-228600" defTabSz="457200">
                        <a:spcBef>
                          <a:spcPct val="20000"/>
                        </a:spcBef>
                        <a:buClr>
                          <a:schemeClr val="tx1"/>
                        </a:buClr>
                        <a:buSzPct val="100000"/>
                        <a:defRPr sz="1400">
                          <a:solidFill>
                            <a:schemeClr val="tx1"/>
                          </a:solidFill>
                          <a:latin typeface="Times" charset="0"/>
                          <a:ea typeface="ＭＳ Ｐゴシック" charset="-128"/>
                        </a:defRPr>
                      </a:lvl3pPr>
                      <a:lvl4pPr marL="1600200" indent="-228600" defTabSz="457200">
                        <a:spcBef>
                          <a:spcPct val="20000"/>
                        </a:spcBef>
                        <a:buClr>
                          <a:schemeClr val="tx1"/>
                        </a:buClr>
                        <a:buSzPct val="100000"/>
                        <a:defRPr sz="1200">
                          <a:solidFill>
                            <a:schemeClr val="tx1"/>
                          </a:solidFill>
                          <a:latin typeface="Helvetica" charset="0"/>
                          <a:ea typeface="ＭＳ Ｐゴシック" charset="-128"/>
                        </a:defRPr>
                      </a:lvl4pPr>
                      <a:lvl5pPr marL="2057400" indent="-228600" defTabSz="457200">
                        <a:spcBef>
                          <a:spcPct val="20000"/>
                        </a:spcBef>
                        <a:buClr>
                          <a:schemeClr val="tx1"/>
                        </a:buClr>
                        <a:buSzPct val="100000"/>
                        <a:defRPr sz="1000" i="1">
                          <a:solidFill>
                            <a:schemeClr val="tx1"/>
                          </a:solidFill>
                          <a:latin typeface="Helvetica" charset="0"/>
                          <a:ea typeface="ＭＳ Ｐゴシック" charset="-128"/>
                        </a:defRPr>
                      </a:lvl5pPr>
                      <a:lvl6pPr marL="25146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6pPr>
                      <a:lvl7pPr marL="29718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7pPr>
                      <a:lvl8pPr marL="34290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8pPr>
                      <a:lvl9pPr marL="38862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Value is only in the heads of the “eggheads”. Even if it exists (and it is questionable), price may never converge on value.</a:t>
                      </a:r>
                    </a:p>
                  </a:txBody>
                  <a:tcPr marT="45698" marB="456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marL="342900" indent="-342900" defTabSz="457200">
                        <a:spcBef>
                          <a:spcPct val="20000"/>
                        </a:spcBef>
                        <a:buClr>
                          <a:schemeClr val="tx1"/>
                        </a:buClr>
                        <a:buSzPct val="75000"/>
                        <a:buFont typeface="Monotype Sorts" charset="2"/>
                        <a:defRPr>
                          <a:solidFill>
                            <a:schemeClr val="tx1"/>
                          </a:solidFill>
                          <a:latin typeface="Times" charset="0"/>
                          <a:ea typeface="ＭＳ Ｐゴシック" charset="-128"/>
                        </a:defRPr>
                      </a:lvl1pPr>
                      <a:lvl2pPr marL="742950" indent="-285750" defTabSz="457200">
                        <a:spcBef>
                          <a:spcPct val="20000"/>
                        </a:spcBef>
                        <a:buClr>
                          <a:schemeClr val="tx1"/>
                        </a:buClr>
                        <a:buSzPct val="100000"/>
                        <a:defRPr sz="1600">
                          <a:solidFill>
                            <a:schemeClr val="tx1"/>
                          </a:solidFill>
                          <a:latin typeface="Times" charset="0"/>
                          <a:ea typeface="ＭＳ Ｐゴシック" charset="-128"/>
                        </a:defRPr>
                      </a:lvl2pPr>
                      <a:lvl3pPr marL="1143000" indent="-228600" defTabSz="457200">
                        <a:spcBef>
                          <a:spcPct val="20000"/>
                        </a:spcBef>
                        <a:buClr>
                          <a:schemeClr val="tx1"/>
                        </a:buClr>
                        <a:buSzPct val="100000"/>
                        <a:defRPr sz="1400">
                          <a:solidFill>
                            <a:schemeClr val="tx1"/>
                          </a:solidFill>
                          <a:latin typeface="Times" charset="0"/>
                          <a:ea typeface="ＭＳ Ｐゴシック" charset="-128"/>
                        </a:defRPr>
                      </a:lvl3pPr>
                      <a:lvl4pPr marL="1600200" indent="-228600" defTabSz="457200">
                        <a:spcBef>
                          <a:spcPct val="20000"/>
                        </a:spcBef>
                        <a:buClr>
                          <a:schemeClr val="tx1"/>
                        </a:buClr>
                        <a:buSzPct val="100000"/>
                        <a:defRPr sz="1200">
                          <a:solidFill>
                            <a:schemeClr val="tx1"/>
                          </a:solidFill>
                          <a:latin typeface="Helvetica" charset="0"/>
                          <a:ea typeface="ＭＳ Ｐゴシック" charset="-128"/>
                        </a:defRPr>
                      </a:lvl4pPr>
                      <a:lvl5pPr marL="2057400" indent="-228600" defTabSz="457200">
                        <a:spcBef>
                          <a:spcPct val="20000"/>
                        </a:spcBef>
                        <a:buClr>
                          <a:schemeClr val="tx1"/>
                        </a:buClr>
                        <a:buSzPct val="100000"/>
                        <a:defRPr sz="1000" i="1">
                          <a:solidFill>
                            <a:schemeClr val="tx1"/>
                          </a:solidFill>
                          <a:latin typeface="Helvetica" charset="0"/>
                          <a:ea typeface="ＭＳ Ｐゴシック" charset="-128"/>
                        </a:defRPr>
                      </a:lvl5pPr>
                      <a:lvl6pPr marL="25146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6pPr>
                      <a:lvl7pPr marL="29718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7pPr>
                      <a:lvl8pPr marL="34290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8pPr>
                      <a:lvl9pPr marL="3886200" indent="-228600" defTabSz="457200" eaLnBrk="0" fontAlgn="base" hangingPunct="0">
                        <a:spcBef>
                          <a:spcPct val="20000"/>
                        </a:spcBef>
                        <a:spcAft>
                          <a:spcPct val="0"/>
                        </a:spcAft>
                        <a:buClr>
                          <a:schemeClr val="tx1"/>
                        </a:buClr>
                        <a:buSzPct val="100000"/>
                        <a:defRPr sz="1000" i="1">
                          <a:solidFill>
                            <a:schemeClr val="tx1"/>
                          </a:solidFill>
                          <a:latin typeface="Helvetica" charset="0"/>
                          <a:ea typeface="ＭＳ Ｐゴシック" charset="-128"/>
                        </a:defRPr>
                      </a:lvl9pPr>
                    </a:lstStyle>
                    <a:p>
                      <a:pPr marL="342900" marR="0" lvl="0" indent="-342900" algn="l" defTabSz="457200" rtl="0" eaLnBrk="1" fontAlgn="base" latinLnBrk="0" hangingPunct="1">
                        <a:lnSpc>
                          <a:spcPct val="100000"/>
                        </a:lnSpc>
                        <a:spcBef>
                          <a:spcPct val="0"/>
                        </a:spcBef>
                        <a:spcAft>
                          <a:spcPct val="0"/>
                        </a:spcAft>
                        <a:buClrTx/>
                        <a:buSzTx/>
                        <a:buFontTx/>
                        <a:buAutoNum type="arabicParenBoth"/>
                        <a:tabLst/>
                      </a:pPr>
                      <a:r>
                        <a:rPr kumimoji="0" lang="en-US" altLang="en-US" sz="1800" b="0" i="0" u="none" strike="noStrike" cap="none" normalizeH="0" baseline="0">
                          <a:ln>
                            <a:noFill/>
                          </a:ln>
                          <a:solidFill>
                            <a:srgbClr val="000000"/>
                          </a:solidFill>
                          <a:effectLst/>
                          <a:latin typeface="Times" charset="0"/>
                          <a:ea typeface="ＭＳ Ｐゴシック" charset="-128"/>
                        </a:rPr>
                        <a:t>Look for mispriced securities.</a:t>
                      </a:r>
                    </a:p>
                    <a:p>
                      <a:pPr marL="342900" marR="0" lvl="0" indent="-342900" algn="l" defTabSz="457200" rtl="0" eaLnBrk="1" fontAlgn="base" latinLnBrk="0" hangingPunct="1">
                        <a:lnSpc>
                          <a:spcPct val="100000"/>
                        </a:lnSpc>
                        <a:spcBef>
                          <a:spcPct val="0"/>
                        </a:spcBef>
                        <a:spcAft>
                          <a:spcPct val="0"/>
                        </a:spcAft>
                        <a:buClrTx/>
                        <a:buSzTx/>
                        <a:buFontTx/>
                        <a:buAutoNum type="arabicParenBoth"/>
                        <a:tabLst/>
                      </a:pPr>
                      <a:r>
                        <a:rPr kumimoji="0" lang="en-US" altLang="en-US" sz="1800" b="0" i="0" u="none" strike="noStrike" cap="none" normalizeH="0" baseline="0">
                          <a:ln>
                            <a:noFill/>
                          </a:ln>
                          <a:solidFill>
                            <a:srgbClr val="000000"/>
                          </a:solidFill>
                          <a:effectLst/>
                          <a:latin typeface="Times" charset="0"/>
                          <a:ea typeface="ＭＳ Ｐゴシック" charset="-128"/>
                        </a:rPr>
                        <a:t>Get ahead of shifts in demand/momentum.</a:t>
                      </a:r>
                    </a:p>
                  </a:txBody>
                  <a:tcPr marT="45698" marB="456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a:t>A Bird’s Eye View of Investment Philosophies</a:t>
            </a:r>
          </a:p>
        </p:txBody>
      </p:sp>
      <p:pic>
        <p:nvPicPr>
          <p:cNvPr id="4" name="Content Placeholder 3"/>
          <p:cNvPicPr>
            <a:picLocks noGrp="1" noChangeAspect="1"/>
          </p:cNvPicPr>
          <p:nvPr>
            <p:ph sz="quarter" idx="1"/>
          </p:nvPr>
        </p:nvPicPr>
        <p:blipFill>
          <a:blip r:embed="rId2"/>
          <a:stretch>
            <a:fillRect/>
          </a:stretch>
        </p:blipFill>
        <p:spPr>
          <a:xfrm>
            <a:off x="632139" y="1600200"/>
            <a:ext cx="8114671" cy="4495800"/>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I. Intrinsic Valuation Investors </a:t>
            </a:r>
            <a:br>
              <a:rPr lang="en-US" dirty="0" smtClean="0"/>
            </a:br>
            <a:r>
              <a:rPr lang="en-US" dirty="0" smtClean="0"/>
              <a:t>Value versus Growth Investing</a:t>
            </a:r>
            <a:endParaRPr lang="en-US" dirty="0"/>
          </a:p>
        </p:txBody>
      </p:sp>
      <p:pic>
        <p:nvPicPr>
          <p:cNvPr id="4" name="Content Placeholder 3"/>
          <p:cNvPicPr>
            <a:picLocks noGrp="1" noChangeAspect="1"/>
          </p:cNvPicPr>
          <p:nvPr>
            <p:ph sz="quarter" idx="1"/>
          </p:nvPr>
        </p:nvPicPr>
        <p:blipFill>
          <a:blip r:embed="rId2"/>
          <a:stretch>
            <a:fillRect/>
          </a:stretch>
        </p:blipFill>
        <p:spPr>
          <a:xfrm>
            <a:off x="1355725" y="2622550"/>
            <a:ext cx="6667500" cy="2451100"/>
          </a:xfrm>
        </p:spPr>
      </p:pic>
      <p:sp>
        <p:nvSpPr>
          <p:cNvPr id="115715" name="TextBox 4"/>
          <p:cNvSpPr txBox="1">
            <a:spLocks noChangeArrowheads="1"/>
          </p:cNvSpPr>
          <p:nvPr/>
        </p:nvSpPr>
        <p:spPr bwMode="auto">
          <a:xfrm>
            <a:off x="381000" y="1676400"/>
            <a:ext cx="571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Intrinsic value investors believe that growth is inherently speculative and that prudent investors should try to buy companies where the market value &lt; intrinsic value of assets in place</a:t>
            </a:r>
          </a:p>
        </p:txBody>
      </p:sp>
      <p:sp>
        <p:nvSpPr>
          <p:cNvPr id="115716" name="TextBox 5"/>
          <p:cNvSpPr txBox="1">
            <a:spLocks noChangeArrowheads="1"/>
          </p:cNvSpPr>
          <p:nvPr/>
        </p:nvSpPr>
        <p:spPr bwMode="auto">
          <a:xfrm>
            <a:off x="609600" y="5562600"/>
            <a:ext cx="6248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Intrinsic growth investors believe that growth is more likely to be misvalued because most investors give up. Consequently, they believe that there is more money to be had betting on the value of growth.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Title 1"/>
          <p:cNvSpPr>
            <a:spLocks noGrp="1"/>
          </p:cNvSpPr>
          <p:nvPr>
            <p:ph type="title"/>
          </p:nvPr>
        </p:nvSpPr>
        <p:spPr/>
        <p:txBody>
          <a:bodyPr>
            <a:normAutofit fontScale="90000"/>
          </a:bodyPr>
          <a:lstStyle/>
          <a:p>
            <a:r>
              <a:rPr lang="en-US" altLang="en-US"/>
              <a:t>The valuer’s dilemma and ways of dealing with it…</a:t>
            </a:r>
          </a:p>
        </p:txBody>
      </p:sp>
      <p:sp>
        <p:nvSpPr>
          <p:cNvPr id="406530" name="Content Placeholder 2"/>
          <p:cNvSpPr>
            <a:spLocks noGrp="1"/>
          </p:cNvSpPr>
          <p:nvPr>
            <p:ph sz="quarter" idx="1"/>
          </p:nvPr>
        </p:nvSpPr>
        <p:spPr/>
        <p:txBody>
          <a:bodyPr>
            <a:normAutofit fontScale="92500" lnSpcReduction="10000"/>
          </a:bodyPr>
          <a:lstStyle/>
          <a:p>
            <a:r>
              <a:rPr lang="en-US" altLang="en-US"/>
              <a:t>Uncertainty about the  magnitude of the gap: Your estimate of value may be incorrect, making the gap a “fiction of your mind”</a:t>
            </a:r>
            <a:endParaRPr lang="en-US" altLang="ja-JP"/>
          </a:p>
          <a:p>
            <a:pPr lvl="1"/>
            <a:r>
              <a:rPr lang="en-US" altLang="en-US"/>
              <a:t>Even the best intrinsic valuers know that they can be wrong (and sometimes very much so) about their estimates of value.</a:t>
            </a:r>
          </a:p>
          <a:p>
            <a:pPr lvl="1"/>
            <a:r>
              <a:rPr lang="en-US" altLang="en-US"/>
              <a:t>Consequently, they may see gaps that don’t exist and will therefore never close.</a:t>
            </a:r>
          </a:p>
          <a:p>
            <a:r>
              <a:rPr lang="en-US" altLang="en-US"/>
              <a:t>Uncertainty about gap closing: Even if you are right about value, you still may be uncertain about whether the gap will close and if so, when. </a:t>
            </a:r>
          </a:p>
          <a:p>
            <a:pPr lvl="1"/>
            <a:r>
              <a:rPr lang="en-US" altLang="en-US"/>
              <a:t>You can be right about value, but without a catalyst, the gap may get bigger, rather than smaller.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II. The </a:t>
            </a:r>
            <a:r>
              <a:rPr lang="en-US" dirty="0" err="1" smtClean="0"/>
              <a:t>Pricers</a:t>
            </a:r>
            <a:endParaRPr lang="en-US" dirty="0"/>
          </a:p>
        </p:txBody>
      </p:sp>
      <p:sp>
        <p:nvSpPr>
          <p:cNvPr id="3" name="Content Placeholder 2"/>
          <p:cNvSpPr>
            <a:spLocks noGrp="1"/>
          </p:cNvSpPr>
          <p:nvPr>
            <p:ph sz="quarter" idx="1"/>
          </p:nvPr>
        </p:nvSpPr>
        <p:spPr/>
        <p:txBody>
          <a:bodyPr>
            <a:normAutofit fontScale="92500" lnSpcReduction="10000"/>
          </a:bodyPr>
          <a:lstStyle/>
          <a:p>
            <a:r>
              <a:rPr lang="en-US" altLang="en-US" u="sng"/>
              <a:t>Chartists and Technicians</a:t>
            </a:r>
            <a:r>
              <a:rPr lang="en-US" altLang="en-US"/>
              <a:t>: If price is set by demand and supply (and it is), these investors believe that the clues to future price movements lie in past prices and/or volume. In effect, they believe that poring over a stock’s trading history can give you early notice of coming shifts in demand/supply and therefore prices.</a:t>
            </a:r>
          </a:p>
          <a:p>
            <a:r>
              <a:rPr lang="en-US" altLang="en-US" u="sng"/>
              <a:t>Arbitrageurs</a:t>
            </a:r>
            <a:r>
              <a:rPr lang="en-US" altLang="en-US"/>
              <a:t>: To the extent that the price of an asset is the only known variable, these investors believe that a true bargain requires you to be able to buy an asset at a price today in one market, while selling the same asset in a different market at exactly the same point in time.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Title 1"/>
          <p:cNvSpPr>
            <a:spLocks noGrp="1"/>
          </p:cNvSpPr>
          <p:nvPr>
            <p:ph type="title"/>
          </p:nvPr>
        </p:nvSpPr>
        <p:spPr/>
        <p:txBody>
          <a:bodyPr/>
          <a:lstStyle/>
          <a:p>
            <a:r>
              <a:rPr lang="en-US" altLang="en-US"/>
              <a:t>The “</a:t>
            </a:r>
            <a:r>
              <a:rPr lang="en-US" altLang="ja-JP"/>
              <a:t>pricers</a:t>
            </a:r>
            <a:r>
              <a:rPr lang="en-US" altLang="en-US"/>
              <a:t>”</a:t>
            </a:r>
            <a:r>
              <a:rPr lang="en-US" altLang="ja-JP"/>
              <a:t> dilemma..</a:t>
            </a:r>
            <a:endParaRPr lang="en-US" altLang="en-US"/>
          </a:p>
        </p:txBody>
      </p:sp>
      <p:sp>
        <p:nvSpPr>
          <p:cNvPr id="405506" name="Content Placeholder 2"/>
          <p:cNvSpPr>
            <a:spLocks noGrp="1"/>
          </p:cNvSpPr>
          <p:nvPr>
            <p:ph sz="quarter" idx="1"/>
          </p:nvPr>
        </p:nvSpPr>
        <p:spPr/>
        <p:txBody>
          <a:bodyPr>
            <a:normAutofit fontScale="85000" lnSpcReduction="10000"/>
          </a:bodyPr>
          <a:lstStyle/>
          <a:p>
            <a:r>
              <a:rPr lang="en-US" altLang="en-US" u="sng"/>
              <a:t>No anchor:</a:t>
            </a:r>
            <a:r>
              <a:rPr lang="en-US" altLang="en-US"/>
              <a:t> If you do not believe in intrinsic value and make no attempt to estimate it, you have no moorings when you invest. You will therefore be pushed back and forth as the price moves from high to low. In other words, everything becomes relative and you can lose perspective.</a:t>
            </a:r>
          </a:p>
          <a:p>
            <a:r>
              <a:rPr lang="en-US" altLang="en-US" u="sng"/>
              <a:t>Reactive</a:t>
            </a:r>
            <a:r>
              <a:rPr lang="en-US" altLang="en-US"/>
              <a:t>: Without a core measure of value, your investment strategy will often be reactive rather than proactive.</a:t>
            </a:r>
          </a:p>
          <a:p>
            <a:r>
              <a:rPr lang="en-US" altLang="en-US" u="sng"/>
              <a:t>Crowds are fickle and tough to get a read on</a:t>
            </a:r>
            <a:r>
              <a:rPr lang="en-US" altLang="en-US"/>
              <a:t>: The key to being successful as a pricer is to be able to read the crowd mood and to detect shifts in that mood early in the process. By their nature, crowds are tough to read and almost impossible to model systematically.</a:t>
            </a:r>
          </a:p>
          <a:p>
            <a:endParaRPr lang="en-US"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III. The Information Traders</a:t>
            </a:r>
            <a:endParaRPr lang="en-US" dirty="0"/>
          </a:p>
        </p:txBody>
      </p:sp>
      <p:sp>
        <p:nvSpPr>
          <p:cNvPr id="3" name="Content Placeholder 2"/>
          <p:cNvSpPr>
            <a:spLocks noGrp="1"/>
          </p:cNvSpPr>
          <p:nvPr>
            <p:ph sz="quarter" idx="1"/>
          </p:nvPr>
        </p:nvSpPr>
        <p:spPr/>
        <p:txBody>
          <a:bodyPr>
            <a:normAutofit fontScale="92500" lnSpcReduction="20000"/>
          </a:bodyPr>
          <a:lstStyle/>
          <a:p>
            <a:r>
              <a:rPr lang="en-US" altLang="en-US" dirty="0" smtClean="0"/>
              <a:t>While </a:t>
            </a:r>
            <a:r>
              <a:rPr lang="en-US" altLang="en-US" dirty="0"/>
              <a:t>both intrinsic valuation and pricing investors try to make judgments on the level of the price, information traders adopt a more agnostic (and what they feel is a less risky strategy). </a:t>
            </a:r>
            <a:endParaRPr lang="en-US" altLang="en-US" dirty="0" smtClean="0"/>
          </a:p>
          <a:p>
            <a:r>
              <a:rPr lang="en-US" altLang="en-US" dirty="0" smtClean="0"/>
              <a:t>Rather </a:t>
            </a:r>
            <a:r>
              <a:rPr lang="en-US" altLang="en-US" dirty="0"/>
              <a:t>then guess whether a stock is cheap or expensive, they try to make money by guessing the change in the price, in response to new information. This can take the form of either:</a:t>
            </a:r>
          </a:p>
          <a:p>
            <a:pPr lvl="1"/>
            <a:r>
              <a:rPr lang="en-US" altLang="en-US" dirty="0"/>
              <a:t>Guessing whether the next information announcement will be good or bad news to the market (Example: Trading ahead of earnings reports)</a:t>
            </a:r>
          </a:p>
          <a:p>
            <a:pPr lvl="1"/>
            <a:r>
              <a:rPr lang="en-US" altLang="en-US" dirty="0"/>
              <a:t>Evaluating whether the price response to the latest information announcement was appropriate. (Example: Betting that stocks over react to “bad” earnings reports…)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The information trader’s dilemma</a:t>
            </a:r>
          </a:p>
        </p:txBody>
      </p:sp>
      <p:sp>
        <p:nvSpPr>
          <p:cNvPr id="3" name="Content Placeholder 2"/>
          <p:cNvSpPr>
            <a:spLocks noGrp="1"/>
          </p:cNvSpPr>
          <p:nvPr>
            <p:ph sz="quarter" idx="1"/>
          </p:nvPr>
        </p:nvSpPr>
        <p:spPr/>
        <p:txBody>
          <a:bodyPr/>
          <a:lstStyle/>
          <a:p>
            <a:pPr>
              <a:buFont typeface="Monotype Sorts" charset="0"/>
              <a:buChar char=""/>
              <a:defRPr/>
            </a:pPr>
            <a:r>
              <a:rPr lang="en-US" u="sng" dirty="0" smtClean="0"/>
              <a:t>The value danger</a:t>
            </a:r>
            <a:r>
              <a:rPr lang="en-US" dirty="0" smtClean="0"/>
              <a:t>: If the intrinsic valuation investors are right and a stock is mispriced relative to intrinsic value, the change in the price in response to new information can be drowned out by the overall price correcting towards value.</a:t>
            </a:r>
          </a:p>
          <a:p>
            <a:pPr>
              <a:buFont typeface="Monotype Sorts" charset="0"/>
              <a:buChar char=""/>
              <a:defRPr/>
            </a:pPr>
            <a:r>
              <a:rPr lang="en-US" u="sng" dirty="0" smtClean="0"/>
              <a:t>The price danger</a:t>
            </a:r>
            <a:r>
              <a:rPr lang="en-US" dirty="0" smtClean="0"/>
              <a:t>: To the extent that the pricing process has its own dynamics, the effect of information on prices can be unpredictable (and costly).</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IV. The Market Timers</a:t>
            </a:r>
            <a:endParaRPr lang="en-US" dirty="0"/>
          </a:p>
        </p:txBody>
      </p:sp>
      <p:sp>
        <p:nvSpPr>
          <p:cNvPr id="3" name="Content Placeholder 2"/>
          <p:cNvSpPr>
            <a:spLocks noGrp="1"/>
          </p:cNvSpPr>
          <p:nvPr>
            <p:ph sz="quarter" idx="1"/>
          </p:nvPr>
        </p:nvSpPr>
        <p:spPr/>
        <p:txBody>
          <a:bodyPr>
            <a:normAutofit fontScale="92500" lnSpcReduction="20000"/>
          </a:bodyPr>
          <a:lstStyle/>
          <a:p>
            <a:r>
              <a:rPr lang="en-US" altLang="en-US"/>
              <a:t>As market timers see it, the big money to be made on investing is not in picking individual stock winners but in getting the direction of the overall market right.</a:t>
            </a:r>
          </a:p>
          <a:p>
            <a:r>
              <a:rPr lang="en-US" altLang="en-US"/>
              <a:t>Market timers come in all forms, and in fact you can have market timers who are</a:t>
            </a:r>
          </a:p>
          <a:p>
            <a:pPr lvl="1"/>
            <a:r>
              <a:rPr lang="en-US" altLang="en-US"/>
              <a:t>Intrinsic valuation investors, who value the entire market, compare to the price and hope that the gap closes.</a:t>
            </a:r>
          </a:p>
          <a:p>
            <a:pPr lvl="1"/>
            <a:r>
              <a:rPr lang="en-US" altLang="en-US"/>
              <a:t>Pricing investors, who believe that the future direction of the market can be gauged by looking at past price movements/ trading volume</a:t>
            </a:r>
          </a:p>
          <a:p>
            <a:pPr lvl="1"/>
            <a:r>
              <a:rPr lang="en-US" altLang="en-US"/>
              <a:t>Information traders, who feel that there is money to be made in looking at the overall market’s reactions to news events (usually macro).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The market timers dilemma…</a:t>
            </a:r>
          </a:p>
        </p:txBody>
      </p:sp>
      <p:sp>
        <p:nvSpPr>
          <p:cNvPr id="3" name="Content Placeholder 2"/>
          <p:cNvSpPr>
            <a:spLocks noGrp="1"/>
          </p:cNvSpPr>
          <p:nvPr>
            <p:ph sz="quarter" idx="1"/>
          </p:nvPr>
        </p:nvSpPr>
        <p:spPr/>
        <p:txBody>
          <a:bodyPr>
            <a:normAutofit fontScale="92500" lnSpcReduction="10000"/>
          </a:bodyPr>
          <a:lstStyle/>
          <a:p>
            <a:r>
              <a:rPr lang="en-US" altLang="en-US" u="sng"/>
              <a:t>Everyone does it</a:t>
            </a:r>
            <a:r>
              <a:rPr lang="en-US" altLang="en-US"/>
              <a:t>: Everyone who invests is a market timer, with the only difference being one of degree. We all have views of the market, though me never admit to them, and those views mold how much we invest, in which markets we invest and when we invest. Consequently, it is a game that is played by tens of millions, making it much more difficult to win.</a:t>
            </a:r>
          </a:p>
          <a:p>
            <a:r>
              <a:rPr lang="en-US" altLang="en-US" u="sng"/>
              <a:t>No competitive advantage</a:t>
            </a:r>
            <a:r>
              <a:rPr lang="en-US" altLang="en-US"/>
              <a:t>: To win at a game, you have to bring something to the table that is unique and difficult to replicate. It is not clear what “that” is, with market timing.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V. The Efficient Marketer</a:t>
            </a:r>
            <a:endParaRPr lang="en-US" dirty="0"/>
          </a:p>
        </p:txBody>
      </p:sp>
      <p:sp>
        <p:nvSpPr>
          <p:cNvPr id="3" name="Content Placeholder 2"/>
          <p:cNvSpPr>
            <a:spLocks noGrp="1"/>
          </p:cNvSpPr>
          <p:nvPr>
            <p:ph sz="quarter" idx="1"/>
          </p:nvPr>
        </p:nvSpPr>
        <p:spPr/>
        <p:txBody>
          <a:bodyPr>
            <a:normAutofit lnSpcReduction="10000"/>
          </a:bodyPr>
          <a:lstStyle/>
          <a:p>
            <a:pPr>
              <a:buFont typeface="Monotype Sorts" charset="0"/>
              <a:buChar char=""/>
              <a:defRPr/>
            </a:pPr>
            <a:r>
              <a:rPr lang="en-US" u="sng" dirty="0" smtClean="0"/>
              <a:t>The true believers: </a:t>
            </a:r>
            <a:r>
              <a:rPr lang="en-US" dirty="0" smtClean="0"/>
              <a:t>There are a few efficient marketers who took a look at the random walk, read financial market theory and were convinced immediately that there is little or no chance that any of the afore mentioned philosophies had any chance of success. </a:t>
            </a:r>
          </a:p>
          <a:p>
            <a:pPr>
              <a:buFont typeface="Monotype Sorts" charset="0"/>
              <a:buChar char=""/>
              <a:defRPr/>
            </a:pPr>
            <a:r>
              <a:rPr lang="en-US" u="sng" dirty="0" smtClean="0"/>
              <a:t>The school of hard knocks</a:t>
            </a:r>
            <a:r>
              <a:rPr lang="en-US" dirty="0" smtClean="0"/>
              <a:t>: There are far more efficient marketers who have got there after years of experimenting with different philosophies, with little success with each. They are believers that nothing works because nothing has worked for them.</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So, what are you?</a:t>
            </a:r>
            <a:endParaRPr lang="en-US" dirty="0"/>
          </a:p>
        </p:txBody>
      </p:sp>
      <p:sp>
        <p:nvSpPr>
          <p:cNvPr id="3" name="Content Placeholder 2"/>
          <p:cNvSpPr>
            <a:spLocks noGrp="1"/>
          </p:cNvSpPr>
          <p:nvPr>
            <p:ph sz="quarter" idx="1"/>
          </p:nvPr>
        </p:nvSpPr>
        <p:spPr/>
        <p:txBody>
          <a:bodyPr>
            <a:normAutofit lnSpcReduction="10000"/>
          </a:bodyPr>
          <a:lstStyle/>
          <a:p>
            <a:pPr>
              <a:buFont typeface="Monotype Sorts" charset="0"/>
              <a:buChar char=""/>
              <a:defRPr/>
            </a:pPr>
            <a:r>
              <a:rPr lang="en-US" dirty="0" smtClean="0"/>
              <a:t>If you were asked to classify your investment philosophy, what would you classify yourself as?</a:t>
            </a:r>
          </a:p>
          <a:p>
            <a:pPr>
              <a:buFont typeface="Wingdings" charset="2"/>
              <a:buChar char="q"/>
              <a:defRPr/>
            </a:pPr>
            <a:r>
              <a:rPr lang="en-US" dirty="0" smtClean="0"/>
              <a:t>Intrinsic value investor</a:t>
            </a:r>
          </a:p>
          <a:p>
            <a:pPr>
              <a:buFont typeface="Wingdings" charset="2"/>
              <a:buChar char="q"/>
              <a:defRPr/>
            </a:pPr>
            <a:r>
              <a:rPr lang="en-US" dirty="0" smtClean="0"/>
              <a:t>Intrinsic growth investor</a:t>
            </a:r>
          </a:p>
          <a:p>
            <a:pPr>
              <a:buFont typeface="Wingdings" charset="2"/>
              <a:buChar char="q"/>
              <a:defRPr/>
            </a:pPr>
            <a:r>
              <a:rPr lang="en-US" dirty="0" smtClean="0"/>
              <a:t>Technical Analyst/ Chartist</a:t>
            </a:r>
          </a:p>
          <a:p>
            <a:pPr>
              <a:buFont typeface="Wingdings" charset="2"/>
              <a:buChar char="q"/>
              <a:defRPr/>
            </a:pPr>
            <a:r>
              <a:rPr lang="en-US" dirty="0" smtClean="0"/>
              <a:t>Arbitrageur</a:t>
            </a:r>
          </a:p>
          <a:p>
            <a:pPr>
              <a:buFont typeface="Wingdings" charset="2"/>
              <a:buChar char="q"/>
              <a:defRPr/>
            </a:pPr>
            <a:r>
              <a:rPr lang="en-US" dirty="0" smtClean="0"/>
              <a:t>Information trader</a:t>
            </a:r>
          </a:p>
          <a:p>
            <a:pPr>
              <a:buFont typeface="Wingdings" charset="2"/>
              <a:buChar char="q"/>
              <a:defRPr/>
            </a:pPr>
            <a:r>
              <a:rPr lang="en-US" dirty="0" smtClean="0"/>
              <a:t>Market Timer</a:t>
            </a:r>
          </a:p>
          <a:p>
            <a:pPr>
              <a:buFont typeface="Wingdings" charset="2"/>
              <a:buChar char="q"/>
              <a:defRPr/>
            </a:pPr>
            <a:r>
              <a:rPr lang="en-US" dirty="0" smtClean="0"/>
              <a:t>Efficient Marketer</a:t>
            </a:r>
          </a:p>
          <a:p>
            <a:pPr>
              <a:buFont typeface="Wingdings" charset="2"/>
              <a:buChar char="q"/>
              <a:defRPr/>
            </a:pPr>
            <a:endParaRPr lang="en-US" dirty="0" smtClean="0"/>
          </a:p>
          <a:p>
            <a:pPr>
              <a:buFont typeface="Wingdings" charset="2"/>
              <a:buChar char="q"/>
              <a:defRPr/>
            </a:pP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a:p>
        </p:txBody>
      </p:sp>
      <p:sp>
        <p:nvSpPr>
          <p:cNvPr id="3" name="Title 2"/>
          <p:cNvSpPr>
            <a:spLocks noGrp="1"/>
          </p:cNvSpPr>
          <p:nvPr>
            <p:ph type="title"/>
          </p:nvPr>
        </p:nvSpPr>
        <p:spPr/>
        <p:txBody>
          <a:bodyPr>
            <a:normAutofit fontScale="90000"/>
          </a:bodyPr>
          <a:lstStyle/>
          <a:p>
            <a:r>
              <a:rPr lang="en-US" altLang="en-US" dirty="0"/>
              <a:t>The </a:t>
            </a:r>
            <a:r>
              <a:rPr lang="en-US" altLang="en-US" dirty="0" smtClean="0"/>
              <a:t>Righteous </a:t>
            </a:r>
            <a:r>
              <a:rPr lang="en-US" altLang="en-US" dirty="0"/>
              <a:t>Ones: </a:t>
            </a:r>
            <a:r>
              <a:rPr lang="en-US" altLang="en-US" dirty="0" smtClean="0"/>
              <a:t>Intrinsic Value </a:t>
            </a:r>
            <a:r>
              <a:rPr lang="en-US" altLang="en-US" dirty="0"/>
              <a:t>Investors</a:t>
            </a:r>
            <a:endParaRPr lang="en-US" dirty="0"/>
          </a:p>
        </p:txBody>
      </p:sp>
    </p:spTree>
    <p:extLst>
      <p:ext uri="{BB962C8B-B14F-4D97-AF65-F5344CB8AC3E}">
        <p14:creationId xmlns:p14="http://schemas.microsoft.com/office/powerpoint/2010/main" val="2535392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p:cNvSpPr>
            <a:spLocks noGrp="1"/>
          </p:cNvSpPr>
          <p:nvPr>
            <p:ph type="title"/>
          </p:nvPr>
        </p:nvSpPr>
        <p:spPr/>
        <p:txBody>
          <a:bodyPr/>
          <a:lstStyle/>
          <a:p>
            <a:r>
              <a:rPr lang="en-US" altLang="en-US"/>
              <a:t>Three faces of value investing…</a:t>
            </a:r>
          </a:p>
        </p:txBody>
      </p:sp>
      <p:sp>
        <p:nvSpPr>
          <p:cNvPr id="3" name="Content Placeholder 2"/>
          <p:cNvSpPr>
            <a:spLocks noGrp="1"/>
          </p:cNvSpPr>
          <p:nvPr>
            <p:ph sz="quarter" idx="1"/>
          </p:nvPr>
        </p:nvSpPr>
        <p:spPr/>
        <p:txBody>
          <a:bodyPr>
            <a:normAutofit lnSpcReduction="10000"/>
          </a:bodyPr>
          <a:lstStyle/>
          <a:p>
            <a:pPr>
              <a:buFont typeface="Monotype Sorts" charset="0"/>
              <a:buChar char=""/>
              <a:defRPr/>
            </a:pPr>
            <a:r>
              <a:rPr lang="en-US" i="1" dirty="0" smtClean="0"/>
              <a:t>Passive Screeners</a:t>
            </a:r>
            <a:r>
              <a:rPr lang="en-US" dirty="0" smtClean="0"/>
              <a:t>: Following in the Ben Graham tradition, you screen for stocks that have characteristics that you believe identify under valued stocks.</a:t>
            </a:r>
          </a:p>
          <a:p>
            <a:pPr>
              <a:buFont typeface="Monotype Sorts" charset="0"/>
              <a:buChar char=""/>
              <a:defRPr/>
            </a:pPr>
            <a:r>
              <a:rPr lang="en-US" i="1" dirty="0" smtClean="0"/>
              <a:t>Contrarian Investors</a:t>
            </a:r>
            <a:r>
              <a:rPr lang="en-US" dirty="0" smtClean="0"/>
              <a:t>: These are investors who invest in companies that others have given up on, either because they have done badly in the past or because their future prospects look bleak.</a:t>
            </a:r>
          </a:p>
          <a:p>
            <a:pPr>
              <a:buFont typeface="Monotype Sorts" charset="0"/>
              <a:buChar char=""/>
              <a:defRPr/>
            </a:pPr>
            <a:r>
              <a:rPr lang="en-US" i="1" dirty="0" smtClean="0"/>
              <a:t>Activist Value Investors</a:t>
            </a:r>
            <a:r>
              <a:rPr lang="en-US" dirty="0" smtClean="0"/>
              <a:t>: These are investors who invest in poorly managed and poorly run firms but then try to change the way the companies are run.</a:t>
            </a:r>
          </a:p>
          <a:p>
            <a:pPr marL="0" indent="0">
              <a:buFont typeface="Monotype Sorts" charset="0"/>
              <a:buNone/>
              <a:defRPr/>
            </a:pP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a:defRPr/>
            </a:pPr>
            <a:r>
              <a:rPr lang="en-US" dirty="0" smtClean="0">
                <a:solidFill>
                  <a:schemeClr val="tx1"/>
                </a:solidFill>
                <a:cs typeface="+mj-cs"/>
              </a:rPr>
              <a:t>I. The Passive Screener</a:t>
            </a:r>
          </a:p>
        </p:txBody>
      </p:sp>
      <p:sp>
        <p:nvSpPr>
          <p:cNvPr id="82947" name="Rectangle 3"/>
          <p:cNvSpPr>
            <a:spLocks noGrp="1" noChangeArrowheads="1"/>
          </p:cNvSpPr>
          <p:nvPr>
            <p:ph sz="quarter" idx="1"/>
          </p:nvPr>
        </p:nvSpPr>
        <p:spPr/>
        <p:txBody>
          <a:bodyPr/>
          <a:lstStyle/>
          <a:p>
            <a:pPr>
              <a:buFont typeface="Monotype Sorts" charset="0"/>
              <a:buChar char=""/>
              <a:defRPr/>
            </a:pPr>
            <a:r>
              <a:rPr lang="en-US" dirty="0" smtClean="0">
                <a:cs typeface="+mn-cs"/>
              </a:rPr>
              <a:t>This approach to value investing can be traced back to Ben Graham and his screens to find undervalued stocks.</a:t>
            </a:r>
          </a:p>
          <a:p>
            <a:pPr>
              <a:buFont typeface="Monotype Sorts" charset="0"/>
              <a:buChar char=""/>
              <a:defRPr/>
            </a:pPr>
            <a:r>
              <a:rPr lang="en-US" dirty="0" smtClean="0">
                <a:cs typeface="+mn-cs"/>
              </a:rPr>
              <a:t> With screening, you are looking for companies that are cheap (in the market place) without any of the reasons for being cheap (high risk, low quality growth, low growth).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US" altLang="en-US" dirty="0" smtClean="0">
                <a:solidFill>
                  <a:schemeClr val="tx1"/>
                </a:solidFill>
              </a:rPr>
              <a:t>a. Ben </a:t>
            </a:r>
            <a:r>
              <a:rPr lang="en-US" altLang="en-US" dirty="0">
                <a:solidFill>
                  <a:schemeClr val="tx1"/>
                </a:solidFill>
              </a:rPr>
              <a:t>Graham</a:t>
            </a:r>
            <a:r>
              <a:rPr lang="ja-JP" altLang="en-US" dirty="0">
                <a:solidFill>
                  <a:schemeClr val="tx1"/>
                </a:solidFill>
                <a:latin typeface="Arial" charset="0"/>
              </a:rPr>
              <a:t>’</a:t>
            </a:r>
            <a:r>
              <a:rPr lang="en-US" altLang="ja-JP" dirty="0">
                <a:solidFill>
                  <a:schemeClr val="tx1"/>
                </a:solidFill>
              </a:rPr>
              <a:t> Screens</a:t>
            </a:r>
            <a:endParaRPr lang="en-US" altLang="en-US" dirty="0">
              <a:solidFill>
                <a:schemeClr val="tx1"/>
              </a:solidFill>
            </a:endParaRPr>
          </a:p>
        </p:txBody>
      </p:sp>
      <p:sp>
        <p:nvSpPr>
          <p:cNvPr id="83971" name="Rectangle 3"/>
          <p:cNvSpPr>
            <a:spLocks noGrp="1" noChangeArrowheads="1"/>
          </p:cNvSpPr>
          <p:nvPr>
            <p:ph sz="quarter" idx="1"/>
          </p:nvPr>
        </p:nvSpPr>
        <p:spPr/>
        <p:txBody>
          <a:bodyPr>
            <a:normAutofit fontScale="77500" lnSpcReduction="20000"/>
          </a:bodyPr>
          <a:lstStyle/>
          <a:p>
            <a:pPr>
              <a:buFont typeface="Monotype Sorts" charset="0"/>
              <a:buNone/>
              <a:defRPr/>
            </a:pPr>
            <a:r>
              <a:rPr lang="en-US" smtClean="0">
                <a:cs typeface="+mn-cs"/>
              </a:rPr>
              <a:t>1. PE of the stock has to be less than the inverse of the yield on AAA Corporate Bonds: </a:t>
            </a:r>
          </a:p>
          <a:p>
            <a:pPr>
              <a:buFont typeface="Monotype Sorts" charset="0"/>
              <a:buNone/>
              <a:defRPr/>
            </a:pPr>
            <a:r>
              <a:rPr lang="en-US" smtClean="0">
                <a:cs typeface="+mn-cs"/>
              </a:rPr>
              <a:t>2. PE of the stock has to less than 40% of the average PE over the last 5 years.</a:t>
            </a:r>
          </a:p>
          <a:p>
            <a:pPr>
              <a:buFont typeface="Monotype Sorts" charset="0"/>
              <a:buNone/>
              <a:defRPr/>
            </a:pPr>
            <a:r>
              <a:rPr lang="en-US" smtClean="0">
                <a:cs typeface="+mn-cs"/>
              </a:rPr>
              <a:t>3. Dividend Yield &gt; Two-thirds of the AAA Corporate Bond Yield</a:t>
            </a:r>
          </a:p>
          <a:p>
            <a:pPr>
              <a:buFont typeface="Monotype Sorts" charset="0"/>
              <a:buNone/>
              <a:defRPr/>
            </a:pPr>
            <a:r>
              <a:rPr lang="en-US" smtClean="0">
                <a:cs typeface="+mn-cs"/>
              </a:rPr>
              <a:t>4. Price &lt; Two-thirds of Book Value</a:t>
            </a:r>
          </a:p>
          <a:p>
            <a:pPr>
              <a:buFont typeface="Monotype Sorts" charset="0"/>
              <a:buNone/>
              <a:defRPr/>
            </a:pPr>
            <a:r>
              <a:rPr lang="en-US" smtClean="0">
                <a:cs typeface="+mn-cs"/>
              </a:rPr>
              <a:t>5. Price &lt; Two-thirds of Net Current Assets</a:t>
            </a:r>
          </a:p>
          <a:p>
            <a:pPr>
              <a:buFont typeface="Monotype Sorts" charset="0"/>
              <a:buNone/>
              <a:defRPr/>
            </a:pPr>
            <a:r>
              <a:rPr lang="en-US" smtClean="0">
                <a:cs typeface="+mn-cs"/>
              </a:rPr>
              <a:t>6. Debt-Equity Ratio (Book Value) has to be less than one.</a:t>
            </a:r>
          </a:p>
          <a:p>
            <a:pPr>
              <a:buFont typeface="Monotype Sorts" charset="0"/>
              <a:buNone/>
              <a:defRPr/>
            </a:pPr>
            <a:r>
              <a:rPr lang="en-US" smtClean="0">
                <a:cs typeface="+mn-cs"/>
              </a:rPr>
              <a:t>7. Current Assets &gt; Twice Current Liabilities</a:t>
            </a:r>
          </a:p>
          <a:p>
            <a:pPr>
              <a:buFont typeface="Monotype Sorts" charset="0"/>
              <a:buNone/>
              <a:defRPr/>
            </a:pPr>
            <a:r>
              <a:rPr lang="en-US" smtClean="0">
                <a:cs typeface="+mn-cs"/>
              </a:rPr>
              <a:t>8. Debt &lt; Twice Net Current Assets</a:t>
            </a:r>
          </a:p>
          <a:p>
            <a:pPr>
              <a:buFont typeface="Monotype Sorts" charset="0"/>
              <a:buNone/>
              <a:defRPr/>
            </a:pPr>
            <a:r>
              <a:rPr lang="en-US" smtClean="0">
                <a:cs typeface="+mn-cs"/>
              </a:rPr>
              <a:t>9. Historical Growth in EPS (over last 10 years) &gt; 7%</a:t>
            </a:r>
          </a:p>
          <a:p>
            <a:pPr>
              <a:buFont typeface="Monotype Sorts" charset="0"/>
              <a:buNone/>
              <a:defRPr/>
            </a:pPr>
            <a:r>
              <a:rPr lang="en-US" smtClean="0">
                <a:cs typeface="+mn-cs"/>
              </a:rPr>
              <a:t>10. No more than two years of negative earnings over the previous ten years.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en-US" altLang="en-US"/>
              <a:t>How well do Graham</a:t>
            </a:r>
            <a:r>
              <a:rPr lang="ja-JP" altLang="en-US">
                <a:latin typeface="Arial" charset="0"/>
              </a:rPr>
              <a:t>’</a:t>
            </a:r>
            <a:r>
              <a:rPr lang="en-US" altLang="ja-JP"/>
              <a:t>s screen</a:t>
            </a:r>
            <a:r>
              <a:rPr lang="ja-JP" altLang="en-US">
                <a:latin typeface="Arial" charset="0"/>
              </a:rPr>
              <a:t>’</a:t>
            </a:r>
            <a:r>
              <a:rPr lang="en-US" altLang="ja-JP"/>
              <a:t>s perform?</a:t>
            </a:r>
            <a:endParaRPr lang="en-US" altLang="en-US"/>
          </a:p>
        </p:txBody>
      </p:sp>
      <p:sp>
        <p:nvSpPr>
          <p:cNvPr id="111619" name="Rectangle 3"/>
          <p:cNvSpPr>
            <a:spLocks noGrp="1" noChangeArrowheads="1"/>
          </p:cNvSpPr>
          <p:nvPr>
            <p:ph sz="quarter" idx="1"/>
          </p:nvPr>
        </p:nvSpPr>
        <p:spPr/>
        <p:txBody>
          <a:bodyPr>
            <a:normAutofit fontScale="92500" lnSpcReduction="20000"/>
          </a:bodyPr>
          <a:lstStyle/>
          <a:p>
            <a:r>
              <a:rPr lang="en-US" altLang="en-US" dirty="0"/>
              <a:t>Graham</a:t>
            </a:r>
            <a:r>
              <a:rPr lang="ja-JP" altLang="en-US" dirty="0">
                <a:latin typeface="Arial" charset="0"/>
              </a:rPr>
              <a:t>’</a:t>
            </a:r>
            <a:r>
              <a:rPr lang="en-US" altLang="ja-JP" dirty="0"/>
              <a:t>s best claim to fame comes from the success of the students who took his classes at Columbia University. Among them were Charlie </a:t>
            </a:r>
            <a:r>
              <a:rPr lang="en-US" altLang="ja-JP" dirty="0" err="1"/>
              <a:t>Munger</a:t>
            </a:r>
            <a:r>
              <a:rPr lang="en-US" altLang="ja-JP" dirty="0"/>
              <a:t> and Warren Buffett. However, none of them adhered to his screens strictly.</a:t>
            </a:r>
          </a:p>
          <a:p>
            <a:r>
              <a:rPr lang="en-US" altLang="en-US" dirty="0"/>
              <a:t>A study by Oppenheimer concluded that stocks that passed the Graham screens would have earned a return well in excess of the market. Mark Hulbert who evaluates investment newsletters concluded that newsletters that used screens similar to Graham</a:t>
            </a:r>
            <a:r>
              <a:rPr lang="ja-JP" altLang="en-US" dirty="0">
                <a:latin typeface="Arial" charset="0"/>
              </a:rPr>
              <a:t>’</a:t>
            </a:r>
            <a:r>
              <a:rPr lang="en-US" altLang="ja-JP" dirty="0"/>
              <a:t>s did much better than other newsletters.</a:t>
            </a:r>
          </a:p>
          <a:p>
            <a:r>
              <a:rPr lang="en-US" altLang="en-US" dirty="0"/>
              <a:t>However, an attempt by James Rea to run an actual mutual fund using the Graham screens failed to deliver the promised returns.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pPr>
              <a:defRPr/>
            </a:pPr>
            <a:r>
              <a:rPr lang="en-US" dirty="0" smtClean="0">
                <a:cs typeface="+mj-cs"/>
              </a:rPr>
              <a:t>b. The Buffett </a:t>
            </a:r>
            <a:r>
              <a:rPr lang="en-US" dirty="0" smtClean="0"/>
              <a:t>Magic</a:t>
            </a:r>
            <a:endParaRPr lang="en-US" dirty="0" smtClean="0">
              <a:cs typeface="+mj-cs"/>
            </a:endParaRPr>
          </a:p>
        </p:txBody>
      </p:sp>
      <p:pic>
        <p:nvPicPr>
          <p:cNvPr id="3" name="Content Placeholder 2"/>
          <p:cNvPicPr>
            <a:picLocks noGrp="1" noChangeAspect="1"/>
          </p:cNvPicPr>
          <p:nvPr>
            <p:ph sz="quarter" idx="1"/>
          </p:nvPr>
        </p:nvPicPr>
        <p:blipFill>
          <a:blip r:embed="rId2"/>
          <a:stretch>
            <a:fillRect/>
          </a:stretch>
        </p:blipFill>
        <p:spPr>
          <a:xfrm>
            <a:off x="1946275" y="1974850"/>
            <a:ext cx="5486400" cy="3746500"/>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altLang="en-US"/>
              <a:t>Buffett</a:t>
            </a:r>
            <a:r>
              <a:rPr lang="ja-JP" altLang="en-US">
                <a:latin typeface="Arial" charset="0"/>
              </a:rPr>
              <a:t>’</a:t>
            </a:r>
            <a:r>
              <a:rPr lang="en-US" altLang="ja-JP"/>
              <a:t>s Tenets</a:t>
            </a:r>
            <a:endParaRPr lang="en-US" altLang="en-US"/>
          </a:p>
        </p:txBody>
      </p:sp>
      <p:sp>
        <p:nvSpPr>
          <p:cNvPr id="112643" name="Rectangle 3"/>
          <p:cNvSpPr>
            <a:spLocks noGrp="1" noChangeArrowheads="1"/>
          </p:cNvSpPr>
          <p:nvPr>
            <p:ph sz="quarter" idx="1"/>
          </p:nvPr>
        </p:nvSpPr>
        <p:spPr>
          <a:xfrm>
            <a:off x="1143000" y="1676400"/>
            <a:ext cx="7753350" cy="4191000"/>
          </a:xfrm>
        </p:spPr>
        <p:txBody>
          <a:bodyPr>
            <a:normAutofit lnSpcReduction="10000"/>
          </a:bodyPr>
          <a:lstStyle/>
          <a:p>
            <a:pPr algn="just">
              <a:lnSpc>
                <a:spcPct val="90000"/>
              </a:lnSpc>
            </a:pPr>
            <a:r>
              <a:rPr lang="en-US" altLang="en-US" sz="1600" i="1"/>
              <a:t>Business Tenets</a:t>
            </a:r>
            <a:r>
              <a:rPr lang="en-US" altLang="en-US" sz="1600"/>
              <a:t>: </a:t>
            </a:r>
          </a:p>
          <a:p>
            <a:pPr lvl="1" algn="just">
              <a:lnSpc>
                <a:spcPct val="90000"/>
              </a:lnSpc>
              <a:buFontTx/>
              <a:buNone/>
            </a:pPr>
            <a:r>
              <a:rPr lang="en-US" altLang="en-US" sz="1400">
                <a:latin typeface="Symbol" charset="2"/>
                <a:sym typeface="Symbol" charset="2"/>
              </a:rPr>
              <a:t>	</a:t>
            </a:r>
            <a:r>
              <a:rPr lang="en-US" altLang="en-US" sz="1400"/>
              <a:t>The business the company is in should be </a:t>
            </a:r>
            <a:r>
              <a:rPr lang="en-US" altLang="en-US" sz="1400" u="sng"/>
              <a:t>simple and understandable</a:t>
            </a:r>
            <a:r>
              <a:rPr lang="en-US" altLang="en-US" sz="1400"/>
              <a:t>. </a:t>
            </a:r>
          </a:p>
          <a:p>
            <a:pPr lvl="1" algn="just">
              <a:lnSpc>
                <a:spcPct val="90000"/>
              </a:lnSpc>
              <a:buFontTx/>
              <a:buNone/>
            </a:pPr>
            <a:r>
              <a:rPr lang="en-US" altLang="en-US" sz="1400">
                <a:latin typeface="Symbol" charset="2"/>
                <a:sym typeface="Symbol" charset="2"/>
              </a:rPr>
              <a:t>	</a:t>
            </a:r>
            <a:r>
              <a:rPr lang="en-US" altLang="en-US" sz="1400"/>
              <a:t>The firm should have a </a:t>
            </a:r>
            <a:r>
              <a:rPr lang="en-US" altLang="en-US" sz="1400" u="sng"/>
              <a:t>consistent operating history</a:t>
            </a:r>
            <a:r>
              <a:rPr lang="en-US" altLang="en-US" sz="1400"/>
              <a:t>, manifested in operating earnings that are stable and predictable.</a:t>
            </a:r>
          </a:p>
          <a:p>
            <a:pPr lvl="1">
              <a:lnSpc>
                <a:spcPct val="90000"/>
              </a:lnSpc>
              <a:buFontTx/>
              <a:buNone/>
            </a:pPr>
            <a:r>
              <a:rPr lang="en-US" altLang="en-US" sz="1400">
                <a:latin typeface="Symbol" charset="2"/>
                <a:sym typeface="Symbol" charset="2"/>
              </a:rPr>
              <a:t>	</a:t>
            </a:r>
            <a:r>
              <a:rPr lang="en-US" altLang="en-US" sz="1400"/>
              <a:t>The firm should be in a business with </a:t>
            </a:r>
            <a:r>
              <a:rPr lang="en-US" altLang="en-US" sz="1400" u="sng"/>
              <a:t>favorable long term prospects</a:t>
            </a:r>
            <a:r>
              <a:rPr lang="en-US" altLang="en-US" sz="1400"/>
              <a:t>.</a:t>
            </a:r>
          </a:p>
          <a:p>
            <a:pPr algn="just">
              <a:lnSpc>
                <a:spcPct val="90000"/>
              </a:lnSpc>
            </a:pPr>
            <a:r>
              <a:rPr lang="en-US" altLang="en-US" sz="1600" i="1"/>
              <a:t>Management Tenets:</a:t>
            </a:r>
          </a:p>
          <a:p>
            <a:pPr lvl="1" algn="just">
              <a:lnSpc>
                <a:spcPct val="90000"/>
              </a:lnSpc>
              <a:buFontTx/>
              <a:buNone/>
            </a:pPr>
            <a:r>
              <a:rPr lang="en-US" altLang="en-US" sz="1400">
                <a:latin typeface="Symbol" charset="2"/>
                <a:sym typeface="Symbol" charset="2"/>
              </a:rPr>
              <a:t>	</a:t>
            </a:r>
            <a:r>
              <a:rPr lang="en-US" altLang="en-US" sz="1400"/>
              <a:t>The managers of the company should be </a:t>
            </a:r>
            <a:r>
              <a:rPr lang="en-US" altLang="en-US" sz="1400" u="sng"/>
              <a:t>candid</a:t>
            </a:r>
            <a:r>
              <a:rPr lang="en-US" altLang="en-US" sz="1400"/>
              <a:t>. As evidenced by the way he treated his own stockholders, Buffett put a premium on managers he trusted. </a:t>
            </a:r>
            <a:r>
              <a:rPr lang="en-US" altLang="en-US" sz="1400">
                <a:latin typeface="Symbol" charset="2"/>
                <a:sym typeface="Symbol" charset="2"/>
              </a:rPr>
              <a:t>	</a:t>
            </a:r>
            <a:r>
              <a:rPr lang="en-US" altLang="en-US" sz="1400"/>
              <a:t>The managers of the company should be </a:t>
            </a:r>
            <a:r>
              <a:rPr lang="en-US" altLang="en-US" sz="1400" u="sng"/>
              <a:t>leaders and not followers</a:t>
            </a:r>
            <a:r>
              <a:rPr lang="en-US" altLang="en-US" sz="1400"/>
              <a:t>.</a:t>
            </a:r>
          </a:p>
          <a:p>
            <a:pPr algn="just">
              <a:lnSpc>
                <a:spcPct val="90000"/>
              </a:lnSpc>
            </a:pPr>
            <a:r>
              <a:rPr lang="en-US" altLang="en-US" sz="1600" i="1"/>
              <a:t>Financial Tenets: </a:t>
            </a:r>
          </a:p>
          <a:p>
            <a:pPr lvl="1" algn="just">
              <a:lnSpc>
                <a:spcPct val="90000"/>
              </a:lnSpc>
              <a:buFontTx/>
              <a:buNone/>
            </a:pPr>
            <a:r>
              <a:rPr lang="en-US" altLang="en-US" sz="1400">
                <a:latin typeface="Symbol" charset="2"/>
                <a:sym typeface="Symbol" charset="2"/>
              </a:rPr>
              <a:t>	</a:t>
            </a:r>
            <a:r>
              <a:rPr lang="en-US" altLang="en-US" sz="1400"/>
              <a:t>The company should have a </a:t>
            </a:r>
            <a:r>
              <a:rPr lang="en-US" altLang="en-US" sz="1400" u="sng"/>
              <a:t>high return on equity</a:t>
            </a:r>
            <a:r>
              <a:rPr lang="en-US" altLang="en-US" sz="1400"/>
              <a:t>. Buffett used a modified version of what he called owner earnings</a:t>
            </a:r>
          </a:p>
          <a:p>
            <a:pPr lvl="2" algn="ctr">
              <a:lnSpc>
                <a:spcPct val="90000"/>
              </a:lnSpc>
              <a:buFontTx/>
              <a:buNone/>
            </a:pPr>
            <a:r>
              <a:rPr lang="en-US" altLang="en-US" sz="1200"/>
              <a:t>Owner Earnings = Net income + Depreciation &amp; Amortization – Capital Expenditures</a:t>
            </a:r>
          </a:p>
          <a:p>
            <a:pPr lvl="1" algn="just">
              <a:lnSpc>
                <a:spcPct val="90000"/>
              </a:lnSpc>
              <a:buFontTx/>
              <a:buNone/>
            </a:pPr>
            <a:r>
              <a:rPr lang="en-US" altLang="en-US" sz="1400">
                <a:latin typeface="Symbol" charset="2"/>
                <a:sym typeface="Symbol" charset="2"/>
              </a:rPr>
              <a:t>	</a:t>
            </a:r>
            <a:r>
              <a:rPr lang="en-US" altLang="en-US" sz="1400"/>
              <a:t>The company should have </a:t>
            </a:r>
            <a:r>
              <a:rPr lang="en-US" altLang="en-US" sz="1400" u="sng"/>
              <a:t>high and stable profit margins</a:t>
            </a:r>
            <a:r>
              <a:rPr lang="en-US" altLang="en-US" sz="1400"/>
              <a:t>. </a:t>
            </a:r>
          </a:p>
          <a:p>
            <a:pPr algn="just">
              <a:lnSpc>
                <a:spcPct val="90000"/>
              </a:lnSpc>
            </a:pPr>
            <a:r>
              <a:rPr lang="en-US" altLang="en-US" sz="1600" i="1"/>
              <a:t>Market Tenets: </a:t>
            </a:r>
          </a:p>
          <a:p>
            <a:pPr lvl="1" algn="just">
              <a:lnSpc>
                <a:spcPct val="90000"/>
              </a:lnSpc>
              <a:buFontTx/>
              <a:buNone/>
            </a:pPr>
            <a:r>
              <a:rPr lang="en-US" altLang="en-US" sz="1400">
                <a:latin typeface="Symbol" charset="2"/>
                <a:sym typeface="Symbol" charset="2"/>
              </a:rPr>
              <a:t>	</a:t>
            </a:r>
            <a:r>
              <a:rPr lang="en-US" altLang="en-US" sz="1400"/>
              <a:t>Use conservative estimates of earnings and the riskless rate as the discount rate.</a:t>
            </a:r>
          </a:p>
          <a:p>
            <a:pPr lvl="1">
              <a:lnSpc>
                <a:spcPct val="90000"/>
              </a:lnSpc>
            </a:pPr>
            <a:r>
              <a:rPr lang="en-US" altLang="en-US" sz="1400"/>
              <a:t>In keeping with his view of Mr. Market as capricious and moody, even valuable companies can be bought at attractive prices when investors turn away from them.</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Updating Buffett’s record</a:t>
            </a:r>
          </a:p>
        </p:txBody>
      </p:sp>
      <p:graphicFrame>
        <p:nvGraphicFramePr>
          <p:cNvPr id="5" name="Content Placeholder 6"/>
          <p:cNvGraphicFramePr>
            <a:graphicFrameLocks noGrp="1"/>
          </p:cNvGraphicFramePr>
          <p:nvPr>
            <p:ph sz="quarter" idx="1"/>
            <p:extLst>
              <p:ext uri="{D42A27DB-BD31-4B8C-83A1-F6EECF244321}">
                <p14:modId xmlns:p14="http://schemas.microsoft.com/office/powerpoint/2010/main" val="1852783579"/>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cs typeface="+mj-cs"/>
              </a:rPr>
              <a:t>So, what happened?</a:t>
            </a:r>
          </a:p>
        </p:txBody>
      </p:sp>
      <p:sp>
        <p:nvSpPr>
          <p:cNvPr id="3" name="Content Placeholder 2"/>
          <p:cNvSpPr>
            <a:spLocks noGrp="1"/>
          </p:cNvSpPr>
          <p:nvPr>
            <p:ph sz="quarter" idx="1"/>
          </p:nvPr>
        </p:nvSpPr>
        <p:spPr/>
        <p:txBody>
          <a:bodyPr>
            <a:normAutofit fontScale="77500" lnSpcReduction="20000"/>
          </a:bodyPr>
          <a:lstStyle/>
          <a:p>
            <a:r>
              <a:rPr lang="en-US" altLang="en-US" u="sng"/>
              <a:t>Imitators:</a:t>
            </a:r>
            <a:r>
              <a:rPr lang="en-US" altLang="en-US"/>
              <a:t> His record of picking winners has attracted publicity and a crowd of imitators who follow his every move, buying everything be buys, making it difficult for him to accumulate large positions at attractive prices. </a:t>
            </a:r>
          </a:p>
          <a:p>
            <a:r>
              <a:rPr lang="en-US" altLang="en-US" u="sng"/>
              <a:t>Scaling problems</a:t>
            </a:r>
            <a:r>
              <a:rPr lang="en-US" altLang="en-US"/>
              <a:t>: At the same time the larger funds at his disposal imply that he is investing far more than he did two or three decades ago in each of the companies that he takes a position in, creating a larger price impact (and lower profits)</a:t>
            </a:r>
          </a:p>
          <a:p>
            <a:r>
              <a:rPr lang="en-US" altLang="en-US" u="sng"/>
              <a:t>Macro game? </a:t>
            </a:r>
            <a:r>
              <a:rPr lang="en-US" altLang="en-US"/>
              <a:t>The crises that have beset markets over the last few years have been both a threat and an opportunity for Buffett. As markets have staggered through the crises, the biggest factors driving stock prices and investment success have become macroeconomic unknowns and not the company-specific factors that Buffett has historically viewed as his competitive edge (assessing a company’s profitability and cash flows).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pPr>
              <a:defRPr/>
            </a:pPr>
            <a:r>
              <a:rPr lang="en-US" smtClean="0">
                <a:cs typeface="+mj-cs"/>
              </a:rPr>
              <a:t>Be like Buffett?</a:t>
            </a:r>
          </a:p>
        </p:txBody>
      </p:sp>
      <p:sp>
        <p:nvSpPr>
          <p:cNvPr id="114691" name="Rectangle 3"/>
          <p:cNvSpPr>
            <a:spLocks noGrp="1" noChangeArrowheads="1"/>
          </p:cNvSpPr>
          <p:nvPr>
            <p:ph sz="quarter" idx="1"/>
          </p:nvPr>
        </p:nvSpPr>
        <p:spPr/>
        <p:txBody>
          <a:bodyPr>
            <a:normAutofit fontScale="77500" lnSpcReduction="20000"/>
          </a:bodyPr>
          <a:lstStyle/>
          <a:p>
            <a:pPr algn="just">
              <a:lnSpc>
                <a:spcPct val="90000"/>
              </a:lnSpc>
              <a:buFontTx/>
              <a:buNone/>
            </a:pPr>
            <a:r>
              <a:rPr lang="en-US" altLang="en-US">
                <a:latin typeface="Symbol" charset="2"/>
                <a:sym typeface="Symbol" charset="2"/>
              </a:rPr>
              <a:t>	</a:t>
            </a:r>
            <a:r>
              <a:rPr lang="en-US" altLang="en-US" u="sng"/>
              <a:t>Markets have changed since Buffett started his first partnership</a:t>
            </a:r>
            <a:r>
              <a:rPr lang="en-US" altLang="en-US"/>
              <a:t>. Even Warren Buffett would have difficulty replicating his success in today</a:t>
            </a:r>
            <a:r>
              <a:rPr lang="ja-JP" altLang="en-US">
                <a:latin typeface="Arial" charset="0"/>
              </a:rPr>
              <a:t>’</a:t>
            </a:r>
            <a:r>
              <a:rPr lang="en-US" altLang="ja-JP"/>
              <a:t>s market, where information on companies is widely available and dozens of money managers claim to be looking for bargains in value stocks.</a:t>
            </a:r>
          </a:p>
          <a:p>
            <a:pPr>
              <a:lnSpc>
                <a:spcPct val="90000"/>
              </a:lnSpc>
              <a:buFontTx/>
              <a:buNone/>
            </a:pPr>
            <a:r>
              <a:rPr lang="en-US" altLang="en-US">
                <a:latin typeface="Symbol" charset="2"/>
                <a:sym typeface="Symbol" charset="2"/>
              </a:rPr>
              <a:t>	</a:t>
            </a:r>
            <a:r>
              <a:rPr lang="en-US" altLang="en-US" u="sng"/>
              <a:t>In recent years, Buffett has adopted a more activist investment style</a:t>
            </a:r>
            <a:r>
              <a:rPr lang="en-US" altLang="en-US"/>
              <a:t> and has succeeded with it. To succeed with this style as an investor, though, you would need substantial resources and have the credibility that comes with investment success. There are few investors, even among successful money managers, who can claim this combination.</a:t>
            </a:r>
          </a:p>
          <a:p>
            <a:pPr>
              <a:lnSpc>
                <a:spcPct val="90000"/>
              </a:lnSpc>
              <a:buFontTx/>
              <a:buNone/>
            </a:pPr>
            <a:r>
              <a:rPr lang="en-US" altLang="en-US">
                <a:latin typeface="Symbol" charset="2"/>
                <a:sym typeface="Symbol" charset="2"/>
              </a:rPr>
              <a:t>	</a:t>
            </a:r>
            <a:r>
              <a:rPr lang="en-US" altLang="en-US" u="sng"/>
              <a:t>The third ingredient of Buffett</a:t>
            </a:r>
            <a:r>
              <a:rPr lang="ja-JP" altLang="en-US" u="sng">
                <a:latin typeface="Arial" charset="0"/>
              </a:rPr>
              <a:t>’</a:t>
            </a:r>
            <a:r>
              <a:rPr lang="en-US" altLang="ja-JP" u="sng"/>
              <a:t>s success has been patience</a:t>
            </a:r>
            <a:r>
              <a:rPr lang="en-US" altLang="ja-JP"/>
              <a:t>. As he has pointed out, he does not buy stocks for the short term but businesses for the long term. He has often been willing to hold stocks that he believes to be under valued through disappointing years. In those same years, he has faced no pressure from impatient investors, since stockholders in Berkshire Hathaway have such high regard for him.</a:t>
            </a:r>
            <a:endParaRPr lang="en-US" alt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pPr>
              <a:defRPr/>
            </a:pPr>
            <a:r>
              <a:rPr lang="en-US" dirty="0" smtClean="0">
                <a:cs typeface="+mj-cs"/>
              </a:rPr>
              <a:t>c. Value Screens</a:t>
            </a:r>
          </a:p>
        </p:txBody>
      </p:sp>
      <p:sp>
        <p:nvSpPr>
          <p:cNvPr id="115715" name="Rectangle 3"/>
          <p:cNvSpPr>
            <a:spLocks noGrp="1" noChangeArrowheads="1"/>
          </p:cNvSpPr>
          <p:nvPr>
            <p:ph sz="quarter" idx="1"/>
          </p:nvPr>
        </p:nvSpPr>
        <p:spPr/>
        <p:txBody>
          <a:bodyPr/>
          <a:lstStyle/>
          <a:p>
            <a:pPr>
              <a:buFont typeface="Monotype Sorts" charset="0"/>
              <a:buChar char=""/>
              <a:defRPr/>
            </a:pPr>
            <a:r>
              <a:rPr lang="en-US" u="sng" dirty="0" smtClean="0">
                <a:cs typeface="+mn-cs"/>
              </a:rPr>
              <a:t>Price to Book ratios</a:t>
            </a:r>
            <a:r>
              <a:rPr lang="en-US" dirty="0" smtClean="0">
                <a:cs typeface="+mn-cs"/>
              </a:rPr>
              <a:t>: Buy stocks where equity trades at less than book value or at least a low multiple of the book value of equity.</a:t>
            </a:r>
          </a:p>
          <a:p>
            <a:pPr>
              <a:buFont typeface="Monotype Sorts" charset="0"/>
              <a:buChar char=""/>
              <a:defRPr/>
            </a:pPr>
            <a:r>
              <a:rPr lang="en-US" u="sng" dirty="0" smtClean="0">
                <a:cs typeface="+mn-cs"/>
              </a:rPr>
              <a:t>Price earnings ratios</a:t>
            </a:r>
            <a:r>
              <a:rPr lang="en-US" dirty="0" smtClean="0">
                <a:cs typeface="+mn-cs"/>
              </a:rPr>
              <a:t>: Buy stocks where equity trades at a low multiple of equity earnings.</a:t>
            </a:r>
          </a:p>
          <a:p>
            <a:pPr>
              <a:buFont typeface="Monotype Sorts" charset="0"/>
              <a:buChar char=""/>
              <a:defRPr/>
            </a:pPr>
            <a:r>
              <a:rPr lang="en-US" u="sng" dirty="0" smtClean="0">
                <a:cs typeface="+mn-cs"/>
              </a:rPr>
              <a:t>Dividend Yields</a:t>
            </a:r>
            <a:r>
              <a:rPr lang="en-US" dirty="0" smtClean="0">
                <a:cs typeface="+mn-cs"/>
              </a:rPr>
              <a:t>: Buy stocks with high dividend yields.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a:defRPr/>
            </a:pPr>
            <a:r>
              <a:rPr lang="en-US" dirty="0"/>
              <a:t>i</a:t>
            </a:r>
            <a:r>
              <a:rPr lang="en-US" dirty="0" smtClean="0">
                <a:cs typeface="+mj-cs"/>
              </a:rPr>
              <a:t>. Price/Book Value Screens</a:t>
            </a:r>
          </a:p>
        </p:txBody>
      </p:sp>
      <p:pic>
        <p:nvPicPr>
          <p:cNvPr id="4" name="Content Placeholder 2"/>
          <p:cNvPicPr>
            <a:picLocks noGrp="1" noChangeAspect="1"/>
          </p:cNvPicPr>
          <p:nvPr>
            <p:ph sz="quarter" idx="1"/>
          </p:nvPr>
        </p:nvPicPr>
        <p:blipFill>
          <a:blip r:embed="rId2"/>
          <a:stretch>
            <a:fillRect/>
          </a:stretch>
        </p:blipFill>
        <p:spPr>
          <a:xfrm>
            <a:off x="1946275" y="1981200"/>
            <a:ext cx="5486400" cy="3733800"/>
          </a:xfrm>
        </p:spPr>
      </p:pic>
      <p:pic>
        <p:nvPicPr>
          <p:cNvPr id="34820"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752600"/>
            <a:ext cx="6807200" cy="463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a:defRPr/>
            </a:pPr>
            <a:r>
              <a:rPr lang="en-US" dirty="0" smtClean="0">
                <a:cs typeface="+mj-cs"/>
              </a:rPr>
              <a:t>Caveat Emptor on P/BV ratios</a:t>
            </a:r>
          </a:p>
        </p:txBody>
      </p:sp>
      <p:sp>
        <p:nvSpPr>
          <p:cNvPr id="91139" name="Rectangle 3"/>
          <p:cNvSpPr>
            <a:spLocks noGrp="1" noChangeArrowheads="1"/>
          </p:cNvSpPr>
          <p:nvPr>
            <p:ph sz="quarter" idx="1"/>
          </p:nvPr>
        </p:nvSpPr>
        <p:spPr/>
        <p:txBody>
          <a:bodyPr>
            <a:normAutofit fontScale="77500" lnSpcReduction="20000"/>
          </a:bodyPr>
          <a:lstStyle/>
          <a:p>
            <a:r>
              <a:rPr lang="en-US" altLang="en-US" u="sng"/>
              <a:t>A risky proxy? </a:t>
            </a:r>
            <a:r>
              <a:rPr lang="en-US" altLang="en-US"/>
              <a:t>Fama and French point out that low price-book value ratios may operate as a measure of risk, since firms with prices well below book value are more likely to be in trouble and go out of business.  Investors therefore have to evaluate for themselves whether the additional returns made by such firms justifies the additional risk taken on  by investing in them.</a:t>
            </a:r>
          </a:p>
          <a:p>
            <a:r>
              <a:rPr lang="en-US" altLang="en-US" u="sng"/>
              <a:t>Low quality returns/growth: </a:t>
            </a:r>
            <a:r>
              <a:rPr lang="en-US" altLang="en-US"/>
              <a:t>The price to book ratio for a stable growth firm can be written as a function of its ROE, growth rate and cost of equity:</a:t>
            </a:r>
          </a:p>
          <a:p>
            <a:endParaRPr lang="en-US" altLang="en-US" u="sng"/>
          </a:p>
          <a:p>
            <a:pPr>
              <a:buFont typeface="Monotype Sorts" charset="2"/>
              <a:buNone/>
            </a:pPr>
            <a:endParaRPr lang="en-US" altLang="en-US" u="sng"/>
          </a:p>
          <a:p>
            <a:pPr>
              <a:buFont typeface="Monotype Sorts" charset="2"/>
              <a:buNone/>
            </a:pPr>
            <a:endParaRPr lang="en-US" altLang="en-US" u="sng"/>
          </a:p>
          <a:p>
            <a:pPr marL="400050" lvl="1" indent="0">
              <a:buFontTx/>
              <a:buNone/>
            </a:pPr>
            <a:r>
              <a:rPr lang="en-US" altLang="en-US"/>
              <a:t>Companies that are expected to earn low returns on equity will trade at low price to book ratios. In fact, if you expect the ROE &lt; Cost of equity, the stock should trade at below book value of equity.</a:t>
            </a:r>
          </a:p>
        </p:txBody>
      </p:sp>
      <p:graphicFrame>
        <p:nvGraphicFramePr>
          <p:cNvPr id="35843" name="Object 1"/>
          <p:cNvGraphicFramePr>
            <a:graphicFrameLocks noChangeAspect="1"/>
          </p:cNvGraphicFramePr>
          <p:nvPr>
            <p:extLst>
              <p:ext uri="{D42A27DB-BD31-4B8C-83A1-F6EECF244321}">
                <p14:modId xmlns:p14="http://schemas.microsoft.com/office/powerpoint/2010/main" val="1320515163"/>
              </p:ext>
            </p:extLst>
          </p:nvPr>
        </p:nvGraphicFramePr>
        <p:xfrm>
          <a:off x="2517648" y="4191000"/>
          <a:ext cx="4343400" cy="690563"/>
        </p:xfrm>
        <a:graphic>
          <a:graphicData uri="http://schemas.openxmlformats.org/presentationml/2006/ole">
            <mc:AlternateContent xmlns:mc="http://schemas.openxmlformats.org/markup-compatibility/2006">
              <mc:Choice xmlns:v="urn:schemas-microsoft-com:vml" Requires="v">
                <p:oleObj spid="_x0000_s35867" name="Equation" r:id="rId3" imgW="2717800" imgH="431800" progId="Equation.3">
                  <p:embed/>
                </p:oleObj>
              </mc:Choice>
              <mc:Fallback>
                <p:oleObj name="Equation" r:id="rId3" imgW="2717800" imgH="4318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7648" y="4191000"/>
                        <a:ext cx="4343400"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pPr>
              <a:defRPr/>
            </a:pPr>
            <a:r>
              <a:rPr lang="en-US" dirty="0" smtClean="0"/>
              <a:t>ii</a:t>
            </a:r>
            <a:r>
              <a:rPr lang="en-US" dirty="0" smtClean="0">
                <a:cs typeface="+mj-cs"/>
              </a:rPr>
              <a:t>. Price/Earnings Ratio Screens</a:t>
            </a:r>
          </a:p>
        </p:txBody>
      </p:sp>
      <p:pic>
        <p:nvPicPr>
          <p:cNvPr id="4" name="Content Placeholder 2"/>
          <p:cNvPicPr>
            <a:picLocks noGrp="1" noChangeAspect="1"/>
          </p:cNvPicPr>
          <p:nvPr>
            <p:ph sz="quarter" idx="1"/>
          </p:nvPr>
        </p:nvPicPr>
        <p:blipFill>
          <a:blip r:embed="rId2"/>
          <a:stretch>
            <a:fillRect/>
          </a:stretch>
        </p:blipFill>
        <p:spPr>
          <a:xfrm>
            <a:off x="1946275" y="1974850"/>
            <a:ext cx="5486400" cy="3746500"/>
          </a:xfrm>
        </p:spPr>
      </p:pic>
      <p:pic>
        <p:nvPicPr>
          <p:cNvPr id="6" name="Content Placeholder 2"/>
          <p:cNvPicPr>
            <a:picLocks noGrp="1" noChangeAspect="1"/>
          </p:cNvPicPr>
          <p:nvPr>
            <p:ph idx="4294967295"/>
          </p:nvPr>
        </p:nvPicPr>
        <p:blipFill>
          <a:blip r:embed="rId2"/>
          <a:srcRect l="-13166" r="-13166"/>
          <a:stretch>
            <a:fillRect/>
          </a:stretch>
        </p:blipFill>
        <p:spPr>
          <a:xfrm>
            <a:off x="1390650" y="2133600"/>
            <a:ext cx="7753350" cy="4191000"/>
          </a:xfr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cs typeface="+mj-cs"/>
              </a:rPr>
              <a:t>What can go wrong?</a:t>
            </a:r>
          </a:p>
        </p:txBody>
      </p:sp>
      <p:sp>
        <p:nvSpPr>
          <p:cNvPr id="3" name="Content Placeholder 2"/>
          <p:cNvSpPr>
            <a:spLocks noGrp="1"/>
          </p:cNvSpPr>
          <p:nvPr>
            <p:ph sz="quarter" idx="1"/>
          </p:nvPr>
        </p:nvSpPr>
        <p:spPr/>
        <p:txBody>
          <a:bodyPr>
            <a:normAutofit fontScale="77500" lnSpcReduction="20000"/>
          </a:bodyPr>
          <a:lstStyle/>
          <a:p>
            <a:pPr>
              <a:buFont typeface="Times" charset="0"/>
              <a:buAutoNum type="arabicPeriod"/>
            </a:pPr>
            <a:r>
              <a:rPr lang="en-US" altLang="en-US" i="1"/>
              <a:t>Companies with high-risk earnings</a:t>
            </a:r>
            <a:r>
              <a:rPr lang="en-US" altLang="en-US"/>
              <a:t>: The excess returns earned by low price earnings ratio stocks can be explained using a variation of the argument used for small stocks, i.e., that the risk of low PE ratios stocks is understated in the CAPM. A related explanation, especially in the aftermath of the accounting scandals of recent years, is that accounting earnings is susceptible to manipulation. </a:t>
            </a:r>
          </a:p>
          <a:p>
            <a:pPr>
              <a:buFont typeface="Times" charset="0"/>
              <a:buAutoNum type="arabicPeriod"/>
            </a:pPr>
            <a:r>
              <a:rPr lang="en-US" altLang="en-US" i="1"/>
              <a:t>Tax Costs</a:t>
            </a:r>
            <a:r>
              <a:rPr lang="en-US" altLang="en-US"/>
              <a:t>: A second possible  explanation that can be given for this phenomenon, which is consistent with an efficient market, is that low PE ratio stocks generally have large dividend yields, which would have created a larger tax burden for investors since dividends were taxed at higher rates during much of this period.</a:t>
            </a:r>
          </a:p>
          <a:p>
            <a:pPr>
              <a:buFont typeface="Times" charset="0"/>
              <a:buAutoNum type="arabicPeriod"/>
            </a:pPr>
            <a:r>
              <a:rPr lang="en-US" altLang="en-US" i="1"/>
              <a:t> Low Growth</a:t>
            </a:r>
            <a:r>
              <a:rPr lang="en-US" altLang="en-US"/>
              <a:t>: A third possibility is that the price earnings ratio is low because the market expects future growth in earnings to be low or even negative. Many low PE ratio companies are in mature businesses where the potential for growth is minimal.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pPr>
              <a:defRPr/>
            </a:pPr>
            <a:r>
              <a:rPr lang="en-US" dirty="0" smtClean="0"/>
              <a:t>iii</a:t>
            </a:r>
            <a:r>
              <a:rPr lang="en-US" dirty="0" smtClean="0">
                <a:cs typeface="+mj-cs"/>
              </a:rPr>
              <a:t>. Dividend Yields</a:t>
            </a:r>
          </a:p>
        </p:txBody>
      </p:sp>
      <p:pic>
        <p:nvPicPr>
          <p:cNvPr id="3" name="Content Placeholder 2"/>
          <p:cNvPicPr>
            <a:picLocks noGrp="1" noChangeAspect="1"/>
          </p:cNvPicPr>
          <p:nvPr>
            <p:ph sz="quarter" idx="1"/>
          </p:nvPr>
        </p:nvPicPr>
        <p:blipFill>
          <a:blip r:embed="rId2"/>
          <a:stretch>
            <a:fillRect/>
          </a:stretch>
        </p:blipFill>
        <p:spPr>
          <a:xfrm>
            <a:off x="1946275" y="1981200"/>
            <a:ext cx="5486400" cy="3733800"/>
          </a:xfr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normAutofit fontScale="90000"/>
          </a:bodyPr>
          <a:lstStyle/>
          <a:p>
            <a:pPr>
              <a:defRPr/>
            </a:pPr>
            <a:r>
              <a:rPr lang="en-US" smtClean="0">
                <a:solidFill>
                  <a:schemeClr val="tx1"/>
                </a:solidFill>
                <a:cs typeface="+mj-cs"/>
              </a:rPr>
              <a:t>Determinants of Success at Passive Screening</a:t>
            </a:r>
            <a:endParaRPr lang="en-US" b="1" i="1" smtClean="0">
              <a:solidFill>
                <a:schemeClr val="tx1"/>
              </a:solidFill>
              <a:cs typeface="+mj-cs"/>
            </a:endParaRPr>
          </a:p>
        </p:txBody>
      </p:sp>
      <p:sp>
        <p:nvSpPr>
          <p:cNvPr id="96259" name="Rectangle 3"/>
          <p:cNvSpPr>
            <a:spLocks noGrp="1" noChangeArrowheads="1"/>
          </p:cNvSpPr>
          <p:nvPr>
            <p:ph sz="quarter" idx="1"/>
          </p:nvPr>
        </p:nvSpPr>
        <p:spPr/>
        <p:txBody>
          <a:bodyPr>
            <a:normAutofit fontScale="85000" lnSpcReduction="20000"/>
          </a:bodyPr>
          <a:lstStyle/>
          <a:p>
            <a:pPr>
              <a:lnSpc>
                <a:spcPct val="90000"/>
              </a:lnSpc>
              <a:buFont typeface="Monotype Sorts" charset="0"/>
              <a:buNone/>
              <a:defRPr/>
            </a:pPr>
            <a:r>
              <a:rPr lang="en-US" dirty="0" smtClean="0">
                <a:cs typeface="+mn-cs"/>
              </a:rPr>
              <a:t>1. </a:t>
            </a:r>
            <a:r>
              <a:rPr lang="en-US" u="sng" dirty="0" smtClean="0">
                <a:cs typeface="+mn-cs"/>
              </a:rPr>
              <a:t>Have a long time horizon: </a:t>
            </a:r>
            <a:r>
              <a:rPr lang="en-US" dirty="0" smtClean="0">
                <a:cs typeface="+mn-cs"/>
              </a:rPr>
              <a:t>All the studies quoted above look at returns over time horizons of five years or greater. In fact, low price-book value stocks have underperformed high price-book value stocks over shorter time periods.</a:t>
            </a:r>
          </a:p>
          <a:p>
            <a:pPr>
              <a:lnSpc>
                <a:spcPct val="90000"/>
              </a:lnSpc>
              <a:buFont typeface="Monotype Sorts" charset="0"/>
              <a:buNone/>
              <a:defRPr/>
            </a:pPr>
            <a:r>
              <a:rPr lang="en-US" dirty="0" smtClean="0">
                <a:cs typeface="+mn-cs"/>
              </a:rPr>
              <a:t>2. </a:t>
            </a:r>
            <a:r>
              <a:rPr lang="en-US" u="sng" dirty="0" smtClean="0">
                <a:cs typeface="+mn-cs"/>
              </a:rPr>
              <a:t>Choose your screens wisely</a:t>
            </a:r>
            <a:r>
              <a:rPr lang="en-US" dirty="0" smtClean="0">
                <a:cs typeface="+mn-cs"/>
              </a:rPr>
              <a:t>: Too many screens can undercut the search for excess returns since the screens may end up eliminating just those stocks that create the positive excess returns.</a:t>
            </a:r>
          </a:p>
          <a:p>
            <a:pPr>
              <a:lnSpc>
                <a:spcPct val="90000"/>
              </a:lnSpc>
              <a:buFont typeface="Monotype Sorts" charset="0"/>
              <a:buNone/>
              <a:defRPr/>
            </a:pPr>
            <a:r>
              <a:rPr lang="en-US" dirty="0" smtClean="0">
                <a:cs typeface="+mn-cs"/>
              </a:rPr>
              <a:t>3. </a:t>
            </a:r>
            <a:r>
              <a:rPr lang="en-US" u="sng" dirty="0" smtClean="0">
                <a:cs typeface="+mn-cs"/>
              </a:rPr>
              <a:t>Be diversified</a:t>
            </a:r>
            <a:r>
              <a:rPr lang="en-US" dirty="0" smtClean="0">
                <a:cs typeface="+mn-cs"/>
              </a:rPr>
              <a:t>: The excess returns from these strategies often come from a few holdings in large portfolio. Holding a small portfolio may expose you to extraordinary risk and not deliver the same excess returns.</a:t>
            </a:r>
          </a:p>
          <a:p>
            <a:pPr>
              <a:lnSpc>
                <a:spcPct val="90000"/>
              </a:lnSpc>
              <a:buFont typeface="Monotype Sorts" charset="0"/>
              <a:buNone/>
              <a:defRPr/>
            </a:pPr>
            <a:r>
              <a:rPr lang="en-US" dirty="0" smtClean="0">
                <a:cs typeface="+mn-cs"/>
              </a:rPr>
              <a:t>4. </a:t>
            </a:r>
            <a:r>
              <a:rPr lang="en-US" u="sng" dirty="0" smtClean="0">
                <a:cs typeface="+mn-cs"/>
              </a:rPr>
              <a:t>Watch out for taxes and transactions costs</a:t>
            </a:r>
            <a:r>
              <a:rPr lang="en-US" dirty="0" smtClean="0">
                <a:cs typeface="+mn-cs"/>
              </a:rPr>
              <a:t>: Some of the screens may end up creating a portfolio of low-priced stocks, which, in turn, create larger transactions costs. </a:t>
            </a:r>
            <a:endParaRPr lang="en-US" i="1" dirty="0" smtClean="0">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The Value Investors’ Protective Armor</a:t>
            </a:r>
          </a:p>
        </p:txBody>
      </p:sp>
      <p:sp>
        <p:nvSpPr>
          <p:cNvPr id="3" name="Content Placeholder 2"/>
          <p:cNvSpPr>
            <a:spLocks noGrp="1"/>
          </p:cNvSpPr>
          <p:nvPr>
            <p:ph sz="quarter" idx="1"/>
          </p:nvPr>
        </p:nvSpPr>
        <p:spPr/>
        <p:txBody>
          <a:bodyPr>
            <a:normAutofit fontScale="85000" lnSpcReduction="20000"/>
          </a:bodyPr>
          <a:lstStyle/>
          <a:p>
            <a:r>
              <a:rPr lang="en-US" altLang="en-US" u="sng" dirty="0"/>
              <a:t>Accounting checks: </a:t>
            </a:r>
            <a:r>
              <a:rPr lang="en-US" altLang="en-US" dirty="0"/>
              <a:t>Rather than trust the current earnings, value investors often focus on three variants:</a:t>
            </a:r>
          </a:p>
          <a:p>
            <a:pPr lvl="1"/>
            <a:r>
              <a:rPr lang="en-US" altLang="en-US" dirty="0"/>
              <a:t>Normalized earnings, i.e., average earnings over a period of time.</a:t>
            </a:r>
          </a:p>
          <a:p>
            <a:pPr lvl="1"/>
            <a:r>
              <a:rPr lang="en-US" altLang="en-US" dirty="0"/>
              <a:t>Adjusted earnings, where investors devise their corrections to earnings for what they see as shortcomings in conventional accounting earnings. </a:t>
            </a:r>
          </a:p>
          <a:p>
            <a:pPr lvl="1"/>
            <a:r>
              <a:rPr lang="en-US" altLang="en-US" dirty="0"/>
              <a:t>Owner’s earnings, where depreciation, amortization and other non-cash charges are added back and capital expenditures to maintain existing assets is subtracted out.</a:t>
            </a:r>
          </a:p>
          <a:p>
            <a:r>
              <a:rPr lang="en-US" altLang="en-US" u="sng" dirty="0"/>
              <a:t>The Moat:</a:t>
            </a:r>
            <a:r>
              <a:rPr lang="en-US" altLang="en-US" dirty="0"/>
              <a:t> The “moat” is a measure of a company’s competitive advantages; the stronger and more sustainable a company’s competitive advantages, the more difficult it becomes for others to breach the moat and the safer becomes the earnings stream.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 2016 Update</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In the days of Ben Graham, running his screens on stocks required access to annual reports (that most people did not have), manpower to enter the numbers onto paper and time to compute the screens. Thus, any investor who actually went through these steps had a significant advantage over the rest of the market.</a:t>
            </a:r>
          </a:p>
          <a:p>
            <a:r>
              <a:rPr lang="en-US" dirty="0" smtClean="0"/>
              <a:t>Today, with data at our fingertips and screens available online, anyone can run these screens and find “cheap” stocks.</a:t>
            </a:r>
          </a:p>
          <a:p>
            <a:r>
              <a:rPr lang="en-US" dirty="0" smtClean="0"/>
              <a:t>There is no differential advantage left anymore. So, why should you expect to get rewarded for running screens?</a:t>
            </a:r>
            <a:endParaRPr lang="en-US" dirty="0"/>
          </a:p>
        </p:txBody>
      </p:sp>
    </p:spTree>
    <p:extLst>
      <p:ext uri="{BB962C8B-B14F-4D97-AF65-F5344CB8AC3E}">
        <p14:creationId xmlns:p14="http://schemas.microsoft.com/office/powerpoint/2010/main" val="10070018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rmAutofit fontScale="90000"/>
          </a:bodyPr>
          <a:lstStyle/>
          <a:p>
            <a:pPr>
              <a:defRPr/>
            </a:pPr>
            <a:r>
              <a:rPr lang="en-US" smtClean="0">
                <a:solidFill>
                  <a:schemeClr val="tx1"/>
                </a:solidFill>
                <a:cs typeface="+mj-cs"/>
              </a:rPr>
              <a:t>II. Contrarian Value Investing: Buying the Losers</a:t>
            </a:r>
            <a:endParaRPr lang="en-US" b="1" i="1" smtClean="0">
              <a:solidFill>
                <a:schemeClr val="tx1"/>
              </a:solidFill>
              <a:cs typeface="+mj-cs"/>
            </a:endParaRPr>
          </a:p>
        </p:txBody>
      </p:sp>
      <p:sp>
        <p:nvSpPr>
          <p:cNvPr id="47107" name="Rectangle 3"/>
          <p:cNvSpPr>
            <a:spLocks noGrp="1" noChangeArrowheads="1"/>
          </p:cNvSpPr>
          <p:nvPr>
            <p:ph sz="quarter" idx="1"/>
          </p:nvPr>
        </p:nvSpPr>
        <p:spPr/>
        <p:txBody>
          <a:bodyPr>
            <a:normAutofit fontScale="92500" lnSpcReduction="20000"/>
          </a:bodyPr>
          <a:lstStyle/>
          <a:p>
            <a:pPr>
              <a:buFont typeface="Monotype Sorts" charset="0"/>
              <a:buChar char=""/>
              <a:defRPr/>
            </a:pPr>
            <a:r>
              <a:rPr lang="en-US" smtClean="0">
                <a:cs typeface="+mn-cs"/>
              </a:rPr>
              <a:t>In contrarian value investing, you begin with the proposition that markets over react to good and bad news. Consequently, stocks that have had bad news come out about them (earnings declines, deals that have gone bad) are likely to be under valued.</a:t>
            </a:r>
          </a:p>
          <a:p>
            <a:pPr>
              <a:buFont typeface="Monotype Sorts" charset="0"/>
              <a:buChar char=""/>
              <a:defRPr/>
            </a:pPr>
            <a:r>
              <a:rPr lang="en-US" smtClean="0">
                <a:cs typeface="+mn-cs"/>
              </a:rPr>
              <a:t>Evidence that Markets Overreact to News Announcements</a:t>
            </a:r>
          </a:p>
          <a:p>
            <a:pPr lvl="1">
              <a:defRPr/>
            </a:pPr>
            <a:r>
              <a:rPr lang="en-US" smtClean="0"/>
              <a:t>Studies that look at returns on markets over long time periods chronicle that there is significant negative serial correlation in returns, I.e, good years are more likely to be followed by bad years and vice versal.</a:t>
            </a:r>
          </a:p>
          <a:p>
            <a:pPr lvl="1">
              <a:defRPr/>
            </a:pPr>
            <a:r>
              <a:rPr lang="en-US" smtClean="0"/>
              <a:t>Studies that focus on individual stocks find the same effect, with stocks that have done well more likely to do badly over the next period, and vice versa.</a:t>
            </a:r>
            <a:endParaRPr lang="en-US" b="1" i="1" smtClean="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a:defRPr/>
            </a:pPr>
            <a:r>
              <a:rPr lang="en-US" dirty="0" smtClean="0"/>
              <a:t>Winner </a:t>
            </a:r>
            <a:r>
              <a:rPr lang="en-US" dirty="0"/>
              <a:t>and Loser portfolios</a:t>
            </a:r>
            <a:endParaRPr lang="en-US" dirty="0" smtClean="0">
              <a:solidFill>
                <a:schemeClr val="tx1"/>
              </a:solidFill>
              <a:cs typeface="+mj-cs"/>
            </a:endParaRPr>
          </a:p>
        </p:txBody>
      </p:sp>
      <p:pic>
        <p:nvPicPr>
          <p:cNvPr id="3" name="Content Placeholder 2"/>
          <p:cNvPicPr>
            <a:picLocks noGrp="1" noChangeAspect="1"/>
          </p:cNvPicPr>
          <p:nvPr>
            <p:ph sz="quarter" idx="1"/>
          </p:nvPr>
        </p:nvPicPr>
        <p:blipFill>
          <a:blip r:embed="rId2"/>
          <a:stretch>
            <a:fillRect/>
          </a:stretch>
        </p:blipFill>
        <p:spPr>
          <a:xfrm>
            <a:off x="1946275" y="1981200"/>
            <a:ext cx="5486400" cy="3733800"/>
          </a:xfr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pPr>
              <a:defRPr/>
            </a:pPr>
            <a:r>
              <a:rPr lang="en-US" smtClean="0">
                <a:cs typeface="+mj-cs"/>
              </a:rPr>
              <a:t>Loser Portfolios and Time Horizon</a:t>
            </a:r>
          </a:p>
        </p:txBody>
      </p:sp>
      <p:pic>
        <p:nvPicPr>
          <p:cNvPr id="3" name="Content Placeholder 2"/>
          <p:cNvPicPr>
            <a:picLocks noGrp="1" noChangeAspect="1"/>
          </p:cNvPicPr>
          <p:nvPr>
            <p:ph sz="quarter" idx="1"/>
          </p:nvPr>
        </p:nvPicPr>
        <p:blipFill>
          <a:blip r:embed="rId2"/>
          <a:stretch>
            <a:fillRect/>
          </a:stretch>
        </p:blipFill>
        <p:spPr>
          <a:xfrm>
            <a:off x="1946275" y="1981200"/>
            <a:ext cx="5486400" cy="3733800"/>
          </a:xfr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normAutofit fontScale="90000"/>
          </a:bodyPr>
          <a:lstStyle/>
          <a:p>
            <a:r>
              <a:rPr lang="en-US" altLang="en-US">
                <a:solidFill>
                  <a:schemeClr val="tx1"/>
                </a:solidFill>
              </a:rPr>
              <a:t>Determinants of Success at </a:t>
            </a:r>
            <a:r>
              <a:rPr lang="ja-JP" altLang="en-US">
                <a:solidFill>
                  <a:schemeClr val="tx1"/>
                </a:solidFill>
                <a:latin typeface="Arial" charset="0"/>
              </a:rPr>
              <a:t>“</a:t>
            </a:r>
            <a:r>
              <a:rPr lang="en-US" altLang="ja-JP">
                <a:solidFill>
                  <a:schemeClr val="tx1"/>
                </a:solidFill>
              </a:rPr>
              <a:t>Contrarian Investing</a:t>
            </a:r>
            <a:r>
              <a:rPr lang="ja-JP" altLang="en-US">
                <a:solidFill>
                  <a:schemeClr val="tx1"/>
                </a:solidFill>
                <a:latin typeface="Arial" charset="0"/>
              </a:rPr>
              <a:t>”</a:t>
            </a:r>
            <a:endParaRPr lang="en-US" altLang="en-US">
              <a:solidFill>
                <a:schemeClr val="tx1"/>
              </a:solidFill>
            </a:endParaRPr>
          </a:p>
        </p:txBody>
      </p:sp>
      <p:sp>
        <p:nvSpPr>
          <p:cNvPr id="67587" name="Rectangle 3"/>
          <p:cNvSpPr>
            <a:spLocks noGrp="1" noChangeArrowheads="1"/>
          </p:cNvSpPr>
          <p:nvPr>
            <p:ph sz="quarter" idx="1"/>
          </p:nvPr>
        </p:nvSpPr>
        <p:spPr/>
        <p:txBody>
          <a:bodyPr>
            <a:normAutofit lnSpcReduction="10000"/>
          </a:bodyPr>
          <a:lstStyle/>
          <a:p>
            <a:pPr>
              <a:buFont typeface="Monotype Sorts" charset="0"/>
              <a:buNone/>
              <a:defRPr/>
            </a:pPr>
            <a:r>
              <a:rPr lang="en-US" sz="2000" dirty="0" smtClean="0">
                <a:cs typeface="+mn-cs"/>
              </a:rPr>
              <a:t>1. </a:t>
            </a:r>
            <a:r>
              <a:rPr lang="en-US" sz="2000" b="1" dirty="0" smtClean="0">
                <a:cs typeface="+mn-cs"/>
              </a:rPr>
              <a:t>Self Confidence</a:t>
            </a:r>
            <a:r>
              <a:rPr lang="en-US" sz="2000" dirty="0" smtClean="0">
                <a:cs typeface="+mn-cs"/>
              </a:rPr>
              <a:t>: Investing in companies that everybody else views as losers requires a self confidence that comes either from past success, a huge ego or both.</a:t>
            </a:r>
          </a:p>
          <a:p>
            <a:pPr>
              <a:buFont typeface="Monotype Sorts" charset="0"/>
              <a:buNone/>
              <a:defRPr/>
            </a:pPr>
            <a:r>
              <a:rPr lang="en-US" sz="2000" dirty="0" smtClean="0">
                <a:cs typeface="+mn-cs"/>
              </a:rPr>
              <a:t>2. </a:t>
            </a:r>
            <a:r>
              <a:rPr lang="en-US" sz="2000" b="1" dirty="0" smtClean="0">
                <a:cs typeface="+mn-cs"/>
              </a:rPr>
              <a:t>Clients/Investors who believe in you</a:t>
            </a:r>
            <a:r>
              <a:rPr lang="en-US" sz="2000" dirty="0" smtClean="0">
                <a:cs typeface="+mn-cs"/>
              </a:rPr>
              <a:t>: You either need clients who think like you do and agree with you, or clients that have made enough money of you in the past that their greed overwhelms any </a:t>
            </a:r>
            <a:r>
              <a:rPr lang="en-US" sz="2000" dirty="0" err="1" smtClean="0">
                <a:cs typeface="+mn-cs"/>
              </a:rPr>
              <a:t>trepidiation</a:t>
            </a:r>
            <a:r>
              <a:rPr lang="en-US" sz="2000" dirty="0" smtClean="0">
                <a:cs typeface="+mn-cs"/>
              </a:rPr>
              <a:t> you might have in your portfolio.</a:t>
            </a:r>
          </a:p>
          <a:p>
            <a:pPr>
              <a:buFont typeface="Monotype Sorts" charset="0"/>
              <a:buNone/>
              <a:defRPr/>
            </a:pPr>
            <a:r>
              <a:rPr lang="en-US" sz="2000" dirty="0" smtClean="0">
                <a:cs typeface="+mn-cs"/>
              </a:rPr>
              <a:t>3. </a:t>
            </a:r>
            <a:r>
              <a:rPr lang="en-US" sz="2000" b="1" dirty="0" smtClean="0">
                <a:cs typeface="+mn-cs"/>
              </a:rPr>
              <a:t>Patience</a:t>
            </a:r>
            <a:r>
              <a:rPr lang="en-US" sz="2000" dirty="0" smtClean="0">
                <a:cs typeface="+mn-cs"/>
              </a:rPr>
              <a:t>: These strategies require time to work out. For every three steps forward, you will often take two steps back.</a:t>
            </a:r>
          </a:p>
          <a:p>
            <a:pPr>
              <a:buFont typeface="Monotype Sorts" charset="0"/>
              <a:buNone/>
              <a:defRPr/>
            </a:pPr>
            <a:r>
              <a:rPr lang="en-US" sz="2000" dirty="0" smtClean="0">
                <a:cs typeface="+mn-cs"/>
              </a:rPr>
              <a:t>4. </a:t>
            </a:r>
            <a:r>
              <a:rPr lang="en-US" sz="2000" b="1" dirty="0" smtClean="0">
                <a:cs typeface="+mn-cs"/>
              </a:rPr>
              <a:t>Stomach for Short-term Volatility</a:t>
            </a:r>
            <a:r>
              <a:rPr lang="en-US" sz="2000" dirty="0" smtClean="0">
                <a:cs typeface="+mn-cs"/>
              </a:rPr>
              <a:t>: The nature of your investment implies that there will be high short term volatility and high profile failures. </a:t>
            </a:r>
          </a:p>
          <a:p>
            <a:pPr>
              <a:buFont typeface="Monotype Sorts" charset="0"/>
              <a:buNone/>
              <a:defRPr/>
            </a:pPr>
            <a:r>
              <a:rPr lang="en-US" sz="2000" dirty="0" smtClean="0">
                <a:cs typeface="+mn-cs"/>
              </a:rPr>
              <a:t>5. </a:t>
            </a:r>
            <a:r>
              <a:rPr lang="en-US" sz="2000" b="1" dirty="0" smtClean="0">
                <a:cs typeface="+mn-cs"/>
              </a:rPr>
              <a:t>Watch out for transactions costs</a:t>
            </a:r>
            <a:r>
              <a:rPr lang="en-US" sz="2000" dirty="0" smtClean="0">
                <a:cs typeface="+mn-cs"/>
              </a:rPr>
              <a:t>: These strategies often lead to portfolios of low priced stocks held by few institutional investors. The transactions costs can wipe out any perceived excess returns quickly.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III. Activist Value Investing</a:t>
            </a:r>
            <a:endParaRPr lang="en-US" dirty="0"/>
          </a:p>
        </p:txBody>
      </p:sp>
      <p:pic>
        <p:nvPicPr>
          <p:cNvPr id="4" name="Content Placeholder 3"/>
          <p:cNvPicPr>
            <a:picLocks noGrp="1" noChangeAspect="1"/>
          </p:cNvPicPr>
          <p:nvPr>
            <p:ph sz="quarter" idx="1"/>
          </p:nvPr>
        </p:nvPicPr>
        <p:blipFill>
          <a:blip r:embed="rId2"/>
          <a:stretch>
            <a:fillRect/>
          </a:stretch>
        </p:blipFill>
        <p:spPr>
          <a:xfrm>
            <a:off x="612775" y="2416141"/>
            <a:ext cx="8153400" cy="2863918"/>
          </a:xfrm>
        </p:spPr>
      </p:pic>
      <p:sp>
        <p:nvSpPr>
          <p:cNvPr id="46083" name="TextBox 4"/>
          <p:cNvSpPr txBox="1">
            <a:spLocks noChangeArrowheads="1"/>
          </p:cNvSpPr>
          <p:nvPr/>
        </p:nvSpPr>
        <p:spPr bwMode="auto">
          <a:xfrm>
            <a:off x="152400" y="1676400"/>
            <a:ext cx="3505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Passive investors buy companies with a pricing gap and hope (and pray) that the pricing gap closes.</a:t>
            </a:r>
          </a:p>
        </p:txBody>
      </p:sp>
      <p:sp>
        <p:nvSpPr>
          <p:cNvPr id="46084" name="TextBox 5"/>
          <p:cNvSpPr txBox="1">
            <a:spLocks noChangeArrowheads="1"/>
          </p:cNvSpPr>
          <p:nvPr/>
        </p:nvSpPr>
        <p:spPr bwMode="auto">
          <a:xfrm>
            <a:off x="5486400" y="1600200"/>
            <a:ext cx="3352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Activist investors buy companies with a value and/or pricing gap and provide the catalysts for closing the gaps.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533400"/>
            <a:ext cx="9144000" cy="578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normAutofit fontScale="90000"/>
          </a:bodyPr>
          <a:lstStyle/>
          <a:p>
            <a:r>
              <a:rPr lang="en-US" altLang="en-US"/>
              <a:t>1. Asset Deployment: Why assets may be deployed in sub-optimal uses…</a:t>
            </a:r>
          </a:p>
        </p:txBody>
      </p:sp>
      <p:sp>
        <p:nvSpPr>
          <p:cNvPr id="74755" name="Rectangle 3"/>
          <p:cNvSpPr>
            <a:spLocks noGrp="1" noChangeArrowheads="1"/>
          </p:cNvSpPr>
          <p:nvPr>
            <p:ph sz="quarter" idx="1"/>
          </p:nvPr>
        </p:nvSpPr>
        <p:spPr/>
        <p:txBody>
          <a:bodyPr/>
          <a:lstStyle/>
          <a:p>
            <a:pPr>
              <a:tabLst>
                <a:tab pos="1949450" algn="l"/>
                <a:tab pos="3827463" algn="l"/>
              </a:tabLst>
            </a:pPr>
            <a:r>
              <a:rPr lang="en-US" altLang="en-US" sz="1600"/>
              <a:t>Ego, overconfidence and bias: The original investment may have been colored by any or all of these factors.</a:t>
            </a:r>
          </a:p>
          <a:p>
            <a:pPr>
              <a:tabLst>
                <a:tab pos="1949450" algn="l"/>
                <a:tab pos="3827463" algn="l"/>
              </a:tabLst>
            </a:pPr>
            <a:r>
              <a:rPr lang="en-US" altLang="en-US" sz="1600"/>
              <a:t>Failure to adjust for risk: The original risk assessment may have been appropriate but the company failed to factor in changes in the project’s risk profile over time.</a:t>
            </a:r>
          </a:p>
          <a:p>
            <a:pPr>
              <a:tabLst>
                <a:tab pos="1949450" algn="l"/>
                <a:tab pos="3827463" algn="l"/>
              </a:tabLst>
            </a:pPr>
            <a:r>
              <a:rPr lang="en-US" altLang="en-US" sz="1600"/>
              <a:t>Diffuse businesses: By spreading themselves thinly across multiple bsuinesses, it is possible that some of these businesses may be run less efficiently than if they were stand alone businesses, partly because accountability is weak and partly because of cross subsidies. </a:t>
            </a:r>
          </a:p>
          <a:p>
            <a:pPr>
              <a:tabLst>
                <a:tab pos="1949450" algn="l"/>
                <a:tab pos="3827463" algn="l"/>
              </a:tabLst>
            </a:pPr>
            <a:r>
              <a:rPr lang="en-US" altLang="en-US" sz="1600"/>
              <a:t>Changes in business: Even firms that make unbiased and well reasoned judgments about their investments, at the time that they make them, can find that unanticipated changes in the business or sector can make good investments into bad ones. </a:t>
            </a:r>
          </a:p>
          <a:p>
            <a:pPr>
              <a:tabLst>
                <a:tab pos="1949450" algn="l"/>
                <a:tab pos="3827463" algn="l"/>
              </a:tabLst>
            </a:pPr>
            <a:r>
              <a:rPr lang="en-US" altLang="en-US" sz="1600"/>
              <a:t>Macroeconomic changes: Value creating investments made in assets when the economy is doing well can reverse course quickly, if the economy slows down or goes into a recession.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Redeploying assets: Shut down or divestiture</a:t>
            </a:r>
            <a:endParaRPr lang="en-US" dirty="0"/>
          </a:p>
        </p:txBody>
      </p:sp>
      <p:sp>
        <p:nvSpPr>
          <p:cNvPr id="3" name="Content Placeholder 2"/>
          <p:cNvSpPr>
            <a:spLocks noGrp="1"/>
          </p:cNvSpPr>
          <p:nvPr>
            <p:ph sz="quarter" idx="1"/>
          </p:nvPr>
        </p:nvSpPr>
        <p:spPr/>
        <p:txBody>
          <a:bodyPr/>
          <a:lstStyle/>
          <a:p>
            <a:r>
              <a:rPr lang="en-US" altLang="en-US" u="sng" dirty="0"/>
              <a:t>Shut down</a:t>
            </a:r>
            <a:r>
              <a:rPr lang="en-US" altLang="en-US" dirty="0"/>
              <a:t>: If an investment is losing money and/or the company can reclaim the capital it originally invested in an investment that earns less than its cost of capital, you should shut it down.</a:t>
            </a:r>
          </a:p>
          <a:p>
            <a:r>
              <a:rPr lang="en-US" altLang="en-US" u="sng" dirty="0"/>
              <a:t>Divestiture: </a:t>
            </a:r>
            <a:r>
              <a:rPr lang="en-US" altLang="en-US" dirty="0"/>
              <a:t>Divesting bad businesses will enhance value if and only if the divestiture value &gt; continuing value of the bad business. The market reaction to asset divestitures is generally positive, but more so if the motive for the divestiture and the consequences are transparent.</a:t>
            </a:r>
          </a:p>
          <a:p>
            <a:endParaRPr lang="en-US" altLang="en-US" dirty="0"/>
          </a:p>
        </p:txBody>
      </p:sp>
      <p:graphicFrame>
        <p:nvGraphicFramePr>
          <p:cNvPr id="49155" name="Object 4"/>
          <p:cNvGraphicFramePr>
            <a:graphicFrameLocks noChangeAspect="1"/>
          </p:cNvGraphicFramePr>
          <p:nvPr>
            <p:extLst>
              <p:ext uri="{D42A27DB-BD31-4B8C-83A1-F6EECF244321}">
                <p14:modId xmlns:p14="http://schemas.microsoft.com/office/powerpoint/2010/main" val="526543074"/>
              </p:ext>
            </p:extLst>
          </p:nvPr>
        </p:nvGraphicFramePr>
        <p:xfrm>
          <a:off x="3505200" y="5588000"/>
          <a:ext cx="5638800" cy="1016000"/>
        </p:xfrm>
        <a:graphic>
          <a:graphicData uri="http://schemas.openxmlformats.org/presentationml/2006/ole">
            <mc:AlternateContent xmlns:mc="http://schemas.openxmlformats.org/markup-compatibility/2006">
              <mc:Choice xmlns:v="urn:schemas-microsoft-com:vml" Requires="v">
                <p:oleObj spid="_x0000_s49179" name="Document" r:id="rId4" imgW="5638592" imgH="1015963" progId="Word.Document.12">
                  <p:embed/>
                </p:oleObj>
              </mc:Choice>
              <mc:Fallback>
                <p:oleObj name="Document" r:id="rId4" imgW="5638592" imgH="1015963"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5200" y="5588000"/>
                        <a:ext cx="56388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a:t>And markets generally react positively to spin offs…</a:t>
            </a:r>
          </a:p>
        </p:txBody>
      </p:sp>
      <p:pic>
        <p:nvPicPr>
          <p:cNvPr id="4" name="Content Placeholder 3"/>
          <p:cNvPicPr>
            <a:picLocks noGrp="1" noChangeAspect="1"/>
          </p:cNvPicPr>
          <p:nvPr>
            <p:ph sz="quarter" idx="1"/>
          </p:nvPr>
        </p:nvPicPr>
        <p:blipFill>
          <a:blip r:embed="rId2"/>
          <a:stretch>
            <a:fillRect/>
          </a:stretch>
        </p:blipFill>
        <p:spPr>
          <a:xfrm>
            <a:off x="1946275" y="1981200"/>
            <a:ext cx="5486400" cy="3733800"/>
          </a:xfr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a:defRPr/>
            </a:pPr>
            <a:r>
              <a:rPr lang="en-US" dirty="0" smtClean="0">
                <a:solidFill>
                  <a:schemeClr val="tx1"/>
                </a:solidFill>
                <a:cs typeface="+mj-cs"/>
              </a:rPr>
              <a:t>2. Capital Structure/ Financing</a:t>
            </a:r>
            <a:endParaRPr lang="en-US" b="1" i="1" dirty="0" smtClean="0">
              <a:solidFill>
                <a:schemeClr val="tx1"/>
              </a:solidFill>
              <a:cs typeface="+mj-cs"/>
            </a:endParaRPr>
          </a:p>
        </p:txBody>
      </p:sp>
      <p:pic>
        <p:nvPicPr>
          <p:cNvPr id="4" name="Picture 8"/>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162413" y="1600200"/>
            <a:ext cx="7054124" cy="4495800"/>
          </a:xfr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Cost of capital as a tool for assessing the optimal mix</a:t>
            </a:r>
            <a:endParaRPr lang="en-US" dirty="0"/>
          </a:p>
        </p:txBody>
      </p:sp>
      <p:pic>
        <p:nvPicPr>
          <p:cNvPr id="4" name="Picture 1"/>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130675" y="1600200"/>
            <a:ext cx="7117599" cy="4495800"/>
          </a:xfrm>
          <a:solidFill>
            <a:srgbClr val="FFFFFF"/>
          </a:solid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Ways of adjusting financing mix</a:t>
            </a:r>
            <a:endParaRPr lang="en-US" dirty="0"/>
          </a:p>
        </p:txBody>
      </p:sp>
      <p:sp>
        <p:nvSpPr>
          <p:cNvPr id="3" name="Content Placeholder 2"/>
          <p:cNvSpPr>
            <a:spLocks noGrp="1"/>
          </p:cNvSpPr>
          <p:nvPr>
            <p:ph sz="quarter" idx="1"/>
          </p:nvPr>
        </p:nvSpPr>
        <p:spPr/>
        <p:txBody>
          <a:bodyPr>
            <a:normAutofit fontScale="85000" lnSpcReduction="20000"/>
          </a:bodyPr>
          <a:lstStyle/>
          <a:p>
            <a:r>
              <a:rPr lang="en-US" altLang="en-US" u="sng"/>
              <a:t>Marginal recapitalization</a:t>
            </a:r>
            <a:r>
              <a:rPr lang="en-US" altLang="en-US"/>
              <a:t>:  A firm that is under (over) levered can use a disproportionately high (low) debt ratio to fund new investments.</a:t>
            </a:r>
          </a:p>
          <a:p>
            <a:r>
              <a:rPr lang="en-US" altLang="en-US" u="sng"/>
              <a:t>Total recapitalization</a:t>
            </a:r>
            <a:r>
              <a:rPr lang="en-US" altLang="en-US"/>
              <a:t>: In a recapitalization, a firm changes its financial mix of debt and equity, without substantially altering its investments or asset holdings. If under levered, the firm can borrow money and buy back stock or do a debt for equity swap. If over levered, it can issue new equity to retire debt or offer its debt holders equity positions in the company.</a:t>
            </a:r>
          </a:p>
          <a:p>
            <a:r>
              <a:rPr lang="en-US" altLang="en-US" u="sng"/>
              <a:t>Leveraged acquisition</a:t>
            </a:r>
            <a:r>
              <a:rPr lang="en-US" altLang="en-US"/>
              <a:t>: If a firm is under levered and the existing management is too conservative and stubborn to change, there is an extreme alternative. An acquirer can borrow money, implicitly using the target firm’s debt capacity, and buy out the firm.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3. Dividend policy</a:t>
            </a:r>
            <a:endParaRPr lang="en-US" dirty="0"/>
          </a:p>
        </p:txBody>
      </p:sp>
      <p:pic>
        <p:nvPicPr>
          <p:cNvPr id="4" name="Content Placeholder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tretch>
            <a:fillRect/>
          </a:stretch>
        </p:blipFill>
        <p:spPr>
          <a:xfrm>
            <a:off x="1401950" y="1600200"/>
            <a:ext cx="6575049" cy="4495800"/>
          </a:xfrm>
          <a:solidFill>
            <a:srgbClr val="FFFFFF"/>
          </a:solidFill>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If you have too much cash…</a:t>
            </a:r>
          </a:p>
        </p:txBody>
      </p:sp>
      <p:graphicFrame>
        <p:nvGraphicFramePr>
          <p:cNvPr id="5"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4. Corporate Governance</a:t>
            </a:r>
            <a:endParaRPr lang="en-US" dirty="0"/>
          </a:p>
        </p:txBody>
      </p:sp>
      <p:sp>
        <p:nvSpPr>
          <p:cNvPr id="3" name="Content Placeholder 2"/>
          <p:cNvSpPr>
            <a:spLocks noGrp="1"/>
          </p:cNvSpPr>
          <p:nvPr>
            <p:ph sz="quarter" idx="1"/>
          </p:nvPr>
        </p:nvSpPr>
        <p:spPr/>
        <p:txBody>
          <a:bodyPr>
            <a:normAutofit fontScale="85000" lnSpcReduction="10000"/>
          </a:bodyPr>
          <a:lstStyle/>
          <a:p>
            <a:r>
              <a:rPr lang="en-US" altLang="en-US"/>
              <a:t>To value corporate governance, consider two estimates of value for the same firm:</a:t>
            </a:r>
          </a:p>
          <a:p>
            <a:pPr lvl="1"/>
            <a:r>
              <a:rPr lang="en-US" altLang="en-US"/>
              <a:t>In the first, you value the company run by the existing managers, warts and all, and call this the status quo value.</a:t>
            </a:r>
          </a:p>
          <a:p>
            <a:pPr lvl="1"/>
            <a:r>
              <a:rPr lang="en-US" altLang="en-US"/>
              <a:t> In the second, you value the company run by “optimal” management and term this the “optimal” value. </a:t>
            </a:r>
          </a:p>
          <a:p>
            <a:r>
              <a:rPr lang="en-US" altLang="en-US"/>
              <a:t>To the extent that there are at least some dimensions where the incumbent managers are falling short, the latter should be higher than the former. The price at which the stock will trade in a reasonably efficient market will be a weighted average of these two value:</a:t>
            </a:r>
          </a:p>
          <a:p>
            <a:pPr lvl="1"/>
            <a:r>
              <a:rPr lang="en-US" altLang="en-US"/>
              <a:t>Expected value = (Probability of no change in management) (Status quo value) + Probability of change in management) (Optimal value) </a:t>
            </a:r>
          </a:p>
          <a:p>
            <a:endParaRPr lang="en-US" alt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 Proxy contests</a:t>
            </a:r>
            <a:endParaRPr lang="en-US" dirty="0"/>
          </a:p>
        </p:txBody>
      </p:sp>
      <p:sp>
        <p:nvSpPr>
          <p:cNvPr id="3" name="Content Placeholder 2"/>
          <p:cNvSpPr>
            <a:spLocks noGrp="1"/>
          </p:cNvSpPr>
          <p:nvPr>
            <p:ph sz="quarter" idx="1"/>
          </p:nvPr>
        </p:nvSpPr>
        <p:spPr/>
        <p:txBody>
          <a:bodyPr>
            <a:normAutofit fontScale="77500" lnSpcReduction="20000"/>
          </a:bodyPr>
          <a:lstStyle/>
          <a:p>
            <a:r>
              <a:rPr lang="en-US" altLang="en-US"/>
              <a:t>At large publicly traded firms with widely dispersed stock ownership, annual meetings are lightly attended. For the most part, stockholders in these companies tend to stay away from meetings and incumbent managers usually get their votes by default, thus ensuring management approved boards. </a:t>
            </a:r>
          </a:p>
          <a:p>
            <a:r>
              <a:rPr lang="en-US" altLang="en-US"/>
              <a:t>Activist investors compete with incumbent managers for the proxies of individual investors, with the intent of getting their nominees for the board elected. While they may not always succeed at winning majority votes, they do put managers on notice that they are accountable to stockholders. </a:t>
            </a:r>
          </a:p>
          <a:p>
            <a:r>
              <a:rPr lang="en-US" altLang="en-US"/>
              <a:t>There is evidence that proxy contests occur more often in companies that are poorly run, and that they sometimes create significant changes in management policy and improvements in operating performance.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a:defRPr/>
            </a:pPr>
            <a:r>
              <a:rPr lang="en-US" dirty="0">
                <a:solidFill>
                  <a:schemeClr val="tx1"/>
                </a:solidFill>
                <a:cs typeface="+mj-cs"/>
              </a:rPr>
              <a:t>b</a:t>
            </a:r>
            <a:r>
              <a:rPr lang="en-US" dirty="0" smtClean="0">
                <a:solidFill>
                  <a:schemeClr val="tx1"/>
                </a:solidFill>
                <a:cs typeface="+mj-cs"/>
              </a:rPr>
              <a:t>. Change top management</a:t>
            </a:r>
            <a:endParaRPr lang="en-US" b="1" i="1" dirty="0" smtClean="0">
              <a:solidFill>
                <a:schemeClr val="tx1"/>
              </a:solidFill>
              <a:cs typeface="+mj-cs"/>
            </a:endParaRPr>
          </a:p>
        </p:txBody>
      </p:sp>
      <p:sp>
        <p:nvSpPr>
          <p:cNvPr id="39939" name="Rectangle 3"/>
          <p:cNvSpPr>
            <a:spLocks noGrp="1" noChangeArrowheads="1"/>
          </p:cNvSpPr>
          <p:nvPr>
            <p:ph sz="quarter" idx="1"/>
          </p:nvPr>
        </p:nvSpPr>
        <p:spPr/>
        <p:txBody>
          <a:bodyPr/>
          <a:lstStyle/>
          <a:p>
            <a:pPr>
              <a:buFont typeface="Monotype Sorts" charset="0"/>
              <a:buChar char=""/>
              <a:defRPr/>
            </a:pPr>
            <a:r>
              <a:rPr lang="en-US" smtClean="0">
                <a:cs typeface="+mn-cs"/>
              </a:rPr>
              <a:t>The overall empirical evidence suggests that changes in management are generally are viewed as good news.</a:t>
            </a:r>
          </a:p>
          <a:p>
            <a:pPr>
              <a:buFont typeface="Monotype Sorts" charset="0"/>
              <a:buChar char=""/>
              <a:defRPr/>
            </a:pPr>
            <a:endParaRPr lang="en-US" smtClean="0">
              <a:cs typeface="+mn-cs"/>
            </a:endParaRPr>
          </a:p>
        </p:txBody>
      </p:sp>
      <p:graphicFrame>
        <p:nvGraphicFramePr>
          <p:cNvPr id="58371" name="Object 4"/>
          <p:cNvGraphicFramePr>
            <a:graphicFrameLocks noChangeAspect="1"/>
          </p:cNvGraphicFramePr>
          <p:nvPr/>
        </p:nvGraphicFramePr>
        <p:xfrm>
          <a:off x="2133600" y="2514600"/>
          <a:ext cx="4775200" cy="3260725"/>
        </p:xfrm>
        <a:graphic>
          <a:graphicData uri="http://schemas.openxmlformats.org/presentationml/2006/ole">
            <mc:AlternateContent xmlns:mc="http://schemas.openxmlformats.org/markup-compatibility/2006">
              <mc:Choice xmlns:v="urn:schemas-microsoft-com:vml" Requires="v">
                <p:oleObj spid="_x0000_s58395" name="Document" r:id="rId4" imgW="4775200" imgH="3263900" progId="Word.Document.8">
                  <p:embed/>
                </p:oleObj>
              </mc:Choice>
              <mc:Fallback>
                <p:oleObj name="Document" r:id="rId4" imgW="4775200" imgH="3263900" progId="Word.Document.8">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2514600"/>
                        <a:ext cx="4775200" cy="326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fontScale="90000"/>
          </a:bodyPr>
          <a:lstStyle/>
          <a:p>
            <a:pPr>
              <a:defRPr/>
            </a:pPr>
            <a:r>
              <a:rPr lang="en-US" dirty="0">
                <a:solidFill>
                  <a:schemeClr val="tx1"/>
                </a:solidFill>
                <a:cs typeface="+mj-cs"/>
              </a:rPr>
              <a:t>c</a:t>
            </a:r>
            <a:r>
              <a:rPr lang="en-US" dirty="0" smtClean="0">
                <a:solidFill>
                  <a:schemeClr val="tx1"/>
                </a:solidFill>
                <a:cs typeface="+mj-cs"/>
              </a:rPr>
              <a:t>. The Effects of Hostile Acquisitions on the Target Firm</a:t>
            </a:r>
            <a:endParaRPr lang="en-US" b="1" i="1" dirty="0" smtClean="0">
              <a:solidFill>
                <a:schemeClr val="tx1"/>
              </a:solidFill>
              <a:cs typeface="+mj-cs"/>
            </a:endParaRPr>
          </a:p>
        </p:txBody>
      </p:sp>
      <p:sp>
        <p:nvSpPr>
          <p:cNvPr id="41987" name="Rectangle 3"/>
          <p:cNvSpPr>
            <a:spLocks noGrp="1" noChangeArrowheads="1"/>
          </p:cNvSpPr>
          <p:nvPr>
            <p:ph sz="quarter" idx="1"/>
          </p:nvPr>
        </p:nvSpPr>
        <p:spPr/>
        <p:txBody>
          <a:bodyPr/>
          <a:lstStyle/>
          <a:p>
            <a:pPr>
              <a:buFont typeface="Monotype Sorts" charset="0"/>
              <a:buChar char=""/>
              <a:defRPr/>
            </a:pPr>
            <a:r>
              <a:rPr lang="en-US" smtClean="0">
                <a:cs typeface="+mn-cs"/>
              </a:rPr>
              <a:t>Badly managed firms are much more likely to be targets of acquistions than well managed firms</a:t>
            </a:r>
            <a:br>
              <a:rPr lang="en-US" smtClean="0">
                <a:cs typeface="+mn-cs"/>
              </a:rPr>
            </a:br>
            <a:endParaRPr lang="en-US" smtClean="0">
              <a:cs typeface="+mn-cs"/>
            </a:endParaRPr>
          </a:p>
        </p:txBody>
      </p:sp>
      <p:pic>
        <p:nvPicPr>
          <p:cNvPr id="5939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2590800"/>
            <a:ext cx="54864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How do markets react?</a:t>
            </a:r>
            <a:endParaRPr lang="en-US" dirty="0"/>
          </a:p>
        </p:txBody>
      </p:sp>
      <p:pic>
        <p:nvPicPr>
          <p:cNvPr id="4" name="Content Placeholder 3"/>
          <p:cNvPicPr>
            <a:picLocks noGrp="1" noChangeAspect="1"/>
          </p:cNvPicPr>
          <p:nvPr>
            <p:ph sz="quarter" idx="1"/>
          </p:nvPr>
        </p:nvPicPr>
        <p:blipFill>
          <a:blip r:embed="rId2"/>
          <a:stretch>
            <a:fillRect/>
          </a:stretch>
        </p:blipFill>
        <p:spPr>
          <a:xfrm>
            <a:off x="1946275" y="1974850"/>
            <a:ext cx="5486400" cy="3746500"/>
          </a:xfr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What returns do activist investors make for themselves?</a:t>
            </a:r>
            <a:endParaRPr lang="en-US" dirty="0"/>
          </a:p>
        </p:txBody>
      </p:sp>
      <p:sp>
        <p:nvSpPr>
          <p:cNvPr id="3" name="Content Placeholder 2"/>
          <p:cNvSpPr>
            <a:spLocks noGrp="1"/>
          </p:cNvSpPr>
          <p:nvPr>
            <p:ph sz="quarter" idx="1"/>
          </p:nvPr>
        </p:nvSpPr>
        <p:spPr/>
        <p:txBody>
          <a:bodyPr>
            <a:normAutofit lnSpcReduction="10000"/>
          </a:bodyPr>
          <a:lstStyle/>
          <a:p>
            <a:r>
              <a:rPr lang="en-US" altLang="en-US" sz="1800" u="sng"/>
              <a:t>Overall returns: </a:t>
            </a:r>
            <a:r>
              <a:rPr lang="en-US" altLang="en-US" sz="1800"/>
              <a:t>Activist mutual funds seem to have had the lowest payoff to their activism, with little change accruing to the corporate governance, performance or stock prices of targeted firms. Activist hedge funds, on the other hand, seem to earn substantial excess returns, ranging from 7-8% on an annualized basis at the low end to 20% or more at the high end. Individual activists seem to fall somewhere in the middle, earning higher returns than institutions but lower returns than hedge funds.</a:t>
            </a:r>
          </a:p>
          <a:p>
            <a:r>
              <a:rPr lang="en-US" altLang="en-US" sz="1800" u="sng"/>
              <a:t>Volatility in returns</a:t>
            </a:r>
            <a:r>
              <a:rPr lang="en-US" altLang="en-US" sz="1800"/>
              <a:t>: While the average excess returns earned by hedge funds and individual activists is positive, there is substantial volatility  in these returns and the magnitude of the excess return is sensitive to the benchmark used and the risk adjustment process.</a:t>
            </a:r>
          </a:p>
          <a:p>
            <a:r>
              <a:rPr lang="en-US" altLang="en-US" sz="1800" u="sng"/>
              <a:t>Skewed distributions</a:t>
            </a:r>
            <a:r>
              <a:rPr lang="en-US" altLang="en-US" sz="1800"/>
              <a:t>: The average returns across activist investors obscures a key component, which is that the distribution is skewed with the most positive returns being delivered by the activist investors in the top quartile; the median activist investor may very well just break even, especially after accounting for the cost of activism.</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Can you make money following the activists?</a:t>
            </a:r>
            <a:endParaRPr lang="en-US" dirty="0"/>
          </a:p>
        </p:txBody>
      </p:sp>
      <p:sp>
        <p:nvSpPr>
          <p:cNvPr id="3" name="Content Placeholder 2"/>
          <p:cNvSpPr>
            <a:spLocks noGrp="1"/>
          </p:cNvSpPr>
          <p:nvPr>
            <p:ph sz="quarter" idx="1"/>
          </p:nvPr>
        </p:nvSpPr>
        <p:spPr/>
        <p:txBody>
          <a:bodyPr/>
          <a:lstStyle/>
          <a:p>
            <a:r>
              <a:rPr lang="en-US" altLang="en-US" sz="1800" u="sng"/>
              <a:t>Reactive strategy:</a:t>
            </a:r>
            <a:r>
              <a:rPr lang="en-US" altLang="en-US" sz="1800"/>
              <a:t> Since the bulk of the excess returns are earned in the days before the announcement of activism, there is little to be gained in the short term by investing in a stock, after it has been targeted by activist investors.  You may be able to improve your returns by following the right activists, looking for performance cues at the targeted companies and hoping for a hostile acquisiton windfall.  Overall, though, a strategy of following activist investors is likely to yield modest returns, at best, because you will be getting the scraps from the table. </a:t>
            </a:r>
          </a:p>
          <a:p>
            <a:r>
              <a:rPr lang="en-US" altLang="en-US" sz="1800" u="sng"/>
              <a:t>Proactive strategy:</a:t>
            </a:r>
            <a:r>
              <a:rPr lang="en-US" altLang="en-US" sz="1800"/>
              <a:t> There is an alternate strategy worth considering, that may offer higher returns, that also draws on activist investing. You can try to identify companies that are poorly managed and run, and thus most likely to be targeted by activist investors. In effect, you are screening firms for low returns on capital, low debt ratios and large cash balances, representing screens for potential value enhancement, and ageing CEOs, corporate scandals and/or shifts in voting rights operating as screens for the management change.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normAutofit fontScale="90000"/>
          </a:bodyPr>
          <a:lstStyle/>
          <a:p>
            <a:pPr>
              <a:defRPr/>
            </a:pPr>
            <a:r>
              <a:rPr lang="en-US" dirty="0" smtClean="0">
                <a:solidFill>
                  <a:schemeClr val="tx1"/>
                </a:solidFill>
                <a:cs typeface="+mj-cs"/>
              </a:rPr>
              <a:t>Determinants of Success at Activist Investing</a:t>
            </a:r>
          </a:p>
        </p:txBody>
      </p:sp>
      <p:sp>
        <p:nvSpPr>
          <p:cNvPr id="45059" name="Rectangle 3"/>
          <p:cNvSpPr>
            <a:spLocks noGrp="1" noChangeArrowheads="1"/>
          </p:cNvSpPr>
          <p:nvPr>
            <p:ph sz="quarter" idx="1"/>
          </p:nvPr>
        </p:nvSpPr>
        <p:spPr/>
        <p:txBody>
          <a:bodyPr>
            <a:normAutofit fontScale="77500" lnSpcReduction="20000"/>
          </a:bodyPr>
          <a:lstStyle/>
          <a:p>
            <a:pPr>
              <a:lnSpc>
                <a:spcPct val="90000"/>
              </a:lnSpc>
              <a:buFont typeface="Monotype Sorts" charset="0"/>
              <a:buNone/>
              <a:defRPr/>
            </a:pPr>
            <a:r>
              <a:rPr lang="en-US" dirty="0" smtClean="0">
                <a:cs typeface="+mn-cs"/>
              </a:rPr>
              <a:t>1. </a:t>
            </a:r>
            <a:r>
              <a:rPr lang="en-US" b="1" dirty="0" smtClean="0">
                <a:cs typeface="+mn-cs"/>
              </a:rPr>
              <a:t>Have lots of capital</a:t>
            </a:r>
            <a:r>
              <a:rPr lang="en-US" dirty="0" smtClean="0">
                <a:cs typeface="+mn-cs"/>
              </a:rPr>
              <a:t>: Since this strategy requires that you be able to put pressure on incumbent management, you have to be able to take significant stakes in the companies.</a:t>
            </a:r>
          </a:p>
          <a:p>
            <a:pPr>
              <a:lnSpc>
                <a:spcPct val="90000"/>
              </a:lnSpc>
              <a:buFont typeface="Monotype Sorts" charset="0"/>
              <a:buNone/>
              <a:defRPr/>
            </a:pPr>
            <a:r>
              <a:rPr lang="en-US" dirty="0" smtClean="0">
                <a:cs typeface="+mn-cs"/>
              </a:rPr>
              <a:t>2. </a:t>
            </a:r>
            <a:r>
              <a:rPr lang="en-US" b="1" dirty="0" smtClean="0">
                <a:cs typeface="+mn-cs"/>
              </a:rPr>
              <a:t>Know your company well</a:t>
            </a:r>
            <a:r>
              <a:rPr lang="en-US" dirty="0" smtClean="0">
                <a:cs typeface="+mn-cs"/>
              </a:rPr>
              <a:t>: Since this strategy is going to lead a smaller portfolio, you need to know much more about your companies than you would need to in a screening model.</a:t>
            </a:r>
          </a:p>
          <a:p>
            <a:pPr>
              <a:lnSpc>
                <a:spcPct val="90000"/>
              </a:lnSpc>
              <a:buFont typeface="Monotype Sorts" charset="0"/>
              <a:buNone/>
              <a:defRPr/>
            </a:pPr>
            <a:r>
              <a:rPr lang="en-US" dirty="0" smtClean="0">
                <a:cs typeface="+mn-cs"/>
              </a:rPr>
              <a:t>3. </a:t>
            </a:r>
            <a:r>
              <a:rPr lang="en-US" b="1" dirty="0" smtClean="0">
                <a:cs typeface="+mn-cs"/>
              </a:rPr>
              <a:t>Understand corporate finance</a:t>
            </a:r>
            <a:r>
              <a:rPr lang="en-US" dirty="0" smtClean="0">
                <a:cs typeface="+mn-cs"/>
              </a:rPr>
              <a:t>: You have to know enough corporate finance to understand not only that the company is doing badly (which will be reflected in the stock price) but what it is doing badly.</a:t>
            </a:r>
          </a:p>
          <a:p>
            <a:pPr>
              <a:lnSpc>
                <a:spcPct val="90000"/>
              </a:lnSpc>
              <a:buFont typeface="Monotype Sorts" charset="0"/>
              <a:buNone/>
              <a:defRPr/>
            </a:pPr>
            <a:r>
              <a:rPr lang="en-US" dirty="0" smtClean="0">
                <a:cs typeface="+mn-cs"/>
              </a:rPr>
              <a:t>4. </a:t>
            </a:r>
            <a:r>
              <a:rPr lang="en-US" b="1" dirty="0" smtClean="0">
                <a:cs typeface="+mn-cs"/>
              </a:rPr>
              <a:t>Be persistent</a:t>
            </a:r>
            <a:r>
              <a:rPr lang="en-US" dirty="0" smtClean="0">
                <a:cs typeface="+mn-cs"/>
              </a:rPr>
              <a:t>: Incumbent managers are unlikely to roll over and play dead just because you say so. They will fight (and fight dirty) to win. You have to be prepared to counter.</a:t>
            </a:r>
          </a:p>
          <a:p>
            <a:pPr>
              <a:lnSpc>
                <a:spcPct val="90000"/>
              </a:lnSpc>
              <a:buFont typeface="Monotype Sorts" charset="0"/>
              <a:buNone/>
              <a:defRPr/>
            </a:pPr>
            <a:r>
              <a:rPr lang="en-US" dirty="0" smtClean="0">
                <a:cs typeface="+mn-cs"/>
              </a:rPr>
              <a:t>5. </a:t>
            </a:r>
            <a:r>
              <a:rPr lang="en-US" b="1" dirty="0" smtClean="0">
                <a:cs typeface="+mn-cs"/>
              </a:rPr>
              <a:t>Do your homework</a:t>
            </a:r>
            <a:r>
              <a:rPr lang="en-US" dirty="0" smtClean="0">
                <a:cs typeface="+mn-cs"/>
              </a:rPr>
              <a:t>: You have to form coalitions with other investors and to organize to create the change you are pushing for.</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p:cNvSpPr>
            <a:spLocks noGrp="1"/>
          </p:cNvSpPr>
          <p:nvPr>
            <p:ph type="title"/>
          </p:nvPr>
        </p:nvSpPr>
        <p:spPr/>
        <p:txBody>
          <a:bodyPr>
            <a:normAutofit/>
          </a:bodyPr>
          <a:lstStyle/>
          <a:p>
            <a:pPr>
              <a:defRPr/>
            </a:pPr>
            <a:r>
              <a:rPr lang="en-US" dirty="0"/>
              <a:t>The three biggest </a:t>
            </a:r>
            <a:r>
              <a:rPr lang="en-US" dirty="0" err="1"/>
              <a:t>Rs</a:t>
            </a:r>
            <a:r>
              <a:rPr lang="en-US" dirty="0"/>
              <a:t> of </a:t>
            </a:r>
            <a:r>
              <a:rPr lang="en-US" dirty="0" smtClean="0"/>
              <a:t>“Value investing”</a:t>
            </a:r>
            <a:endParaRPr lang="en-US" dirty="0"/>
          </a:p>
        </p:txBody>
      </p:sp>
      <p:sp>
        <p:nvSpPr>
          <p:cNvPr id="7170" name="Content Placeholder 2"/>
          <p:cNvSpPr>
            <a:spLocks noGrp="1"/>
          </p:cNvSpPr>
          <p:nvPr>
            <p:ph sz="quarter" idx="1"/>
          </p:nvPr>
        </p:nvSpPr>
        <p:spPr/>
        <p:txBody>
          <a:bodyPr>
            <a:normAutofit fontScale="92500" lnSpcReduction="10000"/>
          </a:bodyPr>
          <a:lstStyle/>
          <a:p>
            <a:r>
              <a:rPr lang="en-US" altLang="en-US" sz="2400" u="sng" dirty="0"/>
              <a:t>Rigid</a:t>
            </a:r>
            <a:r>
              <a:rPr lang="en-US" altLang="en-US" sz="2400" dirty="0"/>
              <a:t>: The strategies that have come to characterize a great deal of value investing reveal an astonishing faith in accounting numbers </a:t>
            </a:r>
            <a:r>
              <a:rPr lang="en-US" altLang="en-US" sz="2400" dirty="0" smtClean="0"/>
              <a:t>(book value) and </a:t>
            </a:r>
            <a:r>
              <a:rPr lang="en-US" altLang="en-US" sz="2400" dirty="0"/>
              <a:t>an equally stunning lack of faith in markets getting anything right. </a:t>
            </a:r>
            <a:endParaRPr lang="en-US" altLang="en-US" sz="2400" dirty="0" smtClean="0"/>
          </a:p>
          <a:p>
            <a:r>
              <a:rPr lang="en-US" altLang="en-US" sz="2400" u="sng" dirty="0" smtClean="0"/>
              <a:t>Righteous</a:t>
            </a:r>
            <a:r>
              <a:rPr lang="en-US" altLang="en-US" sz="2400" dirty="0"/>
              <a:t>: Value investors have convinced themselves that they are better people than other investors. Index fund investors are viewed as “academic stooges”, growth investors are considered to be “dilettantes” and momentum investors are “lemmings”. Value investors consider themselves to be the grown ups in the investing game.</a:t>
            </a:r>
          </a:p>
          <a:p>
            <a:r>
              <a:rPr lang="en-US" altLang="en-US" sz="2400" u="sng" dirty="0"/>
              <a:t>Ritualistic</a:t>
            </a:r>
            <a:r>
              <a:rPr lang="en-US" altLang="en-US" sz="2400" dirty="0"/>
              <a:t>: </a:t>
            </a:r>
            <a:r>
              <a:rPr lang="en-US" altLang="en-US" sz="2400" dirty="0" smtClean="0"/>
              <a:t>The </a:t>
            </a:r>
            <a:r>
              <a:rPr lang="en-US" altLang="en-US" sz="2400" dirty="0"/>
              <a:t>rituals range from the benign (claim to have read “Security Analysis” by Ben Graham and every Berkshire Hathaway annual report) to the not-so-benign…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normAutofit/>
          </a:bodyPr>
          <a:lstStyle/>
          <a:p>
            <a:r>
              <a:rPr lang="en-US" altLang="en-US" dirty="0" smtClean="0"/>
              <a:t>Value Investing: Where’s the beef?</a:t>
            </a:r>
            <a:endParaRPr lang="en-US" altLang="en-US" dirty="0"/>
          </a:p>
        </p:txBody>
      </p:sp>
      <p:pic>
        <p:nvPicPr>
          <p:cNvPr id="22530"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933575" y="3136900"/>
            <a:ext cx="5511800" cy="1422400"/>
          </a:xfrm>
        </p:spPr>
      </p:pic>
      <p:sp>
        <p:nvSpPr>
          <p:cNvPr id="80899" name="TextBox 4"/>
          <p:cNvSpPr txBox="1">
            <a:spLocks noChangeArrowheads="1"/>
          </p:cNvSpPr>
          <p:nvPr/>
        </p:nvSpPr>
        <p:spPr bwMode="auto">
          <a:xfrm>
            <a:off x="2667000" y="2133600"/>
            <a:ext cx="4724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latin typeface="Helvetica" charset="0"/>
              </a:rPr>
              <a:t>Excess returns relative to appropriate index (based on capitalization and philosophy)</a:t>
            </a:r>
          </a:p>
        </p:txBody>
      </p:sp>
      <p:sp>
        <p:nvSpPr>
          <p:cNvPr id="80900" name="TextBox 5"/>
          <p:cNvSpPr txBox="1">
            <a:spLocks noChangeArrowheads="1"/>
          </p:cNvSpPr>
          <p:nvPr/>
        </p:nvSpPr>
        <p:spPr bwMode="auto">
          <a:xfrm>
            <a:off x="1752600" y="4876800"/>
            <a:ext cx="63246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latin typeface="Helvetica" charset="0"/>
              </a:rPr>
              <a:t>If value investing is the “best way to invest”, how do we explain the fact that active growth investors beat a passive growth index fund far more frequently and by far more than active value investors do, relative to a passive value fund?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smtClean="0"/>
              <a:t>Growth at a reasonable price</a:t>
            </a:r>
            <a:endParaRPr lang="en-US" dirty="0"/>
          </a:p>
        </p:txBody>
      </p:sp>
      <p:sp>
        <p:nvSpPr>
          <p:cNvPr id="3" name="Title 2"/>
          <p:cNvSpPr>
            <a:spLocks noGrp="1"/>
          </p:cNvSpPr>
          <p:nvPr>
            <p:ph type="title"/>
          </p:nvPr>
        </p:nvSpPr>
        <p:spPr/>
        <p:txBody>
          <a:bodyPr/>
          <a:lstStyle/>
          <a:p>
            <a:r>
              <a:rPr lang="en-US" dirty="0" smtClean="0"/>
              <a:t>Growth Investing</a:t>
            </a:r>
            <a:endParaRPr lang="en-US" dirty="0"/>
          </a:p>
        </p:txBody>
      </p:sp>
    </p:spTree>
    <p:extLst>
      <p:ext uri="{BB962C8B-B14F-4D97-AF65-F5344CB8AC3E}">
        <p14:creationId xmlns:p14="http://schemas.microsoft.com/office/powerpoint/2010/main" val="17207870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a:defRPr/>
            </a:pPr>
            <a:r>
              <a:rPr lang="en-US" dirty="0" smtClean="0">
                <a:cs typeface="+mj-cs"/>
              </a:rPr>
              <a:t>Who is a growth investor?</a:t>
            </a:r>
          </a:p>
        </p:txBody>
      </p:sp>
      <p:sp>
        <p:nvSpPr>
          <p:cNvPr id="51203" name="Rectangle 3"/>
          <p:cNvSpPr>
            <a:spLocks noGrp="1" noChangeArrowheads="1"/>
          </p:cNvSpPr>
          <p:nvPr>
            <p:ph type="body" idx="1"/>
          </p:nvPr>
        </p:nvSpPr>
        <p:spPr/>
        <p:txBody>
          <a:bodyPr/>
          <a:lstStyle/>
          <a:p>
            <a:r>
              <a:rPr lang="en-US" altLang="x-none" i="1"/>
              <a:t>The Conventional definition</a:t>
            </a:r>
            <a:r>
              <a:rPr lang="en-US" altLang="x-none"/>
              <a:t>: An investor who buys high price earnings ratio stocks or high price to book ratio stocks.</a:t>
            </a:r>
          </a:p>
          <a:p>
            <a:r>
              <a:rPr lang="en-US" altLang="x-none" i="1"/>
              <a:t>The Generic definition</a:t>
            </a:r>
            <a:r>
              <a:rPr lang="en-US" altLang="x-none"/>
              <a:t>: An investor who buys growth companies where the value of growth potential is being under estimated. In other words, both value and growth investors want to buy under valued stocks. The difference lies mostly in where they think they can find these bargains and what they view as their strengths.</a:t>
            </a:r>
          </a:p>
        </p:txBody>
      </p:sp>
    </p:spTree>
    <p:extLst>
      <p:ext uri="{BB962C8B-B14F-4D97-AF65-F5344CB8AC3E}">
        <p14:creationId xmlns:p14="http://schemas.microsoft.com/office/powerpoint/2010/main" val="15048411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a:defRPr/>
            </a:pPr>
            <a:r>
              <a:rPr lang="en-US" smtClean="0">
                <a:cs typeface="+mj-cs"/>
              </a:rPr>
              <a:t>The many faces of growth investing</a:t>
            </a:r>
          </a:p>
        </p:txBody>
      </p:sp>
      <p:sp>
        <p:nvSpPr>
          <p:cNvPr id="52227" name="Rectangle 3"/>
          <p:cNvSpPr>
            <a:spLocks noGrp="1" noChangeArrowheads="1"/>
          </p:cNvSpPr>
          <p:nvPr>
            <p:ph type="body" idx="1"/>
          </p:nvPr>
        </p:nvSpPr>
        <p:spPr/>
        <p:txBody>
          <a:bodyPr>
            <a:normAutofit fontScale="85000" lnSpcReduction="10000"/>
          </a:bodyPr>
          <a:lstStyle/>
          <a:p>
            <a:pPr>
              <a:lnSpc>
                <a:spcPct val="90000"/>
              </a:lnSpc>
              <a:buFont typeface="Monotype Sorts" charset="0"/>
              <a:buChar char=""/>
              <a:defRPr/>
            </a:pPr>
            <a:r>
              <a:rPr lang="en-US" i="1" smtClean="0">
                <a:cs typeface="+mn-cs"/>
              </a:rPr>
              <a:t>The Small Cap investor</a:t>
            </a:r>
            <a:r>
              <a:rPr lang="en-US" smtClean="0">
                <a:cs typeface="+mn-cs"/>
              </a:rPr>
              <a:t>: The simplest form of growth investing is to buy smaller companies in terms of market cap, expecting these companies to be both high growth companies and also expecting the market to under estimate the value of growth in these companies.</a:t>
            </a:r>
          </a:p>
          <a:p>
            <a:pPr>
              <a:lnSpc>
                <a:spcPct val="90000"/>
              </a:lnSpc>
              <a:buFont typeface="Monotype Sorts" charset="0"/>
              <a:buChar char=""/>
              <a:defRPr/>
            </a:pPr>
            <a:r>
              <a:rPr lang="en-US" i="1" smtClean="0">
                <a:cs typeface="+mn-cs"/>
              </a:rPr>
              <a:t>The IPO investor</a:t>
            </a:r>
            <a:r>
              <a:rPr lang="en-US" smtClean="0">
                <a:cs typeface="+mn-cs"/>
              </a:rPr>
              <a:t>: Presumably, stocks that make initial public offerings tend to be smaller, higher growth companies.</a:t>
            </a:r>
          </a:p>
          <a:p>
            <a:pPr>
              <a:lnSpc>
                <a:spcPct val="90000"/>
              </a:lnSpc>
              <a:buFont typeface="Monotype Sorts" charset="0"/>
              <a:buChar char=""/>
              <a:defRPr/>
            </a:pPr>
            <a:r>
              <a:rPr lang="en-US" i="1" smtClean="0">
                <a:cs typeface="+mn-cs"/>
              </a:rPr>
              <a:t>The Passive Screener</a:t>
            </a:r>
            <a:r>
              <a:rPr lang="en-US" smtClean="0">
                <a:cs typeface="+mn-cs"/>
              </a:rPr>
              <a:t>: Like the passive value screener, a growth screener can use screens - low PE ratios relative to expected growth, earnings momentum - to pick stocks.</a:t>
            </a:r>
          </a:p>
          <a:p>
            <a:pPr>
              <a:lnSpc>
                <a:spcPct val="90000"/>
              </a:lnSpc>
              <a:buFont typeface="Monotype Sorts" charset="0"/>
              <a:buChar char=""/>
              <a:defRPr/>
            </a:pPr>
            <a:r>
              <a:rPr lang="en-US" i="1" smtClean="0">
                <a:cs typeface="+mn-cs"/>
              </a:rPr>
              <a:t>The Activist Growth investor</a:t>
            </a:r>
            <a:r>
              <a:rPr lang="en-US" smtClean="0">
                <a:cs typeface="+mn-cs"/>
              </a:rPr>
              <a:t>: These investors take positions in young growth companies (even before they go public) and play an active role not only in how these companies are managed but in how and when to take them public.</a:t>
            </a:r>
          </a:p>
        </p:txBody>
      </p:sp>
    </p:spTree>
    <p:extLst>
      <p:ext uri="{BB962C8B-B14F-4D97-AF65-F5344CB8AC3E}">
        <p14:creationId xmlns:p14="http://schemas.microsoft.com/office/powerpoint/2010/main" val="13218300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a:defRPr/>
            </a:pPr>
            <a:r>
              <a:rPr lang="en-US" dirty="0" smtClean="0">
                <a:cs typeface="+mj-cs"/>
              </a:rPr>
              <a:t>I. Small Cap Investing</a:t>
            </a:r>
          </a:p>
        </p:txBody>
      </p:sp>
      <p:sp>
        <p:nvSpPr>
          <p:cNvPr id="15363" name="Rectangle 3"/>
          <p:cNvSpPr>
            <a:spLocks noGrp="1" noChangeArrowheads="1"/>
          </p:cNvSpPr>
          <p:nvPr>
            <p:ph type="body" idx="1"/>
          </p:nvPr>
        </p:nvSpPr>
        <p:spPr/>
        <p:txBody>
          <a:bodyPr/>
          <a:lstStyle/>
          <a:p>
            <a:pPr>
              <a:buFont typeface="Monotype Sorts" charset="0"/>
              <a:buChar char=""/>
              <a:defRPr/>
            </a:pPr>
            <a:r>
              <a:rPr lang="en-US" smtClean="0">
                <a:cs typeface="+mn-cs"/>
              </a:rPr>
              <a:t>One of the most widely used passive growth strategies is the strategy of investing in small-cap companies.  </a:t>
            </a:r>
          </a:p>
          <a:p>
            <a:pPr>
              <a:buFont typeface="Monotype Sorts" charset="0"/>
              <a:buChar char=""/>
              <a:defRPr/>
            </a:pPr>
            <a:r>
              <a:rPr lang="en-US" smtClean="0">
                <a:cs typeface="+mn-cs"/>
              </a:rPr>
              <a:t>There is substantial empirical evidence backing this strategy, though it is debatable whether the additional returns earned by this strategy are really excess returns.</a:t>
            </a:r>
          </a:p>
        </p:txBody>
      </p:sp>
    </p:spTree>
    <p:extLst>
      <p:ext uri="{BB962C8B-B14F-4D97-AF65-F5344CB8AC3E}">
        <p14:creationId xmlns:p14="http://schemas.microsoft.com/office/powerpoint/2010/main" val="2799944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a:defRPr/>
            </a:pPr>
            <a:r>
              <a:rPr lang="en-US" smtClean="0">
                <a:cs typeface="+mj-cs"/>
              </a:rPr>
              <a:t>The Small Firm Effect</a:t>
            </a:r>
          </a:p>
        </p:txBody>
      </p:sp>
      <p:pic>
        <p:nvPicPr>
          <p:cNvPr id="3" name="Content Placeholder 2"/>
          <p:cNvPicPr>
            <a:picLocks noGrp="1" noChangeAspect="1"/>
          </p:cNvPicPr>
          <p:nvPr>
            <p:ph idx="1"/>
          </p:nvPr>
        </p:nvPicPr>
        <p:blipFill>
          <a:blip r:embed="rId2"/>
          <a:srcRect l="-12951" r="-12951"/>
          <a:stretch>
            <a:fillRect/>
          </a:stretch>
        </p:blipFill>
        <p:spPr/>
      </p:pic>
    </p:spTree>
    <p:extLst>
      <p:ext uri="{BB962C8B-B14F-4D97-AF65-F5344CB8AC3E}">
        <p14:creationId xmlns:p14="http://schemas.microsoft.com/office/powerpoint/2010/main" val="7294623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defRPr/>
            </a:pPr>
            <a:r>
              <a:rPr lang="en-US" smtClean="0">
                <a:solidFill>
                  <a:schemeClr val="tx1"/>
                </a:solidFill>
                <a:cs typeface="+mj-cs"/>
              </a:rPr>
              <a:t>Small Firm Effect Over Time</a:t>
            </a: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1660994718"/>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92059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rmAutofit fontScale="90000"/>
          </a:bodyPr>
          <a:lstStyle/>
          <a:p>
            <a:pPr>
              <a:defRPr/>
            </a:pPr>
            <a:r>
              <a:rPr lang="en-US" dirty="0" smtClean="0">
                <a:solidFill>
                  <a:schemeClr val="tx1"/>
                </a:solidFill>
                <a:cs typeface="+mj-cs"/>
              </a:rPr>
              <a:t>And small cap stocks may not be riskier than large cap stocks</a:t>
            </a:r>
          </a:p>
        </p:txBody>
      </p:sp>
      <p:sp>
        <p:nvSpPr>
          <p:cNvPr id="35843" name="Rectangle 3"/>
          <p:cNvSpPr>
            <a:spLocks noGrp="1" noChangeArrowheads="1"/>
          </p:cNvSpPr>
          <p:nvPr>
            <p:ph type="body" idx="1"/>
          </p:nvPr>
        </p:nvSpPr>
        <p:spPr/>
        <p:txBody>
          <a:bodyPr/>
          <a:lstStyle/>
          <a:p>
            <a:pPr>
              <a:buFont typeface="Monotype Sorts" charset="0"/>
              <a:buChar char=""/>
              <a:defRPr/>
            </a:pPr>
            <a:r>
              <a:rPr lang="en-US" dirty="0" smtClean="0">
                <a:cs typeface="+mn-cs"/>
              </a:rPr>
              <a:t>While it is undeniable that the stock returns for individual small cap stocks are much more volatile than large market cap stocks, a portfolio of small cap stocks has a distribution that is similar to the distribution for a large cap portfolio.</a:t>
            </a:r>
          </a:p>
        </p:txBody>
      </p:sp>
      <p:graphicFrame>
        <p:nvGraphicFramePr>
          <p:cNvPr id="17411" name="Object 4"/>
          <p:cNvGraphicFramePr>
            <a:graphicFrameLocks noChangeAspect="1"/>
          </p:cNvGraphicFramePr>
          <p:nvPr>
            <p:extLst>
              <p:ext uri="{D42A27DB-BD31-4B8C-83A1-F6EECF244321}">
                <p14:modId xmlns:p14="http://schemas.microsoft.com/office/powerpoint/2010/main" val="1575567906"/>
              </p:ext>
            </p:extLst>
          </p:nvPr>
        </p:nvGraphicFramePr>
        <p:xfrm>
          <a:off x="2133600" y="4186331"/>
          <a:ext cx="4584700" cy="2263775"/>
        </p:xfrm>
        <a:graphic>
          <a:graphicData uri="http://schemas.openxmlformats.org/presentationml/2006/ole">
            <mc:AlternateContent xmlns:mc="http://schemas.openxmlformats.org/markup-compatibility/2006">
              <mc:Choice xmlns:v="urn:schemas-microsoft-com:vml" Requires="v">
                <p:oleObj spid="_x0000_s103434" name="Document" r:id="rId3" imgW="29409524" imgH="14501587" progId="Word.Document.8">
                  <p:embed/>
                </p:oleObj>
              </mc:Choice>
              <mc:Fallback>
                <p:oleObj name="Document" r:id="rId3" imgW="29409524" imgH="14501587"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4186331"/>
                        <a:ext cx="4584700" cy="226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129623810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cs typeface="+mj-cs"/>
              </a:rPr>
              <a:t>The Global Evidence</a:t>
            </a:r>
          </a:p>
        </p:txBody>
      </p:sp>
      <p:pic>
        <p:nvPicPr>
          <p:cNvPr id="4" name="Content Placeholder 3"/>
          <p:cNvPicPr>
            <a:picLocks noGrp="1" noChangeAspect="1"/>
          </p:cNvPicPr>
          <p:nvPr>
            <p:ph idx="1"/>
          </p:nvPr>
        </p:nvPicPr>
        <p:blipFill>
          <a:blip r:embed="rId2"/>
          <a:srcRect l="-12895" r="-12895"/>
          <a:stretch>
            <a:fillRect/>
          </a:stretch>
        </p:blipFill>
        <p:spPr/>
      </p:pic>
    </p:spTree>
    <p:extLst>
      <p:ext uri="{BB962C8B-B14F-4D97-AF65-F5344CB8AC3E}">
        <p14:creationId xmlns:p14="http://schemas.microsoft.com/office/powerpoint/2010/main" val="208306839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normAutofit fontScale="90000"/>
          </a:bodyPr>
          <a:lstStyle/>
          <a:p>
            <a:pPr>
              <a:defRPr/>
            </a:pPr>
            <a:r>
              <a:rPr lang="en-US" smtClean="0">
                <a:cs typeface="+mj-cs"/>
              </a:rPr>
              <a:t>Determinants of Success at Small Cap Investing</a:t>
            </a:r>
          </a:p>
        </p:txBody>
      </p:sp>
      <p:sp>
        <p:nvSpPr>
          <p:cNvPr id="65539" name="Rectangle 3"/>
          <p:cNvSpPr>
            <a:spLocks noGrp="1" noChangeArrowheads="1"/>
          </p:cNvSpPr>
          <p:nvPr>
            <p:ph type="body" idx="1"/>
          </p:nvPr>
        </p:nvSpPr>
        <p:spPr/>
        <p:txBody>
          <a:bodyPr>
            <a:normAutofit fontScale="92500" lnSpcReduction="20000"/>
          </a:bodyPr>
          <a:lstStyle/>
          <a:p>
            <a:pPr algn="just">
              <a:lnSpc>
                <a:spcPct val="90000"/>
              </a:lnSpc>
            </a:pPr>
            <a:r>
              <a:rPr lang="en-US" altLang="x-none"/>
              <a:t>The importance of </a:t>
            </a:r>
            <a:r>
              <a:rPr lang="en-US" altLang="x-none" u="sng"/>
              <a:t>discipline and diversification</a:t>
            </a:r>
            <a:r>
              <a:rPr lang="en-US" altLang="x-none"/>
              <a:t> become even greater, if you are a small cap investor. Since small cap stocks tend to be concentrated in a few sectors, you will need a much larger portfolio to be diversified with small cap stocks. In addition, diversification should also reduce the impact of estimation risk and some information risk.</a:t>
            </a:r>
          </a:p>
          <a:p>
            <a:pPr>
              <a:lnSpc>
                <a:spcPct val="90000"/>
              </a:lnSpc>
              <a:buFont typeface="Symbol" charset="2"/>
              <a:buChar char="·"/>
            </a:pPr>
            <a:r>
              <a:rPr lang="en-US" altLang="x-none"/>
              <a:t>When investing in small cap stocks, </a:t>
            </a:r>
            <a:r>
              <a:rPr lang="en-US" altLang="x-none" u="sng"/>
              <a:t>the responsibility for due diligence will often fall on your shoulders</a:t>
            </a:r>
            <a:r>
              <a:rPr lang="en-US" altLang="x-none"/>
              <a:t> as an investor, since there are often no analysts following the company. You may have to go beyond the financial statements and scour other sources (local newspapers, the firm</a:t>
            </a:r>
            <a:r>
              <a:rPr lang="ja-JP" altLang="en-US">
                <a:latin typeface="Arial" charset="0"/>
              </a:rPr>
              <a:t>’</a:t>
            </a:r>
            <a:r>
              <a:rPr lang="en-US" altLang="ja-JP"/>
              <a:t>s customers and competitors) to find relevant information about the company. </a:t>
            </a:r>
          </a:p>
          <a:p>
            <a:pPr>
              <a:lnSpc>
                <a:spcPct val="90000"/>
              </a:lnSpc>
              <a:buFont typeface="Symbol" charset="2"/>
              <a:buChar char="·"/>
            </a:pPr>
            <a:r>
              <a:rPr lang="en-US" altLang="x-none"/>
              <a:t>Have a </a:t>
            </a:r>
            <a:r>
              <a:rPr lang="en-US" altLang="x-none" u="sng"/>
              <a:t>long time horizon</a:t>
            </a:r>
            <a:r>
              <a:rPr lang="en-US" altLang="x-none"/>
              <a:t>.</a:t>
            </a:r>
          </a:p>
          <a:p>
            <a:pPr>
              <a:lnSpc>
                <a:spcPct val="90000"/>
              </a:lnSpc>
            </a:pPr>
            <a:endParaRPr lang="en-US" altLang="x-none"/>
          </a:p>
        </p:txBody>
      </p:sp>
    </p:spTree>
    <p:extLst>
      <p:ext uri="{BB962C8B-B14F-4D97-AF65-F5344CB8AC3E}">
        <p14:creationId xmlns:p14="http://schemas.microsoft.com/office/powerpoint/2010/main" val="17997155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a:defRPr/>
            </a:pPr>
            <a:r>
              <a:rPr lang="en-US" smtClean="0">
                <a:solidFill>
                  <a:schemeClr val="tx1"/>
                </a:solidFill>
                <a:cs typeface="+mj-cs"/>
              </a:rPr>
              <a:t>The importance of a long time horizon..</a:t>
            </a:r>
          </a:p>
        </p:txBody>
      </p:sp>
      <p:graphicFrame>
        <p:nvGraphicFramePr>
          <p:cNvPr id="19458" name="Object 3"/>
          <p:cNvGraphicFramePr>
            <a:graphicFrameLocks noGrp="1" noChangeAspect="1"/>
          </p:cNvGraphicFramePr>
          <p:nvPr>
            <p:ph type="body" idx="1"/>
          </p:nvPr>
        </p:nvGraphicFramePr>
        <p:xfrm>
          <a:off x="1952625" y="1828800"/>
          <a:ext cx="6134100" cy="4191000"/>
        </p:xfrm>
        <a:graphic>
          <a:graphicData uri="http://schemas.openxmlformats.org/presentationml/2006/ole">
            <mc:AlternateContent xmlns:mc="http://schemas.openxmlformats.org/markup-compatibility/2006">
              <mc:Choice xmlns:v="urn:schemas-microsoft-com:vml" Requires="v">
                <p:oleObj spid="_x0000_s105482" name="Document" r:id="rId3" imgW="5486400" imgH="3746500" progId="Word.Document.8">
                  <p:embed/>
                </p:oleObj>
              </mc:Choice>
              <mc:Fallback>
                <p:oleObj name="Document" r:id="rId3" imgW="5486400" imgH="3746500"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2625" y="1828800"/>
                        <a:ext cx="61341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51236657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a:defRPr/>
            </a:pPr>
            <a:r>
              <a:rPr lang="en-US" smtClean="0">
                <a:cs typeface="+mj-cs"/>
              </a:rPr>
              <a:t>II. Initial Public Offerings</a:t>
            </a:r>
          </a:p>
        </p:txBody>
      </p:sp>
      <p:pic>
        <p:nvPicPr>
          <p:cNvPr id="5" name="Content Placeholder 4"/>
          <p:cNvPicPr>
            <a:picLocks noGrp="1" noChangeAspect="1"/>
          </p:cNvPicPr>
          <p:nvPr>
            <p:ph idx="1"/>
          </p:nvPr>
        </p:nvPicPr>
        <p:blipFill>
          <a:blip r:embed="rId2"/>
          <a:srcRect l="-12951" r="-12951"/>
          <a:stretch>
            <a:fillRect/>
          </a:stretch>
        </p:blipFill>
        <p:spPr/>
      </p:pic>
    </p:spTree>
    <p:extLst>
      <p:ext uri="{BB962C8B-B14F-4D97-AF65-F5344CB8AC3E}">
        <p14:creationId xmlns:p14="http://schemas.microsoft.com/office/powerpoint/2010/main" val="185210137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ltLang="x-none"/>
              <a:t>More on IPO pricing…</a:t>
            </a:r>
          </a:p>
        </p:txBody>
      </p:sp>
      <p:sp>
        <p:nvSpPr>
          <p:cNvPr id="58371" name="Rectangle 3"/>
          <p:cNvSpPr>
            <a:spLocks noGrp="1" noChangeArrowheads="1"/>
          </p:cNvSpPr>
          <p:nvPr>
            <p:ph type="body" idx="1"/>
          </p:nvPr>
        </p:nvSpPr>
        <p:spPr/>
        <p:txBody>
          <a:bodyPr/>
          <a:lstStyle/>
          <a:p>
            <a:pPr algn="just">
              <a:buFont typeface="Symbol" charset="2"/>
              <a:buChar char="·"/>
            </a:pPr>
            <a:r>
              <a:rPr lang="en-US" altLang="x-none" dirty="0"/>
              <a:t>The average initial return is 15.8% across a sample of 13,308 initial public offerings. However, about 15% of all initial public offerings are over priced. </a:t>
            </a:r>
          </a:p>
          <a:p>
            <a:pPr algn="just">
              <a:buFont typeface="Symbol" charset="2"/>
              <a:buChar char="·"/>
            </a:pPr>
            <a:r>
              <a:rPr lang="en-US" altLang="x-none" dirty="0"/>
              <a:t>Initial public offerings where the offering price is revised upwards prior to the offering are more likely to be under priced than initial public offerings where the offering price is revised downwards. </a:t>
            </a:r>
          </a:p>
        </p:txBody>
      </p:sp>
      <p:graphicFrame>
        <p:nvGraphicFramePr>
          <p:cNvPr id="58396" name="Group 28"/>
          <p:cNvGraphicFramePr>
            <a:graphicFrameLocks noGrp="1"/>
          </p:cNvGraphicFramePr>
          <p:nvPr>
            <p:extLst>
              <p:ext uri="{D42A27DB-BD31-4B8C-83A1-F6EECF244321}">
                <p14:modId xmlns:p14="http://schemas.microsoft.com/office/powerpoint/2010/main" val="276371769"/>
              </p:ext>
            </p:extLst>
          </p:nvPr>
        </p:nvGraphicFramePr>
        <p:xfrm>
          <a:off x="1828800" y="4922574"/>
          <a:ext cx="5219700" cy="1554426"/>
        </p:xfrm>
        <a:graphic>
          <a:graphicData uri="http://schemas.openxmlformats.org/drawingml/2006/table">
            <a:tbl>
              <a:tblPr/>
              <a:tblGrid>
                <a:gridCol w="952500"/>
                <a:gridCol w="1117600"/>
                <a:gridCol w="1409700"/>
                <a:gridCol w="1739900"/>
              </a:tblGrid>
              <a:tr h="517525">
                <a:tc>
                  <a:txBody>
                    <a:bodyPr/>
                    <a:lstStyle>
                      <a:lvl1pPr>
                        <a:spcBef>
                          <a:spcPct val="20000"/>
                        </a:spcBef>
                        <a:buClr>
                          <a:schemeClr val="tx1"/>
                        </a:buClr>
                        <a:buSzPct val="75000"/>
                        <a:buFont typeface="Monotype Sorts" charset="2"/>
                        <a:defRPr>
                          <a:solidFill>
                            <a:schemeClr val="tx1"/>
                          </a:solidFill>
                          <a:latin typeface="Times" charset="0"/>
                          <a:ea typeface="ＭＳ Ｐゴシック" charset="-128"/>
                        </a:defRPr>
                      </a:lvl1pPr>
                      <a:lvl2pPr marL="742950" indent="-285750">
                        <a:spcBef>
                          <a:spcPct val="20000"/>
                        </a:spcBef>
                        <a:buClr>
                          <a:schemeClr val="tx1"/>
                        </a:buClr>
                        <a:buSzPct val="100000"/>
                        <a:defRPr sz="1600">
                          <a:solidFill>
                            <a:schemeClr val="tx1"/>
                          </a:solidFill>
                          <a:latin typeface="Times" charset="0"/>
                          <a:ea typeface="ＭＳ Ｐゴシック" charset="-128"/>
                        </a:defRPr>
                      </a:lvl2pPr>
                      <a:lvl3pPr marL="1143000" indent="-228600">
                        <a:spcBef>
                          <a:spcPct val="20000"/>
                        </a:spcBef>
                        <a:buClr>
                          <a:schemeClr val="tx1"/>
                        </a:buClr>
                        <a:buSzPct val="100000"/>
                        <a:defRPr sz="1400">
                          <a:solidFill>
                            <a:schemeClr val="tx1"/>
                          </a:solidFill>
                          <a:latin typeface="Times" charset="0"/>
                          <a:ea typeface="ＭＳ Ｐゴシック" charset="-128"/>
                        </a:defRPr>
                      </a:lvl3pPr>
                      <a:lvl4pPr marL="1600200" indent="-228600">
                        <a:spcBef>
                          <a:spcPct val="20000"/>
                        </a:spcBef>
                        <a:buClr>
                          <a:schemeClr val="tx1"/>
                        </a:buClr>
                        <a:buSzPct val="100000"/>
                        <a:defRPr sz="1400">
                          <a:solidFill>
                            <a:schemeClr val="tx1"/>
                          </a:solidFill>
                          <a:latin typeface="Times" charset="0"/>
                          <a:ea typeface="ＭＳ Ｐゴシック" charset="-128"/>
                        </a:defRPr>
                      </a:lvl4pPr>
                      <a:lvl5pPr marL="2057400" indent="-228600">
                        <a:spcBef>
                          <a:spcPct val="20000"/>
                        </a:spcBef>
                        <a:buClr>
                          <a:schemeClr val="tx1"/>
                        </a:buClr>
                        <a:buSzPct val="100000"/>
                        <a:defRPr sz="1000">
                          <a:solidFill>
                            <a:schemeClr val="tx1"/>
                          </a:solidFill>
                          <a:latin typeface="Times" charset="0"/>
                          <a:ea typeface="ＭＳ Ｐゴシック" charset="-128"/>
                        </a:defRPr>
                      </a:lvl5pPr>
                      <a:lvl6pPr marL="25146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6pPr>
                      <a:lvl7pPr marL="29718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7pPr>
                      <a:lvl8pPr marL="34290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8pPr>
                      <a:lvl9pPr marL="38862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9p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2"/>
                        <a:buNone/>
                        <a:tabLst/>
                      </a:pPr>
                      <a:r>
                        <a:rPr kumimoji="0" lang="en-US" altLang="x-none" sz="1400" b="0" i="1" u="none" strike="noStrike" cap="none" normalizeH="0" baseline="0">
                          <a:ln>
                            <a:noFill/>
                          </a:ln>
                          <a:solidFill>
                            <a:schemeClr val="tx1"/>
                          </a:solidFill>
                          <a:effectLst/>
                          <a:latin typeface="Times" charset="0"/>
                          <a:ea typeface="ＭＳ Ｐゴシック" charset="-128"/>
                        </a:rPr>
                        <a:t>Offering price</a:t>
                      </a:r>
                      <a:endParaRPr kumimoji="0" lang="en-US" altLang="x-none" sz="1400" b="0" i="0" u="none" strike="noStrike" cap="none" normalizeH="0" baseline="0">
                        <a:ln>
                          <a:noFill/>
                        </a:ln>
                        <a:solidFill>
                          <a:schemeClr val="tx1"/>
                        </a:solidFill>
                        <a:effectLst/>
                        <a:latin typeface="Times" charset="0"/>
                        <a:ea typeface="ＭＳ Ｐゴシック" charset="-128"/>
                      </a:endParaRPr>
                    </a:p>
                  </a:txBody>
                  <a:tcPr marT="45711" marB="4571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5000"/>
                        <a:buFont typeface="Monotype Sorts" charset="2"/>
                        <a:defRPr>
                          <a:solidFill>
                            <a:schemeClr val="tx1"/>
                          </a:solidFill>
                          <a:latin typeface="Times" charset="0"/>
                          <a:ea typeface="ＭＳ Ｐゴシック" charset="-128"/>
                        </a:defRPr>
                      </a:lvl1pPr>
                      <a:lvl2pPr marL="742950" indent="-285750">
                        <a:spcBef>
                          <a:spcPct val="20000"/>
                        </a:spcBef>
                        <a:buClr>
                          <a:schemeClr val="tx1"/>
                        </a:buClr>
                        <a:buSzPct val="100000"/>
                        <a:defRPr sz="1600">
                          <a:solidFill>
                            <a:schemeClr val="tx1"/>
                          </a:solidFill>
                          <a:latin typeface="Times" charset="0"/>
                          <a:ea typeface="ＭＳ Ｐゴシック" charset="-128"/>
                        </a:defRPr>
                      </a:lvl2pPr>
                      <a:lvl3pPr marL="1143000" indent="-228600">
                        <a:spcBef>
                          <a:spcPct val="20000"/>
                        </a:spcBef>
                        <a:buClr>
                          <a:schemeClr val="tx1"/>
                        </a:buClr>
                        <a:buSzPct val="100000"/>
                        <a:defRPr sz="1400">
                          <a:solidFill>
                            <a:schemeClr val="tx1"/>
                          </a:solidFill>
                          <a:latin typeface="Times" charset="0"/>
                          <a:ea typeface="ＭＳ Ｐゴシック" charset="-128"/>
                        </a:defRPr>
                      </a:lvl3pPr>
                      <a:lvl4pPr marL="1600200" indent="-228600">
                        <a:spcBef>
                          <a:spcPct val="20000"/>
                        </a:spcBef>
                        <a:buClr>
                          <a:schemeClr val="tx1"/>
                        </a:buClr>
                        <a:buSzPct val="100000"/>
                        <a:defRPr sz="1400">
                          <a:solidFill>
                            <a:schemeClr val="tx1"/>
                          </a:solidFill>
                          <a:latin typeface="Times" charset="0"/>
                          <a:ea typeface="ＭＳ Ｐゴシック" charset="-128"/>
                        </a:defRPr>
                      </a:lvl4pPr>
                      <a:lvl5pPr marL="2057400" indent="-228600">
                        <a:spcBef>
                          <a:spcPct val="20000"/>
                        </a:spcBef>
                        <a:buClr>
                          <a:schemeClr val="tx1"/>
                        </a:buClr>
                        <a:buSzPct val="100000"/>
                        <a:defRPr sz="1000">
                          <a:solidFill>
                            <a:schemeClr val="tx1"/>
                          </a:solidFill>
                          <a:latin typeface="Times" charset="0"/>
                          <a:ea typeface="ＭＳ Ｐゴシック" charset="-128"/>
                        </a:defRPr>
                      </a:lvl5pPr>
                      <a:lvl6pPr marL="25146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6pPr>
                      <a:lvl7pPr marL="29718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7pPr>
                      <a:lvl8pPr marL="34290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8pPr>
                      <a:lvl9pPr marL="38862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9pPr>
                    </a:lstStyle>
                    <a:p>
                      <a:pPr marL="0" marR="0" lvl="0" indent="0" algn="ctr" defTabSz="914400" rtl="0" eaLnBrk="0" fontAlgn="base" latinLnBrk="0" hangingPunct="0">
                        <a:lnSpc>
                          <a:spcPct val="100000"/>
                        </a:lnSpc>
                        <a:spcBef>
                          <a:spcPts val="1200"/>
                        </a:spcBef>
                        <a:spcAft>
                          <a:spcPct val="0"/>
                        </a:spcAft>
                        <a:buClr>
                          <a:schemeClr val="tx1"/>
                        </a:buClr>
                        <a:buSzPct val="75000"/>
                        <a:buFont typeface="Monotype Sorts" charset="2"/>
                        <a:buNone/>
                        <a:tabLst/>
                      </a:pPr>
                      <a:r>
                        <a:rPr kumimoji="0" lang="en-US" altLang="x-none" sz="1400" b="0" i="1" u="none" strike="noStrike" cap="none" normalizeH="0" baseline="0" dirty="0">
                          <a:ln>
                            <a:noFill/>
                          </a:ln>
                          <a:solidFill>
                            <a:schemeClr val="tx1"/>
                          </a:solidFill>
                          <a:effectLst/>
                          <a:latin typeface="Times" charset="0"/>
                          <a:ea typeface="ＭＳ Ｐゴシック" charset="-128"/>
                        </a:rPr>
                        <a:t>Number of IPOs</a:t>
                      </a:r>
                      <a:endParaRPr kumimoji="0" lang="en-US" altLang="x-none" sz="1400" b="0" i="0" u="none" strike="noStrike" cap="none" normalizeH="0" baseline="0" dirty="0">
                        <a:ln>
                          <a:noFill/>
                        </a:ln>
                        <a:solidFill>
                          <a:schemeClr val="tx1"/>
                        </a:solidFill>
                        <a:effectLst/>
                        <a:latin typeface="Times" charset="0"/>
                        <a:ea typeface="ＭＳ Ｐゴシック" charset="-128"/>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5000"/>
                        <a:buFont typeface="Monotype Sorts" charset="2"/>
                        <a:defRPr>
                          <a:solidFill>
                            <a:schemeClr val="tx1"/>
                          </a:solidFill>
                          <a:latin typeface="Times" charset="0"/>
                          <a:ea typeface="ＭＳ Ｐゴシック" charset="-128"/>
                        </a:defRPr>
                      </a:lvl1pPr>
                      <a:lvl2pPr marL="742950" indent="-285750">
                        <a:spcBef>
                          <a:spcPct val="20000"/>
                        </a:spcBef>
                        <a:buClr>
                          <a:schemeClr val="tx1"/>
                        </a:buClr>
                        <a:buSzPct val="100000"/>
                        <a:defRPr sz="1600">
                          <a:solidFill>
                            <a:schemeClr val="tx1"/>
                          </a:solidFill>
                          <a:latin typeface="Times" charset="0"/>
                          <a:ea typeface="ＭＳ Ｐゴシック" charset="-128"/>
                        </a:defRPr>
                      </a:lvl2pPr>
                      <a:lvl3pPr marL="1143000" indent="-228600">
                        <a:spcBef>
                          <a:spcPct val="20000"/>
                        </a:spcBef>
                        <a:buClr>
                          <a:schemeClr val="tx1"/>
                        </a:buClr>
                        <a:buSzPct val="100000"/>
                        <a:defRPr sz="1400">
                          <a:solidFill>
                            <a:schemeClr val="tx1"/>
                          </a:solidFill>
                          <a:latin typeface="Times" charset="0"/>
                          <a:ea typeface="ＭＳ Ｐゴシック" charset="-128"/>
                        </a:defRPr>
                      </a:lvl3pPr>
                      <a:lvl4pPr marL="1600200" indent="-228600">
                        <a:spcBef>
                          <a:spcPct val="20000"/>
                        </a:spcBef>
                        <a:buClr>
                          <a:schemeClr val="tx1"/>
                        </a:buClr>
                        <a:buSzPct val="100000"/>
                        <a:defRPr sz="1400">
                          <a:solidFill>
                            <a:schemeClr val="tx1"/>
                          </a:solidFill>
                          <a:latin typeface="Times" charset="0"/>
                          <a:ea typeface="ＭＳ Ｐゴシック" charset="-128"/>
                        </a:defRPr>
                      </a:lvl4pPr>
                      <a:lvl5pPr marL="2057400" indent="-228600">
                        <a:spcBef>
                          <a:spcPct val="20000"/>
                        </a:spcBef>
                        <a:buClr>
                          <a:schemeClr val="tx1"/>
                        </a:buClr>
                        <a:buSzPct val="100000"/>
                        <a:defRPr sz="1000">
                          <a:solidFill>
                            <a:schemeClr val="tx1"/>
                          </a:solidFill>
                          <a:latin typeface="Times" charset="0"/>
                          <a:ea typeface="ＭＳ Ｐゴシック" charset="-128"/>
                        </a:defRPr>
                      </a:lvl5pPr>
                      <a:lvl6pPr marL="25146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6pPr>
                      <a:lvl7pPr marL="29718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7pPr>
                      <a:lvl8pPr marL="34290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8pPr>
                      <a:lvl9pPr marL="38862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1"/>
                        </a:buClr>
                        <a:buSzPct val="75000"/>
                        <a:buFont typeface="Monotype Sorts" charset="2"/>
                        <a:buNone/>
                        <a:tabLst/>
                      </a:pPr>
                      <a:r>
                        <a:rPr kumimoji="0" lang="en-US" altLang="x-none" sz="1400" b="0" i="1" u="none" strike="noStrike" cap="none" normalizeH="0" baseline="0" dirty="0">
                          <a:ln>
                            <a:noFill/>
                          </a:ln>
                          <a:solidFill>
                            <a:schemeClr val="tx1"/>
                          </a:solidFill>
                          <a:effectLst/>
                          <a:latin typeface="Times" charset="0"/>
                          <a:ea typeface="ＭＳ Ｐゴシック" charset="-128"/>
                        </a:rPr>
                        <a:t>Average initial return</a:t>
                      </a:r>
                      <a:endParaRPr kumimoji="0" lang="en-US" altLang="x-none" sz="1400" b="0" i="0" u="none" strike="noStrike" cap="none" normalizeH="0" baseline="0" dirty="0">
                        <a:ln>
                          <a:noFill/>
                        </a:ln>
                        <a:solidFill>
                          <a:schemeClr val="tx1"/>
                        </a:solidFill>
                        <a:effectLst/>
                        <a:latin typeface="Times" charset="0"/>
                        <a:ea typeface="ＭＳ Ｐゴシック" charset="-128"/>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5000"/>
                        <a:buFont typeface="Monotype Sorts" charset="2"/>
                        <a:defRPr>
                          <a:solidFill>
                            <a:schemeClr val="tx1"/>
                          </a:solidFill>
                          <a:latin typeface="Times" charset="0"/>
                          <a:ea typeface="ＭＳ Ｐゴシック" charset="-128"/>
                        </a:defRPr>
                      </a:lvl1pPr>
                      <a:lvl2pPr marL="742950" indent="-285750">
                        <a:spcBef>
                          <a:spcPct val="20000"/>
                        </a:spcBef>
                        <a:buClr>
                          <a:schemeClr val="tx1"/>
                        </a:buClr>
                        <a:buSzPct val="100000"/>
                        <a:defRPr sz="1600">
                          <a:solidFill>
                            <a:schemeClr val="tx1"/>
                          </a:solidFill>
                          <a:latin typeface="Times" charset="0"/>
                          <a:ea typeface="ＭＳ Ｐゴシック" charset="-128"/>
                        </a:defRPr>
                      </a:lvl2pPr>
                      <a:lvl3pPr marL="1143000" indent="-228600">
                        <a:spcBef>
                          <a:spcPct val="20000"/>
                        </a:spcBef>
                        <a:buClr>
                          <a:schemeClr val="tx1"/>
                        </a:buClr>
                        <a:buSzPct val="100000"/>
                        <a:defRPr sz="1400">
                          <a:solidFill>
                            <a:schemeClr val="tx1"/>
                          </a:solidFill>
                          <a:latin typeface="Times" charset="0"/>
                          <a:ea typeface="ＭＳ Ｐゴシック" charset="-128"/>
                        </a:defRPr>
                      </a:lvl3pPr>
                      <a:lvl4pPr marL="1600200" indent="-228600">
                        <a:spcBef>
                          <a:spcPct val="20000"/>
                        </a:spcBef>
                        <a:buClr>
                          <a:schemeClr val="tx1"/>
                        </a:buClr>
                        <a:buSzPct val="100000"/>
                        <a:defRPr sz="1400">
                          <a:solidFill>
                            <a:schemeClr val="tx1"/>
                          </a:solidFill>
                          <a:latin typeface="Times" charset="0"/>
                          <a:ea typeface="ＭＳ Ｐゴシック" charset="-128"/>
                        </a:defRPr>
                      </a:lvl4pPr>
                      <a:lvl5pPr marL="2057400" indent="-228600">
                        <a:spcBef>
                          <a:spcPct val="20000"/>
                        </a:spcBef>
                        <a:buClr>
                          <a:schemeClr val="tx1"/>
                        </a:buClr>
                        <a:buSzPct val="100000"/>
                        <a:defRPr sz="1000">
                          <a:solidFill>
                            <a:schemeClr val="tx1"/>
                          </a:solidFill>
                          <a:latin typeface="Times" charset="0"/>
                          <a:ea typeface="ＭＳ Ｐゴシック" charset="-128"/>
                        </a:defRPr>
                      </a:lvl5pPr>
                      <a:lvl6pPr marL="25146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6pPr>
                      <a:lvl7pPr marL="29718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7pPr>
                      <a:lvl8pPr marL="34290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8pPr>
                      <a:lvl9pPr marL="38862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1"/>
                        </a:buClr>
                        <a:buSzPct val="75000"/>
                        <a:buFont typeface="Monotype Sorts" charset="2"/>
                        <a:buNone/>
                        <a:tabLst/>
                      </a:pPr>
                      <a:r>
                        <a:rPr kumimoji="0" lang="en-US" altLang="x-none" sz="1400" b="0" i="1" u="none" strike="noStrike" cap="none" normalizeH="0" baseline="0">
                          <a:ln>
                            <a:noFill/>
                          </a:ln>
                          <a:solidFill>
                            <a:schemeClr val="tx1"/>
                          </a:solidFill>
                          <a:effectLst/>
                          <a:latin typeface="Times" charset="0"/>
                          <a:ea typeface="ＭＳ Ｐゴシック" charset="-128"/>
                        </a:rPr>
                        <a:t>% of offerings underpriced</a:t>
                      </a:r>
                      <a:endParaRPr kumimoji="0" lang="en-US" altLang="x-none" sz="1400" b="0" i="0" u="none" strike="noStrike" cap="none" normalizeH="0" baseline="0">
                        <a:ln>
                          <a:noFill/>
                        </a:ln>
                        <a:solidFill>
                          <a:schemeClr val="tx1"/>
                        </a:solidFill>
                        <a:effectLst/>
                        <a:latin typeface="Times" charset="0"/>
                        <a:ea typeface="ＭＳ Ｐゴシック" charset="-128"/>
                      </a:endParaRPr>
                    </a:p>
                  </a:txBody>
                  <a:tcPr marT="45711" marB="4571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7525">
                <a:tc>
                  <a:txBody>
                    <a:bodyPr/>
                    <a:lstStyle>
                      <a:lvl1pPr>
                        <a:spcBef>
                          <a:spcPct val="20000"/>
                        </a:spcBef>
                        <a:buClr>
                          <a:schemeClr val="tx1"/>
                        </a:buClr>
                        <a:buSzPct val="75000"/>
                        <a:buFont typeface="Monotype Sorts" charset="2"/>
                        <a:defRPr>
                          <a:solidFill>
                            <a:schemeClr val="tx1"/>
                          </a:solidFill>
                          <a:latin typeface="Times" charset="0"/>
                          <a:ea typeface="ＭＳ Ｐゴシック" charset="-128"/>
                        </a:defRPr>
                      </a:lvl1pPr>
                      <a:lvl2pPr marL="742950" indent="-285750">
                        <a:spcBef>
                          <a:spcPct val="20000"/>
                        </a:spcBef>
                        <a:buClr>
                          <a:schemeClr val="tx1"/>
                        </a:buClr>
                        <a:buSzPct val="100000"/>
                        <a:defRPr sz="1600">
                          <a:solidFill>
                            <a:schemeClr val="tx1"/>
                          </a:solidFill>
                          <a:latin typeface="Times" charset="0"/>
                          <a:ea typeface="ＭＳ Ｐゴシック" charset="-128"/>
                        </a:defRPr>
                      </a:lvl2pPr>
                      <a:lvl3pPr marL="1143000" indent="-228600">
                        <a:spcBef>
                          <a:spcPct val="20000"/>
                        </a:spcBef>
                        <a:buClr>
                          <a:schemeClr val="tx1"/>
                        </a:buClr>
                        <a:buSzPct val="100000"/>
                        <a:defRPr sz="1400">
                          <a:solidFill>
                            <a:schemeClr val="tx1"/>
                          </a:solidFill>
                          <a:latin typeface="Times" charset="0"/>
                          <a:ea typeface="ＭＳ Ｐゴシック" charset="-128"/>
                        </a:defRPr>
                      </a:lvl3pPr>
                      <a:lvl4pPr marL="1600200" indent="-228600">
                        <a:spcBef>
                          <a:spcPct val="20000"/>
                        </a:spcBef>
                        <a:buClr>
                          <a:schemeClr val="tx1"/>
                        </a:buClr>
                        <a:buSzPct val="100000"/>
                        <a:defRPr sz="1400">
                          <a:solidFill>
                            <a:schemeClr val="tx1"/>
                          </a:solidFill>
                          <a:latin typeface="Times" charset="0"/>
                          <a:ea typeface="ＭＳ Ｐゴシック" charset="-128"/>
                        </a:defRPr>
                      </a:lvl4pPr>
                      <a:lvl5pPr marL="2057400" indent="-228600">
                        <a:spcBef>
                          <a:spcPct val="20000"/>
                        </a:spcBef>
                        <a:buClr>
                          <a:schemeClr val="tx1"/>
                        </a:buClr>
                        <a:buSzPct val="100000"/>
                        <a:defRPr sz="1000">
                          <a:solidFill>
                            <a:schemeClr val="tx1"/>
                          </a:solidFill>
                          <a:latin typeface="Times" charset="0"/>
                          <a:ea typeface="ＭＳ Ｐゴシック" charset="-128"/>
                        </a:defRPr>
                      </a:lvl5pPr>
                      <a:lvl6pPr marL="25146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6pPr>
                      <a:lvl7pPr marL="29718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7pPr>
                      <a:lvl8pPr marL="34290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8pPr>
                      <a:lvl9pPr marL="38862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9p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2"/>
                        <a:buNone/>
                        <a:tabLst/>
                      </a:pPr>
                      <a:r>
                        <a:rPr kumimoji="0" lang="en-US" altLang="x-none" sz="1400" b="0" i="0" u="none" strike="noStrike" cap="none" normalizeH="0" baseline="0">
                          <a:ln>
                            <a:noFill/>
                          </a:ln>
                          <a:solidFill>
                            <a:schemeClr val="tx1"/>
                          </a:solidFill>
                          <a:effectLst/>
                          <a:latin typeface="Times" charset="0"/>
                          <a:ea typeface="ＭＳ Ｐゴシック" charset="-128"/>
                        </a:rPr>
                        <a:t>Revised down</a:t>
                      </a:r>
                    </a:p>
                  </a:txBody>
                  <a:tcPr marT="45711" marB="4571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5000"/>
                        <a:buFont typeface="Monotype Sorts" charset="2"/>
                        <a:defRPr>
                          <a:solidFill>
                            <a:schemeClr val="tx1"/>
                          </a:solidFill>
                          <a:latin typeface="Times" charset="0"/>
                          <a:ea typeface="ＭＳ Ｐゴシック" charset="-128"/>
                        </a:defRPr>
                      </a:lvl1pPr>
                      <a:lvl2pPr marL="742950" indent="-285750">
                        <a:spcBef>
                          <a:spcPct val="20000"/>
                        </a:spcBef>
                        <a:buClr>
                          <a:schemeClr val="tx1"/>
                        </a:buClr>
                        <a:buSzPct val="100000"/>
                        <a:defRPr sz="1600">
                          <a:solidFill>
                            <a:schemeClr val="tx1"/>
                          </a:solidFill>
                          <a:latin typeface="Times" charset="0"/>
                          <a:ea typeface="ＭＳ Ｐゴシック" charset="-128"/>
                        </a:defRPr>
                      </a:lvl2pPr>
                      <a:lvl3pPr marL="1143000" indent="-228600">
                        <a:spcBef>
                          <a:spcPct val="20000"/>
                        </a:spcBef>
                        <a:buClr>
                          <a:schemeClr val="tx1"/>
                        </a:buClr>
                        <a:buSzPct val="100000"/>
                        <a:defRPr sz="1400">
                          <a:solidFill>
                            <a:schemeClr val="tx1"/>
                          </a:solidFill>
                          <a:latin typeface="Times" charset="0"/>
                          <a:ea typeface="ＭＳ Ｐゴシック" charset="-128"/>
                        </a:defRPr>
                      </a:lvl3pPr>
                      <a:lvl4pPr marL="1600200" indent="-228600">
                        <a:spcBef>
                          <a:spcPct val="20000"/>
                        </a:spcBef>
                        <a:buClr>
                          <a:schemeClr val="tx1"/>
                        </a:buClr>
                        <a:buSzPct val="100000"/>
                        <a:defRPr sz="1400">
                          <a:solidFill>
                            <a:schemeClr val="tx1"/>
                          </a:solidFill>
                          <a:latin typeface="Times" charset="0"/>
                          <a:ea typeface="ＭＳ Ｐゴシック" charset="-128"/>
                        </a:defRPr>
                      </a:lvl4pPr>
                      <a:lvl5pPr marL="2057400" indent="-228600">
                        <a:spcBef>
                          <a:spcPct val="20000"/>
                        </a:spcBef>
                        <a:buClr>
                          <a:schemeClr val="tx1"/>
                        </a:buClr>
                        <a:buSzPct val="100000"/>
                        <a:defRPr sz="1000">
                          <a:solidFill>
                            <a:schemeClr val="tx1"/>
                          </a:solidFill>
                          <a:latin typeface="Times" charset="0"/>
                          <a:ea typeface="ＭＳ Ｐゴシック" charset="-128"/>
                        </a:defRPr>
                      </a:lvl5pPr>
                      <a:lvl6pPr marL="25146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6pPr>
                      <a:lvl7pPr marL="29718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7pPr>
                      <a:lvl8pPr marL="34290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8pPr>
                      <a:lvl9pPr marL="38862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1"/>
                        </a:buClr>
                        <a:buSzPct val="75000"/>
                        <a:buFont typeface="Monotype Sorts" charset="2"/>
                        <a:buNone/>
                        <a:tabLst/>
                      </a:pPr>
                      <a:r>
                        <a:rPr kumimoji="0" lang="en-US" altLang="x-none" sz="1400" b="0" i="0" u="none" strike="noStrike" cap="none" normalizeH="0" baseline="0">
                          <a:ln>
                            <a:noFill/>
                          </a:ln>
                          <a:solidFill>
                            <a:schemeClr val="tx1"/>
                          </a:solidFill>
                          <a:effectLst/>
                          <a:latin typeface="Times" charset="0"/>
                          <a:ea typeface="ＭＳ Ｐゴシック" charset="-128"/>
                        </a:rPr>
                        <a:t>708</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5000"/>
                        <a:buFont typeface="Monotype Sorts" charset="2"/>
                        <a:defRPr>
                          <a:solidFill>
                            <a:schemeClr val="tx1"/>
                          </a:solidFill>
                          <a:latin typeface="Times" charset="0"/>
                          <a:ea typeface="ＭＳ Ｐゴシック" charset="-128"/>
                        </a:defRPr>
                      </a:lvl1pPr>
                      <a:lvl2pPr marL="742950" indent="-285750">
                        <a:spcBef>
                          <a:spcPct val="20000"/>
                        </a:spcBef>
                        <a:buClr>
                          <a:schemeClr val="tx1"/>
                        </a:buClr>
                        <a:buSzPct val="100000"/>
                        <a:defRPr sz="1600">
                          <a:solidFill>
                            <a:schemeClr val="tx1"/>
                          </a:solidFill>
                          <a:latin typeface="Times" charset="0"/>
                          <a:ea typeface="ＭＳ Ｐゴシック" charset="-128"/>
                        </a:defRPr>
                      </a:lvl2pPr>
                      <a:lvl3pPr marL="1143000" indent="-228600">
                        <a:spcBef>
                          <a:spcPct val="20000"/>
                        </a:spcBef>
                        <a:buClr>
                          <a:schemeClr val="tx1"/>
                        </a:buClr>
                        <a:buSzPct val="100000"/>
                        <a:defRPr sz="1400">
                          <a:solidFill>
                            <a:schemeClr val="tx1"/>
                          </a:solidFill>
                          <a:latin typeface="Times" charset="0"/>
                          <a:ea typeface="ＭＳ Ｐゴシック" charset="-128"/>
                        </a:defRPr>
                      </a:lvl3pPr>
                      <a:lvl4pPr marL="1600200" indent="-228600">
                        <a:spcBef>
                          <a:spcPct val="20000"/>
                        </a:spcBef>
                        <a:buClr>
                          <a:schemeClr val="tx1"/>
                        </a:buClr>
                        <a:buSzPct val="100000"/>
                        <a:defRPr sz="1400">
                          <a:solidFill>
                            <a:schemeClr val="tx1"/>
                          </a:solidFill>
                          <a:latin typeface="Times" charset="0"/>
                          <a:ea typeface="ＭＳ Ｐゴシック" charset="-128"/>
                        </a:defRPr>
                      </a:lvl4pPr>
                      <a:lvl5pPr marL="2057400" indent="-228600">
                        <a:spcBef>
                          <a:spcPct val="20000"/>
                        </a:spcBef>
                        <a:buClr>
                          <a:schemeClr val="tx1"/>
                        </a:buClr>
                        <a:buSzPct val="100000"/>
                        <a:defRPr sz="1000">
                          <a:solidFill>
                            <a:schemeClr val="tx1"/>
                          </a:solidFill>
                          <a:latin typeface="Times" charset="0"/>
                          <a:ea typeface="ＭＳ Ｐゴシック" charset="-128"/>
                        </a:defRPr>
                      </a:lvl5pPr>
                      <a:lvl6pPr marL="25146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6pPr>
                      <a:lvl7pPr marL="29718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7pPr>
                      <a:lvl8pPr marL="34290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8pPr>
                      <a:lvl9pPr marL="38862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1"/>
                        </a:buClr>
                        <a:buSzPct val="75000"/>
                        <a:buFont typeface="Monotype Sorts" charset="2"/>
                        <a:buNone/>
                        <a:tabLst/>
                      </a:pPr>
                      <a:r>
                        <a:rPr kumimoji="0" lang="en-US" altLang="x-none" sz="1400" b="0" i="0" u="none" strike="noStrike" cap="none" normalizeH="0" baseline="0">
                          <a:ln>
                            <a:noFill/>
                          </a:ln>
                          <a:solidFill>
                            <a:schemeClr val="tx1"/>
                          </a:solidFill>
                          <a:effectLst/>
                          <a:latin typeface="Times" charset="0"/>
                          <a:ea typeface="ＭＳ Ｐゴシック" charset="-128"/>
                        </a:rPr>
                        <a:t>3.54%</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5000"/>
                        <a:buFont typeface="Monotype Sorts" charset="2"/>
                        <a:defRPr>
                          <a:solidFill>
                            <a:schemeClr val="tx1"/>
                          </a:solidFill>
                          <a:latin typeface="Times" charset="0"/>
                          <a:ea typeface="ＭＳ Ｐゴシック" charset="-128"/>
                        </a:defRPr>
                      </a:lvl1pPr>
                      <a:lvl2pPr marL="742950" indent="-285750">
                        <a:spcBef>
                          <a:spcPct val="20000"/>
                        </a:spcBef>
                        <a:buClr>
                          <a:schemeClr val="tx1"/>
                        </a:buClr>
                        <a:buSzPct val="100000"/>
                        <a:defRPr sz="1600">
                          <a:solidFill>
                            <a:schemeClr val="tx1"/>
                          </a:solidFill>
                          <a:latin typeface="Times" charset="0"/>
                          <a:ea typeface="ＭＳ Ｐゴシック" charset="-128"/>
                        </a:defRPr>
                      </a:lvl2pPr>
                      <a:lvl3pPr marL="1143000" indent="-228600">
                        <a:spcBef>
                          <a:spcPct val="20000"/>
                        </a:spcBef>
                        <a:buClr>
                          <a:schemeClr val="tx1"/>
                        </a:buClr>
                        <a:buSzPct val="100000"/>
                        <a:defRPr sz="1400">
                          <a:solidFill>
                            <a:schemeClr val="tx1"/>
                          </a:solidFill>
                          <a:latin typeface="Times" charset="0"/>
                          <a:ea typeface="ＭＳ Ｐゴシック" charset="-128"/>
                        </a:defRPr>
                      </a:lvl3pPr>
                      <a:lvl4pPr marL="1600200" indent="-228600">
                        <a:spcBef>
                          <a:spcPct val="20000"/>
                        </a:spcBef>
                        <a:buClr>
                          <a:schemeClr val="tx1"/>
                        </a:buClr>
                        <a:buSzPct val="100000"/>
                        <a:defRPr sz="1400">
                          <a:solidFill>
                            <a:schemeClr val="tx1"/>
                          </a:solidFill>
                          <a:latin typeface="Times" charset="0"/>
                          <a:ea typeface="ＭＳ Ｐゴシック" charset="-128"/>
                        </a:defRPr>
                      </a:lvl4pPr>
                      <a:lvl5pPr marL="2057400" indent="-228600">
                        <a:spcBef>
                          <a:spcPct val="20000"/>
                        </a:spcBef>
                        <a:buClr>
                          <a:schemeClr val="tx1"/>
                        </a:buClr>
                        <a:buSzPct val="100000"/>
                        <a:defRPr sz="1000">
                          <a:solidFill>
                            <a:schemeClr val="tx1"/>
                          </a:solidFill>
                          <a:latin typeface="Times" charset="0"/>
                          <a:ea typeface="ＭＳ Ｐゴシック" charset="-128"/>
                        </a:defRPr>
                      </a:lvl5pPr>
                      <a:lvl6pPr marL="25146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6pPr>
                      <a:lvl7pPr marL="29718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7pPr>
                      <a:lvl8pPr marL="34290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8pPr>
                      <a:lvl9pPr marL="38862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1"/>
                        </a:buClr>
                        <a:buSzPct val="75000"/>
                        <a:buFont typeface="Monotype Sorts" charset="2"/>
                        <a:buNone/>
                        <a:tabLst/>
                      </a:pPr>
                      <a:r>
                        <a:rPr kumimoji="0" lang="en-US" altLang="x-none" sz="1400" b="0" i="0" u="none" strike="noStrike" cap="none" normalizeH="0" baseline="0">
                          <a:ln>
                            <a:noFill/>
                          </a:ln>
                          <a:solidFill>
                            <a:schemeClr val="tx1"/>
                          </a:solidFill>
                          <a:effectLst/>
                          <a:latin typeface="Times" charset="0"/>
                          <a:ea typeface="ＭＳ Ｐゴシック" charset="-128"/>
                        </a:rPr>
                        <a:t>53%</a:t>
                      </a:r>
                    </a:p>
                  </a:txBody>
                  <a:tcPr marT="45711" marB="4571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7525">
                <a:tc>
                  <a:txBody>
                    <a:bodyPr/>
                    <a:lstStyle>
                      <a:lvl1pPr>
                        <a:spcBef>
                          <a:spcPct val="20000"/>
                        </a:spcBef>
                        <a:buClr>
                          <a:schemeClr val="tx1"/>
                        </a:buClr>
                        <a:buSzPct val="75000"/>
                        <a:buFont typeface="Monotype Sorts" charset="2"/>
                        <a:defRPr>
                          <a:solidFill>
                            <a:schemeClr val="tx1"/>
                          </a:solidFill>
                          <a:latin typeface="Times" charset="0"/>
                          <a:ea typeface="ＭＳ Ｐゴシック" charset="-128"/>
                        </a:defRPr>
                      </a:lvl1pPr>
                      <a:lvl2pPr marL="742950" indent="-285750">
                        <a:spcBef>
                          <a:spcPct val="20000"/>
                        </a:spcBef>
                        <a:buClr>
                          <a:schemeClr val="tx1"/>
                        </a:buClr>
                        <a:buSzPct val="100000"/>
                        <a:defRPr sz="1600">
                          <a:solidFill>
                            <a:schemeClr val="tx1"/>
                          </a:solidFill>
                          <a:latin typeface="Times" charset="0"/>
                          <a:ea typeface="ＭＳ Ｐゴシック" charset="-128"/>
                        </a:defRPr>
                      </a:lvl2pPr>
                      <a:lvl3pPr marL="1143000" indent="-228600">
                        <a:spcBef>
                          <a:spcPct val="20000"/>
                        </a:spcBef>
                        <a:buClr>
                          <a:schemeClr val="tx1"/>
                        </a:buClr>
                        <a:buSzPct val="100000"/>
                        <a:defRPr sz="1400">
                          <a:solidFill>
                            <a:schemeClr val="tx1"/>
                          </a:solidFill>
                          <a:latin typeface="Times" charset="0"/>
                          <a:ea typeface="ＭＳ Ｐゴシック" charset="-128"/>
                        </a:defRPr>
                      </a:lvl3pPr>
                      <a:lvl4pPr marL="1600200" indent="-228600">
                        <a:spcBef>
                          <a:spcPct val="20000"/>
                        </a:spcBef>
                        <a:buClr>
                          <a:schemeClr val="tx1"/>
                        </a:buClr>
                        <a:buSzPct val="100000"/>
                        <a:defRPr sz="1400">
                          <a:solidFill>
                            <a:schemeClr val="tx1"/>
                          </a:solidFill>
                          <a:latin typeface="Times" charset="0"/>
                          <a:ea typeface="ＭＳ Ｐゴシック" charset="-128"/>
                        </a:defRPr>
                      </a:lvl4pPr>
                      <a:lvl5pPr marL="2057400" indent="-228600">
                        <a:spcBef>
                          <a:spcPct val="20000"/>
                        </a:spcBef>
                        <a:buClr>
                          <a:schemeClr val="tx1"/>
                        </a:buClr>
                        <a:buSzPct val="100000"/>
                        <a:defRPr sz="1000">
                          <a:solidFill>
                            <a:schemeClr val="tx1"/>
                          </a:solidFill>
                          <a:latin typeface="Times" charset="0"/>
                          <a:ea typeface="ＭＳ Ｐゴシック" charset="-128"/>
                        </a:defRPr>
                      </a:lvl5pPr>
                      <a:lvl6pPr marL="25146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6pPr>
                      <a:lvl7pPr marL="29718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7pPr>
                      <a:lvl8pPr marL="34290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8pPr>
                      <a:lvl9pPr marL="38862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9p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2"/>
                        <a:buNone/>
                        <a:tabLst/>
                      </a:pPr>
                      <a:r>
                        <a:rPr kumimoji="0" lang="en-US" altLang="x-none" sz="1400" b="0" i="0" u="none" strike="noStrike" cap="none" normalizeH="0" baseline="0">
                          <a:ln>
                            <a:noFill/>
                          </a:ln>
                          <a:solidFill>
                            <a:schemeClr val="tx1"/>
                          </a:solidFill>
                          <a:effectLst/>
                          <a:latin typeface="Times" charset="0"/>
                          <a:ea typeface="ＭＳ Ｐゴシック" charset="-128"/>
                        </a:rPr>
                        <a:t>Revised up</a:t>
                      </a:r>
                    </a:p>
                  </a:txBody>
                  <a:tcPr marT="45711" marB="4571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5000"/>
                        <a:buFont typeface="Monotype Sorts" charset="2"/>
                        <a:defRPr>
                          <a:solidFill>
                            <a:schemeClr val="tx1"/>
                          </a:solidFill>
                          <a:latin typeface="Times" charset="0"/>
                          <a:ea typeface="ＭＳ Ｐゴシック" charset="-128"/>
                        </a:defRPr>
                      </a:lvl1pPr>
                      <a:lvl2pPr marL="742950" indent="-285750">
                        <a:spcBef>
                          <a:spcPct val="20000"/>
                        </a:spcBef>
                        <a:buClr>
                          <a:schemeClr val="tx1"/>
                        </a:buClr>
                        <a:buSzPct val="100000"/>
                        <a:defRPr sz="1600">
                          <a:solidFill>
                            <a:schemeClr val="tx1"/>
                          </a:solidFill>
                          <a:latin typeface="Times" charset="0"/>
                          <a:ea typeface="ＭＳ Ｐゴシック" charset="-128"/>
                        </a:defRPr>
                      </a:lvl2pPr>
                      <a:lvl3pPr marL="1143000" indent="-228600">
                        <a:spcBef>
                          <a:spcPct val="20000"/>
                        </a:spcBef>
                        <a:buClr>
                          <a:schemeClr val="tx1"/>
                        </a:buClr>
                        <a:buSzPct val="100000"/>
                        <a:defRPr sz="1400">
                          <a:solidFill>
                            <a:schemeClr val="tx1"/>
                          </a:solidFill>
                          <a:latin typeface="Times" charset="0"/>
                          <a:ea typeface="ＭＳ Ｐゴシック" charset="-128"/>
                        </a:defRPr>
                      </a:lvl3pPr>
                      <a:lvl4pPr marL="1600200" indent="-228600">
                        <a:spcBef>
                          <a:spcPct val="20000"/>
                        </a:spcBef>
                        <a:buClr>
                          <a:schemeClr val="tx1"/>
                        </a:buClr>
                        <a:buSzPct val="100000"/>
                        <a:defRPr sz="1400">
                          <a:solidFill>
                            <a:schemeClr val="tx1"/>
                          </a:solidFill>
                          <a:latin typeface="Times" charset="0"/>
                          <a:ea typeface="ＭＳ Ｐゴシック" charset="-128"/>
                        </a:defRPr>
                      </a:lvl4pPr>
                      <a:lvl5pPr marL="2057400" indent="-228600">
                        <a:spcBef>
                          <a:spcPct val="20000"/>
                        </a:spcBef>
                        <a:buClr>
                          <a:schemeClr val="tx1"/>
                        </a:buClr>
                        <a:buSzPct val="100000"/>
                        <a:defRPr sz="1000">
                          <a:solidFill>
                            <a:schemeClr val="tx1"/>
                          </a:solidFill>
                          <a:latin typeface="Times" charset="0"/>
                          <a:ea typeface="ＭＳ Ｐゴシック" charset="-128"/>
                        </a:defRPr>
                      </a:lvl5pPr>
                      <a:lvl6pPr marL="25146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6pPr>
                      <a:lvl7pPr marL="29718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7pPr>
                      <a:lvl8pPr marL="34290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8pPr>
                      <a:lvl9pPr marL="38862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1"/>
                        </a:buClr>
                        <a:buSzPct val="75000"/>
                        <a:buFont typeface="Monotype Sorts" charset="2"/>
                        <a:buNone/>
                        <a:tabLst/>
                      </a:pPr>
                      <a:r>
                        <a:rPr kumimoji="0" lang="en-US" altLang="x-none" sz="1400" b="0" i="0" u="none" strike="noStrike" cap="none" normalizeH="0" baseline="0">
                          <a:ln>
                            <a:noFill/>
                          </a:ln>
                          <a:solidFill>
                            <a:schemeClr val="tx1"/>
                          </a:solidFill>
                          <a:effectLst/>
                          <a:latin typeface="Times" charset="0"/>
                          <a:ea typeface="ＭＳ Ｐゴシック" charset="-128"/>
                        </a:rPr>
                        <a:t>642</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5000"/>
                        <a:buFont typeface="Monotype Sorts" charset="2"/>
                        <a:defRPr>
                          <a:solidFill>
                            <a:schemeClr val="tx1"/>
                          </a:solidFill>
                          <a:latin typeface="Times" charset="0"/>
                          <a:ea typeface="ＭＳ Ｐゴシック" charset="-128"/>
                        </a:defRPr>
                      </a:lvl1pPr>
                      <a:lvl2pPr marL="742950" indent="-285750">
                        <a:spcBef>
                          <a:spcPct val="20000"/>
                        </a:spcBef>
                        <a:buClr>
                          <a:schemeClr val="tx1"/>
                        </a:buClr>
                        <a:buSzPct val="100000"/>
                        <a:defRPr sz="1600">
                          <a:solidFill>
                            <a:schemeClr val="tx1"/>
                          </a:solidFill>
                          <a:latin typeface="Times" charset="0"/>
                          <a:ea typeface="ＭＳ Ｐゴシック" charset="-128"/>
                        </a:defRPr>
                      </a:lvl2pPr>
                      <a:lvl3pPr marL="1143000" indent="-228600">
                        <a:spcBef>
                          <a:spcPct val="20000"/>
                        </a:spcBef>
                        <a:buClr>
                          <a:schemeClr val="tx1"/>
                        </a:buClr>
                        <a:buSzPct val="100000"/>
                        <a:defRPr sz="1400">
                          <a:solidFill>
                            <a:schemeClr val="tx1"/>
                          </a:solidFill>
                          <a:latin typeface="Times" charset="0"/>
                          <a:ea typeface="ＭＳ Ｐゴシック" charset="-128"/>
                        </a:defRPr>
                      </a:lvl3pPr>
                      <a:lvl4pPr marL="1600200" indent="-228600">
                        <a:spcBef>
                          <a:spcPct val="20000"/>
                        </a:spcBef>
                        <a:buClr>
                          <a:schemeClr val="tx1"/>
                        </a:buClr>
                        <a:buSzPct val="100000"/>
                        <a:defRPr sz="1400">
                          <a:solidFill>
                            <a:schemeClr val="tx1"/>
                          </a:solidFill>
                          <a:latin typeface="Times" charset="0"/>
                          <a:ea typeface="ＭＳ Ｐゴシック" charset="-128"/>
                        </a:defRPr>
                      </a:lvl4pPr>
                      <a:lvl5pPr marL="2057400" indent="-228600">
                        <a:spcBef>
                          <a:spcPct val="20000"/>
                        </a:spcBef>
                        <a:buClr>
                          <a:schemeClr val="tx1"/>
                        </a:buClr>
                        <a:buSzPct val="100000"/>
                        <a:defRPr sz="1000">
                          <a:solidFill>
                            <a:schemeClr val="tx1"/>
                          </a:solidFill>
                          <a:latin typeface="Times" charset="0"/>
                          <a:ea typeface="ＭＳ Ｐゴシック" charset="-128"/>
                        </a:defRPr>
                      </a:lvl5pPr>
                      <a:lvl6pPr marL="25146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6pPr>
                      <a:lvl7pPr marL="29718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7pPr>
                      <a:lvl8pPr marL="34290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8pPr>
                      <a:lvl9pPr marL="38862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1"/>
                        </a:buClr>
                        <a:buSzPct val="75000"/>
                        <a:buFont typeface="Monotype Sorts" charset="2"/>
                        <a:buNone/>
                        <a:tabLst/>
                      </a:pPr>
                      <a:r>
                        <a:rPr kumimoji="0" lang="en-US" altLang="x-none" sz="1400" b="0" i="0" u="none" strike="noStrike" cap="none" normalizeH="0" baseline="0" dirty="0">
                          <a:ln>
                            <a:noFill/>
                          </a:ln>
                          <a:solidFill>
                            <a:schemeClr val="tx1"/>
                          </a:solidFill>
                          <a:effectLst/>
                          <a:latin typeface="Times" charset="0"/>
                          <a:ea typeface="ＭＳ Ｐゴシック" charset="-128"/>
                        </a:rPr>
                        <a:t>30.22%</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5000"/>
                        <a:buFont typeface="Monotype Sorts" charset="2"/>
                        <a:defRPr>
                          <a:solidFill>
                            <a:schemeClr val="tx1"/>
                          </a:solidFill>
                          <a:latin typeface="Times" charset="0"/>
                          <a:ea typeface="ＭＳ Ｐゴシック" charset="-128"/>
                        </a:defRPr>
                      </a:lvl1pPr>
                      <a:lvl2pPr marL="742950" indent="-285750">
                        <a:spcBef>
                          <a:spcPct val="20000"/>
                        </a:spcBef>
                        <a:buClr>
                          <a:schemeClr val="tx1"/>
                        </a:buClr>
                        <a:buSzPct val="100000"/>
                        <a:defRPr sz="1600">
                          <a:solidFill>
                            <a:schemeClr val="tx1"/>
                          </a:solidFill>
                          <a:latin typeface="Times" charset="0"/>
                          <a:ea typeface="ＭＳ Ｐゴシック" charset="-128"/>
                        </a:defRPr>
                      </a:lvl2pPr>
                      <a:lvl3pPr marL="1143000" indent="-228600">
                        <a:spcBef>
                          <a:spcPct val="20000"/>
                        </a:spcBef>
                        <a:buClr>
                          <a:schemeClr val="tx1"/>
                        </a:buClr>
                        <a:buSzPct val="100000"/>
                        <a:defRPr sz="1400">
                          <a:solidFill>
                            <a:schemeClr val="tx1"/>
                          </a:solidFill>
                          <a:latin typeface="Times" charset="0"/>
                          <a:ea typeface="ＭＳ Ｐゴシック" charset="-128"/>
                        </a:defRPr>
                      </a:lvl3pPr>
                      <a:lvl4pPr marL="1600200" indent="-228600">
                        <a:spcBef>
                          <a:spcPct val="20000"/>
                        </a:spcBef>
                        <a:buClr>
                          <a:schemeClr val="tx1"/>
                        </a:buClr>
                        <a:buSzPct val="100000"/>
                        <a:defRPr sz="1400">
                          <a:solidFill>
                            <a:schemeClr val="tx1"/>
                          </a:solidFill>
                          <a:latin typeface="Times" charset="0"/>
                          <a:ea typeface="ＭＳ Ｐゴシック" charset="-128"/>
                        </a:defRPr>
                      </a:lvl4pPr>
                      <a:lvl5pPr marL="2057400" indent="-228600">
                        <a:spcBef>
                          <a:spcPct val="20000"/>
                        </a:spcBef>
                        <a:buClr>
                          <a:schemeClr val="tx1"/>
                        </a:buClr>
                        <a:buSzPct val="100000"/>
                        <a:defRPr sz="1000">
                          <a:solidFill>
                            <a:schemeClr val="tx1"/>
                          </a:solidFill>
                          <a:latin typeface="Times" charset="0"/>
                          <a:ea typeface="ＭＳ Ｐゴシック" charset="-128"/>
                        </a:defRPr>
                      </a:lvl5pPr>
                      <a:lvl6pPr marL="25146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6pPr>
                      <a:lvl7pPr marL="29718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7pPr>
                      <a:lvl8pPr marL="34290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8pPr>
                      <a:lvl9pPr marL="3886200" indent="-228600" eaLnBrk="0" fontAlgn="base" hangingPunct="0">
                        <a:spcBef>
                          <a:spcPct val="20000"/>
                        </a:spcBef>
                        <a:spcAft>
                          <a:spcPct val="0"/>
                        </a:spcAft>
                        <a:buClr>
                          <a:schemeClr val="tx1"/>
                        </a:buClr>
                        <a:buSzPct val="100000"/>
                        <a:defRPr sz="1000">
                          <a:solidFill>
                            <a:schemeClr val="tx1"/>
                          </a:solidFill>
                          <a:latin typeface="Times"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1"/>
                        </a:buClr>
                        <a:buSzPct val="75000"/>
                        <a:buFont typeface="Monotype Sorts" charset="2"/>
                        <a:buNone/>
                        <a:tabLst/>
                      </a:pPr>
                      <a:r>
                        <a:rPr kumimoji="0" lang="en-US" altLang="x-none" sz="1400" b="0" i="0" u="none" strike="noStrike" cap="none" normalizeH="0" baseline="0" dirty="0">
                          <a:ln>
                            <a:noFill/>
                          </a:ln>
                          <a:solidFill>
                            <a:schemeClr val="tx1"/>
                          </a:solidFill>
                          <a:effectLst/>
                          <a:latin typeface="Times" charset="0"/>
                          <a:ea typeface="ＭＳ Ｐゴシック" charset="-128"/>
                        </a:rPr>
                        <a:t>95%</a:t>
                      </a:r>
                    </a:p>
                  </a:txBody>
                  <a:tcPr marT="45711" marB="4571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9227913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cs typeface="+mj-cs"/>
              </a:rPr>
              <a:t>IPO underpricing in Europe..</a:t>
            </a:r>
          </a:p>
        </p:txBody>
      </p:sp>
      <p:pic>
        <p:nvPicPr>
          <p:cNvPr id="4" name="Content Placeholder 3"/>
          <p:cNvPicPr>
            <a:picLocks noGrp="1" noChangeAspect="1"/>
          </p:cNvPicPr>
          <p:nvPr>
            <p:ph idx="1"/>
          </p:nvPr>
        </p:nvPicPr>
        <p:blipFill>
          <a:blip r:embed="rId2"/>
          <a:srcRect l="-3958" r="-3958"/>
          <a:stretch>
            <a:fillRect/>
          </a:stretch>
        </p:blipFill>
        <p:spPr/>
      </p:pic>
    </p:spTree>
    <p:extLst>
      <p:ext uri="{BB962C8B-B14F-4D97-AF65-F5344CB8AC3E}">
        <p14:creationId xmlns:p14="http://schemas.microsoft.com/office/powerpoint/2010/main" val="3700495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a:defRPr/>
            </a:pPr>
            <a:r>
              <a:rPr lang="en-US" smtClean="0">
                <a:cs typeface="+mj-cs"/>
              </a:rPr>
              <a:t>What happens after the IPO?</a:t>
            </a:r>
          </a:p>
        </p:txBody>
      </p:sp>
      <p:pic>
        <p:nvPicPr>
          <p:cNvPr id="3" name="Content Placeholder 2"/>
          <p:cNvPicPr>
            <a:picLocks noGrp="1" noChangeAspect="1"/>
          </p:cNvPicPr>
          <p:nvPr>
            <p:ph idx="1"/>
          </p:nvPr>
        </p:nvPicPr>
        <p:blipFill>
          <a:blip r:embed="rId2"/>
          <a:srcRect l="-13166" r="-13166"/>
          <a:stretch>
            <a:fillRect/>
          </a:stretch>
        </p:blipFill>
        <p:spPr/>
      </p:pic>
    </p:spTree>
    <p:extLst>
      <p:ext uri="{BB962C8B-B14F-4D97-AF65-F5344CB8AC3E}">
        <p14:creationId xmlns:p14="http://schemas.microsoft.com/office/powerpoint/2010/main" val="31085103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a:defRPr/>
            </a:pPr>
            <a:r>
              <a:rPr lang="en-US" smtClean="0">
                <a:cs typeface="+mj-cs"/>
              </a:rPr>
              <a:t>The IPO Cycle</a:t>
            </a:r>
          </a:p>
        </p:txBody>
      </p:sp>
      <p:pic>
        <p:nvPicPr>
          <p:cNvPr id="3" name="Content Placeholder 2"/>
          <p:cNvPicPr>
            <a:picLocks noGrp="1" noChangeAspect="1"/>
          </p:cNvPicPr>
          <p:nvPr>
            <p:ph idx="1"/>
          </p:nvPr>
        </p:nvPicPr>
        <p:blipFill>
          <a:blip r:embed="rId2"/>
          <a:srcRect l="-12951" r="-12951"/>
          <a:stretch>
            <a:fillRect/>
          </a:stretch>
        </p:blipFill>
        <p:spPr/>
      </p:pic>
    </p:spTree>
    <p:extLst>
      <p:ext uri="{BB962C8B-B14F-4D97-AF65-F5344CB8AC3E}">
        <p14:creationId xmlns:p14="http://schemas.microsoft.com/office/powerpoint/2010/main" val="179306532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a:defRPr/>
            </a:pPr>
            <a:r>
              <a:rPr lang="en-US" smtClean="0">
                <a:cs typeface="+mj-cs"/>
              </a:rPr>
              <a:t>Determinants of Success at IPO investing</a:t>
            </a:r>
          </a:p>
        </p:txBody>
      </p:sp>
      <p:sp>
        <p:nvSpPr>
          <p:cNvPr id="64515" name="Rectangle 3"/>
          <p:cNvSpPr>
            <a:spLocks noGrp="1" noChangeArrowheads="1"/>
          </p:cNvSpPr>
          <p:nvPr>
            <p:ph type="body" idx="1"/>
          </p:nvPr>
        </p:nvSpPr>
        <p:spPr/>
        <p:txBody>
          <a:bodyPr>
            <a:normAutofit fontScale="92500" lnSpcReduction="20000"/>
          </a:bodyPr>
          <a:lstStyle/>
          <a:p>
            <a:pPr algn="just">
              <a:lnSpc>
                <a:spcPct val="90000"/>
              </a:lnSpc>
              <a:buFont typeface="Monotype Sorts" charset="0"/>
              <a:buNone/>
              <a:defRPr/>
            </a:pPr>
            <a:r>
              <a:rPr lang="en-US" smtClean="0">
                <a:latin typeface="Symbol" charset="0"/>
                <a:cs typeface="Times New Roman" charset="0"/>
                <a:sym typeface="Symbol" charset="0"/>
              </a:rPr>
              <a:t>	</a:t>
            </a:r>
            <a:r>
              <a:rPr lang="en-US" u="sng" smtClean="0">
                <a:cs typeface="+mn-cs"/>
              </a:rPr>
              <a:t>Have the valuation skills</a:t>
            </a:r>
            <a:r>
              <a:rPr lang="en-US" smtClean="0">
                <a:cs typeface="+mn-cs"/>
              </a:rPr>
              <a:t> to value companies with limited information and considerable uncertainty about the future, so as to be able to identify the companies that are under or over priced.</a:t>
            </a:r>
          </a:p>
          <a:p>
            <a:pPr>
              <a:lnSpc>
                <a:spcPct val="90000"/>
              </a:lnSpc>
              <a:buFont typeface="Monotype Sorts" charset="0"/>
              <a:buNone/>
              <a:defRPr/>
            </a:pPr>
            <a:r>
              <a:rPr lang="en-US" smtClean="0">
                <a:latin typeface="Symbol" charset="0"/>
                <a:cs typeface="Times New Roman" charset="0"/>
                <a:sym typeface="Symbol" charset="0"/>
              </a:rPr>
              <a:t>	</a:t>
            </a:r>
            <a:r>
              <a:rPr lang="en-US" smtClean="0">
                <a:cs typeface="+mn-cs"/>
              </a:rPr>
              <a:t>Since this is a short term strategy, often involving getting the shares at the offering price and flipping the shares on the offering date, you will have to </a:t>
            </a:r>
            <a:r>
              <a:rPr lang="en-US" u="sng" smtClean="0">
                <a:cs typeface="+mn-cs"/>
              </a:rPr>
              <a:t>gauge the market mood and demand for each offering</a:t>
            </a:r>
            <a:r>
              <a:rPr lang="en-US" smtClean="0">
                <a:cs typeface="+mn-cs"/>
              </a:rPr>
              <a:t>, in addition to assessing its value.  In other words, a shift in market mood can leave you with a large allotment of over-priced shares in an initial public offering.</a:t>
            </a:r>
          </a:p>
          <a:p>
            <a:pPr>
              <a:lnSpc>
                <a:spcPct val="90000"/>
              </a:lnSpc>
              <a:buFont typeface="Monotype Sorts" charset="0"/>
              <a:buNone/>
              <a:defRPr/>
            </a:pPr>
            <a:r>
              <a:rPr lang="en-US" smtClean="0">
                <a:latin typeface="Symbol" charset="0"/>
                <a:cs typeface="Times New Roman" charset="0"/>
                <a:sym typeface="Symbol" charset="0"/>
              </a:rPr>
              <a:t>	</a:t>
            </a:r>
            <a:r>
              <a:rPr lang="en-US" u="sng" smtClean="0">
                <a:cs typeface="+mn-cs"/>
              </a:rPr>
              <a:t>Play the allotment game</a:t>
            </a:r>
            <a:r>
              <a:rPr lang="en-US" smtClean="0">
                <a:cs typeface="+mn-cs"/>
              </a:rPr>
              <a:t> well, asking for more shares than you want in companies which you view as severely under priced and fewer or no shares in firms that are overpriced or that are priced closer to fair value.</a:t>
            </a:r>
          </a:p>
          <a:p>
            <a:pPr>
              <a:lnSpc>
                <a:spcPct val="90000"/>
              </a:lnSpc>
              <a:buFont typeface="Monotype Sorts" charset="0"/>
              <a:buChar char=""/>
              <a:defRPr/>
            </a:pPr>
            <a:endParaRPr lang="en-US" smtClean="0">
              <a:cs typeface="+mn-cs"/>
            </a:endParaRPr>
          </a:p>
        </p:txBody>
      </p:sp>
    </p:spTree>
    <p:extLst>
      <p:ext uri="{BB962C8B-B14F-4D97-AF65-F5344CB8AC3E}">
        <p14:creationId xmlns:p14="http://schemas.microsoft.com/office/powerpoint/2010/main" val="41081488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a:defRPr/>
            </a:pPr>
            <a:r>
              <a:rPr lang="en-US" smtClean="0">
                <a:cs typeface="+mj-cs"/>
              </a:rPr>
              <a:t>III. The Passive Screener</a:t>
            </a:r>
          </a:p>
        </p:txBody>
      </p:sp>
      <p:sp>
        <p:nvSpPr>
          <p:cNvPr id="53251" name="Rectangle 3"/>
          <p:cNvSpPr>
            <a:spLocks noGrp="1" noChangeArrowheads="1"/>
          </p:cNvSpPr>
          <p:nvPr>
            <p:ph type="body" idx="1"/>
          </p:nvPr>
        </p:nvSpPr>
        <p:spPr/>
        <p:txBody>
          <a:bodyPr/>
          <a:lstStyle/>
          <a:p>
            <a:pPr>
              <a:buFont typeface="Monotype Sorts" charset="0"/>
              <a:buChar char=""/>
              <a:defRPr/>
            </a:pPr>
            <a:r>
              <a:rPr lang="en-US" smtClean="0">
                <a:cs typeface="+mn-cs"/>
              </a:rPr>
              <a:t>In passive screening, you look for stocks that possess characteristics that you believe identify companies where growth is most likely to be under valued.</a:t>
            </a:r>
          </a:p>
          <a:p>
            <a:pPr>
              <a:buFont typeface="Monotype Sorts" charset="0"/>
              <a:buChar char=""/>
              <a:defRPr/>
            </a:pPr>
            <a:r>
              <a:rPr lang="en-US" smtClean="0">
                <a:cs typeface="+mn-cs"/>
              </a:rPr>
              <a:t>Typical screens may include the ratio of price earnings to growth (called the PEG ratio) and earnings growth over time (called earnings momentum)</a:t>
            </a:r>
          </a:p>
        </p:txBody>
      </p:sp>
    </p:spTree>
    <p:extLst>
      <p:ext uri="{BB962C8B-B14F-4D97-AF65-F5344CB8AC3E}">
        <p14:creationId xmlns:p14="http://schemas.microsoft.com/office/powerpoint/2010/main" val="40591431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a:defRPr/>
            </a:pPr>
            <a:r>
              <a:rPr lang="en-US" smtClean="0">
                <a:cs typeface="+mj-cs"/>
              </a:rPr>
              <a:t>a. Earnings Growth Screens</a:t>
            </a:r>
          </a:p>
        </p:txBody>
      </p:sp>
      <p:sp>
        <p:nvSpPr>
          <p:cNvPr id="61443" name="Rectangle 3"/>
          <p:cNvSpPr>
            <a:spLocks noGrp="1" noChangeArrowheads="1"/>
          </p:cNvSpPr>
          <p:nvPr>
            <p:ph type="body" idx="1"/>
          </p:nvPr>
        </p:nvSpPr>
        <p:spPr/>
        <p:txBody>
          <a:bodyPr>
            <a:normAutofit fontScale="92500" lnSpcReduction="10000"/>
          </a:bodyPr>
          <a:lstStyle/>
          <a:p>
            <a:pPr>
              <a:buFont typeface="Monotype Sorts" charset="0"/>
              <a:buChar char=""/>
              <a:defRPr/>
            </a:pPr>
            <a:r>
              <a:rPr lang="en-US" smtClean="0">
                <a:cs typeface="+mn-cs"/>
              </a:rPr>
              <a:t>Historical Growth: Strategies that focus on buying stocks with high historical earnings growth show no evidence of generating excess returns because</a:t>
            </a:r>
          </a:p>
          <a:p>
            <a:pPr lvl="1">
              <a:defRPr/>
            </a:pPr>
            <a:r>
              <a:rPr lang="en-US" smtClean="0"/>
              <a:t>Earnings growth is volatile</a:t>
            </a:r>
          </a:p>
          <a:p>
            <a:pPr lvl="1">
              <a:defRPr/>
            </a:pPr>
            <a:r>
              <a:rPr lang="en-US" smtClean="0"/>
              <a:t>There is substantial mean reversion in earnings growth rates. The growth rates of all companies tend to move towards the average.</a:t>
            </a:r>
          </a:p>
          <a:p>
            <a:pPr lvl="1">
              <a:defRPr/>
            </a:pPr>
            <a:r>
              <a:rPr lang="en-US" smtClean="0"/>
              <a:t>Revenue growth is more predictable than earnings growth.</a:t>
            </a:r>
          </a:p>
          <a:p>
            <a:pPr>
              <a:buFont typeface="Monotype Sorts" charset="0"/>
              <a:buChar char=""/>
              <a:defRPr/>
            </a:pPr>
            <a:r>
              <a:rPr lang="en-US" smtClean="0">
                <a:cs typeface="+mn-cs"/>
              </a:rPr>
              <a:t>Expected Earnings Growth: Picking stocks that have high expected growth rates in earnings does not seem to yield much in terms of high returns, because the growth often is over priced.</a:t>
            </a:r>
          </a:p>
        </p:txBody>
      </p:sp>
    </p:spTree>
    <p:extLst>
      <p:ext uri="{BB962C8B-B14F-4D97-AF65-F5344CB8AC3E}">
        <p14:creationId xmlns:p14="http://schemas.microsoft.com/office/powerpoint/2010/main" val="179387975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x-none"/>
              <a:t>Correlation in growth…</a:t>
            </a:r>
          </a:p>
        </p:txBody>
      </p:sp>
      <p:pic>
        <p:nvPicPr>
          <p:cNvPr id="4" name="Content Placeholder 3"/>
          <p:cNvPicPr>
            <a:picLocks noGrp="1" noChangeAspect="1"/>
          </p:cNvPicPr>
          <p:nvPr>
            <p:ph idx="1"/>
          </p:nvPr>
        </p:nvPicPr>
        <p:blipFill>
          <a:blip r:embed="rId2"/>
          <a:srcRect l="-12951" r="-12951"/>
          <a:stretch>
            <a:fillRect/>
          </a:stretch>
        </p:blipFill>
        <p:spPr/>
      </p:pic>
    </p:spTree>
    <p:extLst>
      <p:ext uri="{BB962C8B-B14F-4D97-AF65-F5344CB8AC3E}">
        <p14:creationId xmlns:p14="http://schemas.microsoft.com/office/powerpoint/2010/main" val="121410524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defRPr/>
            </a:pPr>
            <a:r>
              <a:rPr lang="en-US" smtClean="0">
                <a:solidFill>
                  <a:schemeClr val="tx1"/>
                </a:solidFill>
                <a:cs typeface="+mj-cs"/>
              </a:rPr>
              <a:t>b. High PE Ratio Stocks</a:t>
            </a:r>
            <a:endParaRPr lang="en-US" b="1" i="1" smtClean="0">
              <a:solidFill>
                <a:schemeClr val="tx1"/>
              </a:solidFill>
              <a:cs typeface="+mj-cs"/>
            </a:endParaRPr>
          </a:p>
        </p:txBody>
      </p:sp>
      <p:pic>
        <p:nvPicPr>
          <p:cNvPr id="3" name="Content Placeholder 2"/>
          <p:cNvPicPr>
            <a:picLocks noGrp="1" noChangeAspect="1"/>
          </p:cNvPicPr>
          <p:nvPr>
            <p:ph idx="1"/>
          </p:nvPr>
        </p:nvPicPr>
        <p:blipFill>
          <a:blip r:embed="rId2"/>
          <a:srcRect l="-12951" r="-12951"/>
          <a:stretch>
            <a:fillRect/>
          </a:stretch>
        </p:blipFill>
        <p:spPr/>
      </p:pic>
    </p:spTree>
    <p:extLst>
      <p:ext uri="{BB962C8B-B14F-4D97-AF65-F5344CB8AC3E}">
        <p14:creationId xmlns:p14="http://schemas.microsoft.com/office/powerpoint/2010/main" val="7723892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pPr>
              <a:defRPr/>
            </a:pPr>
            <a:r>
              <a:rPr lang="en-US" smtClean="0">
                <a:solidFill>
                  <a:schemeClr val="tx1"/>
                </a:solidFill>
                <a:cs typeface="+mj-cs"/>
              </a:rPr>
              <a:t>But there are periods when growth outperfoms value ..</a:t>
            </a:r>
          </a:p>
        </p:txBody>
      </p:sp>
      <p:pic>
        <p:nvPicPr>
          <p:cNvPr id="3" name="Content Placeholder 2"/>
          <p:cNvPicPr>
            <a:picLocks noGrp="1" noChangeAspect="1"/>
          </p:cNvPicPr>
          <p:nvPr>
            <p:ph idx="1"/>
          </p:nvPr>
        </p:nvPicPr>
        <p:blipFill>
          <a:blip r:embed="rId2"/>
          <a:srcRect l="-12951" r="-12951"/>
          <a:stretch>
            <a:fillRect/>
          </a:stretch>
        </p:blipFill>
        <p:spPr/>
      </p:pic>
    </p:spTree>
    <p:extLst>
      <p:ext uri="{BB962C8B-B14F-4D97-AF65-F5344CB8AC3E}">
        <p14:creationId xmlns:p14="http://schemas.microsoft.com/office/powerpoint/2010/main" val="107442245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a:defRPr/>
            </a:pPr>
            <a:r>
              <a:rPr lang="en-US" smtClean="0">
                <a:solidFill>
                  <a:schemeClr val="tx1"/>
                </a:solidFill>
                <a:cs typeface="+mj-cs"/>
              </a:rPr>
              <a:t>Especially when the yield curve is flat or downward sloping..</a:t>
            </a:r>
          </a:p>
        </p:txBody>
      </p:sp>
      <p:pic>
        <p:nvPicPr>
          <p:cNvPr id="3" name="Content Placeholder 2"/>
          <p:cNvPicPr>
            <a:picLocks noGrp="1" noChangeAspect="1"/>
          </p:cNvPicPr>
          <p:nvPr>
            <p:ph idx="1"/>
          </p:nvPr>
        </p:nvPicPr>
        <p:blipFill>
          <a:blip r:embed="rId2"/>
          <a:srcRect l="-12951" r="-12951"/>
          <a:stretch>
            <a:fillRect/>
          </a:stretch>
        </p:blipFill>
        <p:spPr/>
      </p:pic>
    </p:spTree>
    <p:extLst>
      <p:ext uri="{BB962C8B-B14F-4D97-AF65-F5344CB8AC3E}">
        <p14:creationId xmlns:p14="http://schemas.microsoft.com/office/powerpoint/2010/main" val="177576443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x-none"/>
              <a:t>And </a:t>
            </a:r>
            <a:r>
              <a:rPr lang="en-US" altLang="en-US"/>
              <a:t>“</a:t>
            </a:r>
            <a:r>
              <a:rPr lang="en-US" altLang="x-none"/>
              <a:t>active</a:t>
            </a:r>
            <a:r>
              <a:rPr lang="en-US" altLang="en-US"/>
              <a:t>”</a:t>
            </a:r>
            <a:r>
              <a:rPr lang="en-US" altLang="x-none"/>
              <a:t> growth investing seems to beat </a:t>
            </a:r>
            <a:r>
              <a:rPr lang="en-US" altLang="en-US"/>
              <a:t>“</a:t>
            </a:r>
            <a:r>
              <a:rPr lang="en-US" altLang="x-none"/>
              <a:t>active</a:t>
            </a:r>
            <a:r>
              <a:rPr lang="en-US" altLang="en-US"/>
              <a:t>”</a:t>
            </a:r>
            <a:r>
              <a:rPr lang="en-US" altLang="x-none"/>
              <a:t> value investing…</a:t>
            </a:r>
          </a:p>
        </p:txBody>
      </p:sp>
      <p:sp>
        <p:nvSpPr>
          <p:cNvPr id="3" name="Content Placeholder 2"/>
          <p:cNvSpPr>
            <a:spLocks noGrp="1"/>
          </p:cNvSpPr>
          <p:nvPr>
            <p:ph idx="1"/>
          </p:nvPr>
        </p:nvSpPr>
        <p:spPr/>
        <p:txBody>
          <a:bodyPr>
            <a:normAutofit fontScale="92500" lnSpcReduction="10000"/>
          </a:bodyPr>
          <a:lstStyle/>
          <a:p>
            <a:r>
              <a:rPr lang="en-US" altLang="x-none"/>
              <a:t>When measured against their respective indices, active growth investors seem to beat growth indices more often than active value investors beat value indices. </a:t>
            </a:r>
          </a:p>
          <a:p>
            <a:r>
              <a:rPr lang="en-US" altLang="x-none"/>
              <a:t>In his paper on mutual funds in 1995, Malkiel provides additional evidence on this phenomenon. He notes that between 1981 and 1995, the average actively managed value fund outperformed the average actively managed growth fund by only 16 basis points a year, while the value index outperformed a growth index by 47 basis points a year. He attributes the 31 basis point difference to the contribution of active growth managers, relative to value managers. </a:t>
            </a:r>
          </a:p>
        </p:txBody>
      </p:sp>
    </p:spTree>
    <p:extLst>
      <p:ext uri="{BB962C8B-B14F-4D97-AF65-F5344CB8AC3E}">
        <p14:creationId xmlns:p14="http://schemas.microsoft.com/office/powerpoint/2010/main" val="16926503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a:defRPr/>
            </a:pPr>
            <a:r>
              <a:rPr lang="en-US" smtClean="0">
                <a:cs typeface="+mj-cs"/>
              </a:rPr>
              <a:t>3. PE Ratios and Expected Growth Rates</a:t>
            </a:r>
          </a:p>
        </p:txBody>
      </p:sp>
      <p:sp>
        <p:nvSpPr>
          <p:cNvPr id="47107" name="Rectangle 3"/>
          <p:cNvSpPr>
            <a:spLocks noGrp="1" noChangeArrowheads="1"/>
          </p:cNvSpPr>
          <p:nvPr>
            <p:ph type="body" idx="1"/>
          </p:nvPr>
        </p:nvSpPr>
        <p:spPr/>
        <p:txBody>
          <a:bodyPr>
            <a:normAutofit fontScale="92500" lnSpcReduction="20000"/>
          </a:bodyPr>
          <a:lstStyle/>
          <a:p>
            <a:r>
              <a:rPr lang="en-US" altLang="x-none"/>
              <a:t>Strategy 1: Buy stocks that trade at PE ratios that are less than their expected growth rates. While there is little evidence that buying stocks with PE ratios less than the expected growth rate earns excess returns, this strategy seems to have gained credence as a viable strategy among investors. It is intuitive and simple, but not necessarily a good strategy.</a:t>
            </a:r>
          </a:p>
          <a:p>
            <a:r>
              <a:rPr lang="en-US" altLang="x-none"/>
              <a:t>Strategy 2: Buy stocks that trade at a low ratio of PE to expected growth rate (PEG), relative to other stocks. On the PEG ratio front, the evidence is mixed. A Morgan Stanley study found that investing in stocks with low PEG ratios did earn higher returns than the S&amp;P 500, before adjusting for risk.</a:t>
            </a:r>
          </a:p>
        </p:txBody>
      </p:sp>
    </p:spTree>
    <p:extLst>
      <p:ext uri="{BB962C8B-B14F-4D97-AF65-F5344CB8AC3E}">
        <p14:creationId xmlns:p14="http://schemas.microsoft.com/office/powerpoint/2010/main" val="65772029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a:defRPr/>
            </a:pPr>
            <a:r>
              <a:rPr lang="en-US" smtClean="0">
                <a:cs typeface="+mj-cs"/>
              </a:rPr>
              <a:t>Buy if PE &lt; Expected Growth rate?</a:t>
            </a:r>
          </a:p>
        </p:txBody>
      </p:sp>
      <p:sp>
        <p:nvSpPr>
          <p:cNvPr id="54275" name="Rectangle 3"/>
          <p:cNvSpPr>
            <a:spLocks noGrp="1" noChangeArrowheads="1"/>
          </p:cNvSpPr>
          <p:nvPr>
            <p:ph type="body" idx="1"/>
          </p:nvPr>
        </p:nvSpPr>
        <p:spPr/>
        <p:txBody>
          <a:bodyPr/>
          <a:lstStyle/>
          <a:p>
            <a:pPr>
              <a:buFont typeface="Monotype Sorts" charset="0"/>
              <a:buChar char=""/>
              <a:defRPr/>
            </a:pPr>
            <a:r>
              <a:rPr lang="en-US" smtClean="0">
                <a:cs typeface="+mn-cs"/>
              </a:rPr>
              <a:t>This strategy can be inherently dangerous. You are likely to find a lot of undervalued stocks when interest rates are high.</a:t>
            </a:r>
          </a:p>
          <a:p>
            <a:pPr>
              <a:buFont typeface="Monotype Sorts" charset="0"/>
              <a:buChar char=""/>
              <a:defRPr/>
            </a:pPr>
            <a:r>
              <a:rPr lang="en-US" smtClean="0">
                <a:cs typeface="+mn-cs"/>
              </a:rPr>
              <a:t>Even when interest rates are low, you are likely to find very risky stocks coming through this screens as undervalued.</a:t>
            </a:r>
          </a:p>
        </p:txBody>
      </p:sp>
    </p:spTree>
    <p:extLst>
      <p:ext uri="{BB962C8B-B14F-4D97-AF65-F5344CB8AC3E}">
        <p14:creationId xmlns:p14="http://schemas.microsoft.com/office/powerpoint/2010/main" val="120659972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a:defRPr/>
            </a:pPr>
            <a:r>
              <a:rPr lang="en-US" smtClean="0">
                <a:cs typeface="+mj-cs"/>
              </a:rPr>
              <a:t>A Low PEG Ratio = undervalued?</a:t>
            </a:r>
          </a:p>
        </p:txBody>
      </p:sp>
      <p:pic>
        <p:nvPicPr>
          <p:cNvPr id="3" name="Content Placeholder 2"/>
          <p:cNvPicPr>
            <a:picLocks noGrp="1" noChangeAspect="1"/>
          </p:cNvPicPr>
          <p:nvPr>
            <p:ph idx="1"/>
          </p:nvPr>
        </p:nvPicPr>
        <p:blipFill>
          <a:blip r:embed="rId2"/>
          <a:srcRect l="-12951" r="-12951"/>
          <a:stretch>
            <a:fillRect/>
          </a:stretch>
        </p:blipFill>
        <p:spPr/>
      </p:pic>
    </p:spTree>
    <p:extLst>
      <p:ext uri="{BB962C8B-B14F-4D97-AF65-F5344CB8AC3E}">
        <p14:creationId xmlns:p14="http://schemas.microsoft.com/office/powerpoint/2010/main" val="63354987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ltLang="x-none"/>
              <a:t>But low PEG stocks tend to be risky…</a:t>
            </a:r>
          </a:p>
        </p:txBody>
      </p:sp>
      <p:pic>
        <p:nvPicPr>
          <p:cNvPr id="3" name="Content Placeholder 2"/>
          <p:cNvPicPr>
            <a:picLocks noGrp="1" noChangeAspect="1"/>
          </p:cNvPicPr>
          <p:nvPr>
            <p:ph idx="1"/>
          </p:nvPr>
        </p:nvPicPr>
        <p:blipFill>
          <a:blip r:embed="rId2"/>
          <a:srcRect l="-12951" r="-12951"/>
          <a:stretch>
            <a:fillRect/>
          </a:stretch>
        </p:blipFill>
        <p:spPr/>
      </p:pic>
    </p:spTree>
    <p:extLst>
      <p:ext uri="{BB962C8B-B14F-4D97-AF65-F5344CB8AC3E}">
        <p14:creationId xmlns:p14="http://schemas.microsoft.com/office/powerpoint/2010/main" val="84882729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normAutofit fontScale="90000"/>
          </a:bodyPr>
          <a:lstStyle/>
          <a:p>
            <a:pPr>
              <a:defRPr/>
            </a:pPr>
            <a:r>
              <a:rPr lang="en-US" smtClean="0">
                <a:cs typeface="+mj-cs"/>
              </a:rPr>
              <a:t>Determinants of Success at Passive Growth Investing</a:t>
            </a:r>
          </a:p>
        </p:txBody>
      </p:sp>
      <p:sp>
        <p:nvSpPr>
          <p:cNvPr id="63491" name="Rectangle 3"/>
          <p:cNvSpPr>
            <a:spLocks noGrp="1" noChangeArrowheads="1"/>
          </p:cNvSpPr>
          <p:nvPr>
            <p:ph type="body" idx="1"/>
          </p:nvPr>
        </p:nvSpPr>
        <p:spPr/>
        <p:txBody>
          <a:bodyPr>
            <a:normAutofit fontScale="85000" lnSpcReduction="20000"/>
          </a:bodyPr>
          <a:lstStyle/>
          <a:p>
            <a:pPr algn="just"/>
            <a:r>
              <a:rPr lang="en-US" altLang="x-none" i="1"/>
              <a:t>Superior judgments on growth prospects</a:t>
            </a:r>
            <a:r>
              <a:rPr lang="en-US" altLang="x-none"/>
              <a:t>: Since growth is the key dimension of value in these companies, obtaining better estimates of expected growth and its value should improve your odds of success. </a:t>
            </a:r>
          </a:p>
          <a:p>
            <a:pPr algn="just"/>
            <a:r>
              <a:rPr lang="en-US" altLang="x-none" i="1"/>
              <a:t>Long Time Horizon</a:t>
            </a:r>
            <a:r>
              <a:rPr lang="en-US" altLang="x-none"/>
              <a:t>: If your underlying strategy is sound, a long time horizon increases your chances of earning excess returns. </a:t>
            </a:r>
          </a:p>
          <a:p>
            <a:pPr algn="just"/>
            <a:r>
              <a:rPr lang="en-US" altLang="x-none" i="1"/>
              <a:t>Market Timing Skills</a:t>
            </a:r>
            <a:r>
              <a:rPr lang="en-US" altLang="x-none"/>
              <a:t>: There are extended cycles where the growth screens work exceptionally well and other cycles where they are counter productive. If you can time these cycles, you could augment your returns substantially. Since many of these cycles are related to how the overall market is doing, this boils down to your market timing ability. </a:t>
            </a:r>
          </a:p>
          <a:p>
            <a:endParaRPr lang="en-US" altLang="x-none"/>
          </a:p>
        </p:txBody>
      </p:sp>
    </p:spTree>
    <p:extLst>
      <p:ext uri="{BB962C8B-B14F-4D97-AF65-F5344CB8AC3E}">
        <p14:creationId xmlns:p14="http://schemas.microsoft.com/office/powerpoint/2010/main" val="50654727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a:defRPr/>
            </a:pPr>
            <a:r>
              <a:rPr lang="en-US" dirty="0" smtClean="0">
                <a:cs typeface="+mj-cs"/>
              </a:rPr>
              <a:t>4. Activist Growth Investing</a:t>
            </a:r>
          </a:p>
        </p:txBody>
      </p:sp>
      <p:sp>
        <p:nvSpPr>
          <p:cNvPr id="56323" name="Rectangle 3"/>
          <p:cNvSpPr>
            <a:spLocks noGrp="1" noChangeArrowheads="1"/>
          </p:cNvSpPr>
          <p:nvPr>
            <p:ph type="body" idx="1"/>
          </p:nvPr>
        </p:nvSpPr>
        <p:spPr/>
        <p:txBody>
          <a:bodyPr>
            <a:normAutofit fontScale="77500" lnSpcReduction="20000"/>
          </a:bodyPr>
          <a:lstStyle/>
          <a:p>
            <a:pPr algn="just"/>
            <a:r>
              <a:rPr lang="en-US" altLang="x-none"/>
              <a:t>The first are </a:t>
            </a:r>
            <a:r>
              <a:rPr lang="en-US" altLang="x-none" u="sng"/>
              <a:t>venture capital funds</a:t>
            </a:r>
            <a:r>
              <a:rPr lang="en-US" altLang="x-none"/>
              <a:t> that trace their lineage back to the 1950s. One of the first was American Research and Development that provided seed money for the founding of Digital Equipment. </a:t>
            </a:r>
          </a:p>
          <a:p>
            <a:pPr algn="just"/>
            <a:r>
              <a:rPr lang="en-US" altLang="x-none"/>
              <a:t>The second are </a:t>
            </a:r>
            <a:r>
              <a:rPr lang="en-US" altLang="x-none" u="sng"/>
              <a:t>leveraged buyout funds</a:t>
            </a:r>
            <a:r>
              <a:rPr lang="en-US" altLang="x-none"/>
              <a:t> that developed during the 1980s, using substantial amounts of debt to take over publicly traded firms and make them private firms. </a:t>
            </a:r>
          </a:p>
          <a:p>
            <a:pPr algn="just"/>
            <a:r>
              <a:rPr lang="en-US" altLang="x-none" u="sng"/>
              <a:t>Private equity funds</a:t>
            </a:r>
            <a:r>
              <a:rPr lang="en-US" altLang="x-none"/>
              <a:t> that pool the wealth of individual investors and invest in private firms that show promise. This has allowed investors to invest in private businesses without either giving up diversification or taking an active role in managing these firms. Pension funds and institutional investors, attracted by the high returns earned by investments in private firms, have also set aside portions of their overall portfolios to invest in private equity. </a:t>
            </a:r>
          </a:p>
        </p:txBody>
      </p:sp>
    </p:spTree>
    <p:extLst>
      <p:ext uri="{BB962C8B-B14F-4D97-AF65-F5344CB8AC3E}">
        <p14:creationId xmlns:p14="http://schemas.microsoft.com/office/powerpoint/2010/main" val="91482379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a:defRPr/>
            </a:pPr>
            <a:r>
              <a:rPr lang="en-US" smtClean="0">
                <a:cs typeface="+mj-cs"/>
              </a:rPr>
              <a:t>The Process of Venture Capital Investing</a:t>
            </a:r>
          </a:p>
        </p:txBody>
      </p:sp>
      <p:sp>
        <p:nvSpPr>
          <p:cNvPr id="66563" name="Rectangle 3"/>
          <p:cNvSpPr>
            <a:spLocks noGrp="1" noChangeArrowheads="1"/>
          </p:cNvSpPr>
          <p:nvPr>
            <p:ph type="body" idx="1"/>
          </p:nvPr>
        </p:nvSpPr>
        <p:spPr/>
        <p:txBody>
          <a:bodyPr>
            <a:normAutofit lnSpcReduction="10000"/>
          </a:bodyPr>
          <a:lstStyle/>
          <a:p>
            <a:pPr algn="just">
              <a:lnSpc>
                <a:spcPct val="90000"/>
              </a:lnSpc>
            </a:pPr>
            <a:r>
              <a:rPr lang="en-US" altLang="x-none" sz="1800" i="1" dirty="0"/>
              <a:t>Provoke equity investor</a:t>
            </a:r>
            <a:r>
              <a:rPr lang="ja-JP" altLang="en-US" sz="1800" i="1" dirty="0">
                <a:latin typeface="Arial" charset="0"/>
              </a:rPr>
              <a:t>’</a:t>
            </a:r>
            <a:r>
              <a:rPr lang="en-US" altLang="ja-JP" sz="1800" i="1" dirty="0"/>
              <a:t>s interest</a:t>
            </a:r>
            <a:r>
              <a:rPr lang="en-US" altLang="ja-JP" sz="1800" dirty="0"/>
              <a:t>: Its capacity to do so will depend upon the business it is in and the track record of the managers in the firm.</a:t>
            </a:r>
          </a:p>
          <a:p>
            <a:pPr algn="just">
              <a:lnSpc>
                <a:spcPct val="90000"/>
              </a:lnSpc>
            </a:pPr>
            <a:r>
              <a:rPr lang="en-US" altLang="x-none" sz="1800" i="1" dirty="0" smtClean="0"/>
              <a:t>Pricing </a:t>
            </a:r>
            <a:r>
              <a:rPr lang="en-US" altLang="x-none" sz="1800" i="1" dirty="0"/>
              <a:t>and Return Assessment</a:t>
            </a:r>
            <a:r>
              <a:rPr lang="en-US" altLang="x-none" sz="1800" dirty="0"/>
              <a:t>: In the </a:t>
            </a:r>
            <a:r>
              <a:rPr lang="en-US" altLang="x-none" sz="1800" i="1" dirty="0"/>
              <a:t>venture capital method</a:t>
            </a:r>
            <a:r>
              <a:rPr lang="en-US" altLang="x-none" sz="1800" dirty="0"/>
              <a:t>, the earnings of the private firm are forecast in a future year, when the company can be expected to go public. Multiplied by an expected earnings multiple in a future year you get the exit or terminal value. This value is discounted back to the present at a </a:t>
            </a:r>
            <a:r>
              <a:rPr lang="en-US" altLang="x-none" sz="1800" i="1" dirty="0"/>
              <a:t>target rate of return</a:t>
            </a:r>
            <a:r>
              <a:rPr lang="en-US" altLang="x-none" sz="1800" dirty="0"/>
              <a:t>, which measures what venture capitalists believe is a justifiable return, given the risk that they are exposed to. </a:t>
            </a:r>
          </a:p>
          <a:p>
            <a:pPr algn="just">
              <a:lnSpc>
                <a:spcPct val="90000"/>
              </a:lnSpc>
            </a:pPr>
            <a:r>
              <a:rPr lang="en-US" altLang="x-none" sz="1800" i="1" dirty="0"/>
              <a:t>Structuring the Deal</a:t>
            </a:r>
            <a:r>
              <a:rPr lang="en-US" altLang="x-none" sz="1800" dirty="0"/>
              <a:t>: You have to negotiate two factors. </a:t>
            </a:r>
          </a:p>
          <a:p>
            <a:pPr lvl="1" algn="just">
              <a:lnSpc>
                <a:spcPct val="90000"/>
              </a:lnSpc>
            </a:pPr>
            <a:r>
              <a:rPr lang="en-US" altLang="x-none" sz="1600" dirty="0"/>
              <a:t>First, the private equity investor has to determine what proportion of the value of the firm he or she will demand, in return for the private equity investment. Private equity investors draw a distinction between what a firm will be worth without their capital infusion (pre-money) and what it will be worth with the infusion (post-money). Optimally, they would like their share of the firm to be based upon the </a:t>
            </a:r>
            <a:r>
              <a:rPr lang="en-US" altLang="x-none" sz="1600" dirty="0" err="1"/>
              <a:t>premoney</a:t>
            </a:r>
            <a:r>
              <a:rPr lang="en-US" altLang="x-none" sz="1600" dirty="0"/>
              <a:t> valuation, which will be lower.</a:t>
            </a:r>
          </a:p>
          <a:p>
            <a:pPr lvl="1" algn="just">
              <a:lnSpc>
                <a:spcPct val="90000"/>
              </a:lnSpc>
            </a:pPr>
            <a:r>
              <a:rPr lang="en-US" altLang="x-none" sz="1600" dirty="0"/>
              <a:t>Second, the private equity investor will impose constraints on the managers of the firm in which the investment is being made. This is to ensure that the private equity investors are protected and that they have a say in how the firm is run. </a:t>
            </a:r>
          </a:p>
        </p:txBody>
      </p:sp>
    </p:spTree>
    <p:extLst>
      <p:ext uri="{BB962C8B-B14F-4D97-AF65-F5344CB8AC3E}">
        <p14:creationId xmlns:p14="http://schemas.microsoft.com/office/powerpoint/2010/main" val="160811049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defRPr/>
            </a:pPr>
            <a:r>
              <a:rPr lang="en-US" smtClean="0">
                <a:cs typeface="+mj-cs"/>
              </a:rPr>
              <a:t>Post-deal Management</a:t>
            </a:r>
          </a:p>
        </p:txBody>
      </p:sp>
      <p:sp>
        <p:nvSpPr>
          <p:cNvPr id="67587" name="Rectangle 3"/>
          <p:cNvSpPr>
            <a:spLocks noGrp="1" noChangeArrowheads="1"/>
          </p:cNvSpPr>
          <p:nvPr>
            <p:ph type="body" idx="1"/>
          </p:nvPr>
        </p:nvSpPr>
        <p:spPr/>
        <p:txBody>
          <a:bodyPr/>
          <a:lstStyle/>
          <a:p>
            <a:pPr algn="just">
              <a:lnSpc>
                <a:spcPct val="90000"/>
              </a:lnSpc>
            </a:pPr>
            <a:r>
              <a:rPr lang="en-US" altLang="x-none" sz="1800" i="1"/>
              <a:t>Post-deal Management</a:t>
            </a:r>
            <a:r>
              <a:rPr lang="en-US" altLang="x-none" sz="1800"/>
              <a:t>: Once the private equity investment has been made in a firm, the private equity investor will often take an active role in the management of the firm. Private equity investors and venture capitalists bring not only a wealth of management experience to the process, but also contacts that can be used to raise more capital and get fresh business for the firm.</a:t>
            </a:r>
          </a:p>
          <a:p>
            <a:pPr algn="just">
              <a:lnSpc>
                <a:spcPct val="90000"/>
              </a:lnSpc>
            </a:pPr>
            <a:r>
              <a:rPr lang="en-US" altLang="x-none" sz="1800" i="1"/>
              <a:t>Exit</a:t>
            </a:r>
            <a:r>
              <a:rPr lang="en-US" altLang="x-none" sz="1800"/>
              <a:t>: There are three ways in which a private equity investor can profit from an investment in a business. </a:t>
            </a:r>
          </a:p>
          <a:p>
            <a:pPr lvl="1" algn="just">
              <a:lnSpc>
                <a:spcPct val="90000"/>
              </a:lnSpc>
            </a:pPr>
            <a:r>
              <a:rPr lang="en-US" altLang="x-none" sz="1600"/>
              <a:t>The first and usually the most lucrative alternative is an initial public offering made by the private firm. While venture capitalists do not usually liquidate their investments at the time of the initial public offering, they can sell at least a portion of their holdings once they are traded. </a:t>
            </a:r>
          </a:p>
          <a:p>
            <a:pPr lvl="1" algn="just">
              <a:lnSpc>
                <a:spcPct val="90000"/>
              </a:lnSpc>
            </a:pPr>
            <a:r>
              <a:rPr lang="en-US" altLang="x-none" sz="1600"/>
              <a:t>The second alternative is to sell the private business to another firm; the acquiring firm might have strategic or financial reasons for the acquisition. </a:t>
            </a:r>
          </a:p>
          <a:p>
            <a:pPr lvl="1" algn="just">
              <a:lnSpc>
                <a:spcPct val="90000"/>
              </a:lnSpc>
            </a:pPr>
            <a:r>
              <a:rPr lang="en-US" altLang="x-none" sz="1600"/>
              <a:t>The third alternative is to withdraw cash flows from the firm and liquidate the firm over time. This strategy would not be appropriate for a high growth firm, but it may make sense if investments made by the firm no longer earn excess returns.</a:t>
            </a:r>
          </a:p>
        </p:txBody>
      </p:sp>
    </p:spTree>
    <p:extLst>
      <p:ext uri="{BB962C8B-B14F-4D97-AF65-F5344CB8AC3E}">
        <p14:creationId xmlns:p14="http://schemas.microsoft.com/office/powerpoint/2010/main" val="143145919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fontScale="90000"/>
          </a:bodyPr>
          <a:lstStyle/>
          <a:p>
            <a:pPr>
              <a:defRPr/>
            </a:pPr>
            <a:r>
              <a:rPr lang="en-US" dirty="0" smtClean="0">
                <a:cs typeface="+mj-cs"/>
              </a:rPr>
              <a:t>The Payoff to Private Equity and Venture Capital Investing</a:t>
            </a:r>
          </a:p>
        </p:txBody>
      </p:sp>
      <p:pic>
        <p:nvPicPr>
          <p:cNvPr id="4" name="Content Placeholder 3"/>
          <p:cNvPicPr>
            <a:picLocks noGrp="1" noChangeAspect="1"/>
          </p:cNvPicPr>
          <p:nvPr>
            <p:ph sz="quarter" idx="1"/>
          </p:nvPr>
        </p:nvPicPr>
        <p:blipFill>
          <a:blip r:embed="rId2"/>
          <a:stretch>
            <a:fillRect/>
          </a:stretch>
        </p:blipFill>
        <p:spPr>
          <a:xfrm>
            <a:off x="1626449" y="1600200"/>
            <a:ext cx="6126052" cy="4495800"/>
          </a:xfrm>
          <a:prstGeom prst="rect">
            <a:avLst/>
          </a:prstGeom>
        </p:spPr>
      </p:pic>
    </p:spTree>
    <p:extLst>
      <p:ext uri="{BB962C8B-B14F-4D97-AF65-F5344CB8AC3E}">
        <p14:creationId xmlns:p14="http://schemas.microsoft.com/office/powerpoint/2010/main" val="27544344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normAutofit fontScale="90000"/>
          </a:bodyPr>
          <a:lstStyle/>
          <a:p>
            <a:pPr>
              <a:defRPr/>
            </a:pPr>
            <a:r>
              <a:rPr lang="en-US" smtClean="0">
                <a:cs typeface="+mj-cs"/>
              </a:rPr>
              <a:t>Determinants of Success at Growth Investing</a:t>
            </a:r>
          </a:p>
        </p:txBody>
      </p:sp>
      <p:sp>
        <p:nvSpPr>
          <p:cNvPr id="69635" name="Rectangle 3"/>
          <p:cNvSpPr>
            <a:spLocks noGrp="1" noChangeArrowheads="1"/>
          </p:cNvSpPr>
          <p:nvPr>
            <p:ph type="body" idx="1"/>
          </p:nvPr>
        </p:nvSpPr>
        <p:spPr/>
        <p:txBody>
          <a:bodyPr/>
          <a:lstStyle/>
          <a:p>
            <a:pPr algn="just">
              <a:lnSpc>
                <a:spcPct val="90000"/>
              </a:lnSpc>
            </a:pPr>
            <a:r>
              <a:rPr lang="en-US" altLang="x-none" sz="1800" u="sng"/>
              <a:t>Pick your companies (and managers) well</a:t>
            </a:r>
            <a:r>
              <a:rPr lang="en-US" altLang="x-none" sz="1800"/>
              <a:t>: Good venture capitalists seem to have the capacity to find the combination of ideas and management that make success more likely.</a:t>
            </a:r>
          </a:p>
          <a:p>
            <a:pPr>
              <a:lnSpc>
                <a:spcPct val="90000"/>
              </a:lnSpc>
            </a:pPr>
            <a:r>
              <a:rPr lang="en-US" altLang="x-none" sz="1800" u="sng"/>
              <a:t>Diversify</a:t>
            </a:r>
            <a:r>
              <a:rPr lang="en-US" altLang="x-none" sz="1800"/>
              <a:t>: The rate of failure is high among private equity investments, making it critical that you spread your bets. The earlier the stage of financing – seed money, for example – the more important it is that you diversify.</a:t>
            </a:r>
          </a:p>
          <a:p>
            <a:pPr>
              <a:lnSpc>
                <a:spcPct val="90000"/>
              </a:lnSpc>
            </a:pPr>
            <a:r>
              <a:rPr lang="en-US" altLang="x-none" sz="1800" u="sng"/>
              <a:t>Support and supplement management</a:t>
            </a:r>
            <a:r>
              <a:rPr lang="en-US" altLang="x-none" sz="1800"/>
              <a:t>: Venture capitalists are also management consultants and strategic advisors to the firms that they invest in. If they do this job well, they can help the managers of these firms convert ideas into commercial success.</a:t>
            </a:r>
          </a:p>
          <a:p>
            <a:pPr>
              <a:lnSpc>
                <a:spcPct val="90000"/>
              </a:lnSpc>
            </a:pPr>
            <a:r>
              <a:rPr lang="en-US" altLang="x-none" sz="1800" u="sng"/>
              <a:t>Protect your investment as the firm grows</a:t>
            </a:r>
            <a:r>
              <a:rPr lang="en-US" altLang="x-none" sz="1800"/>
              <a:t>: As the firm grows and attracts new investment, you as the venture capitalist will have to protect your share of the business from the demands of those who bring in fresh capital. </a:t>
            </a:r>
          </a:p>
          <a:p>
            <a:pPr algn="just">
              <a:lnSpc>
                <a:spcPct val="90000"/>
              </a:lnSpc>
            </a:pPr>
            <a:r>
              <a:rPr lang="en-US" altLang="x-none" sz="1800" u="sng"/>
              <a:t>Know when to get out</a:t>
            </a:r>
            <a:r>
              <a:rPr lang="en-US" altLang="x-none" sz="1800"/>
              <a:t>: Having a good exit strategy seems to be as critical as having a good entrance strategy. Know how and when to get out of an investment is critical to protecting your returns.</a:t>
            </a:r>
          </a:p>
        </p:txBody>
      </p:sp>
    </p:spTree>
    <p:extLst>
      <p:ext uri="{BB962C8B-B14F-4D97-AF65-F5344CB8AC3E}">
        <p14:creationId xmlns:p14="http://schemas.microsoft.com/office/powerpoint/2010/main" val="155072083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a:p>
        </p:txBody>
      </p:sp>
      <p:sp>
        <p:nvSpPr>
          <p:cNvPr id="3" name="Title 2"/>
          <p:cNvSpPr>
            <a:spLocks noGrp="1"/>
          </p:cNvSpPr>
          <p:nvPr>
            <p:ph type="title"/>
          </p:nvPr>
        </p:nvSpPr>
        <p:spPr/>
        <p:txBody>
          <a:bodyPr>
            <a:normAutofit fontScale="90000"/>
          </a:bodyPr>
          <a:lstStyle/>
          <a:p>
            <a:r>
              <a:rPr lang="en-US" dirty="0"/>
              <a:t>Smoke and </a:t>
            </a:r>
            <a:r>
              <a:rPr lang="en-US" dirty="0" smtClean="0"/>
              <a:t>Mirrors?</a:t>
            </a:r>
            <a:r>
              <a:rPr lang="en-US" dirty="0"/>
              <a:t/>
            </a:r>
            <a:br>
              <a:rPr lang="en-US" dirty="0"/>
            </a:br>
            <a:r>
              <a:rPr lang="en-US" dirty="0"/>
              <a:t>Charting &amp; Technical Analysis</a:t>
            </a:r>
          </a:p>
        </p:txBody>
      </p:sp>
    </p:spTree>
    <p:extLst>
      <p:ext uri="{BB962C8B-B14F-4D97-AF65-F5344CB8AC3E}">
        <p14:creationId xmlns:p14="http://schemas.microsoft.com/office/powerpoint/2010/main" val="195704328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defRPr/>
            </a:pPr>
            <a:r>
              <a:rPr lang="en-US" dirty="0" smtClean="0">
                <a:solidFill>
                  <a:schemeClr val="tx1"/>
                </a:solidFill>
                <a:cs typeface="+mj-cs"/>
              </a:rPr>
              <a:t>The Random Walk Hypothesis</a:t>
            </a:r>
            <a:endParaRPr lang="en-US" b="1" dirty="0" smtClean="0">
              <a:solidFill>
                <a:schemeClr val="tx1"/>
              </a:solidFill>
              <a:cs typeface="+mj-cs"/>
            </a:endParaRPr>
          </a:p>
        </p:txBody>
      </p:sp>
      <p:pic>
        <p:nvPicPr>
          <p:cNvPr id="3" name="Content Placeholder 2"/>
          <p:cNvPicPr>
            <a:picLocks noGrp="1" noChangeAspect="1"/>
          </p:cNvPicPr>
          <p:nvPr>
            <p:ph sz="quarter" idx="1"/>
          </p:nvPr>
        </p:nvPicPr>
        <p:blipFill>
          <a:blip r:embed="rId2"/>
          <a:stretch>
            <a:fillRect/>
          </a:stretch>
        </p:blipFill>
        <p:spPr>
          <a:xfrm>
            <a:off x="1939925" y="2438400"/>
            <a:ext cx="5499100" cy="2819400"/>
          </a:xfrm>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pPr>
              <a:defRPr/>
            </a:pPr>
            <a:r>
              <a:rPr lang="en-US" smtClean="0">
                <a:cs typeface="+mj-cs"/>
              </a:rPr>
              <a:t>The Basis for Price Patterns</a:t>
            </a:r>
          </a:p>
        </p:txBody>
      </p:sp>
      <p:sp>
        <p:nvSpPr>
          <p:cNvPr id="106499" name="Rectangle 3"/>
          <p:cNvSpPr>
            <a:spLocks noGrp="1" noChangeArrowheads="1"/>
          </p:cNvSpPr>
          <p:nvPr>
            <p:ph sz="quarter" idx="1"/>
          </p:nvPr>
        </p:nvSpPr>
        <p:spPr/>
        <p:txBody>
          <a:bodyPr>
            <a:normAutofit fontScale="92500" lnSpcReduction="10000"/>
          </a:bodyPr>
          <a:lstStyle/>
          <a:p>
            <a:pPr algn="just">
              <a:buFont typeface="Monotype Sorts" charset="2"/>
              <a:buNone/>
            </a:pPr>
            <a:r>
              <a:rPr lang="en-US" altLang="en-US" dirty="0"/>
              <a:t>1.</a:t>
            </a:r>
            <a:r>
              <a:rPr lang="en-US" altLang="en-US" u="sng" dirty="0"/>
              <a:t>	Investors are not always rational in the way they set expectations</a:t>
            </a:r>
            <a:r>
              <a:rPr lang="en-US" altLang="en-US" dirty="0"/>
              <a:t>. These irrationalities may lead to expectations being set too low for some assets at some times and too high for other assets at other times. Thus, the next piece of information is more likely to contain good news for the first asset and bad news for the second. </a:t>
            </a:r>
          </a:p>
          <a:p>
            <a:pPr>
              <a:buFont typeface="Monotype Sorts" charset="2"/>
              <a:buNone/>
            </a:pPr>
            <a:r>
              <a:rPr lang="en-US" altLang="en-US" dirty="0"/>
              <a:t>2.	</a:t>
            </a:r>
            <a:r>
              <a:rPr lang="en-US" altLang="en-US" u="sng" dirty="0"/>
              <a:t>Price changes themselves may provide information to markets</a:t>
            </a:r>
            <a:r>
              <a:rPr lang="en-US" altLang="en-US" dirty="0"/>
              <a:t>. Thus, the fact that a stock has gone up strongly the last four days may be viewed as good news by investors, making it more likely that the price will go up today then down.</a:t>
            </a:r>
          </a:p>
          <a:p>
            <a:pPr>
              <a:buFont typeface="Monotype Sorts" charset="2"/>
              <a:buNone/>
            </a:pPr>
            <a:endParaRPr lang="en-US" altLang="en-US"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defRPr/>
            </a:pPr>
            <a:r>
              <a:rPr lang="en-US" dirty="0" smtClean="0">
                <a:cs typeface="+mj-cs"/>
              </a:rPr>
              <a:t>Serial correlation</a:t>
            </a:r>
            <a:endParaRPr lang="en-US" i="1" dirty="0" smtClean="0">
              <a:cs typeface="+mj-cs"/>
            </a:endParaRPr>
          </a:p>
        </p:txBody>
      </p:sp>
      <p:sp>
        <p:nvSpPr>
          <p:cNvPr id="10243" name="Rectangle 3"/>
          <p:cNvSpPr>
            <a:spLocks noGrp="1" noChangeArrowheads="1"/>
          </p:cNvSpPr>
          <p:nvPr>
            <p:ph sz="quarter" idx="1"/>
          </p:nvPr>
        </p:nvSpPr>
        <p:spPr/>
        <p:txBody>
          <a:bodyPr/>
          <a:lstStyle/>
          <a:p>
            <a:pPr>
              <a:buFont typeface="Monotype Sorts" charset="0"/>
              <a:buChar char=""/>
              <a:defRPr/>
            </a:pPr>
            <a:r>
              <a:rPr lang="en-US" dirty="0" smtClean="0">
                <a:cs typeface="+mn-cs"/>
              </a:rPr>
              <a:t>Serial correlation </a:t>
            </a:r>
            <a:r>
              <a:rPr lang="en-US" b="1" dirty="0" smtClean="0">
                <a:cs typeface="+mn-cs"/>
              </a:rPr>
              <a:t>measures the correlation between price changes in consecutive time periods</a:t>
            </a:r>
            <a:endParaRPr lang="en-US" dirty="0" smtClean="0">
              <a:cs typeface="+mn-cs"/>
            </a:endParaRPr>
          </a:p>
          <a:p>
            <a:pPr>
              <a:buFont typeface="Monotype Sorts" charset="0"/>
              <a:buChar char=""/>
              <a:defRPr/>
            </a:pPr>
            <a:r>
              <a:rPr lang="en-US" dirty="0" smtClean="0">
                <a:cs typeface="+mn-cs"/>
              </a:rPr>
              <a:t>Measure of how much price change in any period depends upon price change over prior time period. </a:t>
            </a:r>
            <a:br>
              <a:rPr lang="en-US" dirty="0" smtClean="0">
                <a:cs typeface="+mn-cs"/>
              </a:rPr>
            </a:br>
            <a:r>
              <a:rPr lang="en-US" b="1" dirty="0" smtClean="0">
                <a:cs typeface="+mn-cs"/>
              </a:rPr>
              <a:t>0</a:t>
            </a:r>
            <a:r>
              <a:rPr lang="en-US" dirty="0" smtClean="0">
                <a:cs typeface="+mn-cs"/>
              </a:rPr>
              <a:t>: imply that price changes in consecutive time periods are uncorrelated with each other</a:t>
            </a:r>
            <a:br>
              <a:rPr lang="en-US" dirty="0" smtClean="0">
                <a:cs typeface="+mn-cs"/>
              </a:rPr>
            </a:br>
            <a:r>
              <a:rPr lang="en-US" b="1" dirty="0" smtClean="0">
                <a:cs typeface="+mn-cs"/>
              </a:rPr>
              <a:t> &gt;0</a:t>
            </a:r>
            <a:r>
              <a:rPr lang="en-US" dirty="0" smtClean="0">
                <a:cs typeface="+mn-cs"/>
              </a:rPr>
              <a:t>: evidence of price momentum in markets</a:t>
            </a:r>
            <a:br>
              <a:rPr lang="en-US" dirty="0" smtClean="0">
                <a:cs typeface="+mn-cs"/>
              </a:rPr>
            </a:br>
            <a:r>
              <a:rPr lang="en-US" dirty="0" smtClean="0">
                <a:cs typeface="+mn-cs"/>
              </a:rPr>
              <a:t> </a:t>
            </a:r>
            <a:r>
              <a:rPr lang="en-US" b="1" dirty="0" smtClean="0">
                <a:cs typeface="+mn-cs"/>
              </a:rPr>
              <a:t>&lt;0</a:t>
            </a:r>
            <a:r>
              <a:rPr lang="en-US" dirty="0" smtClean="0">
                <a:cs typeface="+mn-cs"/>
              </a:rPr>
              <a:t>: Evidence of price reversals</a:t>
            </a:r>
            <a:endParaRPr lang="en-US" i="1" dirty="0" smtClean="0">
              <a:cs typeface="+mn-cs"/>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a:defRPr/>
            </a:pPr>
            <a:r>
              <a:rPr lang="en-US" smtClean="0">
                <a:cs typeface="+mj-cs"/>
              </a:rPr>
              <a:t>Serial Correlation and Excess Returns</a:t>
            </a:r>
          </a:p>
        </p:txBody>
      </p:sp>
      <p:sp>
        <p:nvSpPr>
          <p:cNvPr id="83971" name="Rectangle 3"/>
          <p:cNvSpPr>
            <a:spLocks noGrp="1" noChangeArrowheads="1"/>
          </p:cNvSpPr>
          <p:nvPr>
            <p:ph sz="quarter" idx="1"/>
          </p:nvPr>
        </p:nvSpPr>
        <p:spPr/>
        <p:txBody>
          <a:bodyPr>
            <a:normAutofit fontScale="92500" lnSpcReduction="20000"/>
          </a:bodyPr>
          <a:lstStyle/>
          <a:p>
            <a:pPr>
              <a:buFont typeface="Monotype Sorts" charset="0"/>
              <a:buChar char=""/>
              <a:defRPr/>
            </a:pPr>
            <a:r>
              <a:rPr lang="en-US" dirty="0"/>
              <a:t>Serial correlation </a:t>
            </a:r>
            <a:r>
              <a:rPr lang="en-US" b="1" dirty="0"/>
              <a:t>measures the correlation between price changes in consecutive time </a:t>
            </a:r>
            <a:r>
              <a:rPr lang="en-US" b="1" dirty="0" smtClean="0"/>
              <a:t>periods:</a:t>
            </a:r>
          </a:p>
          <a:p>
            <a:pPr marL="400050" lvl="1" indent="0">
              <a:buFontTx/>
              <a:buNone/>
              <a:defRPr/>
            </a:pPr>
            <a:r>
              <a:rPr lang="en-US" b="1" dirty="0" smtClean="0"/>
              <a:t>   0</a:t>
            </a:r>
            <a:r>
              <a:rPr lang="en-US" dirty="0"/>
              <a:t>: </a:t>
            </a:r>
            <a:r>
              <a:rPr lang="en-US" dirty="0" smtClean="0"/>
              <a:t> price changes carry no information for future price changes</a:t>
            </a:r>
          </a:p>
          <a:p>
            <a:pPr marL="400050" lvl="1" indent="0">
              <a:buFontTx/>
              <a:buNone/>
              <a:defRPr/>
            </a:pPr>
            <a:r>
              <a:rPr lang="en-US" b="1" dirty="0" smtClean="0"/>
              <a:t> </a:t>
            </a:r>
            <a:r>
              <a:rPr lang="en-US" b="1" dirty="0"/>
              <a:t>&gt;0</a:t>
            </a:r>
            <a:r>
              <a:rPr lang="en-US" dirty="0"/>
              <a:t>: evidence of price momentum in markets</a:t>
            </a:r>
            <a:br>
              <a:rPr lang="en-US" dirty="0"/>
            </a:br>
            <a:r>
              <a:rPr lang="en-US" dirty="0"/>
              <a:t> </a:t>
            </a:r>
            <a:r>
              <a:rPr lang="en-US" b="1" dirty="0"/>
              <a:t>&lt;0</a:t>
            </a:r>
            <a:r>
              <a:rPr lang="en-US" dirty="0"/>
              <a:t>: Evidence of price </a:t>
            </a:r>
            <a:r>
              <a:rPr lang="en-US" dirty="0" smtClean="0"/>
              <a:t>reversals</a:t>
            </a:r>
            <a:endParaRPr lang="en-US" dirty="0" smtClean="0">
              <a:cs typeface="+mn-cs"/>
            </a:endParaRPr>
          </a:p>
          <a:p>
            <a:pPr>
              <a:buFont typeface="Monotype Sorts" charset="0"/>
              <a:buChar char=""/>
              <a:defRPr/>
            </a:pPr>
            <a:r>
              <a:rPr lang="en-US" dirty="0" smtClean="0">
                <a:cs typeface="+mn-cs"/>
              </a:rPr>
              <a:t>From viewpoint of investment strategy, </a:t>
            </a:r>
            <a:r>
              <a:rPr lang="en-US" b="1" dirty="0" smtClean="0">
                <a:cs typeface="+mn-cs"/>
              </a:rPr>
              <a:t>serial correlations can be exploited</a:t>
            </a:r>
            <a:r>
              <a:rPr lang="en-US" dirty="0" smtClean="0">
                <a:cs typeface="+mn-cs"/>
              </a:rPr>
              <a:t> to earn excess returns. </a:t>
            </a:r>
          </a:p>
          <a:p>
            <a:pPr lvl="1">
              <a:defRPr/>
            </a:pPr>
            <a:r>
              <a:rPr lang="en-US" dirty="0" smtClean="0"/>
              <a:t>A </a:t>
            </a:r>
            <a:r>
              <a:rPr lang="en-US" b="1" dirty="0" smtClean="0"/>
              <a:t>positive serial correlation</a:t>
            </a:r>
            <a:r>
              <a:rPr lang="en-US" dirty="0" smtClean="0"/>
              <a:t> would be exploited by a strategy of buying after periods with positive returns and selling after periods with negative returns. </a:t>
            </a:r>
          </a:p>
          <a:p>
            <a:pPr lvl="1">
              <a:defRPr/>
            </a:pPr>
            <a:r>
              <a:rPr lang="en-US" dirty="0" smtClean="0"/>
              <a:t>A </a:t>
            </a:r>
            <a:r>
              <a:rPr lang="en-US" b="1" dirty="0" smtClean="0"/>
              <a:t>negative serial correlation</a:t>
            </a:r>
            <a:r>
              <a:rPr lang="en-US" dirty="0" smtClean="0"/>
              <a:t> would suggest a strategy of buying after periods with negative returns and selling after periods with positive returns.</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cs typeface="+mj-cs"/>
              </a:rPr>
              <a:t>1. Serial Correlation in really short-term returns (minutes, hours)</a:t>
            </a:r>
          </a:p>
        </p:txBody>
      </p:sp>
      <p:sp>
        <p:nvSpPr>
          <p:cNvPr id="3" name="Content Placeholder 2"/>
          <p:cNvSpPr>
            <a:spLocks noGrp="1"/>
          </p:cNvSpPr>
          <p:nvPr>
            <p:ph sz="quarter" idx="1"/>
          </p:nvPr>
        </p:nvSpPr>
        <p:spPr/>
        <p:txBody>
          <a:bodyPr>
            <a:normAutofit fontScale="85000" lnSpcReduction="20000"/>
          </a:bodyPr>
          <a:lstStyle/>
          <a:p>
            <a:r>
              <a:rPr lang="en-US" altLang="en-US" u="sng"/>
              <a:t>There is low or no serial correlation: </a:t>
            </a:r>
            <a:r>
              <a:rPr lang="en-US" altLang="en-US"/>
              <a:t>The earliest studies of serial correlation all looked at large U.S. stocks and concluded that the serial correlation in stock prices was small. Other studies confirmed these findings – of very low correlation, positive or negative - not only for smaller stocks in the United States, but also for other markets. </a:t>
            </a:r>
          </a:p>
          <a:p>
            <a:r>
              <a:rPr lang="en-US" altLang="en-US"/>
              <a:t>The correlation that exists has more to do with market microstructure than inefficiency</a:t>
            </a:r>
          </a:p>
          <a:p>
            <a:pPr lvl="1"/>
            <a:r>
              <a:rPr lang="en-US" altLang="en-US" u="sng"/>
              <a:t>Market liquidity effect</a:t>
            </a:r>
            <a:r>
              <a:rPr lang="en-US" altLang="en-US"/>
              <a:t>: If markets are not liquid, you will see serial correlation in index returns. </a:t>
            </a:r>
          </a:p>
          <a:p>
            <a:pPr lvl="1"/>
            <a:r>
              <a:rPr lang="en-US" altLang="en-US" u="sng"/>
              <a:t>Bid-ask spread effect</a:t>
            </a:r>
            <a:r>
              <a:rPr lang="en-US" altLang="en-US"/>
              <a:t>: The bid-ask spread creates a bias in the opposite direction, if transactions prices are used to compute returns, since prices have a equal chance of ending up at the bid or the ask price. The bounce that this induces in prices will result in negative serial correlations in returns. </a:t>
            </a:r>
          </a:p>
          <a:p>
            <a:endParaRPr lang="en-US" alt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pPr>
              <a:defRPr/>
            </a:pPr>
            <a:r>
              <a:rPr lang="en-US" dirty="0" smtClean="0">
                <a:cs typeface="+mj-cs"/>
              </a:rPr>
              <a:t>And it is really difficult to make money off really short term correlations..</a:t>
            </a:r>
            <a:endParaRPr lang="en-US" i="1" dirty="0" smtClean="0">
              <a:cs typeface="+mj-cs"/>
            </a:endParaRPr>
          </a:p>
        </p:txBody>
      </p:sp>
      <p:sp>
        <p:nvSpPr>
          <p:cNvPr id="17411" name="Rectangle 3"/>
          <p:cNvSpPr>
            <a:spLocks noGrp="1" noChangeArrowheads="1"/>
          </p:cNvSpPr>
          <p:nvPr>
            <p:ph sz="quarter" idx="1"/>
          </p:nvPr>
        </p:nvSpPr>
        <p:spPr/>
        <p:txBody>
          <a:bodyPr/>
          <a:lstStyle/>
          <a:p>
            <a:pPr>
              <a:buFont typeface="Monotype Sorts" charset="0"/>
              <a:buNone/>
              <a:defRPr/>
            </a:pPr>
            <a:endParaRPr lang="en-US" i="1" dirty="0" smtClean="0">
              <a:cs typeface="+mn-cs"/>
            </a:endParaRPr>
          </a:p>
        </p:txBody>
      </p:sp>
      <p:graphicFrame>
        <p:nvGraphicFramePr>
          <p:cNvPr id="88067" name="Object 3"/>
          <p:cNvGraphicFramePr>
            <a:graphicFrameLocks noGrp="1" noChangeAspect="1"/>
          </p:cNvGraphicFramePr>
          <p:nvPr>
            <p:ph type="body" idx="4294967295"/>
          </p:nvPr>
        </p:nvGraphicFramePr>
        <p:xfrm>
          <a:off x="2155825" y="1905000"/>
          <a:ext cx="6988175" cy="4191000"/>
        </p:xfrm>
        <a:graphic>
          <a:graphicData uri="http://schemas.openxmlformats.org/presentationml/2006/ole">
            <mc:AlternateContent xmlns:mc="http://schemas.openxmlformats.org/markup-compatibility/2006">
              <mc:Choice xmlns:v="urn:schemas-microsoft-com:vml" Requires="v">
                <p:oleObj spid="_x0000_s88091" name="Document" r:id="rId4" imgW="4267200" imgH="2692400" progId="Word.Document.8">
                  <p:embed/>
                </p:oleObj>
              </mc:Choice>
              <mc:Fallback>
                <p:oleObj name="Document" r:id="rId4" imgW="4267200" imgH="2692400" progId="Word.Document.8">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5825" y="1905000"/>
                        <a:ext cx="6988175"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defRPr/>
            </a:pPr>
            <a:r>
              <a:rPr lang="en-US" smtClean="0">
                <a:solidFill>
                  <a:schemeClr val="tx1"/>
                </a:solidFill>
                <a:cs typeface="+mj-cs"/>
              </a:rPr>
              <a:t>Returns on Filter Rule Strategies</a:t>
            </a:r>
            <a:endParaRPr lang="en-US" i="1" smtClean="0">
              <a:solidFill>
                <a:schemeClr val="tx1"/>
              </a:solidFill>
              <a:cs typeface="+mj-cs"/>
            </a:endParaRPr>
          </a:p>
        </p:txBody>
      </p:sp>
      <p:sp>
        <p:nvSpPr>
          <p:cNvPr id="20483" name="Rectangle 3"/>
          <p:cNvSpPr>
            <a:spLocks noGrp="1" noChangeArrowheads="1"/>
          </p:cNvSpPr>
          <p:nvPr>
            <p:ph sz="quarter" idx="1"/>
          </p:nvPr>
        </p:nvSpPr>
        <p:spPr/>
        <p:txBody>
          <a:bodyPr>
            <a:normAutofit fontScale="92500" lnSpcReduction="20000"/>
          </a:bodyPr>
          <a:lstStyle/>
          <a:p>
            <a:pPr>
              <a:buFont typeface="Monotype Sorts" charset="2"/>
              <a:buNone/>
              <a:tabLst>
                <a:tab pos="1824038" algn="l"/>
                <a:tab pos="3487738" algn="l"/>
                <a:tab pos="4919663" algn="l"/>
                <a:tab pos="6403975" algn="l"/>
              </a:tabLst>
            </a:pPr>
            <a:r>
              <a:rPr lang="en-US" altLang="en-US" i="1"/>
              <a:t>Value of X	Return with 	Return with 	No of 	Return 		Strategy	Buy &amp; Hold	Trades	after costs</a:t>
            </a:r>
          </a:p>
          <a:p>
            <a:pPr>
              <a:buFont typeface="Monotype Sorts" charset="2"/>
              <a:buNone/>
              <a:tabLst>
                <a:tab pos="1824038" algn="l"/>
                <a:tab pos="3487738" algn="l"/>
                <a:tab pos="4919663" algn="l"/>
                <a:tab pos="6403975" algn="l"/>
              </a:tabLst>
            </a:pPr>
            <a:r>
              <a:rPr lang="en-US" altLang="en-US" i="1"/>
              <a:t>	</a:t>
            </a:r>
            <a:r>
              <a:rPr lang="en-US" altLang="en-US" sz="1800"/>
              <a:t>0.5%	11.5%	10.4%	12,514	-103.6%	</a:t>
            </a:r>
            <a:br>
              <a:rPr lang="en-US" altLang="en-US" sz="1800"/>
            </a:br>
            <a:r>
              <a:rPr lang="en-US" altLang="en-US" sz="1800"/>
              <a:t>1.0%	5.5%	10.3%	8,660	-74.9%	</a:t>
            </a:r>
            <a:br>
              <a:rPr lang="en-US" altLang="en-US" sz="1800"/>
            </a:br>
            <a:r>
              <a:rPr lang="en-US" altLang="en-US" sz="1800"/>
              <a:t>2.0%	0..2%	10.3%	4,764	-45.2%	</a:t>
            </a:r>
            <a:br>
              <a:rPr lang="en-US" altLang="en-US" sz="1800"/>
            </a:br>
            <a:r>
              <a:rPr lang="en-US" altLang="en-US" sz="1800"/>
              <a:t>3.0%	-1.7%	10.1%	2,994	-30.5%	</a:t>
            </a:r>
            <a:br>
              <a:rPr lang="en-US" altLang="en-US" sz="1800"/>
            </a:br>
            <a:r>
              <a:rPr lang="en-US" altLang="en-US" sz="1800"/>
              <a:t>4.0%	0.1%	10.1%	2,013	-19.5%	</a:t>
            </a:r>
            <a:br>
              <a:rPr lang="en-US" altLang="en-US" sz="1800"/>
            </a:br>
            <a:r>
              <a:rPr lang="en-US" altLang="en-US" sz="1800"/>
              <a:t>5.0%	-1.9%	10.0%	1,484	-16.6%	</a:t>
            </a:r>
            <a:br>
              <a:rPr lang="en-US" altLang="en-US" sz="1800"/>
            </a:br>
            <a:r>
              <a:rPr lang="en-US" altLang="en-US" sz="1800"/>
              <a:t>6.0%	1.3%	9.7%	1,071	-9.4%	</a:t>
            </a:r>
            <a:br>
              <a:rPr lang="en-US" altLang="en-US" sz="1800"/>
            </a:br>
            <a:r>
              <a:rPr lang="en-US" altLang="en-US" sz="1800"/>
              <a:t>8.0%	1.7%	9.6%	   653	-5.0%	</a:t>
            </a:r>
            <a:br>
              <a:rPr lang="en-US" altLang="en-US" sz="1800"/>
            </a:br>
            <a:r>
              <a:rPr lang="en-US" altLang="en-US" sz="1800"/>
              <a:t>10.0%	3.0%	9.6%	   435	-1.4%	</a:t>
            </a:r>
            <a:br>
              <a:rPr lang="en-US" altLang="en-US" sz="1800"/>
            </a:br>
            <a:r>
              <a:rPr lang="en-US" altLang="en-US" sz="1800"/>
              <a:t>12.0%	5.3%	9.4%	   289	2.3%	</a:t>
            </a:r>
            <a:br>
              <a:rPr lang="en-US" altLang="en-US" sz="1800"/>
            </a:br>
            <a:r>
              <a:rPr lang="en-US" altLang="en-US" sz="1800"/>
              <a:t>14.0%	3.9%	10.3%	   224	1.4%	</a:t>
            </a:r>
            <a:br>
              <a:rPr lang="en-US" altLang="en-US" sz="1800"/>
            </a:br>
            <a:r>
              <a:rPr lang="en-US" altLang="en-US" sz="1800"/>
              <a:t>16.0%	4.2%	10.3%	   172	2.3%	</a:t>
            </a:r>
            <a:br>
              <a:rPr lang="en-US" altLang="en-US" sz="1800"/>
            </a:br>
            <a:r>
              <a:rPr lang="en-US" altLang="en-US" sz="1800"/>
              <a:t>18.0%	3.6%	10.0%	   139	2.0%	</a:t>
            </a:r>
            <a:br>
              <a:rPr lang="en-US" altLang="en-US" sz="1800"/>
            </a:br>
            <a:r>
              <a:rPr lang="en-US" altLang="en-US" sz="1800"/>
              <a:t>20.0%	4.3%	9.8%	   110	3.0%	</a:t>
            </a:r>
            <a:endParaRPr lang="en-US" alt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cs typeface="+mj-cs"/>
              </a:rPr>
              <a:t>2. Serial correlation in the short term (days, weeks)</a:t>
            </a:r>
          </a:p>
        </p:txBody>
      </p:sp>
      <p:sp>
        <p:nvSpPr>
          <p:cNvPr id="3" name="Content Placeholder 2"/>
          <p:cNvSpPr>
            <a:spLocks noGrp="1"/>
          </p:cNvSpPr>
          <p:nvPr>
            <p:ph sz="quarter" idx="1"/>
          </p:nvPr>
        </p:nvSpPr>
        <p:spPr/>
        <p:txBody>
          <a:bodyPr>
            <a:normAutofit fontScale="92500" lnSpcReduction="10000"/>
          </a:bodyPr>
          <a:lstStyle/>
          <a:p>
            <a:r>
              <a:rPr lang="en-US" altLang="en-US"/>
              <a:t>As you move from hours and days to weeks or a month, there seems to be some evidence that prices reverse. In other words, stocks that have done well over the last month are more likely to do badly in the next one and stocks that have done badly over the last month are more likely to bounce back. </a:t>
            </a:r>
          </a:p>
          <a:p>
            <a:r>
              <a:rPr lang="en-US" altLang="en-US"/>
              <a:t>The reasons given are usually rooted in market over reaction, i.e,. that the stocks that have gone up (down) the most over the most recent month are ones where markets have over reacted to good (bad) news that came out about the stock over the month. The price reversaal than reflects markets correcting themselves. </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cs typeface="+mj-cs"/>
              </a:rPr>
              <a:t>Returns from Momentum in short term</a:t>
            </a:r>
          </a:p>
        </p:txBody>
      </p:sp>
      <p:pic>
        <p:nvPicPr>
          <p:cNvPr id="14338"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946275" y="1981200"/>
            <a:ext cx="5486400" cy="3733800"/>
          </a:xfrm>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cs typeface="+mj-cs"/>
              </a:rPr>
              <a:t>3. Serial correlation in the medium term</a:t>
            </a:r>
          </a:p>
        </p:txBody>
      </p:sp>
      <p:sp>
        <p:nvSpPr>
          <p:cNvPr id="3" name="Content Placeholder 2"/>
          <p:cNvSpPr>
            <a:spLocks noGrp="1"/>
          </p:cNvSpPr>
          <p:nvPr>
            <p:ph sz="quarter" idx="1"/>
          </p:nvPr>
        </p:nvSpPr>
        <p:spPr/>
        <p:txBody>
          <a:bodyPr>
            <a:normAutofit fontScale="77500" lnSpcReduction="20000"/>
          </a:bodyPr>
          <a:lstStyle/>
          <a:p>
            <a:r>
              <a:rPr lang="en-US" altLang="en-US"/>
              <a:t>When time is defined as many months or a year, rather than a single month, there seems to be a tendency towards positive serial correlation. </a:t>
            </a:r>
          </a:p>
          <a:p>
            <a:r>
              <a:rPr lang="en-US" altLang="en-US"/>
              <a:t>Jegadeesh and Titman present evidence of what they call “price momentum” in stock prices over time periods of several months – stocks that have gone up in the last six months tend to continue to go up whereas stocks that have gone down in the last six months tend to continue to go down.</a:t>
            </a:r>
          </a:p>
          <a:p>
            <a:r>
              <a:rPr lang="en-US" altLang="en-US"/>
              <a:t>Between 1945 and 2008, if you classified stocks into deciles based upon price performance over the previous year, the annual return you would have generated by buying the stocks in th the top decile and held for the next year was </a:t>
            </a:r>
            <a:r>
              <a:rPr lang="en-US" altLang="en-US" u="sng"/>
              <a:t>16.5% higher</a:t>
            </a:r>
            <a:r>
              <a:rPr lang="en-US" altLang="en-US"/>
              <a:t> than the return you would have earned on the stocks in the bottom decile.  </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cs typeface="+mj-cs"/>
              </a:rPr>
              <a:t>Annual returns from momentum classes (based upon most recent year)</a:t>
            </a:r>
          </a:p>
        </p:txBody>
      </p:sp>
      <p:pic>
        <p:nvPicPr>
          <p:cNvPr id="16386"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946275" y="1981200"/>
            <a:ext cx="5486400" cy="3733800"/>
          </a:xfr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More “evidence” on momentum</a:t>
            </a:r>
          </a:p>
        </p:txBody>
      </p:sp>
      <p:sp>
        <p:nvSpPr>
          <p:cNvPr id="3" name="Content Placeholder 2"/>
          <p:cNvSpPr>
            <a:spLocks noGrp="1"/>
          </p:cNvSpPr>
          <p:nvPr>
            <p:ph sz="quarter" idx="1"/>
          </p:nvPr>
        </p:nvSpPr>
        <p:spPr/>
        <p:txBody>
          <a:bodyPr>
            <a:normAutofit fontScale="70000" lnSpcReduction="20000"/>
          </a:bodyPr>
          <a:lstStyle/>
          <a:p>
            <a:r>
              <a:rPr lang="en-US" altLang="en-US" u="sng"/>
              <a:t>Volume effect: </a:t>
            </a:r>
            <a:r>
              <a:rPr lang="en-US" altLang="en-US"/>
              <a:t>Momentum accompanied by higher trading volume is stronger and more sustained than momentum with low trading volume.</a:t>
            </a:r>
          </a:p>
          <a:p>
            <a:r>
              <a:rPr lang="en-US" altLang="en-US" u="sng"/>
              <a:t>Size effect:  </a:t>
            </a:r>
            <a:r>
              <a:rPr lang="en-US" altLang="en-US"/>
              <a:t>While some of the earlier studies suggest that momentum is stronger at small market cap companies, a more recent study that looks at US stocks from 1926 to 2009 finds the relationship to be a weak one, though it does confirm that there are sub periods (1980-1996) where momentum and firm size are correlated.</a:t>
            </a:r>
          </a:p>
          <a:p>
            <a:r>
              <a:rPr lang="en-US" altLang="en-US" u="sng"/>
              <a:t>Upside vs Downside</a:t>
            </a:r>
            <a:r>
              <a:rPr lang="en-US" altLang="en-US"/>
              <a:t>: The conclusions seem to vary, depending on the time period examined, with upside momentum dominating over very long time periods (1926-2009) and downside momentum winning out over some sub-periods (such as the 1980-1996).</a:t>
            </a:r>
          </a:p>
          <a:p>
            <a:r>
              <a:rPr lang="en-US" altLang="en-US" u="sng"/>
              <a:t>Growth effect</a:t>
            </a:r>
            <a:r>
              <a:rPr lang="en-US" altLang="en-US"/>
              <a:t>: Price momentum is more sustained and stronger for higher growth companies with higher price to book ratios than for more mature companies with lower price to book ratios.</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a:defRPr/>
            </a:pPr>
            <a:r>
              <a:rPr lang="en-US" dirty="0" smtClean="0">
                <a:cs typeface="+mj-cs"/>
              </a:rPr>
              <a:t>4. Long Term Serial Correlation (Years)</a:t>
            </a:r>
          </a:p>
        </p:txBody>
      </p:sp>
      <p:sp>
        <p:nvSpPr>
          <p:cNvPr id="107523" name="Rectangle 3"/>
          <p:cNvSpPr>
            <a:spLocks noGrp="1" noChangeArrowheads="1"/>
          </p:cNvSpPr>
          <p:nvPr>
            <p:ph sz="quarter" idx="1"/>
          </p:nvPr>
        </p:nvSpPr>
        <p:spPr/>
        <p:txBody>
          <a:bodyPr/>
          <a:lstStyle/>
          <a:p>
            <a:pPr>
              <a:buFont typeface="Monotype Sorts" charset="0"/>
              <a:buChar char=""/>
              <a:defRPr/>
            </a:pPr>
            <a:r>
              <a:rPr lang="en-US" smtClean="0">
                <a:cs typeface="+mn-cs"/>
              </a:rPr>
              <a:t>In contrast to the studies of short term correlation, there is evidence of strong correlation in long term returns. </a:t>
            </a:r>
          </a:p>
          <a:p>
            <a:pPr>
              <a:buFont typeface="Monotype Sorts" charset="0"/>
              <a:buChar char=""/>
              <a:defRPr/>
            </a:pPr>
            <a:r>
              <a:rPr lang="en-US" smtClean="0">
                <a:cs typeface="+mn-cs"/>
              </a:rPr>
              <a:t>When long term is defined as months, there is positive correlation - a momentum effect.</a:t>
            </a:r>
          </a:p>
          <a:p>
            <a:pPr>
              <a:buFont typeface="Monotype Sorts" charset="0"/>
              <a:buChar char=""/>
              <a:defRPr/>
            </a:pPr>
            <a:r>
              <a:rPr lang="en-US" smtClean="0">
                <a:cs typeface="+mn-cs"/>
              </a:rPr>
              <a:t>When long term is defined as years, there is negative correlation - reversal in prices. The effect is much stronger for smaller companies.</a:t>
            </a:r>
          </a:p>
          <a:p>
            <a:pPr>
              <a:buFont typeface="Monotype Sorts" charset="0"/>
              <a:buChar char=""/>
              <a:defRPr/>
            </a:pPr>
            <a:endParaRPr lang="en-US" smtClean="0">
              <a:cs typeface="+mn-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pPr>
              <a:defRPr/>
            </a:pPr>
            <a:r>
              <a:rPr lang="en-US" smtClean="0">
                <a:cs typeface="+mj-cs"/>
              </a:rPr>
              <a:t>Evidence of long term correlation</a:t>
            </a:r>
          </a:p>
        </p:txBody>
      </p:sp>
      <p:pic>
        <p:nvPicPr>
          <p:cNvPr id="19458" name="Picture 4"/>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tretch>
            <a:fillRect/>
          </a:stretch>
        </p:blipFill>
        <p:spPr>
          <a:xfrm>
            <a:off x="2389187" y="2276475"/>
            <a:ext cx="4600575" cy="3143250"/>
          </a:xfrm>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a:t>The tipping point… Momentum works, until it does not..</a:t>
            </a:r>
          </a:p>
        </p:txBody>
      </p:sp>
      <p:pic>
        <p:nvPicPr>
          <p:cNvPr id="20482"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946275" y="1981200"/>
            <a:ext cx="5486400" cy="3733800"/>
          </a:xfrm>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a:defRPr/>
            </a:pPr>
            <a:r>
              <a:rPr lang="en-US" smtClean="0">
                <a:solidFill>
                  <a:schemeClr val="tx1"/>
                </a:solidFill>
                <a:cs typeface="+mj-cs"/>
              </a:rPr>
              <a:t>Seasonal and Temporal Effects on Prices</a:t>
            </a:r>
            <a:endParaRPr lang="en-US" b="1" smtClean="0">
              <a:solidFill>
                <a:schemeClr val="tx1"/>
              </a:solidFill>
              <a:cs typeface="+mj-cs"/>
            </a:endParaRPr>
          </a:p>
        </p:txBody>
      </p:sp>
      <p:sp>
        <p:nvSpPr>
          <p:cNvPr id="31747" name="Rectangle 3"/>
          <p:cNvSpPr>
            <a:spLocks noGrp="1" noChangeArrowheads="1"/>
          </p:cNvSpPr>
          <p:nvPr>
            <p:ph sz="quarter" idx="1"/>
          </p:nvPr>
        </p:nvSpPr>
        <p:spPr/>
        <p:txBody>
          <a:bodyPr>
            <a:normAutofit fontScale="92500" lnSpcReduction="10000"/>
          </a:bodyPr>
          <a:lstStyle/>
          <a:p>
            <a:pPr>
              <a:buFont typeface="Monotype Sorts" charset="0"/>
              <a:buChar char=""/>
              <a:defRPr/>
            </a:pPr>
            <a:r>
              <a:rPr lang="en-US" smtClean="0">
                <a:cs typeface="+mn-cs"/>
              </a:rPr>
              <a:t>Empirical studies indicate a variety of seasonal and temporal irregularities in stock prices. Among them are:</a:t>
            </a:r>
          </a:p>
          <a:p>
            <a:pPr lvl="1">
              <a:defRPr/>
            </a:pPr>
            <a:r>
              <a:rPr lang="en-US" smtClean="0"/>
              <a:t>The January Effect: Stocks, on average, tend to do much better in January than in any other month of the year.</a:t>
            </a:r>
          </a:p>
          <a:p>
            <a:pPr lvl="1">
              <a:defRPr/>
            </a:pPr>
            <a:r>
              <a:rPr lang="en-US" smtClean="0"/>
              <a:t>The Weekend Effect: Stocks, on average, seem to do much worse on Mondays than on any other day of the week.</a:t>
            </a:r>
          </a:p>
          <a:p>
            <a:pPr lvl="1">
              <a:defRPr/>
            </a:pPr>
            <a:r>
              <a:rPr lang="en-US" smtClean="0"/>
              <a:t>The Mid-day Swoon: Stocks, on average, tend to do much worse in the middle of the trading day than at the beginning and end of the day.</a:t>
            </a:r>
          </a:p>
          <a:p>
            <a:pPr>
              <a:buFont typeface="Monotype Sorts" charset="0"/>
              <a:buChar char=""/>
              <a:defRPr/>
            </a:pPr>
            <a:r>
              <a:rPr lang="en-US" smtClean="0">
                <a:cs typeface="+mn-cs"/>
              </a:rPr>
              <a:t>While these empirical irregularities provide for interesting conversation, </a:t>
            </a:r>
            <a:r>
              <a:rPr lang="en-US" b="1" smtClean="0">
                <a:cs typeface="+mn-cs"/>
              </a:rPr>
              <a:t>it is not clear that any of them can be exploited to earn excess returns</a:t>
            </a:r>
            <a:r>
              <a:rPr lang="en-US" smtClean="0">
                <a:cs typeface="+mn-cs"/>
              </a:rPr>
              <a:t>.</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normAutofit fontScale="90000"/>
          </a:bodyPr>
          <a:lstStyle/>
          <a:p>
            <a:pPr>
              <a:defRPr/>
            </a:pPr>
            <a:r>
              <a:rPr lang="en-US" smtClean="0">
                <a:solidFill>
                  <a:schemeClr val="tx1"/>
                </a:solidFill>
                <a:cs typeface="+mj-cs"/>
              </a:rPr>
              <a:t>Foundations of Technical Analysis: What are the assumptions?</a:t>
            </a:r>
            <a:endParaRPr lang="en-US" b="1" smtClean="0">
              <a:solidFill>
                <a:schemeClr val="tx1"/>
              </a:solidFill>
              <a:cs typeface="+mj-cs"/>
            </a:endParaRPr>
          </a:p>
        </p:txBody>
      </p:sp>
      <p:sp>
        <p:nvSpPr>
          <p:cNvPr id="45059" name="Rectangle 3"/>
          <p:cNvSpPr>
            <a:spLocks noGrp="1" noChangeArrowheads="1"/>
          </p:cNvSpPr>
          <p:nvPr>
            <p:ph sz="quarter" idx="1"/>
          </p:nvPr>
        </p:nvSpPr>
        <p:spPr/>
        <p:txBody>
          <a:bodyPr/>
          <a:lstStyle/>
          <a:p>
            <a:pPr>
              <a:buFont typeface="Monotype Sorts" charset="0"/>
              <a:buNone/>
              <a:defRPr/>
            </a:pPr>
            <a:r>
              <a:rPr lang="en-US" sz="1800" dirty="0" smtClean="0">
                <a:cs typeface="+mn-cs"/>
              </a:rPr>
              <a:t>(1) </a:t>
            </a:r>
            <a:r>
              <a:rPr lang="en-US" sz="1800" b="1" dirty="0" smtClean="0">
                <a:cs typeface="+mn-cs"/>
              </a:rPr>
              <a:t>Price is determined solely by the interaction of supply &amp; demand</a:t>
            </a:r>
            <a:endParaRPr lang="en-US" sz="1800" dirty="0" smtClean="0">
              <a:cs typeface="+mn-cs"/>
            </a:endParaRPr>
          </a:p>
          <a:p>
            <a:pPr>
              <a:buFont typeface="Monotype Sorts" charset="0"/>
              <a:buNone/>
              <a:defRPr/>
            </a:pPr>
            <a:r>
              <a:rPr lang="en-US" sz="1800" dirty="0" smtClean="0">
                <a:cs typeface="+mn-cs"/>
              </a:rPr>
              <a:t>(2) </a:t>
            </a:r>
            <a:r>
              <a:rPr lang="en-US" sz="1800" b="1" dirty="0" smtClean="0">
                <a:cs typeface="+mn-cs"/>
              </a:rPr>
              <a:t>Supply and demand are governed by numerous factors both rational and irrational</a:t>
            </a:r>
            <a:r>
              <a:rPr lang="en-US" sz="1800" dirty="0" smtClean="0">
                <a:cs typeface="+mn-cs"/>
              </a:rPr>
              <a:t>. The market continually and automatically weighs all these factors. (A random walker would have no qualms about this assumption either. He would point out that any irrational factors are just as likely to be one side of the market as on the other.)</a:t>
            </a:r>
          </a:p>
          <a:p>
            <a:pPr>
              <a:buFont typeface="Monotype Sorts" charset="0"/>
              <a:buNone/>
              <a:defRPr/>
            </a:pPr>
            <a:r>
              <a:rPr lang="en-US" sz="1800" dirty="0" smtClean="0">
                <a:cs typeface="+mn-cs"/>
              </a:rPr>
              <a:t>(3) </a:t>
            </a:r>
            <a:r>
              <a:rPr lang="en-US" sz="1800" b="1" dirty="0" smtClean="0">
                <a:cs typeface="+mn-cs"/>
              </a:rPr>
              <a:t>Disregarding minor fluctuations in the market, stock prices tend to move in trends which persist for an appreciable length of time. </a:t>
            </a:r>
            <a:r>
              <a:rPr lang="en-US" sz="1800" dirty="0" smtClean="0">
                <a:cs typeface="+mn-cs"/>
              </a:rPr>
              <a:t>( Random walker would disagree with this statement. For any trend to persist there has to be some collective  'irrationality')</a:t>
            </a:r>
          </a:p>
          <a:p>
            <a:pPr>
              <a:buFont typeface="Monotype Sorts" charset="0"/>
              <a:buNone/>
              <a:defRPr/>
            </a:pPr>
            <a:r>
              <a:rPr lang="en-US" sz="1800" dirty="0" smtClean="0">
                <a:cs typeface="+mn-cs"/>
              </a:rPr>
              <a:t>(4) </a:t>
            </a:r>
            <a:r>
              <a:rPr lang="en-US" sz="1800" b="1" dirty="0" smtClean="0">
                <a:cs typeface="+mn-cs"/>
              </a:rPr>
              <a:t>Changes in trend are caused by shifts in demand and supply. These shifts no matter why they occur, can be detected sooner or later in the action of the market itself</a:t>
            </a:r>
            <a:r>
              <a:rPr lang="en-US" sz="1800" dirty="0" smtClean="0">
                <a:cs typeface="+mn-cs"/>
              </a:rPr>
              <a:t>. (In the financial economist's view the market (through the price) will instantaneously reflect any shifts in the demand and supply.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fontScale="90000"/>
          </a:bodyPr>
          <a:lstStyle/>
          <a:p>
            <a:pPr>
              <a:defRPr/>
            </a:pPr>
            <a:r>
              <a:rPr lang="en-US" smtClean="0">
                <a:solidFill>
                  <a:schemeClr val="tx1"/>
                </a:solidFill>
                <a:cs typeface="+mj-cs"/>
              </a:rPr>
              <a:t>I. Markets overreact: The Contrarian Indicators</a:t>
            </a:r>
            <a:endParaRPr lang="en-US" b="1" smtClean="0">
              <a:solidFill>
                <a:schemeClr val="tx1"/>
              </a:solidFill>
              <a:cs typeface="+mj-cs"/>
            </a:endParaRPr>
          </a:p>
        </p:txBody>
      </p:sp>
      <p:sp>
        <p:nvSpPr>
          <p:cNvPr id="61443" name="Rectangle 3"/>
          <p:cNvSpPr>
            <a:spLocks noGrp="1" noChangeArrowheads="1"/>
          </p:cNvSpPr>
          <p:nvPr>
            <p:ph sz="quarter" idx="1"/>
          </p:nvPr>
        </p:nvSpPr>
        <p:spPr/>
        <p:txBody>
          <a:bodyPr>
            <a:normAutofit fontScale="77500" lnSpcReduction="20000"/>
          </a:bodyPr>
          <a:lstStyle/>
          <a:p>
            <a:pPr>
              <a:buFont typeface="Monotype Sorts" charset="0"/>
              <a:buNone/>
              <a:defRPr/>
            </a:pPr>
            <a:r>
              <a:rPr lang="en-US" u="sng" dirty="0" smtClean="0">
                <a:cs typeface="+mn-cs"/>
              </a:rPr>
              <a:t>Basis</a:t>
            </a:r>
            <a:r>
              <a:rPr lang="en-US" dirty="0" smtClean="0">
                <a:cs typeface="+mn-cs"/>
              </a:rPr>
              <a:t>: Research in experimental psychology suggests that people tend to overreact to unexpected and dramatic news events. </a:t>
            </a:r>
          </a:p>
          <a:p>
            <a:pPr>
              <a:buFont typeface="Monotype Sorts" charset="0"/>
              <a:buNone/>
              <a:defRPr/>
            </a:pPr>
            <a:r>
              <a:rPr lang="en-US" u="sng" dirty="0" smtClean="0">
                <a:cs typeface="+mn-cs"/>
              </a:rPr>
              <a:t>Empirical evidence</a:t>
            </a:r>
            <a:r>
              <a:rPr lang="en-US" dirty="0" smtClean="0">
                <a:cs typeface="+mn-cs"/>
              </a:rPr>
              <a:t>: If markets overreact then</a:t>
            </a:r>
            <a:br>
              <a:rPr lang="en-US" dirty="0" smtClean="0">
                <a:cs typeface="+mn-cs"/>
              </a:rPr>
            </a:br>
            <a:r>
              <a:rPr lang="en-US" dirty="0" smtClean="0">
                <a:cs typeface="+mn-cs"/>
              </a:rPr>
              <a:t>(1) Extreme movements in stock prices will be followed by subsequent price movements in the opposite direction.</a:t>
            </a:r>
            <a:br>
              <a:rPr lang="en-US" dirty="0" smtClean="0">
                <a:cs typeface="+mn-cs"/>
              </a:rPr>
            </a:br>
            <a:r>
              <a:rPr lang="en-US" dirty="0" smtClean="0">
                <a:cs typeface="+mn-cs"/>
              </a:rPr>
              <a:t>(2) The more extreme the price adjustment, the greater will be the subsequent adjustment.</a:t>
            </a:r>
          </a:p>
          <a:p>
            <a:pPr>
              <a:buFont typeface="Monotype Sorts" charset="0"/>
              <a:buNone/>
              <a:defRPr/>
            </a:pPr>
            <a:r>
              <a:rPr lang="en-US" u="sng" dirty="0" smtClean="0">
                <a:cs typeface="+mn-cs"/>
              </a:rPr>
              <a:t>Technical indicators</a:t>
            </a:r>
          </a:p>
          <a:p>
            <a:pPr lvl="1">
              <a:buFontTx/>
              <a:buNone/>
              <a:defRPr/>
            </a:pPr>
            <a:r>
              <a:rPr lang="en-US" u="sng" dirty="0"/>
              <a:t>1. Odd-lot trading</a:t>
            </a:r>
            <a:r>
              <a:rPr lang="en-US" dirty="0"/>
              <a:t>: The odd-lot rule gives us an indication of what the man on the street thinks about the </a:t>
            </a:r>
            <a:r>
              <a:rPr lang="en-US" dirty="0" smtClean="0"/>
              <a:t>stock.</a:t>
            </a:r>
            <a:endParaRPr lang="en-US" dirty="0"/>
          </a:p>
          <a:p>
            <a:pPr lvl="1">
              <a:buFontTx/>
              <a:buNone/>
              <a:defRPr/>
            </a:pPr>
            <a:r>
              <a:rPr lang="en-US" dirty="0"/>
              <a:t>2. </a:t>
            </a:r>
            <a:r>
              <a:rPr lang="en-US" u="sng" dirty="0"/>
              <a:t>Mutual Fund Cash positions</a:t>
            </a:r>
            <a:r>
              <a:rPr lang="en-US" dirty="0"/>
              <a:t>: Historically, the argument goes, mutual fund cash positions have been greatest at the bottom of a bear market and lowest at the peak of a bull market. </a:t>
            </a:r>
          </a:p>
          <a:p>
            <a:pPr lvl="1">
              <a:buFontTx/>
              <a:buNone/>
              <a:defRPr/>
            </a:pPr>
            <a:r>
              <a:rPr lang="en-US" u="sng" dirty="0"/>
              <a:t>3. Investment Advisory opinion</a:t>
            </a:r>
            <a:r>
              <a:rPr lang="en-US" dirty="0"/>
              <a:t>: This is the ratio of advisory services that are </a:t>
            </a:r>
            <a:r>
              <a:rPr lang="en-US" dirty="0" smtClean="0"/>
              <a:t>bearish</a:t>
            </a:r>
            <a:endParaRPr lang="en-US" dirty="0" smtClean="0">
              <a:cs typeface="+mn-cs"/>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normAutofit fontScale="90000"/>
          </a:bodyPr>
          <a:lstStyle/>
          <a:p>
            <a:pPr>
              <a:defRPr/>
            </a:pPr>
            <a:r>
              <a:rPr lang="en-US" dirty="0" smtClean="0">
                <a:solidFill>
                  <a:schemeClr val="tx1"/>
                </a:solidFill>
                <a:cs typeface="+mj-cs"/>
              </a:rPr>
              <a:t>II. Shifts in demand and supply can be detected</a:t>
            </a:r>
            <a:br>
              <a:rPr lang="en-US" dirty="0" smtClean="0">
                <a:solidFill>
                  <a:schemeClr val="tx1"/>
                </a:solidFill>
                <a:cs typeface="+mj-cs"/>
              </a:rPr>
            </a:br>
            <a:r>
              <a:rPr lang="en-US" dirty="0" smtClean="0">
                <a:solidFill>
                  <a:schemeClr val="tx1"/>
                </a:solidFill>
                <a:cs typeface="+mj-cs"/>
              </a:rPr>
              <a:t> The Lessons in Price Patterns</a:t>
            </a:r>
          </a:p>
        </p:txBody>
      </p:sp>
      <p:sp>
        <p:nvSpPr>
          <p:cNvPr id="2" name="Content Placeholder 1"/>
          <p:cNvSpPr>
            <a:spLocks noGrp="1"/>
          </p:cNvSpPr>
          <p:nvPr>
            <p:ph sz="quarter" idx="1"/>
          </p:nvPr>
        </p:nvSpPr>
        <p:spPr/>
        <p:txBody>
          <a:bodyPr>
            <a:normAutofit fontScale="85000" lnSpcReduction="20000"/>
          </a:bodyPr>
          <a:lstStyle/>
          <a:p>
            <a:pPr>
              <a:buFont typeface="Monotype Sorts" charset="0"/>
              <a:buChar char=""/>
              <a:defRPr/>
            </a:pPr>
            <a:r>
              <a:rPr lang="en-US" u="sng" dirty="0" smtClean="0"/>
              <a:t>Market breadth</a:t>
            </a:r>
            <a:r>
              <a:rPr lang="en-US" dirty="0" smtClean="0"/>
              <a:t>: </a:t>
            </a:r>
            <a:r>
              <a:rPr lang="en-US" dirty="0"/>
              <a:t>This is a measure of the number of stocks in the market which have advanced relative to those that have declined. The broader the market, the stronger the demand</a:t>
            </a:r>
            <a:r>
              <a:rPr lang="en-US" dirty="0" smtClean="0"/>
              <a:t>.</a:t>
            </a:r>
          </a:p>
          <a:p>
            <a:pPr>
              <a:buFont typeface="Monotype Sorts" charset="0"/>
              <a:buChar char=""/>
              <a:defRPr/>
            </a:pPr>
            <a:r>
              <a:rPr lang="en-US" u="sng" dirty="0" smtClean="0"/>
              <a:t>Support and resistance lines</a:t>
            </a:r>
            <a:r>
              <a:rPr lang="en-US" dirty="0" smtClean="0"/>
              <a:t>: Much maligned by value investors, support and resistance lines still have adherents. A stock that breaks through a resistance line is destined to go up, whereas one that breaks through the support line has bad days ahead of it.</a:t>
            </a:r>
            <a:endParaRPr lang="en-US" u="sng" dirty="0" smtClean="0"/>
          </a:p>
          <a:p>
            <a:pPr>
              <a:buFont typeface="Monotype Sorts" charset="0"/>
              <a:buChar char=""/>
              <a:defRPr/>
            </a:pPr>
            <a:r>
              <a:rPr lang="en-US" u="sng" dirty="0" smtClean="0"/>
              <a:t>Moving averages</a:t>
            </a:r>
            <a:r>
              <a:rPr lang="en-US" dirty="0" smtClean="0"/>
              <a:t>: A </a:t>
            </a:r>
            <a:r>
              <a:rPr lang="en-US" dirty="0"/>
              <a:t>moving average line </a:t>
            </a:r>
            <a:r>
              <a:rPr lang="en-US" dirty="0" err="1"/>
              <a:t>smooths</a:t>
            </a:r>
            <a:r>
              <a:rPr lang="en-US" dirty="0"/>
              <a:t> out fluctuations and enables the chartist to see trends in the stock price. </a:t>
            </a:r>
            <a:endParaRPr lang="en-US" dirty="0" smtClean="0"/>
          </a:p>
          <a:p>
            <a:pPr>
              <a:buFont typeface="Monotype Sorts" charset="0"/>
              <a:buChar char=""/>
              <a:defRPr/>
            </a:pPr>
            <a:r>
              <a:rPr lang="en-US" u="sng" dirty="0" smtClean="0"/>
              <a:t>Volume indicators</a:t>
            </a:r>
            <a:r>
              <a:rPr lang="en-US" dirty="0" smtClean="0"/>
              <a:t>: </a:t>
            </a:r>
            <a:r>
              <a:rPr lang="en-US" dirty="0"/>
              <a:t>Some technical analysts believe that there is information about future price changes in trading volume shifts.</a:t>
            </a:r>
          </a:p>
          <a:p>
            <a:pPr>
              <a:buFont typeface="Monotype Sorts" charset="0"/>
              <a:buChar char=""/>
              <a:defRPr/>
            </a:pPr>
            <a:endParaRPr lang="en-US" dirty="0" smtClean="0"/>
          </a:p>
          <a:p>
            <a:pPr marL="0" indent="0">
              <a:buFont typeface="Monotype Sorts" charset="0"/>
              <a:buNone/>
              <a:defRPr/>
            </a:pPr>
            <a:endParaRPr lang="en-US"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normAutofit fontScale="90000"/>
          </a:bodyPr>
          <a:lstStyle/>
          <a:p>
            <a:pPr>
              <a:defRPr/>
            </a:pPr>
            <a:r>
              <a:rPr lang="en-US" smtClean="0">
                <a:solidFill>
                  <a:schemeClr val="tx1"/>
                </a:solidFill>
                <a:cs typeface="+mj-cs"/>
              </a:rPr>
              <a:t>III. Market learn slowly: The Momentum Investors</a:t>
            </a:r>
            <a:endParaRPr lang="en-US" b="1" smtClean="0">
              <a:solidFill>
                <a:schemeClr val="tx1"/>
              </a:solidFill>
              <a:cs typeface="+mj-cs"/>
            </a:endParaRPr>
          </a:p>
        </p:txBody>
      </p:sp>
      <p:sp>
        <p:nvSpPr>
          <p:cNvPr id="71683" name="Rectangle 3"/>
          <p:cNvSpPr>
            <a:spLocks noGrp="1" noChangeArrowheads="1"/>
          </p:cNvSpPr>
          <p:nvPr>
            <p:ph sz="quarter" idx="1"/>
          </p:nvPr>
        </p:nvSpPr>
        <p:spPr/>
        <p:txBody>
          <a:bodyPr>
            <a:normAutofit fontScale="77500" lnSpcReduction="20000"/>
          </a:bodyPr>
          <a:lstStyle/>
          <a:p>
            <a:pPr>
              <a:buFont typeface="Monotype Sorts" charset="2"/>
              <a:buNone/>
            </a:pPr>
            <a:r>
              <a:rPr lang="en-US" altLang="en-US" u="sng"/>
              <a:t>Basis:</a:t>
            </a:r>
            <a:r>
              <a:rPr lang="en-US" altLang="en-US" b="1"/>
              <a:t> </a:t>
            </a:r>
            <a:r>
              <a:rPr lang="en-US" altLang="en-US"/>
              <a:t>The argument here is that markets learn slowly. Thus, investors who are a little quicker than the market in assimilating and understanding information will earn excess returns. In addition, if markets learn slowly, there will be price drifts and technical analysis can detect these drifts and take advantage of them.</a:t>
            </a:r>
          </a:p>
          <a:p>
            <a:pPr>
              <a:buFont typeface="Monotype Sorts" charset="2"/>
              <a:buNone/>
            </a:pPr>
            <a:r>
              <a:rPr lang="en-US" altLang="en-US" u="sng"/>
              <a:t>The Evidence</a:t>
            </a:r>
            <a:r>
              <a:rPr lang="en-US" altLang="en-US"/>
              <a:t>: There is evidence of price momentum over short and medium times intervals.</a:t>
            </a:r>
          </a:p>
          <a:p>
            <a:pPr>
              <a:buFont typeface="Monotype Sorts" charset="2"/>
              <a:buNone/>
            </a:pPr>
            <a:r>
              <a:rPr lang="en-US" altLang="en-US" u="sng"/>
              <a:t>Momentum indicators</a:t>
            </a:r>
            <a:r>
              <a:rPr lang="en-US" altLang="en-US"/>
              <a:t>:</a:t>
            </a:r>
          </a:p>
          <a:p>
            <a:pPr lvl="1"/>
            <a:r>
              <a:rPr lang="en-US" altLang="en-US" u="sng"/>
              <a:t>Relative Strength: </a:t>
            </a:r>
            <a:r>
              <a:rPr lang="en-US" altLang="en-US"/>
              <a:t>The relative strength of a stock is the ratio of its current price to its average over a longer period (eg. six months).</a:t>
            </a:r>
          </a:p>
          <a:p>
            <a:pPr lvl="1"/>
            <a:r>
              <a:rPr lang="en-US" altLang="en-US" u="sng"/>
              <a:t>Trend Lines: </a:t>
            </a:r>
            <a:r>
              <a:rPr lang="en-US" altLang="en-US"/>
              <a:t>You look past the day-to-day movements in stock prices at the underlying long-term trends. The simplest measure of trend is a </a:t>
            </a:r>
            <a:r>
              <a:rPr lang="en-US" altLang="en-US" u="sng"/>
              <a:t>trend line</a:t>
            </a:r>
            <a:r>
              <a:rPr lang="en-US" altLang="en-US"/>
              <a:t>. </a:t>
            </a:r>
          </a:p>
          <a:p>
            <a:pPr lvl="1">
              <a:buFont typeface="Monotype Sorts" charset="2"/>
              <a:buNone/>
            </a:pPr>
            <a:r>
              <a:rPr lang="en-US" altLang="en-US"/>
              <a:t> </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a:defRPr/>
            </a:pPr>
            <a:r>
              <a:rPr lang="en-US" dirty="0" smtClean="0">
                <a:solidFill>
                  <a:schemeClr val="tx1"/>
                </a:solidFill>
                <a:cs typeface="+mj-cs"/>
              </a:rPr>
              <a:t>IV. Following the Smart Investors</a:t>
            </a:r>
            <a:endParaRPr lang="en-US" b="1" dirty="0" smtClean="0">
              <a:solidFill>
                <a:schemeClr val="tx1"/>
              </a:solidFill>
              <a:cs typeface="+mj-cs"/>
            </a:endParaRPr>
          </a:p>
        </p:txBody>
      </p:sp>
      <p:sp>
        <p:nvSpPr>
          <p:cNvPr id="80899" name="Rectangle 3"/>
          <p:cNvSpPr>
            <a:spLocks noGrp="1" noChangeArrowheads="1"/>
          </p:cNvSpPr>
          <p:nvPr>
            <p:ph sz="quarter" idx="1"/>
          </p:nvPr>
        </p:nvSpPr>
        <p:spPr/>
        <p:txBody>
          <a:bodyPr>
            <a:normAutofit fontScale="85000" lnSpcReduction="20000"/>
          </a:bodyPr>
          <a:lstStyle/>
          <a:p>
            <a:pPr>
              <a:buFont typeface="Monotype Sorts" charset="0"/>
              <a:buChar char=""/>
              <a:defRPr/>
            </a:pPr>
            <a:r>
              <a:rPr lang="en-US" dirty="0" smtClean="0">
                <a:cs typeface="+mn-cs"/>
              </a:rPr>
              <a:t>This approach is the flip side of the contrarian approach. Instead of assuming that investors, on average, are likely to be be wrong, you assume that they are right.</a:t>
            </a:r>
          </a:p>
          <a:p>
            <a:pPr>
              <a:buFont typeface="Monotype Sorts" charset="0"/>
              <a:buChar char=""/>
              <a:defRPr/>
            </a:pPr>
            <a:r>
              <a:rPr lang="en-US" dirty="0" smtClean="0">
                <a:cs typeface="+mn-cs"/>
              </a:rPr>
              <a:t>To make this assumption more palatable, you do not look at all investors but only at the smartest investors, who presumably know more than the rest of us.</a:t>
            </a:r>
            <a:endParaRPr lang="en-US" dirty="0">
              <a:cs typeface="+mn-cs"/>
            </a:endParaRPr>
          </a:p>
          <a:p>
            <a:pPr>
              <a:buFont typeface="Monotype Sorts" charset="0"/>
              <a:buChar char=""/>
              <a:defRPr/>
            </a:pPr>
            <a:r>
              <a:rPr lang="en-US" dirty="0" smtClean="0">
                <a:cs typeface="+mn-cs"/>
              </a:rPr>
              <a:t>Indicators:</a:t>
            </a:r>
          </a:p>
          <a:p>
            <a:pPr lvl="1">
              <a:defRPr/>
            </a:pPr>
            <a:r>
              <a:rPr lang="en-US" dirty="0" smtClean="0">
                <a:cs typeface="+mn-cs"/>
              </a:rPr>
              <a:t>Specialists Short Sales: </a:t>
            </a:r>
            <a:r>
              <a:rPr lang="en-US" dirty="0"/>
              <a:t>The assumption is that specialists have more information about future price movements than other investors. Consequently, when they sell short, they must know that the stock is overvalued</a:t>
            </a:r>
            <a:r>
              <a:rPr lang="en-US" dirty="0" smtClean="0"/>
              <a:t>.</a:t>
            </a:r>
          </a:p>
          <a:p>
            <a:pPr lvl="1">
              <a:defRPr/>
            </a:pPr>
            <a:r>
              <a:rPr lang="en-US" dirty="0" smtClean="0"/>
              <a:t>Insider buying/selling: </a:t>
            </a:r>
            <a:r>
              <a:rPr lang="en-US" dirty="0"/>
              <a:t>The ratio of insider buying to selling is often tracked for stocks with the idea that insiders who are buying must have positive information about a stock whereas insiders who are selling are likely to have negative information. </a:t>
            </a:r>
          </a:p>
          <a:p>
            <a:pPr lvl="1">
              <a:defRPr/>
            </a:pPr>
            <a:endParaRPr lang="en-US" dirty="0" smtClean="0">
              <a:cs typeface="+mn-cs"/>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normAutofit fontScale="90000"/>
          </a:bodyPr>
          <a:lstStyle/>
          <a:p>
            <a:pPr>
              <a:defRPr/>
            </a:pPr>
            <a:r>
              <a:rPr lang="en-US" smtClean="0">
                <a:solidFill>
                  <a:schemeClr val="tx1"/>
                </a:solidFill>
                <a:cs typeface="+mj-cs"/>
              </a:rPr>
              <a:t>V. Markets are controlled by external forces: The Mystics</a:t>
            </a:r>
            <a:endParaRPr lang="en-US" b="1" smtClean="0">
              <a:solidFill>
                <a:schemeClr val="tx1"/>
              </a:solidFill>
              <a:cs typeface="+mj-cs"/>
            </a:endParaRPr>
          </a:p>
        </p:txBody>
      </p:sp>
      <p:sp>
        <p:nvSpPr>
          <p:cNvPr id="77827" name="Rectangle 3"/>
          <p:cNvSpPr>
            <a:spLocks noGrp="1" noChangeArrowheads="1"/>
          </p:cNvSpPr>
          <p:nvPr>
            <p:ph sz="quarter" idx="1"/>
          </p:nvPr>
        </p:nvSpPr>
        <p:spPr/>
        <p:txBody>
          <a:bodyPr>
            <a:normAutofit fontScale="85000" lnSpcReduction="20000"/>
          </a:bodyPr>
          <a:lstStyle/>
          <a:p>
            <a:pPr>
              <a:buFont typeface="Monotype Sorts" charset="2"/>
              <a:buNone/>
            </a:pPr>
            <a:r>
              <a:rPr lang="en-US" altLang="en-US" u="sng"/>
              <a:t>The Elliot Wave</a:t>
            </a:r>
            <a:r>
              <a:rPr lang="en-US" altLang="en-US"/>
              <a:t>: Elliot's theory is that the market moves in waves of various sizes, from those encompassing only individual trades to those lasting centuries, perhaps longer. "By classifying these waves and counting the various classifications it is possible to determine the relative positions of the market at all times". "There can be no bull of bear markets of one, seven or nine waves, for example.</a:t>
            </a:r>
          </a:p>
          <a:p>
            <a:pPr>
              <a:buFont typeface="Monotype Sorts" charset="2"/>
              <a:buNone/>
            </a:pPr>
            <a:r>
              <a:rPr lang="en-US" altLang="en-US" u="sng"/>
              <a:t>The Dow Theory</a:t>
            </a:r>
            <a:r>
              <a:rPr lang="en-US" altLang="en-US"/>
              <a:t>:" The market is always considered as having three movements, all going at the same time. The first is the narrow movement (daily fluctuations) from day to day. The second is the short swing (secondary movements) running from two weeks to a month and the third is the main movement (primary trends) covering at least four years in its duration.</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normAutofit fontScale="90000"/>
          </a:bodyPr>
          <a:lstStyle/>
          <a:p>
            <a:pPr>
              <a:defRPr/>
            </a:pPr>
            <a:r>
              <a:rPr lang="en-US" smtClean="0">
                <a:cs typeface="+mj-cs"/>
              </a:rPr>
              <a:t>Determinants of Success at Technical Analysis</a:t>
            </a:r>
          </a:p>
        </p:txBody>
      </p:sp>
      <p:sp>
        <p:nvSpPr>
          <p:cNvPr id="113667" name="Rectangle 3"/>
          <p:cNvSpPr>
            <a:spLocks noGrp="1" noChangeArrowheads="1"/>
          </p:cNvSpPr>
          <p:nvPr>
            <p:ph sz="quarter" idx="1"/>
          </p:nvPr>
        </p:nvSpPr>
        <p:spPr/>
        <p:txBody>
          <a:bodyPr/>
          <a:lstStyle/>
          <a:p>
            <a:pPr algn="just">
              <a:lnSpc>
                <a:spcPct val="90000"/>
              </a:lnSpc>
              <a:buFont typeface="Monotype Sorts" charset="2"/>
              <a:buNone/>
            </a:pPr>
            <a:r>
              <a:rPr lang="en-US" altLang="en-US" sz="1800">
                <a:latin typeface="Symbol" charset="2"/>
                <a:sym typeface="Symbol" charset="2"/>
              </a:rPr>
              <a:t>	</a:t>
            </a:r>
            <a:r>
              <a:rPr lang="en-US" altLang="en-US" sz="1800" u="sng">
                <a:sym typeface="Symbol" charset="2"/>
              </a:rPr>
              <a:t>Be aware</a:t>
            </a:r>
            <a:r>
              <a:rPr lang="en-US" altLang="en-US" sz="1800">
                <a:sym typeface="Symbol" charset="2"/>
              </a:rPr>
              <a:t>: </a:t>
            </a:r>
            <a:r>
              <a:rPr lang="en-US" altLang="en-US" sz="1800"/>
              <a:t>If you decide to use a charting pattern or technical indicator, you need to be aware of the investor behavior that gives rise to its success. You can modify or abandon the indicator if the underlying behavior changes. </a:t>
            </a:r>
          </a:p>
          <a:p>
            <a:pPr>
              <a:lnSpc>
                <a:spcPct val="90000"/>
              </a:lnSpc>
              <a:buFont typeface="Symbol" charset="2"/>
              <a:buChar char="·"/>
            </a:pPr>
            <a:r>
              <a:rPr lang="en-US" altLang="en-US" sz="1800" u="sng"/>
              <a:t>Back test:</a:t>
            </a:r>
            <a:r>
              <a:rPr lang="en-US" altLang="en-US" sz="1800"/>
              <a:t> It is important that you back-test your indicator to ensure that it delivers the returns that are promised. In running these tests, you should pay particular attention to the volatility in performance over time and how sensitive the returns are to holding periods. </a:t>
            </a:r>
          </a:p>
          <a:p>
            <a:pPr>
              <a:lnSpc>
                <a:spcPct val="90000"/>
              </a:lnSpc>
              <a:buFont typeface="Symbol" charset="2"/>
              <a:buChar char="·"/>
            </a:pPr>
            <a:r>
              <a:rPr lang="en-US" altLang="en-US" sz="1800" u="sng"/>
              <a:t>Timely/Cheap trading</a:t>
            </a:r>
            <a:r>
              <a:rPr lang="en-US" altLang="en-US" sz="1800"/>
              <a:t>: The excess returns on many of the strategies seem to depend upon timely trading. In other words, to succeed at some of these strategies, you may need to monitor prices continuously, looking for the patterns that would trigger trading.</a:t>
            </a:r>
          </a:p>
          <a:p>
            <a:pPr>
              <a:lnSpc>
                <a:spcPct val="90000"/>
              </a:lnSpc>
              <a:buFont typeface="Symbol" charset="2"/>
              <a:buChar char="·"/>
            </a:pPr>
            <a:r>
              <a:rPr lang="en-US" altLang="en-US" sz="1800" u="sng"/>
              <a:t>Goldilocks timing</a:t>
            </a:r>
            <a:r>
              <a:rPr lang="en-US" altLang="en-US" sz="1800"/>
              <a:t>: Building on the theme of time horizons, success at charting can be very sensitive to how long you hold an investment. </a:t>
            </a:r>
          </a:p>
          <a:p>
            <a:pPr>
              <a:lnSpc>
                <a:spcPct val="90000"/>
              </a:lnSpc>
              <a:buFont typeface="Monotype Sorts" charset="2"/>
              <a:buNone/>
            </a:pPr>
            <a:endParaRPr lang="en-US" altLang="en-US" sz="180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a:p>
        </p:txBody>
      </p:sp>
      <p:sp>
        <p:nvSpPr>
          <p:cNvPr id="3" name="Title 2"/>
          <p:cNvSpPr>
            <a:spLocks noGrp="1"/>
          </p:cNvSpPr>
          <p:nvPr>
            <p:ph type="title"/>
          </p:nvPr>
        </p:nvSpPr>
        <p:spPr/>
        <p:txBody>
          <a:bodyPr/>
          <a:lstStyle/>
          <a:p>
            <a:r>
              <a:rPr lang="en-US" dirty="0" smtClean="0"/>
              <a:t>Trading on News?</a:t>
            </a:r>
            <a:endParaRPr lang="en-US" dirty="0"/>
          </a:p>
        </p:txBody>
      </p:sp>
    </p:spTree>
    <p:extLst>
      <p:ext uri="{BB962C8B-B14F-4D97-AF65-F5344CB8AC3E}">
        <p14:creationId xmlns:p14="http://schemas.microsoft.com/office/powerpoint/2010/main" val="107059235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a:defRPr/>
            </a:pPr>
            <a:r>
              <a:rPr lang="en-US" dirty="0" smtClean="0">
                <a:cs typeface="+mj-cs"/>
              </a:rPr>
              <a:t>Information and Value</a:t>
            </a:r>
          </a:p>
        </p:txBody>
      </p:sp>
      <p:sp>
        <p:nvSpPr>
          <p:cNvPr id="78851" name="Rectangle 3"/>
          <p:cNvSpPr>
            <a:spLocks noGrp="1" noChangeArrowheads="1"/>
          </p:cNvSpPr>
          <p:nvPr>
            <p:ph type="body" idx="1"/>
          </p:nvPr>
        </p:nvSpPr>
        <p:spPr/>
        <p:txBody>
          <a:bodyPr/>
          <a:lstStyle/>
          <a:p>
            <a:pPr>
              <a:buFont typeface="Monotype Sorts" charset="0"/>
              <a:buChar char=""/>
              <a:defRPr/>
            </a:pPr>
            <a:r>
              <a:rPr lang="en-US" smtClean="0">
                <a:cs typeface="+mn-cs"/>
              </a:rPr>
              <a:t>Investors attempt to assess the value of an asset based upon the information that they have about that asset at that point in time.</a:t>
            </a:r>
          </a:p>
          <a:p>
            <a:pPr>
              <a:buFont typeface="Monotype Sorts" charset="0"/>
              <a:buChar char=""/>
              <a:defRPr/>
            </a:pPr>
            <a:r>
              <a:rPr lang="en-US" smtClean="0">
                <a:cs typeface="+mn-cs"/>
              </a:rPr>
              <a:t>At the same time, different investors will arrive at different assessments of value for the same asset</a:t>
            </a:r>
          </a:p>
          <a:p>
            <a:pPr lvl="1">
              <a:defRPr/>
            </a:pPr>
            <a:r>
              <a:rPr lang="en-US" smtClean="0"/>
              <a:t>Because the information they have is different</a:t>
            </a:r>
          </a:p>
          <a:p>
            <a:pPr lvl="1">
              <a:defRPr/>
            </a:pPr>
            <a:r>
              <a:rPr lang="en-US" smtClean="0"/>
              <a:t>Because they have different ways of processing the same information</a:t>
            </a:r>
          </a:p>
          <a:p>
            <a:pPr>
              <a:buFont typeface="Monotype Sorts" charset="0"/>
              <a:buChar char=""/>
              <a:defRPr/>
            </a:pPr>
            <a:r>
              <a:rPr lang="en-US" smtClean="0">
                <a:cs typeface="+mn-cs"/>
              </a:rPr>
              <a:t>The price is determined by demand and supply.</a:t>
            </a:r>
          </a:p>
        </p:txBody>
      </p:sp>
    </p:spTree>
    <p:extLst>
      <p:ext uri="{BB962C8B-B14F-4D97-AF65-F5344CB8AC3E}">
        <p14:creationId xmlns:p14="http://schemas.microsoft.com/office/powerpoint/2010/main" val="159703718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normAutofit fontScale="90000"/>
          </a:bodyPr>
          <a:lstStyle/>
          <a:p>
            <a:pPr>
              <a:defRPr/>
            </a:pPr>
            <a:r>
              <a:rPr lang="en-US" smtClean="0">
                <a:cs typeface="+mj-cs"/>
              </a:rPr>
              <a:t>Information and Prices in an Efficient Market</a:t>
            </a:r>
          </a:p>
        </p:txBody>
      </p:sp>
      <p:pic>
        <p:nvPicPr>
          <p:cNvPr id="79877" name="Picture 5"/>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143000" y="2057400"/>
            <a:ext cx="7753350" cy="3733800"/>
          </a:xfrm>
          <a:extLst>
            <a:ext uri="{91240B29-F687-4f45-9708-019B960494DF}">
              <a14:hiddenLine xmlns="" xmlns:a14="http://schemas.microsoft.com/office/drawing/2010/main" w="12700" cap="flat" cmpd="sng">
                <a:solidFill>
                  <a:schemeClr val="tx1"/>
                </a:solidFill>
                <a:prstDash val="solid"/>
                <a:miter lim="800000"/>
                <a:headEnd/>
                <a:tailEnd/>
              </a14:hiddenLine>
            </a:ext>
          </a:extLst>
        </p:spPr>
      </p:pic>
    </p:spTree>
    <p:extLst>
      <p:ext uri="{BB962C8B-B14F-4D97-AF65-F5344CB8AC3E}">
        <p14:creationId xmlns:p14="http://schemas.microsoft.com/office/powerpoint/2010/main" val="57804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altLang="en-US"/>
              <a:t>A Slow Learning Market…</a:t>
            </a:r>
          </a:p>
        </p:txBody>
      </p:sp>
      <p:graphicFrame>
        <p:nvGraphicFramePr>
          <p:cNvPr id="6146" name="Object 3"/>
          <p:cNvGraphicFramePr>
            <a:graphicFrameLocks noGrp="1" noChangeAspect="1"/>
          </p:cNvGraphicFramePr>
          <p:nvPr>
            <p:ph type="body" idx="1"/>
          </p:nvPr>
        </p:nvGraphicFramePr>
        <p:xfrm>
          <a:off x="1143000" y="2058988"/>
          <a:ext cx="7753350" cy="3729037"/>
        </p:xfrm>
        <a:graphic>
          <a:graphicData uri="http://schemas.openxmlformats.org/presentationml/2006/ole">
            <mc:AlternateContent xmlns:mc="http://schemas.openxmlformats.org/markup-compatibility/2006">
              <mc:Choice xmlns:v="urn:schemas-microsoft-com:vml" Requires="v">
                <p:oleObj spid="_x0000_s90134" name="Document" r:id="rId3" imgW="5486400" imgH="2641600" progId="Word.Document.8">
                  <p:embed/>
                </p:oleObj>
              </mc:Choice>
              <mc:Fallback>
                <p:oleObj name="Document" r:id="rId3" imgW="5486400" imgH="2641600"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2058988"/>
                        <a:ext cx="7753350" cy="372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51453633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a:defRPr/>
            </a:pPr>
            <a:r>
              <a:rPr lang="en-US" smtClean="0">
                <a:cs typeface="+mj-cs"/>
              </a:rPr>
              <a:t>An Overreacting Market</a:t>
            </a:r>
          </a:p>
        </p:txBody>
      </p:sp>
      <p:pic>
        <p:nvPicPr>
          <p:cNvPr id="81927" name="Picture 7"/>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433513" y="1828800"/>
            <a:ext cx="7172325" cy="4191000"/>
          </a:xfrm>
          <a:extLst>
            <a:ext uri="{91240B29-F687-4f45-9708-019B960494DF}">
              <a14:hiddenLine xmlns="" xmlns:a14="http://schemas.microsoft.com/office/drawing/2010/main" w="12700" cap="flat" cmpd="sng">
                <a:solidFill>
                  <a:schemeClr val="tx1"/>
                </a:solidFill>
                <a:prstDash val="solid"/>
                <a:miter lim="800000"/>
                <a:headEnd/>
                <a:tailEnd/>
              </a14:hiddenLine>
            </a:ext>
          </a:extLst>
        </p:spPr>
      </p:pic>
    </p:spTree>
    <p:extLst>
      <p:ext uri="{BB962C8B-B14F-4D97-AF65-F5344CB8AC3E}">
        <p14:creationId xmlns:p14="http://schemas.microsoft.com/office/powerpoint/2010/main" val="204300271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a:defRPr/>
            </a:pPr>
            <a:r>
              <a:rPr lang="en-US" dirty="0" smtClean="0">
                <a:cs typeface="+mj-cs"/>
              </a:rPr>
              <a:t>I. Trading </a:t>
            </a:r>
            <a:r>
              <a:rPr lang="en-US" dirty="0" smtClean="0">
                <a:cs typeface="+mj-cs"/>
              </a:rPr>
              <a:t>on Private Information</a:t>
            </a:r>
          </a:p>
        </p:txBody>
      </p:sp>
      <p:sp>
        <p:nvSpPr>
          <p:cNvPr id="82947" name="Rectangle 3"/>
          <p:cNvSpPr>
            <a:spLocks noGrp="1" noChangeArrowheads="1"/>
          </p:cNvSpPr>
          <p:nvPr>
            <p:ph type="body" idx="1"/>
          </p:nvPr>
        </p:nvSpPr>
        <p:spPr/>
        <p:txBody>
          <a:bodyPr>
            <a:normAutofit fontScale="92500" lnSpcReduction="20000"/>
          </a:bodyPr>
          <a:lstStyle/>
          <a:p>
            <a:r>
              <a:rPr lang="en-US" altLang="en-US"/>
              <a:t>Insiders are managers, directors or major stockholders in firms. While they are constrained from trading ahead of information releases, they can still legally buy or sell stock in their companies.</a:t>
            </a:r>
          </a:p>
          <a:p>
            <a:r>
              <a:rPr lang="en-US" altLang="en-US"/>
              <a:t>Analysts operate at the nexus of private and public information. To the extent that they “know” something about the company that the rest of us do not, their recommendations should convey information to the market.</a:t>
            </a:r>
          </a:p>
          <a:p>
            <a:r>
              <a:rPr lang="en-US" altLang="en-US"/>
              <a:t>One way to examine whether private information can be used to earn excess returns is to look at whether insiders and analysts earn excess returns.</a:t>
            </a:r>
          </a:p>
        </p:txBody>
      </p:sp>
    </p:spTree>
    <p:extLst>
      <p:ext uri="{BB962C8B-B14F-4D97-AF65-F5344CB8AC3E}">
        <p14:creationId xmlns:p14="http://schemas.microsoft.com/office/powerpoint/2010/main" val="63061592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normAutofit fontScale="90000"/>
          </a:bodyPr>
          <a:lstStyle/>
          <a:p>
            <a:pPr>
              <a:defRPr/>
            </a:pPr>
            <a:r>
              <a:rPr lang="en-US" dirty="0" smtClean="0">
                <a:cs typeface="+mj-cs"/>
              </a:rPr>
              <a:t>A. Insider </a:t>
            </a:r>
            <a:r>
              <a:rPr lang="en-US" dirty="0" smtClean="0">
                <a:cs typeface="+mj-cs"/>
              </a:rPr>
              <a:t>Trading as a Leading Indicator of Stock prices..</a:t>
            </a:r>
          </a:p>
        </p:txBody>
      </p:sp>
      <p:pic>
        <p:nvPicPr>
          <p:cNvPr id="83972"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93012075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altLang="en-US"/>
              <a:t>More on insider trading…</a:t>
            </a:r>
          </a:p>
        </p:txBody>
      </p:sp>
      <p:sp>
        <p:nvSpPr>
          <p:cNvPr id="84995" name="Rectangle 3"/>
          <p:cNvSpPr>
            <a:spLocks noGrp="1" noChangeArrowheads="1"/>
          </p:cNvSpPr>
          <p:nvPr>
            <p:ph type="body" idx="1"/>
          </p:nvPr>
        </p:nvSpPr>
        <p:spPr/>
        <p:txBody>
          <a:bodyPr>
            <a:normAutofit fontScale="85000" lnSpcReduction="10000"/>
          </a:bodyPr>
          <a:lstStyle/>
          <a:p>
            <a:pPr algn="just">
              <a:spcBef>
                <a:spcPts val="1200"/>
              </a:spcBef>
            </a:pPr>
            <a:r>
              <a:rPr lang="en-US" altLang="en-US"/>
              <a:t>Studies since support this finding, but it is worth noting that insider buying is a noisy signal – about 4 in 10 stocks where insiders are buying turn out to be poor investments, and even on average, the excess returns earned are not very large. </a:t>
            </a:r>
          </a:p>
          <a:p>
            <a:pPr algn="just">
              <a:spcBef>
                <a:spcPts val="1200"/>
              </a:spcBef>
            </a:pPr>
            <a:r>
              <a:rPr lang="en-US" altLang="en-US"/>
              <a:t>In a study in 1998, Lakonishok and Lee  take a closer look at the price movements around insider trading. They find that firms with substantial insider selling have stock returns of 14.4% over the subsequent 12 months, which is significantly lower than the 22.2% earned by firms with insider buying. </a:t>
            </a:r>
          </a:p>
          <a:p>
            <a:pPr algn="just">
              <a:spcBef>
                <a:spcPts val="1200"/>
              </a:spcBef>
            </a:pPr>
            <a:r>
              <a:rPr lang="en-US" altLang="en-US"/>
              <a:t>However, they find that the link between insider trading and subsequent returns is greatest for small companies and that there is almost no relationship at larger firms.</a:t>
            </a:r>
          </a:p>
        </p:txBody>
      </p:sp>
    </p:spTree>
    <p:extLst>
      <p:ext uri="{BB962C8B-B14F-4D97-AF65-F5344CB8AC3E}">
        <p14:creationId xmlns:p14="http://schemas.microsoft.com/office/powerpoint/2010/main" val="100611319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cs typeface="+mj-cs"/>
              </a:rPr>
              <a:t>Insider trading - updated</a:t>
            </a:r>
          </a:p>
        </p:txBody>
      </p:sp>
      <p:sp>
        <p:nvSpPr>
          <p:cNvPr id="3" name="Content Placeholder 2"/>
          <p:cNvSpPr>
            <a:spLocks noGrp="1"/>
          </p:cNvSpPr>
          <p:nvPr>
            <p:ph idx="1"/>
          </p:nvPr>
        </p:nvSpPr>
        <p:spPr/>
        <p:txBody>
          <a:bodyPr>
            <a:normAutofit fontScale="77500" lnSpcReduction="20000"/>
          </a:bodyPr>
          <a:lstStyle/>
          <a:p>
            <a:r>
              <a:rPr lang="en-US" altLang="en-US"/>
              <a:t>The first is that the SEC has become </a:t>
            </a:r>
            <a:r>
              <a:rPr lang="en-US" altLang="en-US" u="sng"/>
              <a:t>more expansive in its definition of what constitutes insider information</a:t>
            </a:r>
            <a:r>
              <a:rPr lang="en-US" altLang="en-US"/>
              <a:t> (to include any material non-public information, rather than just information releases from the firm) and more aggressive in its enforcement of insider trading laws. </a:t>
            </a:r>
          </a:p>
          <a:p>
            <a:r>
              <a:rPr lang="en-US" altLang="en-US"/>
              <a:t>The second is that companies, perhaps in response to the SEC’s hard line on insider trading, have adopted </a:t>
            </a:r>
            <a:r>
              <a:rPr lang="en-US" altLang="en-US" u="sng"/>
              <a:t>more stringent policies restricting insiders from trading on information</a:t>
            </a:r>
            <a:r>
              <a:rPr lang="en-US" altLang="en-US"/>
              <a:t>. Perhaps as a consequence, the price effect of insider trading has decreased over time and one study finds that the price effect of (legal) insider trading has almost disappeared since 2002, with the adoption of Regulation Fair Disclosure (FD), which restricted selective information disclosure by companies to a few investors or analysts, and Sarbanes-Oxley, which increased scrutiny of insider trading. </a:t>
            </a:r>
          </a:p>
        </p:txBody>
      </p:sp>
    </p:spTree>
    <p:extLst>
      <p:ext uri="{BB962C8B-B14F-4D97-AF65-F5344CB8AC3E}">
        <p14:creationId xmlns:p14="http://schemas.microsoft.com/office/powerpoint/2010/main" val="45819827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a:defRPr/>
            </a:pPr>
            <a:r>
              <a:rPr lang="en-US" smtClean="0">
                <a:cs typeface="+mj-cs"/>
              </a:rPr>
              <a:t>Can you follow insiders and make money?</a:t>
            </a:r>
          </a:p>
        </p:txBody>
      </p:sp>
      <p:pic>
        <p:nvPicPr>
          <p:cNvPr id="86021" name="Picture 5"/>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2668588" y="1828800"/>
            <a:ext cx="4700587" cy="4191000"/>
          </a:xfrm>
          <a:extLst>
            <a:ext uri="{91240B29-F687-4f45-9708-019B960494DF}">
              <a14:hiddenLine xmlns="" xmlns:a14="http://schemas.microsoft.com/office/drawing/2010/main" w="12700" cap="flat" cmpd="sng">
                <a:solidFill>
                  <a:schemeClr val="tx1"/>
                </a:solidFill>
                <a:prstDash val="solid"/>
                <a:miter lim="800000"/>
                <a:headEnd/>
                <a:tailEnd/>
              </a14:hiddenLine>
            </a:ext>
          </a:extLst>
        </p:spPr>
      </p:pic>
      <p:sp>
        <p:nvSpPr>
          <p:cNvPr id="86022" name="Rectangle 6"/>
          <p:cNvSpPr>
            <a:spLocks noChangeArrowheads="1"/>
          </p:cNvSpPr>
          <p:nvPr/>
        </p:nvSpPr>
        <p:spPr bwMode="auto">
          <a:xfrm>
            <a:off x="9293225" y="5575300"/>
            <a:ext cx="18415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endParaRPr lang="en-US">
              <a:ea typeface="ＭＳ Ｐゴシック" charset="0"/>
            </a:endParaRPr>
          </a:p>
        </p:txBody>
      </p:sp>
    </p:spTree>
    <p:extLst>
      <p:ext uri="{BB962C8B-B14F-4D97-AF65-F5344CB8AC3E}">
        <p14:creationId xmlns:p14="http://schemas.microsoft.com/office/powerpoint/2010/main" val="6201616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normAutofit fontScale="90000"/>
          </a:bodyPr>
          <a:lstStyle/>
          <a:p>
            <a:pPr>
              <a:defRPr/>
            </a:pPr>
            <a:r>
              <a:rPr lang="en-US" smtClean="0">
                <a:cs typeface="+mj-cs"/>
              </a:rPr>
              <a:t>Are some insiders more inside than others?</a:t>
            </a:r>
          </a:p>
        </p:txBody>
      </p:sp>
      <p:sp>
        <p:nvSpPr>
          <p:cNvPr id="88067" name="Rectangle 3"/>
          <p:cNvSpPr>
            <a:spLocks noGrp="1" noChangeArrowheads="1"/>
          </p:cNvSpPr>
          <p:nvPr>
            <p:ph type="body" idx="1"/>
          </p:nvPr>
        </p:nvSpPr>
        <p:spPr/>
        <p:txBody>
          <a:bodyPr/>
          <a:lstStyle/>
          <a:p>
            <a:pPr algn="just"/>
            <a:r>
              <a:rPr lang="en-US" altLang="en-US" sz="1800"/>
              <a:t>Not all insiders have equal access to information. </a:t>
            </a:r>
            <a:r>
              <a:rPr lang="en-US" altLang="en-US" sz="1800" u="sng"/>
              <a:t>Top managers and members of the board</a:t>
            </a:r>
            <a:r>
              <a:rPr lang="en-US" altLang="en-US" sz="1800"/>
              <a:t> should be privy to much more important information and thus their trades should be more revealing. A study by Bettis, Vickrey and Vickery finds that investors who focus only on large trades made by top executives, rather than total insider trading may, in fact, be able to earn excess returns.</a:t>
            </a:r>
          </a:p>
          <a:p>
            <a:r>
              <a:rPr lang="en-US" altLang="en-US" sz="1800"/>
              <a:t>As investment alternatives to trading on common stock have multiplied, </a:t>
            </a:r>
            <a:r>
              <a:rPr lang="en-US" altLang="en-US" sz="1800" u="sng"/>
              <a:t>insiders have also become more sophisticated about using these alternatives</a:t>
            </a:r>
            <a:r>
              <a:rPr lang="en-US" altLang="en-US" sz="1800"/>
              <a:t>. As an outside investor, you may be able to add more value by tracking these alternative investments. </a:t>
            </a:r>
          </a:p>
          <a:p>
            <a:r>
              <a:rPr lang="en-US" altLang="en-US" sz="1800" u="sng"/>
              <a:t>Knowledge about insider trading is more useful in some companies than in others. </a:t>
            </a:r>
            <a:r>
              <a:rPr lang="en-US" altLang="en-US" sz="1800"/>
              <a:t>Insider buying or selling is likely to contain less information (and thus be less useful to investors) in companies where information is plentiful (both because of disclosure by the company and analysts following the company) and easy to assess. </a:t>
            </a:r>
          </a:p>
        </p:txBody>
      </p:sp>
    </p:spTree>
    <p:extLst>
      <p:ext uri="{BB962C8B-B14F-4D97-AF65-F5344CB8AC3E}">
        <p14:creationId xmlns:p14="http://schemas.microsoft.com/office/powerpoint/2010/main" val="77618358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a:defRPr/>
            </a:pPr>
            <a:r>
              <a:rPr lang="en-US" smtClean="0">
                <a:cs typeface="+mj-cs"/>
              </a:rPr>
              <a:t>Illegal Insider Trading: Is it profitable? </a:t>
            </a:r>
          </a:p>
        </p:txBody>
      </p:sp>
      <p:sp>
        <p:nvSpPr>
          <p:cNvPr id="87043" name="Rectangle 3"/>
          <p:cNvSpPr>
            <a:spLocks noGrp="1" noChangeArrowheads="1"/>
          </p:cNvSpPr>
          <p:nvPr>
            <p:ph type="body" idx="1"/>
          </p:nvPr>
        </p:nvSpPr>
        <p:spPr/>
        <p:txBody>
          <a:bodyPr/>
          <a:lstStyle/>
          <a:p>
            <a:pPr algn="just">
              <a:lnSpc>
                <a:spcPct val="90000"/>
              </a:lnSpc>
            </a:pPr>
            <a:r>
              <a:rPr lang="en-US" altLang="en-US" sz="1800"/>
              <a:t>When insiders are caught trading illegally, they almost invariably have made a killing on their investment. Clearly, some insiders made significant returns off their privileged positions. </a:t>
            </a:r>
          </a:p>
          <a:p>
            <a:pPr algn="just">
              <a:lnSpc>
                <a:spcPct val="90000"/>
              </a:lnSpc>
            </a:pPr>
            <a:r>
              <a:rPr lang="en-US" altLang="en-US" sz="1800"/>
              <a:t>Almost all major news announcements made by firms are preceded by a price run-up (if it is good news) or a price drop (if it is bad news). While this may indicate a very prescient market, it is much more likely that someone with access to the privileged information (either at the firm or the intermediaries helping the firm) is using the information to trade ahead of the news. In fact, the other indicator of insider trading is the surge in trading volume in both the stock itself and derivatives prior to big news announcements.</a:t>
            </a:r>
          </a:p>
          <a:p>
            <a:pPr>
              <a:lnSpc>
                <a:spcPct val="90000"/>
              </a:lnSpc>
            </a:pPr>
            <a:r>
              <a:rPr lang="en-US" altLang="en-US" sz="1800"/>
              <a:t>In addition to having access to information, insiders are often in a position to time the release of relevant information to financial markets. One study find that insiders sell stock between 3 and 9 quarters before their firms report a break in consecutive earnings increases. They also find, for instance, that insider selling increases at growth firms prior to periods of declining earnings.</a:t>
            </a:r>
          </a:p>
        </p:txBody>
      </p:sp>
    </p:spTree>
    <p:extLst>
      <p:ext uri="{BB962C8B-B14F-4D97-AF65-F5344CB8AC3E}">
        <p14:creationId xmlns:p14="http://schemas.microsoft.com/office/powerpoint/2010/main" val="150189163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a:defRPr/>
            </a:pPr>
            <a:r>
              <a:rPr lang="en-US" dirty="0" smtClean="0">
                <a:cs typeface="+mj-cs"/>
              </a:rPr>
              <a:t>B. Analysts</a:t>
            </a:r>
            <a:endParaRPr lang="en-US" dirty="0" smtClean="0">
              <a:cs typeface="+mj-cs"/>
            </a:endParaRPr>
          </a:p>
        </p:txBody>
      </p:sp>
      <p:sp>
        <p:nvSpPr>
          <p:cNvPr id="90115" name="Rectangle 3"/>
          <p:cNvSpPr>
            <a:spLocks noGrp="1" noChangeArrowheads="1"/>
          </p:cNvSpPr>
          <p:nvPr>
            <p:ph type="body" idx="1"/>
          </p:nvPr>
        </p:nvSpPr>
        <p:spPr/>
        <p:txBody>
          <a:bodyPr/>
          <a:lstStyle/>
          <a:p>
            <a:pPr>
              <a:buFont typeface="Monotype Sorts" charset="0"/>
              <a:buChar char=""/>
              <a:defRPr/>
            </a:pPr>
            <a:r>
              <a:rPr lang="en-US" smtClean="0">
                <a:cs typeface="+mn-cs"/>
              </a:rPr>
              <a:t>Analysts have access to public information and to the managers of the firm (and thus to private information).</a:t>
            </a:r>
          </a:p>
          <a:p>
            <a:pPr>
              <a:buFont typeface="Monotype Sorts" charset="0"/>
              <a:buChar char=""/>
              <a:defRPr/>
            </a:pPr>
            <a:r>
              <a:rPr lang="en-US" smtClean="0">
                <a:cs typeface="+mn-cs"/>
              </a:rPr>
              <a:t>Analysts make earnings forecasts for firms (and revise them) and recommendations on buy and sell.</a:t>
            </a:r>
          </a:p>
        </p:txBody>
      </p:sp>
    </p:spTree>
    <p:extLst>
      <p:ext uri="{BB962C8B-B14F-4D97-AF65-F5344CB8AC3E}">
        <p14:creationId xmlns:p14="http://schemas.microsoft.com/office/powerpoint/2010/main" val="76997302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a:defRPr/>
            </a:pPr>
            <a:r>
              <a:rPr lang="en-US" smtClean="0">
                <a:cs typeface="+mj-cs"/>
              </a:rPr>
              <a:t>Who do analysts follow?</a:t>
            </a:r>
          </a:p>
        </p:txBody>
      </p:sp>
      <p:pic>
        <p:nvPicPr>
          <p:cNvPr id="3" name="Content Placeholder 2"/>
          <p:cNvPicPr>
            <a:picLocks noGrp="1" noChangeAspect="1"/>
          </p:cNvPicPr>
          <p:nvPr>
            <p:ph idx="1"/>
          </p:nvPr>
        </p:nvPicPr>
        <p:blipFill>
          <a:blip r:embed="rId2"/>
          <a:srcRect l="-12951" r="-12951"/>
          <a:stretch>
            <a:fillRect/>
          </a:stretch>
        </p:blipFill>
        <p:spPr/>
      </p:pic>
    </p:spTree>
    <p:extLst>
      <p:ext uri="{BB962C8B-B14F-4D97-AF65-F5344CB8AC3E}">
        <p14:creationId xmlns:p14="http://schemas.microsoft.com/office/powerpoint/2010/main" val="20022477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US" altLang="en-US"/>
              <a:t>Determinants of analyst following…</a:t>
            </a:r>
          </a:p>
        </p:txBody>
      </p:sp>
      <p:sp>
        <p:nvSpPr>
          <p:cNvPr id="92163" name="Rectangle 3"/>
          <p:cNvSpPr>
            <a:spLocks noGrp="1" noChangeArrowheads="1"/>
          </p:cNvSpPr>
          <p:nvPr>
            <p:ph type="body" idx="1"/>
          </p:nvPr>
        </p:nvSpPr>
        <p:spPr/>
        <p:txBody>
          <a:bodyPr>
            <a:normAutofit fontScale="85000" lnSpcReduction="20000"/>
          </a:bodyPr>
          <a:lstStyle/>
          <a:p>
            <a:pPr algn="just"/>
            <a:r>
              <a:rPr lang="en-US" altLang="en-US" i="1"/>
              <a:t>Market Capitalization</a:t>
            </a:r>
            <a:r>
              <a:rPr lang="en-US" altLang="en-US"/>
              <a:t>: The larger the market capitalization of a firm, the more likely it is to be followed by analysts. </a:t>
            </a:r>
          </a:p>
          <a:p>
            <a:r>
              <a:rPr lang="en-US" altLang="en-US" i="1"/>
              <a:t>Institutional Holding</a:t>
            </a:r>
            <a:r>
              <a:rPr lang="en-US" altLang="en-US"/>
              <a:t>: The greater the percent of a firm</a:t>
            </a:r>
            <a:r>
              <a:rPr lang="ja-JP" altLang="en-US">
                <a:latin typeface="Arial" charset="0"/>
              </a:rPr>
              <a:t>’</a:t>
            </a:r>
            <a:r>
              <a:rPr lang="en-US" altLang="ja-JP"/>
              <a:t>s stock that is held by institutions, the more likely it is to be followed by analysts. The open question, though, is whether analysts follow institutions or whether institutions follow analysts. Given that institutional investors are the biggest clients of equity research analysts, the causality probably runs both ways.</a:t>
            </a:r>
          </a:p>
          <a:p>
            <a:pPr algn="just"/>
            <a:r>
              <a:rPr lang="en-US" altLang="en-US" i="1"/>
              <a:t>Trading Volume</a:t>
            </a:r>
            <a:r>
              <a:rPr lang="en-US" altLang="en-US"/>
              <a:t>: Analysts are more likely to follow liquid stocks. Here again, though, it is worth noting that the presence of analysts and buy (or sell) recommendations on a stock may play a role in increasing trading volume.</a:t>
            </a:r>
          </a:p>
        </p:txBody>
      </p:sp>
    </p:spTree>
    <p:extLst>
      <p:ext uri="{BB962C8B-B14F-4D97-AF65-F5344CB8AC3E}">
        <p14:creationId xmlns:p14="http://schemas.microsoft.com/office/powerpoint/2010/main" val="7090176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a:defRPr/>
            </a:pPr>
            <a:r>
              <a:rPr lang="en-US" smtClean="0">
                <a:cs typeface="+mj-cs"/>
              </a:rPr>
              <a:t>I. Earnings Forecasts</a:t>
            </a:r>
          </a:p>
        </p:txBody>
      </p:sp>
      <p:sp>
        <p:nvSpPr>
          <p:cNvPr id="93187" name="Rectangle 3"/>
          <p:cNvSpPr>
            <a:spLocks noGrp="1" noChangeArrowheads="1"/>
          </p:cNvSpPr>
          <p:nvPr>
            <p:ph type="body" idx="1"/>
          </p:nvPr>
        </p:nvSpPr>
        <p:spPr/>
        <p:txBody>
          <a:bodyPr/>
          <a:lstStyle/>
          <a:p>
            <a:pPr>
              <a:buFont typeface="Monotype Sorts" charset="0"/>
              <a:buChar char=""/>
              <a:defRPr/>
            </a:pPr>
            <a:r>
              <a:rPr lang="en-US" smtClean="0">
                <a:cs typeface="+mn-cs"/>
              </a:rPr>
              <a:t>Analysts spend a considerable amount of time estimating the earnings per share that companies will report in the next quarter. They also provide forecasts of earnings further out - up to 5 years.</a:t>
            </a:r>
          </a:p>
          <a:p>
            <a:pPr>
              <a:buFont typeface="Monotype Sorts" charset="0"/>
              <a:buChar char=""/>
              <a:defRPr/>
            </a:pPr>
            <a:r>
              <a:rPr lang="en-US" smtClean="0">
                <a:cs typeface="+mn-cs"/>
              </a:rPr>
              <a:t>Analysts also constantly update these forecasts as new information comes out. To the extent that there is information in these revisions, stock prices should react.</a:t>
            </a:r>
          </a:p>
        </p:txBody>
      </p:sp>
    </p:spTree>
    <p:extLst>
      <p:ext uri="{BB962C8B-B14F-4D97-AF65-F5344CB8AC3E}">
        <p14:creationId xmlns:p14="http://schemas.microsoft.com/office/powerpoint/2010/main" val="194009114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a:defRPr/>
            </a:pPr>
            <a:r>
              <a:rPr lang="en-US" smtClean="0">
                <a:cs typeface="+mj-cs"/>
              </a:rPr>
              <a:t>Information in Earnings Forecasts</a:t>
            </a:r>
          </a:p>
        </p:txBody>
      </p:sp>
      <p:sp>
        <p:nvSpPr>
          <p:cNvPr id="94211" name="Rectangle 3"/>
          <p:cNvSpPr>
            <a:spLocks noGrp="1" noChangeArrowheads="1"/>
          </p:cNvSpPr>
          <p:nvPr>
            <p:ph type="body" idx="1"/>
          </p:nvPr>
        </p:nvSpPr>
        <p:spPr/>
        <p:txBody>
          <a:bodyPr/>
          <a:lstStyle/>
          <a:p>
            <a:pPr algn="just">
              <a:lnSpc>
                <a:spcPct val="90000"/>
              </a:lnSpc>
              <a:buFont typeface="Times" charset="0"/>
              <a:buAutoNum type="arabicPeriod"/>
              <a:defRPr/>
            </a:pPr>
            <a:r>
              <a:rPr lang="en-US" sz="1800" u="sng" smtClean="0">
                <a:cs typeface="+mn-cs"/>
              </a:rPr>
              <a:t>Firm-specific information that has been made public since the last earnings report: </a:t>
            </a:r>
            <a:r>
              <a:rPr lang="en-US" sz="1800" smtClean="0">
                <a:cs typeface="+mn-cs"/>
              </a:rPr>
              <a:t>Analysts can use information that has come out about the firm since the last earnings report, to make predictions about future growth. </a:t>
            </a:r>
          </a:p>
          <a:p>
            <a:pPr algn="just">
              <a:lnSpc>
                <a:spcPct val="90000"/>
              </a:lnSpc>
              <a:buFont typeface="Times" charset="0"/>
              <a:buAutoNum type="arabicPeriod"/>
              <a:defRPr/>
            </a:pPr>
            <a:r>
              <a:rPr lang="en-US" sz="1800" u="sng" smtClean="0">
                <a:cs typeface="+mn-cs"/>
              </a:rPr>
              <a:t>Macro-economic information that may impact future growth</a:t>
            </a:r>
            <a:r>
              <a:rPr lang="en-US" sz="1800" i="1" smtClean="0">
                <a:cs typeface="+mn-cs"/>
              </a:rPr>
              <a:t> : </a:t>
            </a:r>
            <a:r>
              <a:rPr lang="en-US" sz="1800" smtClean="0">
                <a:cs typeface="+mn-cs"/>
              </a:rPr>
              <a:t>Analysts can update their projections of future growth as new information comes out about the overall economy and about changes in fiscal and monetary policy. </a:t>
            </a:r>
          </a:p>
          <a:p>
            <a:pPr algn="just">
              <a:lnSpc>
                <a:spcPct val="90000"/>
              </a:lnSpc>
              <a:buFont typeface="Times" charset="0"/>
              <a:buAutoNum type="arabicPeriod"/>
              <a:defRPr/>
            </a:pPr>
            <a:r>
              <a:rPr lang="en-US" sz="1800" u="sng" smtClean="0">
                <a:cs typeface="+mn-cs"/>
              </a:rPr>
              <a:t>Information revealed by competitors on future prospects</a:t>
            </a:r>
            <a:r>
              <a:rPr lang="en-US" sz="1800" i="1" smtClean="0">
                <a:cs typeface="+mn-cs"/>
              </a:rPr>
              <a:t>: </a:t>
            </a:r>
            <a:r>
              <a:rPr lang="en-US" sz="1800" smtClean="0">
                <a:cs typeface="+mn-cs"/>
              </a:rPr>
              <a:t>Analysts can also condition their growth estimates for a firm on information revealed by competitors on pricing policy and future growth. </a:t>
            </a:r>
          </a:p>
          <a:p>
            <a:pPr algn="just">
              <a:lnSpc>
                <a:spcPct val="90000"/>
              </a:lnSpc>
              <a:buFont typeface="Times" charset="0"/>
              <a:buAutoNum type="arabicPeriod"/>
              <a:defRPr/>
            </a:pPr>
            <a:r>
              <a:rPr lang="en-US" sz="1800" u="sng" smtClean="0">
                <a:cs typeface="+mn-cs"/>
              </a:rPr>
              <a:t>Private information about the firm: </a:t>
            </a:r>
            <a:r>
              <a:rPr lang="en-US" sz="1800" smtClean="0">
                <a:cs typeface="+mn-cs"/>
              </a:rPr>
              <a:t>Analysts sometimes have access to private information about the firms they follow which may be relevant in forecasting future growth. </a:t>
            </a:r>
          </a:p>
          <a:p>
            <a:pPr algn="just">
              <a:lnSpc>
                <a:spcPct val="90000"/>
              </a:lnSpc>
              <a:buFont typeface="Times" charset="0"/>
              <a:buAutoNum type="arabicPeriod"/>
              <a:defRPr/>
            </a:pPr>
            <a:r>
              <a:rPr lang="en-US" sz="1800" u="sng" smtClean="0">
                <a:cs typeface="+mn-cs"/>
              </a:rPr>
              <a:t>Public information other than earnings: </a:t>
            </a:r>
            <a:r>
              <a:rPr lang="en-US" sz="1800" smtClean="0">
                <a:cs typeface="+mn-cs"/>
              </a:rPr>
              <a:t>It has been shown, for instance, that other financial variables such as earnings retention, profit margins and asset turnover are useful in predicting future growth. Analysts can incorporate information from these variables into their forecasts.</a:t>
            </a:r>
          </a:p>
        </p:txBody>
      </p:sp>
    </p:spTree>
    <p:extLst>
      <p:ext uri="{BB962C8B-B14F-4D97-AF65-F5344CB8AC3E}">
        <p14:creationId xmlns:p14="http://schemas.microsoft.com/office/powerpoint/2010/main" val="186766161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pPr>
              <a:defRPr/>
            </a:pPr>
            <a:r>
              <a:rPr lang="en-US" smtClean="0">
                <a:cs typeface="+mj-cs"/>
              </a:rPr>
              <a:t>The Quality of Earnings Forecasts</a:t>
            </a:r>
          </a:p>
        </p:txBody>
      </p:sp>
      <p:sp>
        <p:nvSpPr>
          <p:cNvPr id="95235" name="Rectangle 3"/>
          <p:cNvSpPr>
            <a:spLocks noGrp="1" noChangeArrowheads="1"/>
          </p:cNvSpPr>
          <p:nvPr>
            <p:ph type="body" idx="1"/>
          </p:nvPr>
        </p:nvSpPr>
        <p:spPr/>
        <p:txBody>
          <a:bodyPr/>
          <a:lstStyle/>
          <a:p>
            <a:pPr algn="just">
              <a:lnSpc>
                <a:spcPct val="90000"/>
              </a:lnSpc>
            </a:pPr>
            <a:r>
              <a:rPr lang="en-US" altLang="en-US" sz="1800"/>
              <a:t>The general consensus from studies that have looked at short-term forecasts (one quarter ahead to four quarters ahead) of earnings is that analysts provide better forecasts of earnings than models that depend purely upon historical data. The mean relative absolute error, which measures the absolute difference between the actual earnings and the forecast for the next quarter, in percentage terms, is smaller for analyst forecasts than it is for forecasts based upon historical data. </a:t>
            </a:r>
          </a:p>
          <a:p>
            <a:pPr algn="just">
              <a:lnSpc>
                <a:spcPct val="90000"/>
              </a:lnSpc>
            </a:pPr>
            <a:r>
              <a:rPr lang="en-US" altLang="en-US" sz="1800"/>
              <a:t>A study in 1978 measured the squared forecast errors by month of the year and computed the ratio of analyst forecast error to the forecast error from time-series models of earnings. It found that the time series models actually outperform analyst forecasts from April until August, but underperform them from September through January. </a:t>
            </a:r>
          </a:p>
          <a:p>
            <a:pPr algn="just">
              <a:lnSpc>
                <a:spcPct val="90000"/>
              </a:lnSpc>
            </a:pPr>
            <a:r>
              <a:rPr lang="en-US" altLang="en-US" sz="1800"/>
              <a:t>The other study by O'Brien (1988) found that analyst forecasts outperform the time series model for one-quarter ahead and two-quarter ahead forecasts, do as well as the time series model for three-quarter ahead forecasts and do worse than the time series model for four-quarter ahead forecasts. </a:t>
            </a:r>
          </a:p>
        </p:txBody>
      </p:sp>
    </p:spTree>
    <p:extLst>
      <p:ext uri="{BB962C8B-B14F-4D97-AF65-F5344CB8AC3E}">
        <p14:creationId xmlns:p14="http://schemas.microsoft.com/office/powerpoint/2010/main" val="2027829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pPr>
              <a:defRPr/>
            </a:pPr>
            <a:r>
              <a:rPr lang="en-US" smtClean="0">
                <a:cs typeface="+mj-cs"/>
              </a:rPr>
              <a:t>How about long term forecasts?</a:t>
            </a:r>
          </a:p>
        </p:txBody>
      </p:sp>
      <p:sp>
        <p:nvSpPr>
          <p:cNvPr id="98307" name="Rectangle 3"/>
          <p:cNvSpPr>
            <a:spLocks noGrp="1" noChangeArrowheads="1"/>
          </p:cNvSpPr>
          <p:nvPr>
            <p:ph type="body" idx="1"/>
          </p:nvPr>
        </p:nvSpPr>
        <p:spPr/>
        <p:txBody>
          <a:bodyPr>
            <a:normAutofit fontScale="92500" lnSpcReduction="10000"/>
          </a:bodyPr>
          <a:lstStyle/>
          <a:p>
            <a:pPr algn="just"/>
            <a:r>
              <a:rPr lang="en-US" altLang="en-US"/>
              <a:t>There is little evidence to suggest that analysts provide superior forecasts of earnings when the forecasts are over three or five years. An early study by Cragg and Malkiel compared long-term forecasts by five investment management firms in 1962 and 1963 with actual growth over the following three years to conclude that analysts were poor long term forecasters.  </a:t>
            </a:r>
          </a:p>
          <a:p>
            <a:pPr algn="just"/>
            <a:r>
              <a:rPr lang="en-US" altLang="en-US"/>
              <a:t>This view was contested in 1988 by Vander Weide and Carleton who found that the consensus prediction of five-year growth in the I/B/E/S was superior to historically oriented growth measures in predicting future growth. </a:t>
            </a:r>
          </a:p>
          <a:p>
            <a:endParaRPr lang="en-US" altLang="en-US"/>
          </a:p>
        </p:txBody>
      </p:sp>
    </p:spTree>
    <p:extLst>
      <p:ext uri="{BB962C8B-B14F-4D97-AF65-F5344CB8AC3E}">
        <p14:creationId xmlns:p14="http://schemas.microsoft.com/office/powerpoint/2010/main" val="128369223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altLang="en-US"/>
              <a:t>Potential Pitfalls and possible use…</a:t>
            </a:r>
          </a:p>
        </p:txBody>
      </p:sp>
      <p:sp>
        <p:nvSpPr>
          <p:cNvPr id="100355" name="Rectangle 3"/>
          <p:cNvSpPr>
            <a:spLocks noGrp="1" noChangeArrowheads="1"/>
          </p:cNvSpPr>
          <p:nvPr>
            <p:ph type="body" idx="1"/>
          </p:nvPr>
        </p:nvSpPr>
        <p:spPr/>
        <p:txBody>
          <a:bodyPr/>
          <a:lstStyle/>
          <a:p>
            <a:pPr algn="just">
              <a:lnSpc>
                <a:spcPct val="90000"/>
              </a:lnSpc>
            </a:pPr>
            <a:r>
              <a:rPr lang="en-US" altLang="en-US" sz="1800"/>
              <a:t>The limitation of an earnings momentum strategy is its dependence on two of the weakest links in financial markets –earnings reports that come from firms (where accounting games skew earnings)and analyst forecasts of these earnings (which are often biased).</a:t>
            </a:r>
          </a:p>
          <a:p>
            <a:pPr algn="just">
              <a:lnSpc>
                <a:spcPct val="90000"/>
              </a:lnSpc>
            </a:pPr>
            <a:r>
              <a:rPr lang="en-US" altLang="en-US" sz="1800"/>
              <a:t>To the extent that analysts influence trades made by their clients, they are likely to affect prices when they revise earnings. The more influential they are, the greater the effect they will have on prices, but the question is whether the effect is lasting. </a:t>
            </a:r>
          </a:p>
          <a:p>
            <a:pPr algn="just">
              <a:lnSpc>
                <a:spcPct val="90000"/>
              </a:lnSpc>
            </a:pPr>
            <a:r>
              <a:rPr lang="en-US" altLang="en-US" sz="1800"/>
              <a:t>It is a short-term strategy that yields fairly small excess returns over investment horizons ranging from a few weeks to a few months. </a:t>
            </a:r>
          </a:p>
          <a:p>
            <a:pPr algn="just">
              <a:lnSpc>
                <a:spcPct val="90000"/>
              </a:lnSpc>
            </a:pPr>
            <a:r>
              <a:rPr lang="en-US" altLang="en-US" sz="1800"/>
              <a:t>One way you may be able to earn higher returns from this strategy is to identify key analysts and build an investment strategy around forecast revisions made by them, rather than looking at consensus estimates made by all analysts. While forecast revisions and earnings surprises by themselves are unlikely to generate lucrative portfolios, they can augment other more long-term screening strategies. </a:t>
            </a:r>
          </a:p>
        </p:txBody>
      </p:sp>
    </p:spTree>
    <p:extLst>
      <p:ext uri="{BB962C8B-B14F-4D97-AF65-F5344CB8AC3E}">
        <p14:creationId xmlns:p14="http://schemas.microsoft.com/office/powerpoint/2010/main" val="109850907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cs typeface="+mj-cs"/>
              </a:rPr>
              <a:t>II. Recommendations: Some background</a:t>
            </a:r>
          </a:p>
        </p:txBody>
      </p:sp>
      <p:pic>
        <p:nvPicPr>
          <p:cNvPr id="4" name="Content Placeholder 3"/>
          <p:cNvPicPr>
            <a:picLocks noGrp="1" noChangeAspect="1"/>
          </p:cNvPicPr>
          <p:nvPr>
            <p:ph idx="1"/>
          </p:nvPr>
        </p:nvPicPr>
        <p:blipFill>
          <a:blip r:embed="rId2"/>
          <a:srcRect l="-12951" r="-12951"/>
          <a:stretch>
            <a:fillRect/>
          </a:stretch>
        </p:blipFill>
        <p:spPr/>
      </p:pic>
    </p:spTree>
    <p:extLst>
      <p:ext uri="{BB962C8B-B14F-4D97-AF65-F5344CB8AC3E}">
        <p14:creationId xmlns:p14="http://schemas.microsoft.com/office/powerpoint/2010/main" val="72509345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en-US" altLang="en-US"/>
              <a:t>Market Reaction…</a:t>
            </a:r>
          </a:p>
        </p:txBody>
      </p:sp>
      <p:pic>
        <p:nvPicPr>
          <p:cNvPr id="103428"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182355233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US" altLang="en-US"/>
              <a:t>Tempered by fears of bias…</a:t>
            </a:r>
          </a:p>
        </p:txBody>
      </p:sp>
      <p:pic>
        <p:nvPicPr>
          <p:cNvPr id="104453" name="Picture 5"/>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2517775" y="1828800"/>
            <a:ext cx="5002213" cy="4191000"/>
          </a:xfrm>
          <a:extLst>
            <a:ext uri="{91240B29-F687-4f45-9708-019B960494DF}">
              <a14:hiddenLine xmlns="" xmlns:a14="http://schemas.microsoft.com/office/drawing/2010/main" w="12700" cap="flat" cmpd="sng">
                <a:solidFill>
                  <a:schemeClr val="tx1"/>
                </a:solidFill>
                <a:prstDash val="solid"/>
                <a:miter lim="800000"/>
                <a:headEnd/>
                <a:tailEnd/>
              </a14:hiddenLine>
            </a:ext>
          </a:extLst>
        </p:spPr>
      </p:pic>
    </p:spTree>
    <p:extLst>
      <p:ext uri="{BB962C8B-B14F-4D97-AF65-F5344CB8AC3E}">
        <p14:creationId xmlns:p14="http://schemas.microsoft.com/office/powerpoint/2010/main" val="170496800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ltLang="en-US"/>
              <a:t>Using Analyst Recommendations…</a:t>
            </a:r>
          </a:p>
        </p:txBody>
      </p:sp>
      <p:sp>
        <p:nvSpPr>
          <p:cNvPr id="106499" name="Rectangle 3"/>
          <p:cNvSpPr>
            <a:spLocks noGrp="1" noChangeArrowheads="1"/>
          </p:cNvSpPr>
          <p:nvPr>
            <p:ph type="body" idx="1"/>
          </p:nvPr>
        </p:nvSpPr>
        <p:spPr/>
        <p:txBody>
          <a:bodyPr>
            <a:normAutofit fontScale="92500" lnSpcReduction="20000"/>
          </a:bodyPr>
          <a:lstStyle/>
          <a:p>
            <a:pPr marL="514350" indent="-514350">
              <a:buFont typeface="+mj-lt"/>
              <a:buAutoNum type="arabicPeriod"/>
              <a:defRPr/>
            </a:pPr>
            <a:r>
              <a:rPr lang="en-US" dirty="0" smtClean="0"/>
              <a:t>Identify </a:t>
            </a:r>
            <a:r>
              <a:rPr lang="en-US" dirty="0" smtClean="0"/>
              <a:t>the analysts who are not only the most influential but also have the most content (private information.  Recommendations backed up by numbers and a solid story have more heft to them.</a:t>
            </a:r>
          </a:p>
          <a:p>
            <a:pPr marL="514350" indent="-514350">
              <a:buFont typeface="+mj-lt"/>
              <a:buAutoNum type="arabicPeriod"/>
              <a:defRPr/>
            </a:pPr>
            <a:r>
              <a:rPr lang="en-US" dirty="0" smtClean="0"/>
              <a:t>Screen out analysts where the potential conflicts of interest are too large for the recommendations to be unbiased. </a:t>
            </a:r>
          </a:p>
          <a:p>
            <a:pPr marL="514350" indent="-514350">
              <a:buFont typeface="+mj-lt"/>
              <a:buAutoNum type="arabicPeriod"/>
              <a:defRPr/>
            </a:pPr>
            <a:r>
              <a:rPr lang="en-US" dirty="0" smtClean="0"/>
              <a:t>You should invest based upon the recommendations, preferably at the time the recommendations are made. </a:t>
            </a:r>
          </a:p>
          <a:p>
            <a:pPr marL="514350" indent="-514350">
              <a:buFont typeface="+mj-lt"/>
              <a:buAutoNum type="arabicPeriod"/>
              <a:defRPr/>
            </a:pPr>
            <a:r>
              <a:rPr lang="en-US" dirty="0" smtClean="0"/>
              <a:t>Assuming that you still attach credence to the views of the recommending analysts, you should watch analysts for signals that they have changed or are changing their minds. </a:t>
            </a:r>
          </a:p>
        </p:txBody>
      </p:sp>
    </p:spTree>
    <p:extLst>
      <p:ext uri="{BB962C8B-B14F-4D97-AF65-F5344CB8AC3E}">
        <p14:creationId xmlns:p14="http://schemas.microsoft.com/office/powerpoint/2010/main" val="152300853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a:defRPr/>
            </a:pPr>
            <a:r>
              <a:rPr lang="en-US" dirty="0" smtClean="0">
                <a:cs typeface="+mj-cs"/>
              </a:rPr>
              <a:t>II. Trading </a:t>
            </a:r>
            <a:r>
              <a:rPr lang="en-US" dirty="0" smtClean="0">
                <a:cs typeface="+mj-cs"/>
              </a:rPr>
              <a:t>on Public Information</a:t>
            </a:r>
          </a:p>
        </p:txBody>
      </p:sp>
      <p:sp>
        <p:nvSpPr>
          <p:cNvPr id="107523" name="Rectangle 3"/>
          <p:cNvSpPr>
            <a:spLocks noGrp="1" noChangeArrowheads="1"/>
          </p:cNvSpPr>
          <p:nvPr>
            <p:ph type="body" idx="1"/>
          </p:nvPr>
        </p:nvSpPr>
        <p:spPr/>
        <p:txBody>
          <a:bodyPr/>
          <a:lstStyle/>
          <a:p>
            <a:pPr>
              <a:buFont typeface="Monotype Sorts" charset="0"/>
              <a:buChar char=""/>
              <a:defRPr/>
            </a:pPr>
            <a:r>
              <a:rPr lang="en-US" smtClean="0">
                <a:cs typeface="+mn-cs"/>
              </a:rPr>
              <a:t>There is substantial information that comes out about stocks. Some of the information comes from  the firm - earnings and dividend announcements, acquisitions and other news - and some comes from competitors.</a:t>
            </a:r>
          </a:p>
          <a:p>
            <a:pPr>
              <a:buFont typeface="Monotype Sorts" charset="0"/>
              <a:buChar char=""/>
              <a:defRPr/>
            </a:pPr>
            <a:r>
              <a:rPr lang="en-US" smtClean="0">
                <a:cs typeface="+mn-cs"/>
              </a:rPr>
              <a:t>Prices generally react to this information.</a:t>
            </a:r>
          </a:p>
        </p:txBody>
      </p:sp>
    </p:spTree>
    <p:extLst>
      <p:ext uri="{BB962C8B-B14F-4D97-AF65-F5344CB8AC3E}">
        <p14:creationId xmlns:p14="http://schemas.microsoft.com/office/powerpoint/2010/main" val="134685915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pPr>
              <a:defRPr/>
            </a:pPr>
            <a:r>
              <a:rPr lang="en-US" dirty="0"/>
              <a:t>A</a:t>
            </a:r>
            <a:r>
              <a:rPr lang="en-US" dirty="0" smtClean="0">
                <a:cs typeface="+mj-cs"/>
              </a:rPr>
              <a:t>. </a:t>
            </a:r>
            <a:r>
              <a:rPr lang="en-US" dirty="0" smtClean="0">
                <a:cs typeface="+mj-cs"/>
              </a:rPr>
              <a:t>Earnings Announcements</a:t>
            </a:r>
          </a:p>
        </p:txBody>
      </p:sp>
      <p:sp>
        <p:nvSpPr>
          <p:cNvPr id="108547" name="Rectangle 3"/>
          <p:cNvSpPr>
            <a:spLocks noGrp="1" noChangeArrowheads="1"/>
          </p:cNvSpPr>
          <p:nvPr>
            <p:ph type="body" idx="1"/>
          </p:nvPr>
        </p:nvSpPr>
        <p:spPr/>
        <p:txBody>
          <a:bodyPr>
            <a:normAutofit fontScale="92500" lnSpcReduction="20000"/>
          </a:bodyPr>
          <a:lstStyle/>
          <a:p>
            <a:r>
              <a:rPr lang="en-US" altLang="en-US"/>
              <a:t>Every quarter (in the U.S) and less frequently elsewhere, firms report their earnings for the most recent period.</a:t>
            </a:r>
          </a:p>
          <a:p>
            <a:r>
              <a:rPr lang="en-US" altLang="en-US"/>
              <a:t>When firms make earnings announcements, they convey information to financial markets about their current and future prospects. The magnitude of the information, and the size of the market reaction, should depend upon how much the earnings report exceeds or falls short of investor expectations.</a:t>
            </a:r>
          </a:p>
          <a:p>
            <a:r>
              <a:rPr lang="en-US" altLang="en-US"/>
              <a:t> In an efficient market, there should be an instantaneous reaction to the earnings report, if it contains surprising information, and prices should increase following positive surprises and down following negative surprises.</a:t>
            </a:r>
          </a:p>
        </p:txBody>
      </p:sp>
    </p:spTree>
    <p:extLst>
      <p:ext uri="{BB962C8B-B14F-4D97-AF65-F5344CB8AC3E}">
        <p14:creationId xmlns:p14="http://schemas.microsoft.com/office/powerpoint/2010/main" val="3664463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pPr>
              <a:defRPr/>
            </a:pPr>
            <a:r>
              <a:rPr lang="en-US" smtClean="0">
                <a:cs typeface="+mj-cs"/>
              </a:rPr>
              <a:t>Market Reaction to Earnings Reports</a:t>
            </a:r>
          </a:p>
        </p:txBody>
      </p:sp>
      <p:pic>
        <p:nvPicPr>
          <p:cNvPr id="3" name="Content Placeholder 2"/>
          <p:cNvPicPr>
            <a:picLocks noGrp="1" noChangeAspect="1"/>
          </p:cNvPicPr>
          <p:nvPr>
            <p:ph idx="1"/>
          </p:nvPr>
        </p:nvPicPr>
        <p:blipFill>
          <a:blip r:embed="rId2"/>
          <a:srcRect l="-12951" r="-12951"/>
          <a:stretch>
            <a:fillRect/>
          </a:stretch>
        </p:blipFill>
        <p:spPr/>
      </p:pic>
    </p:spTree>
    <p:extLst>
      <p:ext uri="{BB962C8B-B14F-4D97-AF65-F5344CB8AC3E}">
        <p14:creationId xmlns:p14="http://schemas.microsoft.com/office/powerpoint/2010/main" val="170609101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cs typeface="+mj-cs"/>
              </a:rPr>
              <a:t>The post-announcement drift?</a:t>
            </a:r>
          </a:p>
        </p:txBody>
      </p:sp>
      <p:pic>
        <p:nvPicPr>
          <p:cNvPr id="4" name="Content Placeholder 3"/>
          <p:cNvPicPr>
            <a:picLocks noGrp="1" noChangeAspect="1"/>
          </p:cNvPicPr>
          <p:nvPr>
            <p:ph idx="1"/>
          </p:nvPr>
        </p:nvPicPr>
        <p:blipFill>
          <a:blip r:embed="rId2"/>
          <a:srcRect l="-12951" r="-12951"/>
          <a:stretch>
            <a:fillRect/>
          </a:stretch>
        </p:blipFill>
        <p:spPr/>
      </p:pic>
    </p:spTree>
    <p:extLst>
      <p:ext uri="{BB962C8B-B14F-4D97-AF65-F5344CB8AC3E}">
        <p14:creationId xmlns:p14="http://schemas.microsoft.com/office/powerpoint/2010/main" val="107006797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a:defRPr/>
            </a:pPr>
            <a:r>
              <a:rPr lang="en-US" smtClean="0">
                <a:cs typeface="+mj-cs"/>
              </a:rPr>
              <a:t>By day of the week..</a:t>
            </a:r>
          </a:p>
        </p:txBody>
      </p:sp>
      <p:pic>
        <p:nvPicPr>
          <p:cNvPr id="3" name="Content Placeholder 2"/>
          <p:cNvPicPr>
            <a:picLocks noGrp="1" noChangeAspect="1"/>
          </p:cNvPicPr>
          <p:nvPr>
            <p:ph idx="1"/>
          </p:nvPr>
        </p:nvPicPr>
        <p:blipFill>
          <a:blip r:embed="rId2"/>
          <a:srcRect l="-13166" r="-13166"/>
          <a:stretch>
            <a:fillRect/>
          </a:stretch>
        </p:blipFill>
        <p:spPr/>
      </p:pic>
    </p:spTree>
    <p:extLst>
      <p:ext uri="{BB962C8B-B14F-4D97-AF65-F5344CB8AC3E}">
        <p14:creationId xmlns:p14="http://schemas.microsoft.com/office/powerpoint/2010/main" val="160439584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en-US" altLang="en-US"/>
              <a:t>The Consequence of Delays…</a:t>
            </a:r>
          </a:p>
        </p:txBody>
      </p:sp>
      <p:pic>
        <p:nvPicPr>
          <p:cNvPr id="3" name="Content Placeholder 2"/>
          <p:cNvPicPr>
            <a:picLocks noGrp="1" noChangeAspect="1"/>
          </p:cNvPicPr>
          <p:nvPr>
            <p:ph idx="1"/>
          </p:nvPr>
        </p:nvPicPr>
        <p:blipFill>
          <a:blip r:embed="rId2"/>
          <a:srcRect l="-18947" r="-18947"/>
          <a:stretch>
            <a:fillRect/>
          </a:stretch>
        </p:blipFill>
        <p:spPr/>
      </p:pic>
    </p:spTree>
    <p:extLst>
      <p:ext uri="{BB962C8B-B14F-4D97-AF65-F5344CB8AC3E}">
        <p14:creationId xmlns:p14="http://schemas.microsoft.com/office/powerpoint/2010/main" val="127632879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a:defRPr/>
            </a:pPr>
            <a:r>
              <a:rPr lang="en-US" smtClean="0">
                <a:cs typeface="+mj-cs"/>
              </a:rPr>
              <a:t>The Intraday reaction..</a:t>
            </a:r>
          </a:p>
        </p:txBody>
      </p:sp>
      <p:pic>
        <p:nvPicPr>
          <p:cNvPr id="3" name="Content Placeholder 2"/>
          <p:cNvPicPr>
            <a:picLocks noGrp="1" noChangeAspect="1"/>
          </p:cNvPicPr>
          <p:nvPr>
            <p:ph idx="1"/>
          </p:nvPr>
        </p:nvPicPr>
        <p:blipFill>
          <a:blip r:embed="rId2"/>
          <a:srcRect l="-12951" r="-12951"/>
          <a:stretch>
            <a:fillRect/>
          </a:stretch>
        </p:blipFill>
        <p:spPr>
          <a:xfrm>
            <a:off x="1219200" y="1752600"/>
            <a:ext cx="7753350" cy="4191000"/>
          </a:xfrm>
        </p:spPr>
      </p:pic>
    </p:spTree>
    <p:extLst>
      <p:ext uri="{BB962C8B-B14F-4D97-AF65-F5344CB8AC3E}">
        <p14:creationId xmlns:p14="http://schemas.microsoft.com/office/powerpoint/2010/main" val="4394129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en-US" altLang="en-US"/>
              <a:t>And earnings quality matters…</a:t>
            </a:r>
          </a:p>
        </p:txBody>
      </p:sp>
      <p:sp>
        <p:nvSpPr>
          <p:cNvPr id="113667" name="Rectangle 3"/>
          <p:cNvSpPr>
            <a:spLocks noGrp="1" noChangeArrowheads="1"/>
          </p:cNvSpPr>
          <p:nvPr>
            <p:ph type="body" idx="1"/>
          </p:nvPr>
        </p:nvSpPr>
        <p:spPr/>
        <p:txBody>
          <a:bodyPr>
            <a:normAutofit fontScale="85000" lnSpcReduction="20000"/>
          </a:bodyPr>
          <a:lstStyle/>
          <a:p>
            <a:pPr algn="just"/>
            <a:r>
              <a:rPr lang="en-US" altLang="en-US"/>
              <a:t>As firms play the earnings game, the quality of earnings has also diverged across companies. A firm that beats earnings estimates because it has more efficient operating should be viewed more favorably than one that beats estimates because it changed the way it valued inventory. </a:t>
            </a:r>
          </a:p>
          <a:p>
            <a:pPr algn="just"/>
            <a:r>
              <a:rPr lang="en-US" altLang="en-US"/>
              <a:t>Chan, Chan, Jegadeesh and Lakonishok examined firms that reported high accruals – i.e. the difference between accounting earnings and cash flows and argued that firms report high earnings without a matching increase in cashflow have poorer quality earnings. When they tracked a portfolio composed of these firms, they discovered that the high accrual year was usually the turning point in the fortunes of this firm, with subsequent years bring declining earnings and negative stock returns.</a:t>
            </a:r>
          </a:p>
        </p:txBody>
      </p:sp>
    </p:spTree>
    <p:extLst>
      <p:ext uri="{BB962C8B-B14F-4D97-AF65-F5344CB8AC3E}">
        <p14:creationId xmlns:p14="http://schemas.microsoft.com/office/powerpoint/2010/main" val="193447095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normAutofit fontScale="90000"/>
          </a:bodyPr>
          <a:lstStyle/>
          <a:p>
            <a:pPr>
              <a:defRPr/>
            </a:pPr>
            <a:r>
              <a:rPr lang="en-US" smtClean="0">
                <a:cs typeface="+mj-cs"/>
              </a:rPr>
              <a:t>Can you make money of earnings announcements?</a:t>
            </a:r>
          </a:p>
        </p:txBody>
      </p:sp>
      <p:sp>
        <p:nvSpPr>
          <p:cNvPr id="114691" name="Rectangle 3"/>
          <p:cNvSpPr>
            <a:spLocks noGrp="1" noChangeArrowheads="1"/>
          </p:cNvSpPr>
          <p:nvPr>
            <p:ph type="body" idx="1"/>
          </p:nvPr>
        </p:nvSpPr>
        <p:spPr/>
        <p:txBody>
          <a:bodyPr/>
          <a:lstStyle/>
          <a:p>
            <a:pPr algn="just"/>
            <a:r>
              <a:rPr lang="en-US" altLang="en-US" sz="1800"/>
              <a:t>One strategy is to buy stocks that report large positive earnings surprises, hoping to benefit from the drift. The evidence indicates that across all stocks, the potential for excess returns from buying after earnings announcements is very small.</a:t>
            </a:r>
          </a:p>
          <a:p>
            <a:r>
              <a:rPr lang="en-US" altLang="en-US" sz="1800"/>
              <a:t>You can concentrate only on earnings announcements made by smaller, less liquid companies where the drift is more pronounced. In addition, you can try to direct your money towards companies with higher quality earnings surprises by avoiding firms with large accruals.</a:t>
            </a:r>
          </a:p>
          <a:p>
            <a:pPr algn="just"/>
            <a:r>
              <a:rPr lang="en-US" altLang="en-US" sz="1800"/>
              <a:t>Your biggest payoff is in investing in companies before large positive earnings surprises. You may be able to use a combination of quantitative techniques (time series models that forecast next quarter</a:t>
            </a:r>
            <a:r>
              <a:rPr lang="ja-JP" altLang="en-US" sz="1800">
                <a:latin typeface="Arial" charset="0"/>
              </a:rPr>
              <a:t>’</a:t>
            </a:r>
            <a:r>
              <a:rPr lang="en-US" altLang="ja-JP" sz="1800"/>
              <a:t>s earnings based upon historical earnings) and trading volume (insiders do create blips in the volume) to try to detect these firms. Even if you are right only 55% of the time, you should be able to post high excess returns. </a:t>
            </a:r>
            <a:endParaRPr lang="en-US" altLang="en-US" sz="1800"/>
          </a:p>
        </p:txBody>
      </p:sp>
    </p:spTree>
    <p:extLst>
      <p:ext uri="{BB962C8B-B14F-4D97-AF65-F5344CB8AC3E}">
        <p14:creationId xmlns:p14="http://schemas.microsoft.com/office/powerpoint/2010/main" val="189834152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B</a:t>
            </a:r>
            <a:r>
              <a:rPr lang="en-US" dirty="0" smtClean="0">
                <a:cs typeface="+mj-cs"/>
              </a:rPr>
              <a:t>. </a:t>
            </a:r>
            <a:r>
              <a:rPr lang="en-US" dirty="0" smtClean="0">
                <a:cs typeface="+mj-cs"/>
              </a:rPr>
              <a:t>Acquisitions</a:t>
            </a:r>
          </a:p>
        </p:txBody>
      </p:sp>
      <p:pic>
        <p:nvPicPr>
          <p:cNvPr id="4" name="Content Placeholder 3"/>
          <p:cNvPicPr>
            <a:picLocks noGrp="1" noChangeAspect="1"/>
          </p:cNvPicPr>
          <p:nvPr>
            <p:ph idx="1"/>
          </p:nvPr>
        </p:nvPicPr>
        <p:blipFill>
          <a:blip r:embed="rId2"/>
          <a:srcRect l="-2674" r="-2674"/>
          <a:stretch>
            <a:fillRect/>
          </a:stretch>
        </p:blipFill>
        <p:spPr/>
      </p:pic>
    </p:spTree>
    <p:extLst>
      <p:ext uri="{BB962C8B-B14F-4D97-AF65-F5344CB8AC3E}">
        <p14:creationId xmlns:p14="http://schemas.microsoft.com/office/powerpoint/2010/main" val="26145038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altLang="en-US"/>
              <a:t>Across different types of acquisitions…</a:t>
            </a:r>
          </a:p>
        </p:txBody>
      </p:sp>
      <p:pic>
        <p:nvPicPr>
          <p:cNvPr id="5" name="Content Placeholder 4"/>
          <p:cNvPicPr>
            <a:picLocks noGrp="1" noChangeAspect="1"/>
          </p:cNvPicPr>
          <p:nvPr>
            <p:ph idx="1"/>
          </p:nvPr>
        </p:nvPicPr>
        <p:blipFill>
          <a:blip r:embed="rId2"/>
          <a:srcRect l="-13247" r="-13247"/>
          <a:stretch>
            <a:fillRect/>
          </a:stretch>
        </p:blipFill>
        <p:spPr/>
      </p:pic>
    </p:spTree>
    <p:extLst>
      <p:ext uri="{BB962C8B-B14F-4D97-AF65-F5344CB8AC3E}">
        <p14:creationId xmlns:p14="http://schemas.microsoft.com/office/powerpoint/2010/main" val="44514616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pPr>
              <a:defRPr/>
            </a:pPr>
            <a:r>
              <a:rPr lang="en-US" smtClean="0">
                <a:cs typeface="+mj-cs"/>
              </a:rPr>
              <a:t>The Effect on Acquirers..</a:t>
            </a:r>
          </a:p>
        </p:txBody>
      </p:sp>
      <p:sp>
        <p:nvSpPr>
          <p:cNvPr id="118787" name="Rectangle 3"/>
          <p:cNvSpPr>
            <a:spLocks noGrp="1" noChangeArrowheads="1"/>
          </p:cNvSpPr>
          <p:nvPr>
            <p:ph type="body" idx="1"/>
          </p:nvPr>
        </p:nvSpPr>
        <p:spPr/>
        <p:txBody>
          <a:bodyPr>
            <a:normAutofit fontScale="92500" lnSpcReduction="10000"/>
          </a:bodyPr>
          <a:lstStyle/>
          <a:p>
            <a:pPr algn="just"/>
            <a:r>
              <a:rPr lang="en-US" altLang="en-US"/>
              <a:t>Jensen and Ruback report excess returns of 4% for bidding firm stockholders around tender offers and no excess returns around mergers. Jarrell, Brickley and Netter, in their examination of tender offers from 1962 to 1985, note a decline in excess returns to bidding firm stockholders from 4.4% in the 1960s to 2% in the 1970s to -1% in the 1980s. </a:t>
            </a:r>
          </a:p>
          <a:p>
            <a:pPr algn="just"/>
            <a:r>
              <a:rPr lang="en-US" altLang="en-US"/>
              <a:t>Other studies indicate that approximately half of all bidding firms earn negative excess returns around the announcement of takeovers, suggesting that shareholders are skeptical about the perceived value of the takeover in a significant number of cases.</a:t>
            </a:r>
          </a:p>
        </p:txBody>
      </p:sp>
    </p:spTree>
    <p:extLst>
      <p:ext uri="{BB962C8B-B14F-4D97-AF65-F5344CB8AC3E}">
        <p14:creationId xmlns:p14="http://schemas.microsoft.com/office/powerpoint/2010/main" val="1885985426"/>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ltLang="en-US"/>
              <a:t>After the acquisition… Operating Evidence</a:t>
            </a:r>
          </a:p>
        </p:txBody>
      </p:sp>
      <p:sp>
        <p:nvSpPr>
          <p:cNvPr id="119811" name="Rectangle 3"/>
          <p:cNvSpPr>
            <a:spLocks noGrp="1" noChangeArrowheads="1"/>
          </p:cNvSpPr>
          <p:nvPr>
            <p:ph type="body" idx="1"/>
          </p:nvPr>
        </p:nvSpPr>
        <p:spPr/>
        <p:txBody>
          <a:bodyPr>
            <a:normAutofit fontScale="77500" lnSpcReduction="20000"/>
          </a:bodyPr>
          <a:lstStyle/>
          <a:p>
            <a:pPr algn="just"/>
            <a:r>
              <a:rPr lang="en-US" altLang="en-US"/>
              <a:t>McKinsey and Co. examined 58 acquisition programs between 1972 and 1983 for evidence on two questions: (1) Did the return on the amount invested in the acquisitions exceed the cost of capital? (2) Did the acquisitions help the parent companies outperform the competition? They concluded that 28 of the 58 programs failed both tests, and six failed at least one test. </a:t>
            </a:r>
          </a:p>
          <a:p>
            <a:pPr algn="just"/>
            <a:r>
              <a:rPr lang="en-US" altLang="en-US"/>
              <a:t>In a follow-up study of 115 mergers in the U.K. and the U.S. in the 1990s, McKinsey concluded that 60% of the transactions earned returns on capital less than the cost of capital, and that only 23% earned excess returns. </a:t>
            </a:r>
          </a:p>
          <a:p>
            <a:pPr algn="just"/>
            <a:r>
              <a:rPr lang="en-US" altLang="en-US"/>
              <a:t>In 1999, KPMG examined 700 of the most expensive deals between 1996 and 1998 and concluded that only 17% created value for the combined firm, 30% were value neutral and 53% destroyed value. </a:t>
            </a:r>
          </a:p>
        </p:txBody>
      </p:sp>
    </p:spTree>
    <p:extLst>
      <p:ext uri="{BB962C8B-B14F-4D97-AF65-F5344CB8AC3E}">
        <p14:creationId xmlns:p14="http://schemas.microsoft.com/office/powerpoint/2010/main" val="89842506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1026"/>
          <p:cNvSpPr>
            <a:spLocks noGrp="1" noChangeArrowheads="1"/>
          </p:cNvSpPr>
          <p:nvPr>
            <p:ph type="title"/>
          </p:nvPr>
        </p:nvSpPr>
        <p:spPr/>
        <p:txBody>
          <a:bodyPr/>
          <a:lstStyle/>
          <a:p>
            <a:r>
              <a:rPr lang="en-US" altLang="en-US"/>
              <a:t>After the acquisition… Divestitures</a:t>
            </a:r>
          </a:p>
        </p:txBody>
      </p:sp>
      <p:sp>
        <p:nvSpPr>
          <p:cNvPr id="120835" name="Rectangle 1027"/>
          <p:cNvSpPr>
            <a:spLocks noGrp="1" noChangeArrowheads="1"/>
          </p:cNvSpPr>
          <p:nvPr>
            <p:ph type="body" idx="1"/>
          </p:nvPr>
        </p:nvSpPr>
        <p:spPr/>
        <p:txBody>
          <a:bodyPr>
            <a:normAutofit fontScale="85000" lnSpcReduction="20000"/>
          </a:bodyPr>
          <a:lstStyle/>
          <a:p>
            <a:pPr algn="just"/>
            <a:r>
              <a:rPr lang="en-US" altLang="en-US"/>
              <a:t>The most damaging piece of evidence on the outcome of acquisitions is the large number of acquisitions that are reversed within fairly short time periods. Mitchell and Lehn note that 20.2% of the acquisitions made between 1982 and 1986 were divested by 1988. In a study published in1992, Kaplan and Weisbach found that 44% of the mergers they studied were reversed, largely because the acquirer paid too much or because the operations of the two firms did not mesh. </a:t>
            </a:r>
          </a:p>
          <a:p>
            <a:pPr algn="just"/>
            <a:r>
              <a:rPr lang="en-US" altLang="en-US"/>
              <a:t>Studies that have tracked acquisitions for longer time periods (ten years or more) have found the divestiture rate of acquisitions rises to almost 50%, suggesting that few firms enjoy the promised benefits from acquisitions do not occur. In another study, </a:t>
            </a:r>
          </a:p>
        </p:txBody>
      </p:sp>
    </p:spTree>
    <p:extLst>
      <p:ext uri="{BB962C8B-B14F-4D97-AF65-F5344CB8AC3E}">
        <p14:creationId xmlns:p14="http://schemas.microsoft.com/office/powerpoint/2010/main" val="87249497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a:defRPr/>
            </a:pPr>
            <a:r>
              <a:rPr lang="en-US" smtClean="0">
                <a:cs typeface="+mj-cs"/>
              </a:rPr>
              <a:t>Takeover based investment strategies</a:t>
            </a:r>
          </a:p>
        </p:txBody>
      </p:sp>
      <p:sp>
        <p:nvSpPr>
          <p:cNvPr id="105475" name="Rectangle 3"/>
          <p:cNvSpPr>
            <a:spLocks noGrp="1" noChangeArrowheads="1"/>
          </p:cNvSpPr>
          <p:nvPr>
            <p:ph type="body" idx="1"/>
          </p:nvPr>
        </p:nvSpPr>
        <p:spPr/>
        <p:txBody>
          <a:bodyPr>
            <a:normAutofit fontScale="92500" lnSpcReduction="10000"/>
          </a:bodyPr>
          <a:lstStyle/>
          <a:p>
            <a:pPr>
              <a:buFont typeface="Monotype Sorts" charset="0"/>
              <a:buChar char=""/>
              <a:defRPr/>
            </a:pPr>
            <a:r>
              <a:rPr lang="en-US" dirty="0" smtClean="0">
                <a:cs typeface="+mn-cs"/>
              </a:rPr>
              <a:t>The first and most lucrative, if you can pull it off, is to find a way (legally) to invest in a target firm before the acquisition is announced. </a:t>
            </a:r>
          </a:p>
          <a:p>
            <a:pPr>
              <a:buFont typeface="Monotype Sorts" charset="0"/>
              <a:buChar char=""/>
              <a:defRPr/>
            </a:pPr>
            <a:r>
              <a:rPr lang="en-US" dirty="0" smtClean="0">
                <a:cs typeface="+mn-cs"/>
              </a:rPr>
              <a:t>The second is to wait until after the takeover is announced and then try to take advantage of the price drift between the announcement date and the day the deal is consummated. This is often called risk arbitrage. </a:t>
            </a:r>
          </a:p>
          <a:p>
            <a:pPr>
              <a:buFont typeface="Monotype Sorts" charset="0"/>
              <a:buChar char=""/>
              <a:defRPr/>
            </a:pPr>
            <a:r>
              <a:rPr lang="en-US" dirty="0" smtClean="0">
                <a:cs typeface="+mn-cs"/>
              </a:rPr>
              <a:t>The third is also a post-announcement strategy, but it is a long-term strategy where you invest in firms that you believe have the pieces in place to deliver the promised synergy or value creation. </a:t>
            </a:r>
          </a:p>
        </p:txBody>
      </p:sp>
    </p:spTree>
    <p:extLst>
      <p:ext uri="{BB962C8B-B14F-4D97-AF65-F5344CB8AC3E}">
        <p14:creationId xmlns:p14="http://schemas.microsoft.com/office/powerpoint/2010/main" val="100473672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pPr>
              <a:defRPr/>
            </a:pPr>
            <a:r>
              <a:rPr lang="en-US" smtClean="0">
                <a:cs typeface="+mj-cs"/>
              </a:rPr>
              <a:t>Preannouncement Trading</a:t>
            </a:r>
          </a:p>
        </p:txBody>
      </p:sp>
      <p:sp>
        <p:nvSpPr>
          <p:cNvPr id="121859" name="Rectangle 3"/>
          <p:cNvSpPr>
            <a:spLocks noGrp="1" noChangeArrowheads="1"/>
          </p:cNvSpPr>
          <p:nvPr>
            <p:ph type="body" idx="1"/>
          </p:nvPr>
        </p:nvSpPr>
        <p:spPr/>
        <p:txBody>
          <a:bodyPr/>
          <a:lstStyle/>
          <a:p>
            <a:pPr algn="just">
              <a:lnSpc>
                <a:spcPct val="90000"/>
              </a:lnSpc>
            </a:pPr>
            <a:r>
              <a:rPr lang="en-US" altLang="en-US" sz="1800"/>
              <a:t>Research indicates that the typical target firm in a hostile takeover has the following characteristics:</a:t>
            </a:r>
          </a:p>
          <a:p>
            <a:pPr lvl="1">
              <a:lnSpc>
                <a:spcPct val="90000"/>
              </a:lnSpc>
            </a:pPr>
            <a:r>
              <a:rPr lang="en-US" altLang="en-US" sz="1600"/>
              <a:t> It has </a:t>
            </a:r>
            <a:r>
              <a:rPr lang="en-US" altLang="en-US" sz="1600" u="sng"/>
              <a:t>under performed other stocks </a:t>
            </a:r>
            <a:r>
              <a:rPr lang="en-US" altLang="en-US" sz="1600"/>
              <a:t>in its industry and the overall market, in terms of returns to its stockholders in the years preceding the takeover.</a:t>
            </a:r>
          </a:p>
          <a:p>
            <a:pPr lvl="1" algn="just">
              <a:lnSpc>
                <a:spcPct val="90000"/>
              </a:lnSpc>
            </a:pPr>
            <a:r>
              <a:rPr lang="en-US" altLang="en-US" sz="1600"/>
              <a:t>It has been </a:t>
            </a:r>
            <a:r>
              <a:rPr lang="en-US" altLang="en-US" sz="1600" u="sng"/>
              <a:t>less profitable</a:t>
            </a:r>
            <a:r>
              <a:rPr lang="en-US" altLang="en-US" sz="1600"/>
              <a:t> than firms in its industry in the years preceding the takeover.</a:t>
            </a:r>
          </a:p>
          <a:p>
            <a:pPr lvl="1" algn="just">
              <a:lnSpc>
                <a:spcPct val="90000"/>
              </a:lnSpc>
            </a:pPr>
            <a:r>
              <a:rPr lang="en-US" altLang="en-US" sz="1600"/>
              <a:t>It has a much </a:t>
            </a:r>
            <a:r>
              <a:rPr lang="en-US" altLang="en-US" sz="1600" u="sng"/>
              <a:t>lower stock holding</a:t>
            </a:r>
            <a:r>
              <a:rPr lang="en-US" altLang="en-US" sz="1600"/>
              <a:t> by insiders than do firms in its peer groups.</a:t>
            </a:r>
          </a:p>
          <a:p>
            <a:pPr lvl="1" algn="just">
              <a:lnSpc>
                <a:spcPct val="90000"/>
              </a:lnSpc>
            </a:pPr>
            <a:r>
              <a:rPr lang="en-US" altLang="en-US" sz="1600"/>
              <a:t>It has a low price to book ratio &amp; a low ratio of value to replacement cost.</a:t>
            </a:r>
          </a:p>
          <a:p>
            <a:pPr algn="just">
              <a:lnSpc>
                <a:spcPct val="90000"/>
              </a:lnSpc>
            </a:pPr>
            <a:r>
              <a:rPr lang="en-US" altLang="en-US" sz="1800"/>
              <a:t>There are two ways in which we can use the findings of these studies to identify potential target firms. </a:t>
            </a:r>
          </a:p>
          <a:p>
            <a:pPr lvl="1" algn="just">
              <a:lnSpc>
                <a:spcPct val="90000"/>
              </a:lnSpc>
            </a:pPr>
            <a:r>
              <a:rPr lang="en-US" altLang="en-US" sz="1600"/>
              <a:t>Develop a set of screens that incorporate the variables mentioned above. You could, for instance, invest in firms with market capitalizations below $ 5 billion, with low insider holdings, depressed valuations (low price to book ratios) and low returns on equity. </a:t>
            </a:r>
          </a:p>
          <a:p>
            <a:pPr lvl="1" algn="just">
              <a:lnSpc>
                <a:spcPct val="90000"/>
              </a:lnSpc>
            </a:pPr>
            <a:r>
              <a:rPr lang="en-US" altLang="en-US" sz="1600"/>
              <a:t>The second and slightly more sophisticated variant is to estimate the probability of being taken over for every firm in the market using statistical techniques</a:t>
            </a:r>
          </a:p>
        </p:txBody>
      </p:sp>
    </p:spTree>
    <p:extLst>
      <p:ext uri="{BB962C8B-B14F-4D97-AF65-F5344CB8AC3E}">
        <p14:creationId xmlns:p14="http://schemas.microsoft.com/office/powerpoint/2010/main" val="94618710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pPr>
              <a:defRPr/>
            </a:pPr>
            <a:r>
              <a:rPr lang="en-US" smtClean="0">
                <a:cs typeface="+mj-cs"/>
              </a:rPr>
              <a:t>Post-Announcement Trading</a:t>
            </a:r>
          </a:p>
        </p:txBody>
      </p:sp>
      <p:sp>
        <p:nvSpPr>
          <p:cNvPr id="122883" name="Rectangle 3"/>
          <p:cNvSpPr>
            <a:spLocks noGrp="1" noChangeArrowheads="1"/>
          </p:cNvSpPr>
          <p:nvPr>
            <p:ph type="body" idx="1"/>
          </p:nvPr>
        </p:nvSpPr>
        <p:spPr/>
        <p:txBody>
          <a:bodyPr>
            <a:normAutofit fontScale="92500" lnSpcReduction="10000"/>
          </a:bodyPr>
          <a:lstStyle/>
          <a:p>
            <a:r>
              <a:rPr lang="en-US" altLang="en-US"/>
              <a:t>In this strategy, you buy companies after acquisitions or mergers are completed because you believe that they will be able to deliver what they promise at the time of the merger – higher earnings growth and synergy. </a:t>
            </a:r>
          </a:p>
          <a:p>
            <a:r>
              <a:rPr lang="en-US" altLang="en-US"/>
              <a:t>The likelihood of success seems to be greater</a:t>
            </a:r>
          </a:p>
          <a:p>
            <a:pPr lvl="1"/>
            <a:r>
              <a:rPr lang="en-US" altLang="en-US"/>
              <a:t>In hostile acquisitions, where the management is replaced.</a:t>
            </a:r>
          </a:p>
          <a:p>
            <a:pPr lvl="1"/>
            <a:r>
              <a:rPr lang="en-US" altLang="en-US"/>
              <a:t>In mergers of like businesses than in conglomerate mergers</a:t>
            </a:r>
          </a:p>
          <a:p>
            <a:pPr lvl="1"/>
            <a:r>
              <a:rPr lang="en-US" altLang="en-US"/>
              <a:t>In cost-saving mergers than in growth-oriented mergers</a:t>
            </a:r>
          </a:p>
          <a:p>
            <a:pPr lvl="1"/>
            <a:r>
              <a:rPr lang="en-US" altLang="en-US"/>
              <a:t>In mergers where plans for synergy are made before the merger</a:t>
            </a:r>
          </a:p>
          <a:p>
            <a:pPr lvl="1"/>
            <a:r>
              <a:rPr lang="en-US" altLang="en-US"/>
              <a:t>In acquisitions of small companies by larger companies (as opposed to mergers of equals)</a:t>
            </a:r>
          </a:p>
        </p:txBody>
      </p:sp>
    </p:spTree>
    <p:extLst>
      <p:ext uri="{BB962C8B-B14F-4D97-AF65-F5344CB8AC3E}">
        <p14:creationId xmlns:p14="http://schemas.microsoft.com/office/powerpoint/2010/main" val="45018366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pPr>
              <a:defRPr/>
            </a:pPr>
            <a:r>
              <a:rPr lang="en-US" dirty="0" smtClean="0">
                <a:cs typeface="+mj-cs"/>
              </a:rPr>
              <a:t>C. </a:t>
            </a:r>
            <a:r>
              <a:rPr lang="en-US" dirty="0" smtClean="0">
                <a:cs typeface="+mj-cs"/>
              </a:rPr>
              <a:t>Stock Splits</a:t>
            </a:r>
          </a:p>
        </p:txBody>
      </p:sp>
      <p:pic>
        <p:nvPicPr>
          <p:cNvPr id="123909" name="Picture 5"/>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2546350" y="1828800"/>
            <a:ext cx="4945063" cy="4191000"/>
          </a:xfrm>
          <a:extLst>
            <a:ext uri="{91240B29-F687-4f45-9708-019B960494DF}">
              <a14:hiddenLine xmlns="" xmlns:a14="http://schemas.microsoft.com/office/drawing/2010/main" w="12700" cap="flat" cmpd="sng">
                <a:solidFill>
                  <a:schemeClr val="tx1"/>
                </a:solidFill>
                <a:prstDash val="solid"/>
                <a:miter lim="800000"/>
                <a:headEnd/>
                <a:tailEnd/>
              </a14:hiddenLine>
            </a:ext>
          </a:extLst>
        </p:spPr>
      </p:pic>
    </p:spTree>
    <p:extLst>
      <p:ext uri="{BB962C8B-B14F-4D97-AF65-F5344CB8AC3E}">
        <p14:creationId xmlns:p14="http://schemas.microsoft.com/office/powerpoint/2010/main" val="651969274"/>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pPr>
              <a:defRPr/>
            </a:pPr>
            <a:r>
              <a:rPr lang="en-US" dirty="0" smtClean="0">
                <a:cs typeface="+mj-cs"/>
              </a:rPr>
              <a:t>D. </a:t>
            </a:r>
            <a:r>
              <a:rPr lang="en-US" dirty="0" smtClean="0">
                <a:cs typeface="+mj-cs"/>
              </a:rPr>
              <a:t>Dividend Changes</a:t>
            </a:r>
          </a:p>
        </p:txBody>
      </p:sp>
      <p:pic>
        <p:nvPicPr>
          <p:cNvPr id="124933" name="Picture 5"/>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874838" y="1828800"/>
            <a:ext cx="6288087" cy="4191000"/>
          </a:xfrm>
          <a:extLst>
            <a:ext uri="{91240B29-F687-4f45-9708-019B960494DF}">
              <a14:hiddenLine xmlns="" xmlns:a14="http://schemas.microsoft.com/office/drawing/2010/main" w="12700" cap="flat" cmpd="sng">
                <a:solidFill>
                  <a:schemeClr val="tx1"/>
                </a:solidFill>
                <a:prstDash val="solid"/>
                <a:miter lim="800000"/>
                <a:headEnd/>
                <a:tailEnd/>
              </a14:hiddenLine>
            </a:ext>
          </a:extLst>
        </p:spPr>
      </p:pic>
    </p:spTree>
    <p:extLst>
      <p:ext uri="{BB962C8B-B14F-4D97-AF65-F5344CB8AC3E}">
        <p14:creationId xmlns:p14="http://schemas.microsoft.com/office/powerpoint/2010/main" val="118602112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cs typeface="+mj-cs"/>
              </a:rPr>
              <a:t>Have dividends become less informative?</a:t>
            </a:r>
          </a:p>
        </p:txBody>
      </p:sp>
      <p:pic>
        <p:nvPicPr>
          <p:cNvPr id="4" name="Content Placeholder 3"/>
          <p:cNvPicPr>
            <a:picLocks noGrp="1" noChangeAspect="1"/>
          </p:cNvPicPr>
          <p:nvPr>
            <p:ph idx="1"/>
          </p:nvPr>
        </p:nvPicPr>
        <p:blipFill>
          <a:blip r:embed="rId2"/>
          <a:srcRect l="-12951" r="-12951"/>
          <a:stretch>
            <a:fillRect/>
          </a:stretch>
        </p:blipFill>
        <p:spPr/>
      </p:pic>
    </p:spTree>
    <p:extLst>
      <p:ext uri="{BB962C8B-B14F-4D97-AF65-F5344CB8AC3E}">
        <p14:creationId xmlns:p14="http://schemas.microsoft.com/office/powerpoint/2010/main" val="51381961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1026"/>
          <p:cNvSpPr>
            <a:spLocks noGrp="1" noChangeArrowheads="1"/>
          </p:cNvSpPr>
          <p:nvPr>
            <p:ph type="title"/>
          </p:nvPr>
        </p:nvSpPr>
        <p:spPr/>
        <p:txBody>
          <a:bodyPr>
            <a:normAutofit fontScale="90000"/>
          </a:bodyPr>
          <a:lstStyle/>
          <a:p>
            <a:pPr>
              <a:defRPr/>
            </a:pPr>
            <a:r>
              <a:rPr lang="en-US" smtClean="0">
                <a:cs typeface="+mj-cs"/>
              </a:rPr>
              <a:t>Implementing an Information Based Strategy: Determinants of Success</a:t>
            </a:r>
          </a:p>
        </p:txBody>
      </p:sp>
      <p:sp>
        <p:nvSpPr>
          <p:cNvPr id="125955" name="Rectangle 1027"/>
          <p:cNvSpPr>
            <a:spLocks noGrp="1" noChangeArrowheads="1"/>
          </p:cNvSpPr>
          <p:nvPr>
            <p:ph type="body" idx="1"/>
          </p:nvPr>
        </p:nvSpPr>
        <p:spPr/>
        <p:txBody>
          <a:bodyPr>
            <a:normAutofit lnSpcReduction="10000"/>
          </a:bodyPr>
          <a:lstStyle/>
          <a:p>
            <a:pPr algn="just">
              <a:lnSpc>
                <a:spcPct val="90000"/>
              </a:lnSpc>
              <a:buFont typeface="Wingdings" charset="2"/>
              <a:buChar char="n"/>
            </a:pPr>
            <a:r>
              <a:rPr lang="en-US" altLang="en-US" sz="1800" i="1"/>
              <a:t>Identify the information around which your strategy will be built</a:t>
            </a:r>
            <a:r>
              <a:rPr lang="en-US" altLang="en-US" sz="1800"/>
              <a:t>: Since you have to trade on the announcement, it is critical that you determine in advance the information that will trigger a trade. </a:t>
            </a:r>
          </a:p>
          <a:p>
            <a:pPr algn="just">
              <a:lnSpc>
                <a:spcPct val="90000"/>
              </a:lnSpc>
              <a:buFont typeface="Wingdings" charset="2"/>
              <a:buChar char="n"/>
            </a:pPr>
            <a:r>
              <a:rPr lang="en-US" altLang="en-US" sz="1800" i="1"/>
              <a:t>Invest in an information system that will deliver the information to you instantaneous</a:t>
            </a:r>
            <a:r>
              <a:rPr lang="en-US" altLang="en-US" sz="1800"/>
              <a:t>: Many individual investors receive information with a time lag – 15 to 20 minutes after it reaches the trading floor and institutional investors. While this may not seem like a lot of time, the biggest price changes after information announcements occur during these periods. </a:t>
            </a:r>
          </a:p>
          <a:p>
            <a:pPr>
              <a:lnSpc>
                <a:spcPct val="90000"/>
              </a:lnSpc>
            </a:pPr>
            <a:r>
              <a:rPr lang="en-US" altLang="en-US" sz="1800" i="1"/>
              <a:t>Execute quickly</a:t>
            </a:r>
            <a:r>
              <a:rPr lang="en-US" altLang="en-US" sz="1800"/>
              <a:t>: Getting an earnings report or an acquisition announcement in real time is of little use if it takes you 20 minutes to trade. Immediate execution of trades is essential to succeeding with this strategy.</a:t>
            </a:r>
          </a:p>
          <a:p>
            <a:pPr>
              <a:lnSpc>
                <a:spcPct val="90000"/>
              </a:lnSpc>
            </a:pPr>
            <a:r>
              <a:rPr lang="en-US" altLang="en-US" sz="1800" i="1"/>
              <a:t>Keep a tight lid on transactions costs</a:t>
            </a:r>
            <a:r>
              <a:rPr lang="en-US" altLang="en-US" sz="1800"/>
              <a:t>:  Speedy execution of trades usually goes with higher transactions costs, but these transactions costs can very easily wipe out any potential you may see for excess returns).</a:t>
            </a:r>
          </a:p>
          <a:p>
            <a:pPr>
              <a:lnSpc>
                <a:spcPct val="90000"/>
              </a:lnSpc>
            </a:pPr>
            <a:r>
              <a:rPr lang="en-US" altLang="en-US" sz="1800" i="1"/>
              <a:t>Know when to sell</a:t>
            </a:r>
            <a:r>
              <a:rPr lang="en-US" altLang="en-US" sz="1800"/>
              <a:t>: Almost as critical as knowing when to buy is knowing when to sell, since the price effects of news releases may begin to fade or even reverse after a while.</a:t>
            </a:r>
          </a:p>
        </p:txBody>
      </p:sp>
    </p:spTree>
    <p:extLst>
      <p:ext uri="{BB962C8B-B14F-4D97-AF65-F5344CB8AC3E}">
        <p14:creationId xmlns:p14="http://schemas.microsoft.com/office/powerpoint/2010/main" val="73450791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a:defRPr/>
            </a:pPr>
            <a:r>
              <a:rPr lang="en-US" smtClean="0">
                <a:cs typeface="+mj-cs"/>
              </a:rPr>
              <a:t>In closing..</a:t>
            </a:r>
          </a:p>
        </p:txBody>
      </p:sp>
      <p:sp>
        <p:nvSpPr>
          <p:cNvPr id="102403" name="Rectangle 3"/>
          <p:cNvSpPr>
            <a:spLocks noGrp="1" noChangeArrowheads="1"/>
          </p:cNvSpPr>
          <p:nvPr>
            <p:ph type="body" idx="1"/>
          </p:nvPr>
        </p:nvSpPr>
        <p:spPr/>
        <p:txBody>
          <a:bodyPr>
            <a:normAutofit fontScale="92500" lnSpcReduction="20000"/>
          </a:bodyPr>
          <a:lstStyle/>
          <a:p>
            <a:r>
              <a:rPr lang="en-US" altLang="en-US"/>
              <a:t>If you can trade on private information, you can get ahead of market movements. Unfortunately, trading on private information is usually illegal.</a:t>
            </a:r>
          </a:p>
          <a:p>
            <a:r>
              <a:rPr lang="en-US" altLang="en-US"/>
              <a:t>You can trade on information after it has been made public, taking advantage of systematic errors that markets make in how they react. If markets overreact, you will buy after bad news and sell after good news. If markets under react, you will buy after good news and sell after bad news.</a:t>
            </a:r>
          </a:p>
          <a:p>
            <a:r>
              <a:rPr lang="en-US" altLang="en-US"/>
              <a:t>The evidence suggests that there is some price drift after news announcements, suggesting a slow learning market. The drift is small and you have to react quickly and have low transactions cost to earn excess returns.</a:t>
            </a:r>
          </a:p>
        </p:txBody>
      </p:sp>
    </p:spTree>
    <p:extLst>
      <p:ext uri="{BB962C8B-B14F-4D97-AF65-F5344CB8AC3E}">
        <p14:creationId xmlns:p14="http://schemas.microsoft.com/office/powerpoint/2010/main" val="113845722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a:p>
        </p:txBody>
      </p:sp>
      <p:sp>
        <p:nvSpPr>
          <p:cNvPr id="3" name="Title 2"/>
          <p:cNvSpPr>
            <a:spLocks noGrp="1"/>
          </p:cNvSpPr>
          <p:nvPr>
            <p:ph type="title"/>
          </p:nvPr>
        </p:nvSpPr>
        <p:spPr/>
        <p:txBody>
          <a:bodyPr>
            <a:normAutofit fontScale="90000"/>
          </a:bodyPr>
          <a:lstStyle/>
          <a:p>
            <a:r>
              <a:rPr lang="en-US" dirty="0" smtClean="0"/>
              <a:t>Active Investor: To be or not to be?</a:t>
            </a:r>
            <a:endParaRPr lang="en-US" dirty="0"/>
          </a:p>
        </p:txBody>
      </p:sp>
    </p:spTree>
    <p:extLst>
      <p:ext uri="{BB962C8B-B14F-4D97-AF65-F5344CB8AC3E}">
        <p14:creationId xmlns:p14="http://schemas.microsoft.com/office/powerpoint/2010/main" val="1005445114"/>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Greatest Disruption in History..</a:t>
            </a:r>
            <a:endParaRPr lang="en-US" dirty="0"/>
          </a:p>
        </p:txBody>
      </p:sp>
      <p:pic>
        <p:nvPicPr>
          <p:cNvPr id="4" name="Content Placeholder 3"/>
          <p:cNvPicPr>
            <a:picLocks noGrp="1"/>
          </p:cNvPicPr>
          <p:nvPr>
            <p:ph sz="quarter" idx="1"/>
          </p:nvPr>
        </p:nvPicPr>
        <p:blipFill>
          <a:blip r:embed="rId2"/>
          <a:stretch>
            <a:fillRect/>
          </a:stretch>
        </p:blipFill>
        <p:spPr>
          <a:xfrm>
            <a:off x="1165879" y="1600200"/>
            <a:ext cx="7047192" cy="4495800"/>
          </a:xfrm>
          <a:prstGeom prst="rect">
            <a:avLst/>
          </a:prstGeom>
        </p:spPr>
      </p:pic>
    </p:spTree>
    <p:extLst>
      <p:ext uri="{BB962C8B-B14F-4D97-AF65-F5344CB8AC3E}">
        <p14:creationId xmlns:p14="http://schemas.microsoft.com/office/powerpoint/2010/main" val="110135900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it is accelerating..</a:t>
            </a:r>
            <a:endParaRPr lang="en-US" dirty="0"/>
          </a:p>
        </p:txBody>
      </p:sp>
      <p:pic>
        <p:nvPicPr>
          <p:cNvPr id="4" name="Content Placeholder 3"/>
          <p:cNvPicPr>
            <a:picLocks noGrp="1"/>
          </p:cNvPicPr>
          <p:nvPr>
            <p:ph sz="quarter" idx="1"/>
          </p:nvPr>
        </p:nvPicPr>
        <p:blipFill>
          <a:blip r:embed="rId2"/>
          <a:stretch>
            <a:fillRect/>
          </a:stretch>
        </p:blipFill>
        <p:spPr>
          <a:xfrm>
            <a:off x="1416147" y="1600200"/>
            <a:ext cx="6546656" cy="4495800"/>
          </a:xfrm>
          <a:prstGeom prst="rect">
            <a:avLst/>
          </a:prstGeom>
        </p:spPr>
      </p:pic>
    </p:spTree>
    <p:extLst>
      <p:ext uri="{BB962C8B-B14F-4D97-AF65-F5344CB8AC3E}">
        <p14:creationId xmlns:p14="http://schemas.microsoft.com/office/powerpoint/2010/main" val="1891426978"/>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best ad for passive investing..</a:t>
            </a:r>
            <a:endParaRPr lang="en-US" dirty="0"/>
          </a:p>
        </p:txBody>
      </p:sp>
      <p:pic>
        <p:nvPicPr>
          <p:cNvPr id="4" name="Content Placeholder 3"/>
          <p:cNvPicPr>
            <a:picLocks noGrp="1" noChangeAspect="1"/>
          </p:cNvPicPr>
          <p:nvPr>
            <p:ph sz="quarter" idx="1"/>
          </p:nvPr>
        </p:nvPicPr>
        <p:blipFill>
          <a:blip r:embed="rId2"/>
          <a:stretch>
            <a:fillRect/>
          </a:stretch>
        </p:blipFill>
        <p:spPr>
          <a:xfrm>
            <a:off x="938434" y="1600200"/>
            <a:ext cx="7502082" cy="4495800"/>
          </a:xfrm>
          <a:prstGeom prst="rect">
            <a:avLst/>
          </a:prstGeom>
        </p:spPr>
      </p:pic>
    </p:spTree>
    <p:extLst>
      <p:ext uri="{BB962C8B-B14F-4D97-AF65-F5344CB8AC3E}">
        <p14:creationId xmlns:p14="http://schemas.microsoft.com/office/powerpoint/2010/main" val="674772791"/>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Excuses, excuses, excuses..</a:t>
            </a:r>
            <a:endParaRPr lang="en-US" dirty="0"/>
          </a:p>
        </p:txBody>
      </p:sp>
      <p:sp>
        <p:nvSpPr>
          <p:cNvPr id="3" name="Content Placeholder 2"/>
          <p:cNvSpPr>
            <a:spLocks noGrp="1"/>
          </p:cNvSpPr>
          <p:nvPr>
            <p:ph sz="quarter" idx="1"/>
          </p:nvPr>
        </p:nvSpPr>
        <p:spPr/>
        <p:txBody>
          <a:bodyPr/>
          <a:lstStyle/>
          <a:p>
            <a:r>
              <a:rPr lang="en-US" u="sng" dirty="0" smtClean="0"/>
              <a:t>The Collective: </a:t>
            </a:r>
            <a:r>
              <a:rPr lang="en-US" dirty="0" smtClean="0"/>
              <a:t>The truth is that if this study is done right, active investing collectively can never beat the market. In fact, active investors have to collective under perform the market by roughly their transactions costs/management fees.</a:t>
            </a:r>
          </a:p>
          <a:p>
            <a:r>
              <a:rPr lang="en-US" u="sng" dirty="0" smtClean="0"/>
              <a:t>The Sub Group</a:t>
            </a:r>
            <a:r>
              <a:rPr lang="en-US" dirty="0" smtClean="0"/>
              <a:t>: Some sub-groups outperform the market and I belong to that sub-group.</a:t>
            </a:r>
          </a:p>
          <a:p>
            <a:r>
              <a:rPr lang="en-US" u="sng" dirty="0" smtClean="0"/>
              <a:t>The Personal</a:t>
            </a:r>
            <a:r>
              <a:rPr lang="en-US" dirty="0" smtClean="0"/>
              <a:t>: I beat the market. It is the other guys who are the suckers.</a:t>
            </a:r>
            <a:endParaRPr lang="en-US" dirty="0"/>
          </a:p>
        </p:txBody>
      </p:sp>
    </p:spTree>
    <p:extLst>
      <p:ext uri="{BB962C8B-B14F-4D97-AF65-F5344CB8AC3E}">
        <p14:creationId xmlns:p14="http://schemas.microsoft.com/office/powerpoint/2010/main" val="358811111"/>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The Collective: It’s a losers’ game</a:t>
            </a:r>
            <a:endParaRPr lang="en-US" dirty="0"/>
          </a:p>
        </p:txBody>
      </p:sp>
      <p:sp>
        <p:nvSpPr>
          <p:cNvPr id="3" name="Content Placeholder 2"/>
          <p:cNvSpPr>
            <a:spLocks noGrp="1"/>
          </p:cNvSpPr>
          <p:nvPr>
            <p:ph sz="quarter" idx="1"/>
          </p:nvPr>
        </p:nvSpPr>
        <p:spPr/>
        <p:txBody>
          <a:bodyPr>
            <a:normAutofit fontScale="85000" lnSpcReduction="10000"/>
          </a:bodyPr>
          <a:lstStyle/>
          <a:p>
            <a:r>
              <a:rPr lang="en-US" u="sng" dirty="0" smtClean="0"/>
              <a:t>Active versus Passive</a:t>
            </a:r>
            <a:r>
              <a:rPr lang="en-US" dirty="0" smtClean="0"/>
              <a:t>: During </a:t>
            </a:r>
            <a:r>
              <a:rPr lang="en-US" dirty="0"/>
              <a:t>2015, for instance, about 40% of money was invested in index funds and ETFs and about 60% in active investing of all types. </a:t>
            </a:r>
            <a:endParaRPr lang="en-US" dirty="0" smtClean="0"/>
          </a:p>
          <a:p>
            <a:r>
              <a:rPr lang="en-US" u="sng" dirty="0" smtClean="0"/>
              <a:t>The Active Share</a:t>
            </a:r>
            <a:r>
              <a:rPr lang="en-US" dirty="0" smtClean="0"/>
              <a:t>: The </a:t>
            </a:r>
            <a:r>
              <a:rPr lang="en-US" dirty="0"/>
              <a:t>money invested in index funds and ETFs will track the index, with a very small percentage (about 0.11%) going to cover the minimal transactions costs. Thus, active money managers have to start off with the acceptance that they will collectively cannot beat the index and that their costs </a:t>
            </a:r>
            <a:r>
              <a:rPr lang="en-US" dirty="0" smtClean="0"/>
              <a:t>will </a:t>
            </a:r>
            <a:r>
              <a:rPr lang="en-US" dirty="0"/>
              <a:t>have to come out of these returns. </a:t>
            </a:r>
            <a:endParaRPr lang="en-US" dirty="0" smtClean="0"/>
          </a:p>
          <a:p>
            <a:r>
              <a:rPr lang="en-US" u="sng" dirty="0" smtClean="0"/>
              <a:t>The Outcome</a:t>
            </a:r>
            <a:r>
              <a:rPr lang="en-US" dirty="0" smtClean="0"/>
              <a:t>: Not </a:t>
            </a:r>
            <a:r>
              <a:rPr lang="en-US" dirty="0"/>
              <a:t>surprisingly, therefore, active investors will collectively generate about 1%  less than the index during every period and more than half will underperform the index. </a:t>
            </a:r>
          </a:p>
        </p:txBody>
      </p:sp>
    </p:spTree>
    <p:extLst>
      <p:ext uri="{BB962C8B-B14F-4D97-AF65-F5344CB8AC3E}">
        <p14:creationId xmlns:p14="http://schemas.microsoft.com/office/powerpoint/2010/main" val="135997555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b. Across Styles</a:t>
            </a:r>
            <a:endParaRPr lang="en-US" sz="4000"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770617970"/>
              </p:ext>
            </p:extLst>
          </p:nvPr>
        </p:nvGraphicFramePr>
        <p:xfrm>
          <a:off x="612650" y="1752600"/>
          <a:ext cx="7921750" cy="3276602"/>
        </p:xfrm>
        <a:graphic>
          <a:graphicData uri="http://schemas.openxmlformats.org/drawingml/2006/table">
            <a:tbl>
              <a:tblPr>
                <a:tableStyleId>{5C22544A-7EE6-4342-B048-85BDC9FD1C3A}</a:tableStyleId>
              </a:tblPr>
              <a:tblGrid>
                <a:gridCol w="1584350"/>
                <a:gridCol w="1584350"/>
                <a:gridCol w="1584350"/>
                <a:gridCol w="1584350"/>
                <a:gridCol w="1584350"/>
              </a:tblGrid>
              <a:tr h="468086">
                <a:tc>
                  <a:txBody>
                    <a:bodyPr/>
                    <a:lstStyle/>
                    <a:p>
                      <a:pPr algn="ctr" fontAlgn="b"/>
                      <a:endParaRPr lang="sk-SK" sz="18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fontAlgn="b"/>
                      <a:r>
                        <a:rPr lang="en-US" sz="1800" b="0" i="1" u="none" strike="noStrike" dirty="0" smtClean="0">
                          <a:solidFill>
                            <a:srgbClr val="000000"/>
                          </a:solidFill>
                          <a:effectLst/>
                          <a:latin typeface="Calibri" charset="0"/>
                        </a:rPr>
                        <a:t>% of US Mutual Funds that beat their respective indices</a:t>
                      </a:r>
                      <a:endParaRPr lang="en-US" sz="18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20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20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20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8086">
                <a:tc>
                  <a:txBody>
                    <a:bodyPr/>
                    <a:lstStyle/>
                    <a:p>
                      <a:pPr algn="ctr" fontAlgn="b"/>
                      <a:r>
                        <a:rPr lang="sk-SK" sz="1800" u="none" strike="noStrike" dirty="0">
                          <a:effectLst/>
                        </a:rPr>
                        <a:t> </a:t>
                      </a:r>
                      <a:endParaRPr lang="sk-SK" sz="18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rPr>
                        <a:t>Value</a:t>
                      </a:r>
                      <a:endParaRPr lang="en-US" sz="18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u="none" strike="noStrike">
                          <a:effectLst/>
                        </a:rPr>
                        <a:t>Growth</a:t>
                      </a:r>
                      <a:endParaRPr lang="en-US" sz="1800" b="0" i="1"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u="none" strike="noStrike">
                          <a:effectLst/>
                        </a:rPr>
                        <a:t>Core</a:t>
                      </a:r>
                      <a:endParaRPr lang="en-US" sz="1800" b="0" i="1"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rPr>
                        <a:t>All</a:t>
                      </a:r>
                      <a:endParaRPr lang="en-US" sz="18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8086">
                <a:tc>
                  <a:txBody>
                    <a:bodyPr/>
                    <a:lstStyle/>
                    <a:p>
                      <a:pPr algn="l" fontAlgn="b"/>
                      <a:r>
                        <a:rPr lang="en-US" sz="1800" u="none" strike="noStrike" dirty="0">
                          <a:effectLst/>
                        </a:rPr>
                        <a:t>Large</a:t>
                      </a:r>
                      <a:endParaRPr lang="en-US" sz="18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800" u="none" strike="noStrike" dirty="0">
                          <a:solidFill>
                            <a:srgbClr val="FF0000"/>
                          </a:solidFill>
                          <a:effectLst/>
                        </a:rPr>
                        <a:t>82.17%</a:t>
                      </a:r>
                      <a:endParaRPr lang="mr-IN" sz="18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800" u="none" strike="noStrike" dirty="0">
                          <a:solidFill>
                            <a:srgbClr val="FF0000"/>
                          </a:solidFill>
                          <a:effectLst/>
                        </a:rPr>
                        <a:t>86.54%</a:t>
                      </a:r>
                      <a:endParaRPr lang="mr-IN" sz="18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800" u="none" strike="noStrike">
                          <a:solidFill>
                            <a:srgbClr val="FF0000"/>
                          </a:solidFill>
                          <a:effectLst/>
                        </a:rPr>
                        <a:t>88.26%</a:t>
                      </a:r>
                      <a:endParaRPr lang="mr-IN" sz="1800" b="0" i="0"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800" u="none" strike="noStrike">
                          <a:solidFill>
                            <a:srgbClr val="FF0000"/>
                          </a:solidFill>
                          <a:effectLst/>
                        </a:rPr>
                        <a:t>84.15%</a:t>
                      </a:r>
                      <a:endParaRPr lang="mr-IN" sz="1800" b="0" i="0"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8086">
                <a:tc>
                  <a:txBody>
                    <a:bodyPr/>
                    <a:lstStyle/>
                    <a:p>
                      <a:pPr algn="l" fontAlgn="b"/>
                      <a:r>
                        <a:rPr lang="en-US" sz="1800" u="none" strike="noStrike">
                          <a:effectLst/>
                        </a:rPr>
                        <a:t>Mid-cap</a:t>
                      </a:r>
                      <a:endParaRPr lang="en-US" sz="18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800" u="none" strike="noStrike" dirty="0">
                          <a:solidFill>
                            <a:srgbClr val="FF0000"/>
                          </a:solidFill>
                          <a:effectLst/>
                        </a:rPr>
                        <a:t>70.27%</a:t>
                      </a:r>
                      <a:endParaRPr lang="mr-IN" sz="18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800" u="none" strike="noStrike" dirty="0">
                          <a:solidFill>
                            <a:srgbClr val="FF0000"/>
                          </a:solidFill>
                          <a:effectLst/>
                        </a:rPr>
                        <a:t>81.48%</a:t>
                      </a:r>
                      <a:endParaRPr lang="mr-IN" sz="18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800" u="none" strike="noStrike">
                          <a:solidFill>
                            <a:srgbClr val="FF0000"/>
                          </a:solidFill>
                          <a:effectLst/>
                        </a:rPr>
                        <a:t>76.51%</a:t>
                      </a:r>
                      <a:endParaRPr lang="mr-IN" sz="1800" b="0" i="0"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800" u="none" strike="noStrike">
                          <a:solidFill>
                            <a:srgbClr val="FF0000"/>
                          </a:solidFill>
                          <a:effectLst/>
                        </a:rPr>
                        <a:t>76.69%</a:t>
                      </a:r>
                      <a:endParaRPr lang="mr-IN" sz="1800" b="0" i="0"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8086">
                <a:tc>
                  <a:txBody>
                    <a:bodyPr/>
                    <a:lstStyle/>
                    <a:p>
                      <a:pPr algn="l" fontAlgn="b"/>
                      <a:r>
                        <a:rPr lang="en-US" sz="1800" u="none" strike="noStrike">
                          <a:effectLst/>
                        </a:rPr>
                        <a:t>Small</a:t>
                      </a:r>
                      <a:endParaRPr lang="en-US" sz="18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800" u="none" strike="noStrike" dirty="0">
                          <a:solidFill>
                            <a:srgbClr val="FF0000"/>
                          </a:solidFill>
                          <a:effectLst/>
                        </a:rPr>
                        <a:t>92.31%</a:t>
                      </a:r>
                      <a:endParaRPr lang="mr-IN" sz="18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800" u="none" strike="noStrike" dirty="0">
                          <a:solidFill>
                            <a:srgbClr val="FF0000"/>
                          </a:solidFill>
                          <a:effectLst/>
                        </a:rPr>
                        <a:t>91.89%</a:t>
                      </a:r>
                      <a:endParaRPr lang="mr-IN" sz="18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800" u="none" strike="noStrike" dirty="0">
                          <a:solidFill>
                            <a:srgbClr val="FF0000"/>
                          </a:solidFill>
                          <a:effectLst/>
                        </a:rPr>
                        <a:t>91.44%</a:t>
                      </a:r>
                      <a:endParaRPr lang="mr-IN" sz="18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800" u="none" strike="noStrike">
                          <a:solidFill>
                            <a:srgbClr val="FF0000"/>
                          </a:solidFill>
                          <a:effectLst/>
                        </a:rPr>
                        <a:t>90.13%</a:t>
                      </a:r>
                      <a:endParaRPr lang="mr-IN" sz="1800" b="0" i="0"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8086">
                <a:tc>
                  <a:txBody>
                    <a:bodyPr/>
                    <a:lstStyle/>
                    <a:p>
                      <a:pPr algn="l" fontAlgn="b"/>
                      <a:r>
                        <a:rPr lang="en-US" sz="1800" u="none" strike="noStrike">
                          <a:effectLst/>
                        </a:rPr>
                        <a:t>All Equity</a:t>
                      </a:r>
                      <a:endParaRPr lang="en-US" sz="18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800" u="none" strike="noStrike" dirty="0">
                          <a:solidFill>
                            <a:srgbClr val="FF0000"/>
                          </a:solidFill>
                          <a:effectLst/>
                        </a:rPr>
                        <a:t> </a:t>
                      </a:r>
                      <a:endParaRPr lang="sk-SK" sz="18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800" u="none" strike="noStrike">
                          <a:solidFill>
                            <a:srgbClr val="FF0000"/>
                          </a:solidFill>
                          <a:effectLst/>
                        </a:rPr>
                        <a:t> </a:t>
                      </a:r>
                      <a:endParaRPr lang="sk-SK" sz="1800" b="0" i="0"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800" u="none" strike="noStrike" dirty="0">
                          <a:solidFill>
                            <a:srgbClr val="FF0000"/>
                          </a:solidFill>
                          <a:effectLst/>
                        </a:rPr>
                        <a:t> </a:t>
                      </a:r>
                      <a:endParaRPr lang="sk-SK" sz="18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800" u="none" strike="noStrike" dirty="0">
                          <a:solidFill>
                            <a:srgbClr val="FF0000"/>
                          </a:solidFill>
                          <a:effectLst/>
                        </a:rPr>
                        <a:t>88.43%</a:t>
                      </a:r>
                      <a:endParaRPr lang="mr-IN" sz="18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8086">
                <a:tc>
                  <a:txBody>
                    <a:bodyPr/>
                    <a:lstStyle/>
                    <a:p>
                      <a:pPr algn="l" fontAlgn="b"/>
                      <a:r>
                        <a:rPr lang="en-US" sz="1800" u="none" strike="noStrike">
                          <a:effectLst/>
                        </a:rPr>
                        <a:t>Real Estate</a:t>
                      </a:r>
                      <a:endParaRPr lang="en-US" sz="18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800" u="none" strike="noStrike">
                          <a:solidFill>
                            <a:srgbClr val="FF0000"/>
                          </a:solidFill>
                          <a:effectLst/>
                        </a:rPr>
                        <a:t> </a:t>
                      </a:r>
                      <a:endParaRPr lang="sk-SK" sz="1800" b="0" i="0"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800" u="none" strike="noStrike" dirty="0">
                          <a:solidFill>
                            <a:srgbClr val="FF0000"/>
                          </a:solidFill>
                          <a:effectLst/>
                        </a:rPr>
                        <a:t> </a:t>
                      </a:r>
                      <a:endParaRPr lang="sk-SK" sz="18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800" u="none" strike="noStrike" dirty="0">
                          <a:solidFill>
                            <a:srgbClr val="FF0000"/>
                          </a:solidFill>
                          <a:effectLst/>
                        </a:rPr>
                        <a:t> </a:t>
                      </a:r>
                      <a:endParaRPr lang="sk-SK" sz="18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800" u="none" strike="noStrike" dirty="0">
                          <a:solidFill>
                            <a:srgbClr val="FF0000"/>
                          </a:solidFill>
                          <a:effectLst/>
                        </a:rPr>
                        <a:t>82.64%</a:t>
                      </a:r>
                      <a:endParaRPr lang="mr-IN" sz="18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extBox 4"/>
          <p:cNvSpPr txBox="1"/>
          <p:nvPr/>
        </p:nvSpPr>
        <p:spPr>
          <a:xfrm>
            <a:off x="762000" y="5181600"/>
            <a:ext cx="7239000" cy="1200329"/>
          </a:xfrm>
          <a:prstGeom prst="rect">
            <a:avLst/>
          </a:prstGeom>
          <a:noFill/>
        </p:spPr>
        <p:txBody>
          <a:bodyPr wrap="square" rtlCol="0">
            <a:spAutoFit/>
          </a:bodyPr>
          <a:lstStyle/>
          <a:p>
            <a:r>
              <a:rPr lang="en-US" dirty="0" smtClean="0"/>
              <a:t>S&amp;P computes these percentages for the last year, the last 3 years &amp; the last 10 years. There is not a single period or a single fund grouping where the number is &lt;50%.</a:t>
            </a:r>
            <a:endParaRPr lang="en-US" dirty="0"/>
          </a:p>
        </p:txBody>
      </p:sp>
    </p:spTree>
    <p:extLst>
      <p:ext uri="{BB962C8B-B14F-4D97-AF65-F5344CB8AC3E}">
        <p14:creationId xmlns:p14="http://schemas.microsoft.com/office/powerpoint/2010/main" val="93702388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Across Countries</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793537145"/>
              </p:ext>
            </p:extLst>
          </p:nvPr>
        </p:nvGraphicFramePr>
        <p:xfrm>
          <a:off x="838199" y="1828796"/>
          <a:ext cx="7696200" cy="4356100"/>
        </p:xfrm>
        <a:graphic>
          <a:graphicData uri="http://schemas.openxmlformats.org/drawingml/2006/table">
            <a:tbl>
              <a:tblPr>
                <a:tableStyleId>{5C22544A-7EE6-4342-B048-85BDC9FD1C3A}</a:tableStyleId>
              </a:tblPr>
              <a:tblGrid>
                <a:gridCol w="1924050"/>
                <a:gridCol w="1924050"/>
                <a:gridCol w="1924050"/>
                <a:gridCol w="1924050"/>
              </a:tblGrid>
              <a:tr h="293915">
                <a:tc>
                  <a:txBody>
                    <a:bodyPr/>
                    <a:lstStyle/>
                    <a:p>
                      <a:pPr algn="l" fontAlgn="b"/>
                      <a:endParaRPr lang="en-US" sz="20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fontAlgn="b"/>
                      <a:r>
                        <a:rPr lang="en-US" sz="2000" u="none" strike="noStrike">
                          <a:effectLst/>
                        </a:rPr>
                        <a:t>Developed Markets</a:t>
                      </a:r>
                      <a:endParaRPr lang="en-US" sz="2000" b="0" i="1"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293915">
                <a:tc>
                  <a:txBody>
                    <a:bodyPr/>
                    <a:lstStyle/>
                    <a:p>
                      <a:pPr algn="l" fontAlgn="b"/>
                      <a:r>
                        <a:rPr lang="en-US" sz="2000" u="none" strike="noStrike" dirty="0">
                          <a:effectLst/>
                        </a:rPr>
                        <a:t>Country</a:t>
                      </a:r>
                      <a:endParaRPr lang="en-US" sz="20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000" u="none" strike="noStrike">
                          <a:effectLst/>
                        </a:rPr>
                        <a:t>One Year</a:t>
                      </a:r>
                      <a:endParaRPr lang="en-US" sz="2000" b="0" i="1"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000" u="none" strike="noStrike">
                          <a:effectLst/>
                        </a:rPr>
                        <a:t>Three Years</a:t>
                      </a:r>
                      <a:endParaRPr lang="en-US" sz="2000" b="0" i="1"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000" u="none" strike="noStrike">
                          <a:effectLst/>
                        </a:rPr>
                        <a:t>Five Years</a:t>
                      </a:r>
                      <a:endParaRPr lang="en-US" sz="2000" b="0" i="1"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3915">
                <a:tc>
                  <a:txBody>
                    <a:bodyPr/>
                    <a:lstStyle/>
                    <a:p>
                      <a:pPr algn="l" fontAlgn="b"/>
                      <a:r>
                        <a:rPr lang="en-US" sz="2000" u="none" strike="noStrike">
                          <a:effectLst/>
                        </a:rPr>
                        <a:t>Australia</a:t>
                      </a:r>
                      <a:endParaRPr lang="en-US" sz="2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dirty="0">
                          <a:solidFill>
                            <a:srgbClr val="FF0000"/>
                          </a:solidFill>
                          <a:effectLst/>
                        </a:rPr>
                        <a:t>59.68%</a:t>
                      </a:r>
                      <a:endParaRPr lang="mr-IN" sz="20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a:solidFill>
                            <a:srgbClr val="FF0000"/>
                          </a:solidFill>
                          <a:effectLst/>
                        </a:rPr>
                        <a:t>65.69%</a:t>
                      </a:r>
                      <a:endParaRPr lang="mr-IN" sz="2000" b="0" i="0"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a:solidFill>
                            <a:srgbClr val="FF0000"/>
                          </a:solidFill>
                          <a:effectLst/>
                        </a:rPr>
                        <a:t>88.43%</a:t>
                      </a:r>
                      <a:endParaRPr lang="mr-IN" sz="2000" b="0" i="0"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3915">
                <a:tc>
                  <a:txBody>
                    <a:bodyPr/>
                    <a:lstStyle/>
                    <a:p>
                      <a:pPr algn="l" fontAlgn="b"/>
                      <a:r>
                        <a:rPr lang="en-US" sz="2000" u="none" strike="noStrike">
                          <a:effectLst/>
                        </a:rPr>
                        <a:t>Europe</a:t>
                      </a:r>
                      <a:endParaRPr lang="en-US" sz="2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dirty="0">
                          <a:solidFill>
                            <a:srgbClr val="00B050"/>
                          </a:solidFill>
                          <a:effectLst/>
                        </a:rPr>
                        <a:t>31.94%</a:t>
                      </a:r>
                      <a:endParaRPr lang="mr-IN" sz="2000" b="0" i="0" u="none" strike="noStrike" dirty="0">
                        <a:solidFill>
                          <a:srgbClr val="00B05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a:solidFill>
                            <a:srgbClr val="FF0000"/>
                          </a:solidFill>
                          <a:effectLst/>
                        </a:rPr>
                        <a:t>63.77%</a:t>
                      </a:r>
                      <a:endParaRPr lang="mr-IN" sz="2000" b="0" i="0"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a:solidFill>
                            <a:srgbClr val="FF0000"/>
                          </a:solidFill>
                          <a:effectLst/>
                        </a:rPr>
                        <a:t>80.63%</a:t>
                      </a:r>
                      <a:endParaRPr lang="mr-IN" sz="2000" b="0" i="0"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3915">
                <a:tc>
                  <a:txBody>
                    <a:bodyPr/>
                    <a:lstStyle/>
                    <a:p>
                      <a:pPr algn="l" fontAlgn="b"/>
                      <a:r>
                        <a:rPr lang="en-US" sz="2000" u="none" strike="noStrike">
                          <a:effectLst/>
                        </a:rPr>
                        <a:t>Japan</a:t>
                      </a:r>
                      <a:endParaRPr lang="en-US" sz="2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dirty="0">
                          <a:solidFill>
                            <a:srgbClr val="00B050"/>
                          </a:solidFill>
                          <a:effectLst/>
                        </a:rPr>
                        <a:t>46.36%</a:t>
                      </a:r>
                      <a:endParaRPr lang="mr-IN" sz="2000" b="0" i="0" u="none" strike="noStrike" dirty="0">
                        <a:solidFill>
                          <a:srgbClr val="00B05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dirty="0">
                          <a:solidFill>
                            <a:srgbClr val="FF0000"/>
                          </a:solidFill>
                          <a:effectLst/>
                        </a:rPr>
                        <a:t>58.20%</a:t>
                      </a:r>
                      <a:endParaRPr lang="mr-IN" sz="20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a:solidFill>
                            <a:srgbClr val="FF0000"/>
                          </a:solidFill>
                          <a:effectLst/>
                        </a:rPr>
                        <a:t>59.33%</a:t>
                      </a:r>
                      <a:endParaRPr lang="mr-IN" sz="2000" b="0" i="0"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3915">
                <a:tc>
                  <a:txBody>
                    <a:bodyPr/>
                    <a:lstStyle/>
                    <a:p>
                      <a:pPr algn="l" fontAlgn="b"/>
                      <a:r>
                        <a:rPr lang="en-US" sz="2000" u="none" strike="noStrike">
                          <a:effectLst/>
                        </a:rPr>
                        <a:t>US</a:t>
                      </a:r>
                      <a:endParaRPr lang="en-US" sz="2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a:solidFill>
                            <a:srgbClr val="FF0000"/>
                          </a:solidFill>
                          <a:effectLst/>
                        </a:rPr>
                        <a:t>74.81%</a:t>
                      </a:r>
                      <a:endParaRPr lang="mr-IN" sz="2000" b="0" i="0"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dirty="0">
                          <a:solidFill>
                            <a:srgbClr val="FF0000"/>
                          </a:solidFill>
                          <a:effectLst/>
                        </a:rPr>
                        <a:t>80.85%</a:t>
                      </a:r>
                      <a:endParaRPr lang="mr-IN" sz="20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dirty="0">
                          <a:solidFill>
                            <a:srgbClr val="FF0000"/>
                          </a:solidFill>
                          <a:effectLst/>
                        </a:rPr>
                        <a:t>88.43%</a:t>
                      </a:r>
                      <a:endParaRPr lang="mr-IN" sz="20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3915">
                <a:tc>
                  <a:txBody>
                    <a:bodyPr/>
                    <a:lstStyle/>
                    <a:p>
                      <a:pPr algn="l" fontAlgn="b"/>
                      <a:r>
                        <a:rPr lang="sk-SK" sz="2000" u="none" strike="noStrike">
                          <a:effectLst/>
                        </a:rPr>
                        <a:t> </a:t>
                      </a:r>
                      <a:endParaRPr lang="sk-SK" sz="2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fontAlgn="b"/>
                      <a:r>
                        <a:rPr lang="en-US" sz="2000" u="none" strike="noStrike" dirty="0">
                          <a:solidFill>
                            <a:srgbClr val="FF0000"/>
                          </a:solidFill>
                          <a:effectLst/>
                        </a:rPr>
                        <a:t>Emerging Markets</a:t>
                      </a:r>
                      <a:endParaRPr lang="en-US" sz="2000" b="0" i="1"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293915">
                <a:tc>
                  <a:txBody>
                    <a:bodyPr/>
                    <a:lstStyle/>
                    <a:p>
                      <a:pPr algn="l" fontAlgn="b"/>
                      <a:r>
                        <a:rPr lang="en-US" sz="2000" u="none" strike="noStrike">
                          <a:effectLst/>
                        </a:rPr>
                        <a:t>Country</a:t>
                      </a:r>
                      <a:endParaRPr lang="en-US" sz="2000" b="0" i="1"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solidFill>
                            <a:srgbClr val="FF0000"/>
                          </a:solidFill>
                          <a:effectLst/>
                        </a:rPr>
                        <a:t>One Year</a:t>
                      </a:r>
                      <a:endParaRPr lang="en-US" sz="2000" b="0" i="1"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solidFill>
                            <a:srgbClr val="FF0000"/>
                          </a:solidFill>
                          <a:effectLst/>
                        </a:rPr>
                        <a:t>Three Years</a:t>
                      </a:r>
                      <a:endParaRPr lang="en-US" sz="2000" b="0" i="1"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solidFill>
                            <a:srgbClr val="FF0000"/>
                          </a:solidFill>
                          <a:effectLst/>
                        </a:rPr>
                        <a:t>Five Years</a:t>
                      </a:r>
                      <a:endParaRPr lang="en-US" sz="2000" b="0" i="1"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3915">
                <a:tc>
                  <a:txBody>
                    <a:bodyPr/>
                    <a:lstStyle/>
                    <a:p>
                      <a:pPr algn="l" fontAlgn="b"/>
                      <a:r>
                        <a:rPr lang="en-US" sz="2000" u="none" strike="noStrike">
                          <a:effectLst/>
                        </a:rPr>
                        <a:t>Brazil</a:t>
                      </a:r>
                      <a:endParaRPr lang="en-US" sz="2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dirty="0">
                          <a:solidFill>
                            <a:srgbClr val="00B050"/>
                          </a:solidFill>
                          <a:effectLst/>
                        </a:rPr>
                        <a:t>48.02%</a:t>
                      </a:r>
                      <a:endParaRPr lang="mr-IN" sz="2000" b="0" i="0" u="none" strike="noStrike" dirty="0">
                        <a:solidFill>
                          <a:srgbClr val="00B05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dirty="0">
                          <a:solidFill>
                            <a:srgbClr val="FF0000"/>
                          </a:solidFill>
                          <a:effectLst/>
                        </a:rPr>
                        <a:t>70.63%</a:t>
                      </a:r>
                      <a:endParaRPr lang="mr-IN" sz="20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a:solidFill>
                            <a:srgbClr val="FF0000"/>
                          </a:solidFill>
                          <a:effectLst/>
                        </a:rPr>
                        <a:t>72.00%</a:t>
                      </a:r>
                      <a:endParaRPr lang="mr-IN" sz="2000" b="0" i="0"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3915">
                <a:tc>
                  <a:txBody>
                    <a:bodyPr/>
                    <a:lstStyle/>
                    <a:p>
                      <a:pPr algn="l" fontAlgn="b"/>
                      <a:r>
                        <a:rPr lang="en-US" sz="2000" u="none" strike="noStrike">
                          <a:effectLst/>
                        </a:rPr>
                        <a:t>Chile</a:t>
                      </a:r>
                      <a:endParaRPr lang="en-US" sz="2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a:solidFill>
                            <a:srgbClr val="FF0000"/>
                          </a:solidFill>
                          <a:effectLst/>
                        </a:rPr>
                        <a:t>88.37%</a:t>
                      </a:r>
                      <a:endParaRPr lang="mr-IN" sz="2000" b="0" i="0"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dirty="0">
                          <a:solidFill>
                            <a:srgbClr val="FF0000"/>
                          </a:solidFill>
                          <a:effectLst/>
                        </a:rPr>
                        <a:t>83.72%</a:t>
                      </a:r>
                      <a:endParaRPr lang="mr-IN" sz="20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a:solidFill>
                            <a:srgbClr val="FF0000"/>
                          </a:solidFill>
                          <a:effectLst/>
                        </a:rPr>
                        <a:t>93.33%</a:t>
                      </a:r>
                      <a:endParaRPr lang="mr-IN" sz="2000" b="0" i="0"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3915">
                <a:tc>
                  <a:txBody>
                    <a:bodyPr/>
                    <a:lstStyle/>
                    <a:p>
                      <a:pPr algn="l" fontAlgn="b"/>
                      <a:r>
                        <a:rPr lang="en-US" sz="2000" u="none" strike="noStrike">
                          <a:effectLst/>
                        </a:rPr>
                        <a:t>Mexico</a:t>
                      </a:r>
                      <a:endParaRPr lang="en-US" sz="2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a:solidFill>
                            <a:srgbClr val="FF0000"/>
                          </a:solidFill>
                          <a:effectLst/>
                        </a:rPr>
                        <a:t>67.35%</a:t>
                      </a:r>
                      <a:endParaRPr lang="mr-IN" sz="2000" b="0" i="0"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dirty="0">
                          <a:solidFill>
                            <a:srgbClr val="FF0000"/>
                          </a:solidFill>
                          <a:effectLst/>
                        </a:rPr>
                        <a:t>63.83%</a:t>
                      </a:r>
                      <a:endParaRPr lang="mr-IN" sz="20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a:solidFill>
                            <a:srgbClr val="FF0000"/>
                          </a:solidFill>
                          <a:effectLst/>
                        </a:rPr>
                        <a:t>76.19%</a:t>
                      </a:r>
                      <a:endParaRPr lang="mr-IN" sz="2000" b="0" i="0"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3915">
                <a:tc>
                  <a:txBody>
                    <a:bodyPr/>
                    <a:lstStyle/>
                    <a:p>
                      <a:pPr algn="l" fontAlgn="b"/>
                      <a:r>
                        <a:rPr lang="en-US" sz="2000" u="none" strike="noStrike">
                          <a:effectLst/>
                        </a:rPr>
                        <a:t>India</a:t>
                      </a:r>
                      <a:endParaRPr lang="en-US" sz="2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a:solidFill>
                            <a:srgbClr val="00B050"/>
                          </a:solidFill>
                          <a:effectLst/>
                        </a:rPr>
                        <a:t>35.79%</a:t>
                      </a:r>
                      <a:endParaRPr lang="mr-IN" sz="2000" b="0" i="0" u="none" strike="noStrike">
                        <a:solidFill>
                          <a:srgbClr val="00B05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dirty="0">
                          <a:solidFill>
                            <a:srgbClr val="00B050"/>
                          </a:solidFill>
                          <a:effectLst/>
                        </a:rPr>
                        <a:t>46.79%</a:t>
                      </a:r>
                      <a:endParaRPr lang="mr-IN" sz="2000" b="0" i="0" u="none" strike="noStrike" dirty="0">
                        <a:solidFill>
                          <a:srgbClr val="00B05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dirty="0">
                          <a:solidFill>
                            <a:srgbClr val="FF0000"/>
                          </a:solidFill>
                          <a:effectLst/>
                        </a:rPr>
                        <a:t>56.52%</a:t>
                      </a:r>
                      <a:endParaRPr lang="mr-IN" sz="20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3915">
                <a:tc>
                  <a:txBody>
                    <a:bodyPr/>
                    <a:lstStyle/>
                    <a:p>
                      <a:pPr algn="l" fontAlgn="b"/>
                      <a:r>
                        <a:rPr lang="en-US" sz="2000" u="none" strike="noStrike">
                          <a:effectLst/>
                        </a:rPr>
                        <a:t>Emerging</a:t>
                      </a:r>
                      <a:endParaRPr lang="en-US" sz="2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dirty="0">
                          <a:solidFill>
                            <a:srgbClr val="00B050"/>
                          </a:solidFill>
                          <a:effectLst/>
                        </a:rPr>
                        <a:t>46.45%</a:t>
                      </a:r>
                      <a:endParaRPr lang="mr-IN" sz="2000" b="0" i="0" u="none" strike="noStrike" dirty="0">
                        <a:solidFill>
                          <a:srgbClr val="00B05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a:solidFill>
                            <a:srgbClr val="FF0000"/>
                          </a:solidFill>
                          <a:effectLst/>
                        </a:rPr>
                        <a:t>59.54%</a:t>
                      </a:r>
                      <a:endParaRPr lang="mr-IN" sz="2000" b="0" i="0"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dirty="0">
                          <a:solidFill>
                            <a:srgbClr val="FF0000"/>
                          </a:solidFill>
                          <a:effectLst/>
                        </a:rPr>
                        <a:t>54.61%</a:t>
                      </a:r>
                      <a:endParaRPr lang="mr-IN" sz="20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3915">
                <a:tc>
                  <a:txBody>
                    <a:bodyPr/>
                    <a:lstStyle/>
                    <a:p>
                      <a:pPr algn="l" fontAlgn="b"/>
                      <a:r>
                        <a:rPr lang="en-US" sz="2000" u="none" strike="noStrike">
                          <a:effectLst/>
                        </a:rPr>
                        <a:t>South Africa</a:t>
                      </a:r>
                      <a:endParaRPr lang="en-US" sz="2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a:solidFill>
                            <a:srgbClr val="FF0000"/>
                          </a:solidFill>
                          <a:effectLst/>
                        </a:rPr>
                        <a:t>50.63%</a:t>
                      </a:r>
                      <a:endParaRPr lang="mr-IN" sz="2000" b="0" i="0"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dirty="0">
                          <a:solidFill>
                            <a:srgbClr val="FF0000"/>
                          </a:solidFill>
                          <a:effectLst/>
                        </a:rPr>
                        <a:t>63.36%</a:t>
                      </a:r>
                      <a:endParaRPr lang="mr-IN" sz="20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dirty="0">
                          <a:solidFill>
                            <a:srgbClr val="FF0000"/>
                          </a:solidFill>
                          <a:effectLst/>
                        </a:rPr>
                        <a:t>74.58%</a:t>
                      </a:r>
                      <a:endParaRPr lang="mr-IN" sz="20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3783732"/>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 The Winners don’t stay winning..</a:t>
            </a:r>
            <a:endParaRPr lang="en-US" dirty="0"/>
          </a:p>
        </p:txBody>
      </p:sp>
      <p:pic>
        <p:nvPicPr>
          <p:cNvPr id="4" name="Content Placeholder 3"/>
          <p:cNvPicPr>
            <a:picLocks noGrp="1" noChangeAspect="1"/>
          </p:cNvPicPr>
          <p:nvPr>
            <p:ph sz="quarter" idx="1"/>
          </p:nvPr>
        </p:nvPicPr>
        <p:blipFill>
          <a:blip r:embed="rId2"/>
          <a:stretch>
            <a:fillRect/>
          </a:stretch>
        </p:blipFill>
        <p:spPr>
          <a:xfrm>
            <a:off x="1202813" y="1600200"/>
            <a:ext cx="6973324" cy="4495800"/>
          </a:xfrm>
          <a:prstGeom prst="rect">
            <a:avLst/>
          </a:prstGeom>
        </p:spPr>
      </p:pic>
    </p:spTree>
    <p:extLst>
      <p:ext uri="{BB962C8B-B14F-4D97-AF65-F5344CB8AC3E}">
        <p14:creationId xmlns:p14="http://schemas.microsoft.com/office/powerpoint/2010/main" val="77593012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And the ”smart” money does not stay smart for very long</a:t>
            </a:r>
            <a:endParaRPr lang="en-US" dirty="0"/>
          </a:p>
        </p:txBody>
      </p:sp>
      <p:pic>
        <p:nvPicPr>
          <p:cNvPr id="5" name="Content Placeholder 4"/>
          <p:cNvPicPr>
            <a:picLocks noGrp="1" noChangeAspect="1"/>
          </p:cNvPicPr>
          <p:nvPr>
            <p:ph sz="quarter" idx="1"/>
          </p:nvPr>
        </p:nvPicPr>
        <p:blipFill>
          <a:blip r:embed="rId2"/>
          <a:stretch>
            <a:fillRect/>
          </a:stretch>
        </p:blipFill>
        <p:spPr>
          <a:xfrm>
            <a:off x="1935628" y="1600200"/>
            <a:ext cx="5507694" cy="4495800"/>
          </a:xfrm>
          <a:prstGeom prst="rect">
            <a:avLst/>
          </a:prstGeom>
        </p:spPr>
      </p:pic>
    </p:spTree>
    <p:extLst>
      <p:ext uri="{BB962C8B-B14F-4D97-AF65-F5344CB8AC3E}">
        <p14:creationId xmlns:p14="http://schemas.microsoft.com/office/powerpoint/2010/main" val="2116433015"/>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Roots of Active Investing Failure..</a:t>
            </a:r>
            <a:endParaRPr lang="en-US" dirty="0"/>
          </a:p>
        </p:txBody>
      </p:sp>
      <p:sp>
        <p:nvSpPr>
          <p:cNvPr id="3" name="Content Placeholder 2"/>
          <p:cNvSpPr>
            <a:spLocks noGrp="1"/>
          </p:cNvSpPr>
          <p:nvPr>
            <p:ph sz="quarter" idx="1"/>
          </p:nvPr>
        </p:nvSpPr>
        <p:spPr/>
        <p:txBody>
          <a:bodyPr>
            <a:normAutofit fontScale="85000" lnSpcReduction="20000"/>
          </a:bodyPr>
          <a:lstStyle/>
          <a:p>
            <a:r>
              <a:rPr lang="en-US" u="sng" dirty="0"/>
              <a:t>No core investment philosophy</a:t>
            </a:r>
            <a:r>
              <a:rPr lang="en-US" dirty="0"/>
              <a:t>: Most active money managers have no core philosophy but instead think of investing in terms of strategies. This leads to</a:t>
            </a:r>
          </a:p>
          <a:p>
            <a:pPr lvl="1"/>
            <a:r>
              <a:rPr lang="en-US" u="sng" dirty="0"/>
              <a:t>Me-</a:t>
            </a:r>
            <a:r>
              <a:rPr lang="en-US" u="sng" dirty="0" err="1"/>
              <a:t>tooism</a:t>
            </a:r>
            <a:r>
              <a:rPr lang="en-US" dirty="0"/>
              <a:t>: If your strategy does not work, you look at others who seem to be making money and imitate their strategies. This strategy-switching increases costs further.</a:t>
            </a:r>
          </a:p>
          <a:p>
            <a:pPr lvl="1"/>
            <a:r>
              <a:rPr lang="en-US" u="sng" dirty="0"/>
              <a:t>Survival investing</a:t>
            </a:r>
            <a:r>
              <a:rPr lang="en-US" dirty="0"/>
              <a:t>: Many active money managers know that as long as they stay within shouting distance of their index benchmarks, they will not get fired. That leads to many active funds becoming quasi index funds</a:t>
            </a:r>
            <a:r>
              <a:rPr lang="en-US" dirty="0" smtClean="0"/>
              <a:t>.</a:t>
            </a:r>
            <a:endParaRPr lang="en-US" u="sng" dirty="0" smtClean="0"/>
          </a:p>
          <a:p>
            <a:r>
              <a:rPr lang="en-US" u="sng" dirty="0" smtClean="0"/>
              <a:t>High </a:t>
            </a:r>
            <a:r>
              <a:rPr lang="en-US" u="sng" dirty="0" smtClean="0"/>
              <a:t>Cost Structure</a:t>
            </a:r>
            <a:r>
              <a:rPr lang="en-US" dirty="0" smtClean="0"/>
              <a:t>: </a:t>
            </a:r>
            <a:r>
              <a:rPr lang="en-US" dirty="0"/>
              <a:t>Weaned on a cost-plus system, t</a:t>
            </a:r>
            <a:r>
              <a:rPr lang="en-US" dirty="0" smtClean="0"/>
              <a:t>he cost structures of many active investors are bloated with administrative costs that create no perceptible benefits. This absence of concern about costs also finds its way into how funds get run (in terms of transactions costs</a:t>
            </a:r>
            <a:r>
              <a:rPr lang="en-US" dirty="0" smtClean="0"/>
              <a:t>).</a:t>
            </a:r>
            <a:endParaRPr lang="en-US" dirty="0" smtClean="0"/>
          </a:p>
        </p:txBody>
      </p:sp>
    </p:spTree>
    <p:extLst>
      <p:ext uri="{BB962C8B-B14F-4D97-AF65-F5344CB8AC3E}">
        <p14:creationId xmlns:p14="http://schemas.microsoft.com/office/powerpoint/2010/main" val="1018618053"/>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Should you be an active investor?</a:t>
            </a:r>
            <a:endParaRPr lang="en-US" dirty="0"/>
          </a:p>
        </p:txBody>
      </p:sp>
      <p:sp>
        <p:nvSpPr>
          <p:cNvPr id="3" name="Content Placeholder 2"/>
          <p:cNvSpPr>
            <a:spLocks noGrp="1"/>
          </p:cNvSpPr>
          <p:nvPr>
            <p:ph sz="quarter" idx="1"/>
          </p:nvPr>
        </p:nvSpPr>
        <p:spPr/>
        <p:txBody>
          <a:bodyPr>
            <a:normAutofit fontScale="62500" lnSpcReduction="20000"/>
          </a:bodyPr>
          <a:lstStyle/>
          <a:p>
            <a:r>
              <a:rPr lang="en-US" dirty="0" smtClean="0"/>
              <a:t>If you are an individual investor, that judgment is yours to make and will depend upon what you bring to the table in terms of competitive advantages and how you plan to use them to create value from your activity.</a:t>
            </a:r>
          </a:p>
          <a:p>
            <a:r>
              <a:rPr lang="en-US" dirty="0" smtClean="0"/>
              <a:t>In the process, it is important that you </a:t>
            </a:r>
          </a:p>
          <a:p>
            <a:pPr lvl="1"/>
            <a:r>
              <a:rPr lang="en-US" dirty="0" smtClean="0"/>
              <a:t>Be honest with yourself about both your successes and failures.</a:t>
            </a:r>
          </a:p>
          <a:p>
            <a:pPr lvl="1"/>
            <a:r>
              <a:rPr lang="en-US" dirty="0" smtClean="0"/>
              <a:t>Recognize that there is no guarantee of investment heaven even if you follow every investment commandment.</a:t>
            </a:r>
          </a:p>
          <a:p>
            <a:r>
              <a:rPr lang="en-US" dirty="0" smtClean="0"/>
              <a:t>Here is my test. Assume that you have been an active investor all your life and that you are told on your death bed that your actively managed portfolio delivered 0.5% less than you would have earned if you left your money in index funds for your entire lifetime. Which of the following would be your reaction?</a:t>
            </a:r>
          </a:p>
          <a:p>
            <a:pPr marL="514350" indent="-514350">
              <a:buFont typeface="+mj-lt"/>
              <a:buAutoNum type="alphaLcParenR"/>
            </a:pPr>
            <a:r>
              <a:rPr lang="en-US" dirty="0" smtClean="0"/>
              <a:t>Rage at an Investment God that would allow this to happen</a:t>
            </a:r>
          </a:p>
          <a:p>
            <a:pPr marL="514350" indent="-514350">
              <a:buFont typeface="+mj-lt"/>
              <a:buAutoNum type="alphaLcParenR"/>
            </a:pPr>
            <a:r>
              <a:rPr lang="en-US" dirty="0" smtClean="0"/>
              <a:t>Anger at yourself for having wasted so much of your life picking stocks</a:t>
            </a:r>
          </a:p>
          <a:p>
            <a:pPr marL="514350" indent="-514350">
              <a:buFont typeface="+mj-lt"/>
              <a:buAutoNum type="alphaLcParenR"/>
            </a:pPr>
            <a:r>
              <a:rPr lang="en-US" dirty="0" smtClean="0"/>
              <a:t>Disbelief in the numbers and a demand that they be recomputed</a:t>
            </a:r>
          </a:p>
          <a:p>
            <a:pPr marL="514350" indent="-514350">
              <a:buFont typeface="+mj-lt"/>
              <a:buAutoNum type="alphaLcParenR"/>
            </a:pPr>
            <a:r>
              <a:rPr lang="en-US" dirty="0" smtClean="0"/>
              <a:t>Serenity</a:t>
            </a:r>
            <a:endParaRPr lang="en-US" dirty="0"/>
          </a:p>
        </p:txBody>
      </p:sp>
    </p:spTree>
    <p:extLst>
      <p:ext uri="{BB962C8B-B14F-4D97-AF65-F5344CB8AC3E}">
        <p14:creationId xmlns:p14="http://schemas.microsoft.com/office/powerpoint/2010/main" val="3152577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emplate>
  <TotalTime>5046</TotalTime>
  <Pages>155</Pages>
  <Words>14038</Words>
  <Application>Microsoft Macintosh PowerPoint</Application>
  <PresentationFormat>Letter Paper (8.5x11 in)</PresentationFormat>
  <Paragraphs>715</Paragraphs>
  <Slides>185</Slides>
  <Notes>2</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2</vt:i4>
      </vt:variant>
      <vt:variant>
        <vt:lpstr>Slide Titles</vt:lpstr>
      </vt:variant>
      <vt:variant>
        <vt:i4>185</vt:i4>
      </vt:variant>
    </vt:vector>
  </HeadingPairs>
  <TitlesOfParts>
    <vt:vector size="199" baseType="lpstr">
      <vt:lpstr>Calibri</vt:lpstr>
      <vt:lpstr>Helvetica</vt:lpstr>
      <vt:lpstr>Mangal</vt:lpstr>
      <vt:lpstr>Monotype Sorts</vt:lpstr>
      <vt:lpstr>ＭＳ Ｐゴシック</vt:lpstr>
      <vt:lpstr>Symbol</vt:lpstr>
      <vt:lpstr>Times</vt:lpstr>
      <vt:lpstr>Times New Roman</vt:lpstr>
      <vt:lpstr>Wingdings</vt:lpstr>
      <vt:lpstr>Wingdings 2</vt:lpstr>
      <vt:lpstr>Arial</vt:lpstr>
      <vt:lpstr>Basic</vt:lpstr>
      <vt:lpstr>Document</vt:lpstr>
      <vt:lpstr>Equation</vt:lpstr>
      <vt:lpstr>Investment Philosophies: Investing 101</vt:lpstr>
      <vt:lpstr>What is an investment philosophy?</vt:lpstr>
      <vt:lpstr>Ingredients of an Investment Philosophy</vt:lpstr>
      <vt:lpstr>Why do you need an investment philosophy?</vt:lpstr>
      <vt:lpstr>Investment Process &amp; Philosophy</vt:lpstr>
      <vt:lpstr>PowerPoint Presentation</vt:lpstr>
      <vt:lpstr>Categorizing Investment Philosophies</vt:lpstr>
      <vt:lpstr>Developing an Investment Philosophy</vt:lpstr>
      <vt:lpstr>I. Investor Risk Preferences</vt:lpstr>
      <vt:lpstr>Summing Up on Risk</vt:lpstr>
      <vt:lpstr>II. Investor Time Horizon</vt:lpstr>
      <vt:lpstr>III. Tax Status and Portfolio Composition</vt:lpstr>
      <vt:lpstr>The most important lesson in investing</vt:lpstr>
      <vt:lpstr>Value and Price Discerning the Difference</vt:lpstr>
      <vt:lpstr>Value Process versus Price Process</vt:lpstr>
      <vt:lpstr>Three views of “the gap”</vt:lpstr>
      <vt:lpstr>A Bird’s Eye View of Investment Philosophies</vt:lpstr>
      <vt:lpstr>I. Intrinsic Valuation Investors  Value versus Growth Investing</vt:lpstr>
      <vt:lpstr>The valuer’s dilemma and ways of dealing with it…</vt:lpstr>
      <vt:lpstr>II. The Pricers</vt:lpstr>
      <vt:lpstr>The “pricers” dilemma..</vt:lpstr>
      <vt:lpstr>III. The Information Traders</vt:lpstr>
      <vt:lpstr>The information trader’s dilemma</vt:lpstr>
      <vt:lpstr>IV. The Market Timers</vt:lpstr>
      <vt:lpstr>The market timers dilemma…</vt:lpstr>
      <vt:lpstr>V. The Efficient Marketer</vt:lpstr>
      <vt:lpstr>So, what are you?</vt:lpstr>
      <vt:lpstr>The Righteous Ones: Intrinsic Value Investors</vt:lpstr>
      <vt:lpstr>Three faces of value investing…</vt:lpstr>
      <vt:lpstr>I. The Passive Screener</vt:lpstr>
      <vt:lpstr>a. Ben Graham’ Screens</vt:lpstr>
      <vt:lpstr>How well do Graham’s screen’s perform?</vt:lpstr>
      <vt:lpstr>b. The Buffett Magic</vt:lpstr>
      <vt:lpstr>Buffett’s Tenets</vt:lpstr>
      <vt:lpstr>Updating Buffett’s record</vt:lpstr>
      <vt:lpstr>So, what happened?</vt:lpstr>
      <vt:lpstr>Be like Buffett?</vt:lpstr>
      <vt:lpstr>c. Value Screens</vt:lpstr>
      <vt:lpstr>i. Price/Book Value Screens</vt:lpstr>
      <vt:lpstr>Caveat Emptor on P/BV ratios</vt:lpstr>
      <vt:lpstr>ii. Price/Earnings Ratio Screens</vt:lpstr>
      <vt:lpstr>What can go wrong?</vt:lpstr>
      <vt:lpstr>iii. Dividend Yields</vt:lpstr>
      <vt:lpstr>Determinants of Success at Passive Screening</vt:lpstr>
      <vt:lpstr>The Value Investors’ Protective Armor</vt:lpstr>
      <vt:lpstr>A 2016 Update</vt:lpstr>
      <vt:lpstr>II. Contrarian Value Investing: Buying the Losers</vt:lpstr>
      <vt:lpstr>Winner and Loser portfolios</vt:lpstr>
      <vt:lpstr>Loser Portfolios and Time Horizon</vt:lpstr>
      <vt:lpstr>Determinants of Success at “Contrarian Investing”</vt:lpstr>
      <vt:lpstr>III. Activist Value Investing</vt:lpstr>
      <vt:lpstr>PowerPoint Presentation</vt:lpstr>
      <vt:lpstr>1. Asset Deployment: Why assets may be deployed in sub-optimal uses…</vt:lpstr>
      <vt:lpstr>Redeploying assets: Shut down or divestiture</vt:lpstr>
      <vt:lpstr>And markets generally react positively to spin offs…</vt:lpstr>
      <vt:lpstr>2. Capital Structure/ Financing</vt:lpstr>
      <vt:lpstr>Cost of capital as a tool for assessing the optimal mix</vt:lpstr>
      <vt:lpstr>Ways of adjusting financing mix</vt:lpstr>
      <vt:lpstr>3. Dividend policy</vt:lpstr>
      <vt:lpstr>If you have too much cash…</vt:lpstr>
      <vt:lpstr>4. Corporate Governance</vt:lpstr>
      <vt:lpstr>a. Proxy contests</vt:lpstr>
      <vt:lpstr>b. Change top management</vt:lpstr>
      <vt:lpstr>c. The Effects of Hostile Acquisitions on the Target Firm</vt:lpstr>
      <vt:lpstr>How do markets react?</vt:lpstr>
      <vt:lpstr>What returns do activist investors make for themselves?</vt:lpstr>
      <vt:lpstr>Can you make money following the activists?</vt:lpstr>
      <vt:lpstr>Determinants of Success at Activist Investing</vt:lpstr>
      <vt:lpstr>The three biggest Rs of “Value investing”</vt:lpstr>
      <vt:lpstr>Value Investing: Where’s the beef?</vt:lpstr>
      <vt:lpstr>Growth Investing</vt:lpstr>
      <vt:lpstr>Who is a growth investor?</vt:lpstr>
      <vt:lpstr>The many faces of growth investing</vt:lpstr>
      <vt:lpstr>I. Small Cap Investing</vt:lpstr>
      <vt:lpstr>The Small Firm Effect</vt:lpstr>
      <vt:lpstr>Small Firm Effect Over Time</vt:lpstr>
      <vt:lpstr>And small cap stocks may not be riskier than large cap stocks</vt:lpstr>
      <vt:lpstr>The Global Evidence</vt:lpstr>
      <vt:lpstr>Determinants of Success at Small Cap Investing</vt:lpstr>
      <vt:lpstr>The importance of a long time horizon..</vt:lpstr>
      <vt:lpstr>II. Initial Public Offerings</vt:lpstr>
      <vt:lpstr>More on IPO pricing…</vt:lpstr>
      <vt:lpstr>IPO underpricing in Europe..</vt:lpstr>
      <vt:lpstr>What happens after the IPO?</vt:lpstr>
      <vt:lpstr>The IPO Cycle</vt:lpstr>
      <vt:lpstr>Determinants of Success at IPO investing</vt:lpstr>
      <vt:lpstr>III. The Passive Screener</vt:lpstr>
      <vt:lpstr>a. Earnings Growth Screens</vt:lpstr>
      <vt:lpstr>Correlation in growth…</vt:lpstr>
      <vt:lpstr>b. High PE Ratio Stocks</vt:lpstr>
      <vt:lpstr>But there are periods when growth outperfoms value ..</vt:lpstr>
      <vt:lpstr>Especially when the yield curve is flat or downward sloping..</vt:lpstr>
      <vt:lpstr>And “active” growth investing seems to beat “active” value investing…</vt:lpstr>
      <vt:lpstr>3. PE Ratios and Expected Growth Rates</vt:lpstr>
      <vt:lpstr>Buy if PE &lt; Expected Growth rate?</vt:lpstr>
      <vt:lpstr>A Low PEG Ratio = undervalued?</vt:lpstr>
      <vt:lpstr>But low PEG stocks tend to be risky…</vt:lpstr>
      <vt:lpstr>Determinants of Success at Passive Growth Investing</vt:lpstr>
      <vt:lpstr>4. Activist Growth Investing</vt:lpstr>
      <vt:lpstr>The Process of Venture Capital Investing</vt:lpstr>
      <vt:lpstr>Post-deal Management</vt:lpstr>
      <vt:lpstr>The Payoff to Private Equity and Venture Capital Investing</vt:lpstr>
      <vt:lpstr>Determinants of Success at Growth Investing</vt:lpstr>
      <vt:lpstr>Smoke and Mirrors? Charting &amp; Technical Analysis</vt:lpstr>
      <vt:lpstr>The Random Walk Hypothesis</vt:lpstr>
      <vt:lpstr>The Basis for Price Patterns</vt:lpstr>
      <vt:lpstr>Serial correlation</vt:lpstr>
      <vt:lpstr>Serial Correlation and Excess Returns</vt:lpstr>
      <vt:lpstr>1. Serial Correlation in really short-term returns (minutes, hours)</vt:lpstr>
      <vt:lpstr>And it is really difficult to make money off really short term correlations..</vt:lpstr>
      <vt:lpstr>Returns on Filter Rule Strategies</vt:lpstr>
      <vt:lpstr>2. Serial correlation in the short term (days, weeks)</vt:lpstr>
      <vt:lpstr>Returns from Momentum in short term</vt:lpstr>
      <vt:lpstr>3. Serial correlation in the medium term</vt:lpstr>
      <vt:lpstr>Annual returns from momentum classes (based upon most recent year)</vt:lpstr>
      <vt:lpstr>More “evidence” on momentum</vt:lpstr>
      <vt:lpstr>4. Long Term Serial Correlation (Years)</vt:lpstr>
      <vt:lpstr>Evidence of long term correlation</vt:lpstr>
      <vt:lpstr>The tipping point… Momentum works, until it does not..</vt:lpstr>
      <vt:lpstr>Seasonal and Temporal Effects on Prices</vt:lpstr>
      <vt:lpstr>Foundations of Technical Analysis: What are the assumptions?</vt:lpstr>
      <vt:lpstr>I. Markets overreact: The Contrarian Indicators</vt:lpstr>
      <vt:lpstr>II. Shifts in demand and supply can be detected  The Lessons in Price Patterns</vt:lpstr>
      <vt:lpstr>III. Market learn slowly: The Momentum Investors</vt:lpstr>
      <vt:lpstr>IV. Following the Smart Investors</vt:lpstr>
      <vt:lpstr>V. Markets are controlled by external forces: The Mystics</vt:lpstr>
      <vt:lpstr>Determinants of Success at Technical Analysis</vt:lpstr>
      <vt:lpstr>Trading on News?</vt:lpstr>
      <vt:lpstr>Information and Value</vt:lpstr>
      <vt:lpstr>Information and Prices in an Efficient Market</vt:lpstr>
      <vt:lpstr>A Slow Learning Market…</vt:lpstr>
      <vt:lpstr>An Overreacting Market</vt:lpstr>
      <vt:lpstr>I. Trading on Private Information</vt:lpstr>
      <vt:lpstr>A. Insider Trading as a Leading Indicator of Stock prices..</vt:lpstr>
      <vt:lpstr>More on insider trading…</vt:lpstr>
      <vt:lpstr>Insider trading - updated</vt:lpstr>
      <vt:lpstr>Can you follow insiders and make money?</vt:lpstr>
      <vt:lpstr>Are some insiders more inside than others?</vt:lpstr>
      <vt:lpstr>Illegal Insider Trading: Is it profitable? </vt:lpstr>
      <vt:lpstr>B. Analysts</vt:lpstr>
      <vt:lpstr>Who do analysts follow?</vt:lpstr>
      <vt:lpstr>Determinants of analyst following…</vt:lpstr>
      <vt:lpstr>I. Earnings Forecasts</vt:lpstr>
      <vt:lpstr>Information in Earnings Forecasts</vt:lpstr>
      <vt:lpstr>The Quality of Earnings Forecasts</vt:lpstr>
      <vt:lpstr>How about long term forecasts?</vt:lpstr>
      <vt:lpstr>Potential Pitfalls and possible use…</vt:lpstr>
      <vt:lpstr>II. Recommendations: Some background</vt:lpstr>
      <vt:lpstr>Market Reaction…</vt:lpstr>
      <vt:lpstr>Tempered by fears of bias…</vt:lpstr>
      <vt:lpstr>Using Analyst Recommendations…</vt:lpstr>
      <vt:lpstr>II. Trading on Public Information</vt:lpstr>
      <vt:lpstr>A. Earnings Announcements</vt:lpstr>
      <vt:lpstr>Market Reaction to Earnings Reports</vt:lpstr>
      <vt:lpstr>The post-announcement drift?</vt:lpstr>
      <vt:lpstr>By day of the week..</vt:lpstr>
      <vt:lpstr>The Consequence of Delays…</vt:lpstr>
      <vt:lpstr>The Intraday reaction..</vt:lpstr>
      <vt:lpstr>And earnings quality matters…</vt:lpstr>
      <vt:lpstr>Can you make money of earnings announcements?</vt:lpstr>
      <vt:lpstr>B. Acquisitions</vt:lpstr>
      <vt:lpstr>Across different types of acquisitions…</vt:lpstr>
      <vt:lpstr>The Effect on Acquirers..</vt:lpstr>
      <vt:lpstr>After the acquisition… Operating Evidence</vt:lpstr>
      <vt:lpstr>After the acquisition… Divestitures</vt:lpstr>
      <vt:lpstr>Takeover based investment strategies</vt:lpstr>
      <vt:lpstr>Preannouncement Trading</vt:lpstr>
      <vt:lpstr>Post-Announcement Trading</vt:lpstr>
      <vt:lpstr>C. Stock Splits</vt:lpstr>
      <vt:lpstr>D. Dividend Changes</vt:lpstr>
      <vt:lpstr>Have dividends become less informative?</vt:lpstr>
      <vt:lpstr>Implementing an Information Based Strategy: Determinants of Success</vt:lpstr>
      <vt:lpstr>In closing..</vt:lpstr>
      <vt:lpstr>Active Investor: To be or not to be?</vt:lpstr>
      <vt:lpstr>The Greatest Disruption in History..</vt:lpstr>
      <vt:lpstr>And it is accelerating..</vt:lpstr>
      <vt:lpstr>The best ad for passive investing..</vt:lpstr>
      <vt:lpstr>Excuses, excuses, excuses..</vt:lpstr>
      <vt:lpstr>a. The Collective: It’s a losers’ game</vt:lpstr>
      <vt:lpstr>b. Across Styles</vt:lpstr>
      <vt:lpstr>Across Countries</vt:lpstr>
      <vt:lpstr>c. The Winners don’t stay winning..</vt:lpstr>
      <vt:lpstr>And the ”smart” money does not stay smart for very long</vt:lpstr>
      <vt:lpstr>The Roots of Active Investing Failure..</vt:lpstr>
      <vt:lpstr>Should you be an active investor?</vt:lpstr>
    </vt:vector>
  </TitlesOfParts>
  <Company>Stern School</Company>
  <LinksUpToDate>false</LinksUpToDate>
  <SharedDoc>false</SharedDoc>
  <HyperlinksChanged>false</HyperlinksChanged>
  <AppVersion>15.0029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Relative Valuation</dc:title>
  <dc:subject/>
  <dc:creator>Aswath Damodaran</dc:creator>
  <cp:keywords/>
  <dc:description/>
  <cp:lastModifiedBy>Aswath Damodaran</cp:lastModifiedBy>
  <cp:revision>197</cp:revision>
  <cp:lastPrinted>2012-06-27T20:59:42Z</cp:lastPrinted>
  <dcterms:created xsi:type="dcterms:W3CDTF">1998-07-29T00:58:21Z</dcterms:created>
  <dcterms:modified xsi:type="dcterms:W3CDTF">2017-01-04T16:33:57Z</dcterms:modified>
</cp:coreProperties>
</file>