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86" r:id="rId1"/>
  </p:sldMasterIdLst>
  <p:notesMasterIdLst>
    <p:notesMasterId r:id="rId14"/>
  </p:notesMasterIdLst>
  <p:sldIdLst>
    <p:sldId id="256" r:id="rId2"/>
    <p:sldId id="270" r:id="rId3"/>
    <p:sldId id="353" r:id="rId4"/>
    <p:sldId id="300" r:id="rId5"/>
    <p:sldId id="274" r:id="rId6"/>
    <p:sldId id="354" r:id="rId7"/>
    <p:sldId id="275" r:id="rId8"/>
    <p:sldId id="302" r:id="rId9"/>
    <p:sldId id="351" r:id="rId10"/>
    <p:sldId id="276" r:id="rId11"/>
    <p:sldId id="303" r:id="rId12"/>
    <p:sldId id="352"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p:restoredTop sz="93195"/>
  </p:normalViewPr>
  <p:slideViewPr>
    <p:cSldViewPr>
      <p:cViewPr varScale="1">
        <p:scale>
          <a:sx n="109" d="100"/>
          <a:sy n="109" d="100"/>
        </p:scale>
        <p:origin x="2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AppldResearch/Equity%20Risk%20premiums/2019%20Update/Data/smallcapmonthl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Average Monthly Returns: US Stocks</a:t>
            </a:r>
            <a:r>
              <a:rPr lang="en-US" b="0" i="1" baseline="0"/>
              <a:t> from 1926-2018</a:t>
            </a:r>
            <a:endParaRPr lang="en-US"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Sheet2!$B$19</c:f>
              <c:strCache>
                <c:ptCount val="1"/>
                <c:pt idx="0">
                  <c:v>Smallest Cap Decile</c:v>
                </c:pt>
              </c:strCache>
            </c:strRef>
          </c:tx>
          <c:invertIfNegative val="0"/>
          <c:cat>
            <c:strRef>
              <c:f>Sheet2!$A$20:$A$21</c:f>
              <c:strCache>
                <c:ptCount val="2"/>
                <c:pt idx="0">
                  <c:v>January</c:v>
                </c:pt>
                <c:pt idx="1">
                  <c:v>February-December</c:v>
                </c:pt>
              </c:strCache>
            </c:strRef>
          </c:cat>
          <c:val>
            <c:numRef>
              <c:f>Sheet2!$B$20:$B$21</c:f>
              <c:numCache>
                <c:formatCode>0.00%</c:formatCode>
                <c:ptCount val="2"/>
                <c:pt idx="0">
                  <c:v>7.307419354838704E-2</c:v>
                </c:pt>
                <c:pt idx="1">
                  <c:v>8.5233414084746485E-3</c:v>
                </c:pt>
              </c:numCache>
            </c:numRef>
          </c:val>
          <c:extLst>
            <c:ext xmlns:c16="http://schemas.microsoft.com/office/drawing/2014/chart" uri="{C3380CC4-5D6E-409C-BE32-E72D297353CC}">
              <c16:uniqueId val="{00000000-9923-0E43-BAE8-CA0DEAC0D1C9}"/>
            </c:ext>
          </c:extLst>
        </c:ser>
        <c:ser>
          <c:idx val="1"/>
          <c:order val="1"/>
          <c:tx>
            <c:strRef>
              <c:f>Sheet2!$C$19</c:f>
              <c:strCache>
                <c:ptCount val="1"/>
                <c:pt idx="0">
                  <c:v>Market</c:v>
                </c:pt>
              </c:strCache>
            </c:strRef>
          </c:tx>
          <c:invertIfNegative val="0"/>
          <c:cat>
            <c:strRef>
              <c:f>Sheet2!$A$20:$A$21</c:f>
              <c:strCache>
                <c:ptCount val="2"/>
                <c:pt idx="0">
                  <c:v>January</c:v>
                </c:pt>
                <c:pt idx="1">
                  <c:v>February-December</c:v>
                </c:pt>
              </c:strCache>
            </c:strRef>
          </c:cat>
          <c:val>
            <c:numRef>
              <c:f>Sheet2!$C$20:$C$21</c:f>
              <c:numCache>
                <c:formatCode>0.00%</c:formatCode>
                <c:ptCount val="2"/>
                <c:pt idx="0">
                  <c:v>3.2623440860215042E-2</c:v>
                </c:pt>
                <c:pt idx="1">
                  <c:v>9.5375479195885949E-3</c:v>
                </c:pt>
              </c:numCache>
            </c:numRef>
          </c:val>
          <c:extLst>
            <c:ext xmlns:c16="http://schemas.microsoft.com/office/drawing/2014/chart" uri="{C3380CC4-5D6E-409C-BE32-E72D297353CC}">
              <c16:uniqueId val="{00000001-9923-0E43-BAE8-CA0DEAC0D1C9}"/>
            </c:ext>
          </c:extLst>
        </c:ser>
        <c:ser>
          <c:idx val="2"/>
          <c:order val="2"/>
          <c:tx>
            <c:strRef>
              <c:f>Sheet2!$D$19</c:f>
              <c:strCache>
                <c:ptCount val="1"/>
                <c:pt idx="0">
                  <c:v>Largest Cap Decile</c:v>
                </c:pt>
              </c:strCache>
            </c:strRef>
          </c:tx>
          <c:invertIfNegative val="0"/>
          <c:cat>
            <c:strRef>
              <c:f>Sheet2!$A$20:$A$21</c:f>
              <c:strCache>
                <c:ptCount val="2"/>
                <c:pt idx="0">
                  <c:v>January</c:v>
                </c:pt>
                <c:pt idx="1">
                  <c:v>February-December</c:v>
                </c:pt>
              </c:strCache>
            </c:strRef>
          </c:cat>
          <c:val>
            <c:numRef>
              <c:f>Sheet2!$D$20:$D$21</c:f>
              <c:numCache>
                <c:formatCode>0.00%</c:formatCode>
                <c:ptCount val="2"/>
                <c:pt idx="0">
                  <c:v>1.0309677419354835E-2</c:v>
                </c:pt>
                <c:pt idx="1">
                  <c:v>8.6711558077266337E-3</c:v>
                </c:pt>
              </c:numCache>
            </c:numRef>
          </c:val>
          <c:extLst>
            <c:ext xmlns:c16="http://schemas.microsoft.com/office/drawing/2014/chart" uri="{C3380CC4-5D6E-409C-BE32-E72D297353CC}">
              <c16:uniqueId val="{00000002-9923-0E43-BAE8-CA0DEAC0D1C9}"/>
            </c:ext>
          </c:extLst>
        </c:ser>
        <c:dLbls>
          <c:showLegendKey val="0"/>
          <c:showVal val="0"/>
          <c:showCatName val="0"/>
          <c:showSerName val="0"/>
          <c:showPercent val="0"/>
          <c:showBubbleSize val="0"/>
        </c:dLbls>
        <c:gapWidth val="150"/>
        <c:shape val="box"/>
        <c:axId val="-2019776000"/>
        <c:axId val="-1984513872"/>
        <c:axId val="0"/>
      </c:bar3DChart>
      <c:catAx>
        <c:axId val="-2019776000"/>
        <c:scaling>
          <c:orientation val="minMax"/>
        </c:scaling>
        <c:delete val="0"/>
        <c:axPos val="b"/>
        <c:numFmt formatCode="General" sourceLinked="0"/>
        <c:majorTickMark val="out"/>
        <c:minorTickMark val="none"/>
        <c:tickLblPos val="nextTo"/>
        <c:crossAx val="-1984513872"/>
        <c:crosses val="autoZero"/>
        <c:auto val="1"/>
        <c:lblAlgn val="ctr"/>
        <c:lblOffset val="100"/>
        <c:noMultiLvlLbl val="0"/>
      </c:catAx>
      <c:valAx>
        <c:axId val="-1984513872"/>
        <c:scaling>
          <c:orientation val="minMax"/>
        </c:scaling>
        <c:delete val="0"/>
        <c:axPos val="l"/>
        <c:majorGridlines/>
        <c:numFmt formatCode="0.00%" sourceLinked="1"/>
        <c:majorTickMark val="out"/>
        <c:minorTickMark val="none"/>
        <c:tickLblPos val="nextTo"/>
        <c:crossAx val="-2019776000"/>
        <c:crosses val="autoZero"/>
        <c:crossBetween val="between"/>
      </c:valAx>
    </c:plotArea>
    <c:legend>
      <c:legendPos val="r"/>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E3555D77-F3CA-794D-96FB-8A1DE272FFB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5" name="Rectangle 3">
            <a:extLst>
              <a:ext uri="{FF2B5EF4-FFF2-40B4-BE49-F238E27FC236}">
                <a16:creationId xmlns:a16="http://schemas.microsoft.com/office/drawing/2014/main" id="{B0B4D7FF-6A0C-A14A-9F1C-8D583E4CA69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9A95D24F-03A7-F445-9B8C-BE9BC831E8F4}"/>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7" name="Rectangle 5">
            <a:extLst>
              <a:ext uri="{FF2B5EF4-FFF2-40B4-BE49-F238E27FC236}">
                <a16:creationId xmlns:a16="http://schemas.microsoft.com/office/drawing/2014/main" id="{A46FBED4-3ED0-1F43-8CDE-F603DB938E04}"/>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5478" name="Rectangle 6">
            <a:extLst>
              <a:ext uri="{FF2B5EF4-FFF2-40B4-BE49-F238E27FC236}">
                <a16:creationId xmlns:a16="http://schemas.microsoft.com/office/drawing/2014/main" id="{27021E70-228E-8A4B-900A-91767887FD3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9" name="Rectangle 7">
            <a:extLst>
              <a:ext uri="{FF2B5EF4-FFF2-40B4-BE49-F238E27FC236}">
                <a16:creationId xmlns:a16="http://schemas.microsoft.com/office/drawing/2014/main" id="{B230F26B-3091-8048-838F-2BCD9A3713E9}"/>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4ED82333-CF5F-8945-BF5D-9D8D7895222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B8F358-23E6-1E49-B6DE-171596F47C00}"/>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A4D0E4E0-4DB9-6040-889F-992F264BEE35}"/>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60DDA6DB-9509-024C-AF10-A7294D8F60DE}"/>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571838F8-D52F-0748-BEF5-8FD733CB3330}"/>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914A5AC1-4EFF-4B43-B604-FD1EE6A10912}"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F33C329F-322C-5C49-B24C-5C517ADDD562}"/>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F54A1805-05B0-3144-8999-1D71E1569BA0}"/>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C9C3A9C2-E3F3-2041-AC8A-13B862612F58}" type="slidenum">
              <a:rPr lang="en-US" altLang="en-US"/>
              <a:pPr>
                <a:defRPr/>
              </a:pPr>
              <a:t>‹#›</a:t>
            </a:fld>
            <a:endParaRPr lang="en-US" altLang="en-US"/>
          </a:p>
        </p:txBody>
      </p:sp>
    </p:spTree>
    <p:extLst>
      <p:ext uri="{BB962C8B-B14F-4D97-AF65-F5344CB8AC3E}">
        <p14:creationId xmlns:p14="http://schemas.microsoft.com/office/powerpoint/2010/main" val="1549120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BF91A8-25E7-784B-BD62-5595BDF93DB5}"/>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0A32124B-BD0F-1244-B5AC-AC25EE8F33F1}"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B9944D-A2A0-4C4F-A3AC-DE8135CA0671}"/>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E637128A-3AA2-D040-9582-7CFE3DFEC98E}"/>
              </a:ext>
            </a:extLst>
          </p:cNvPr>
          <p:cNvSpPr>
            <a:spLocks noGrp="1"/>
          </p:cNvSpPr>
          <p:nvPr>
            <p:ph type="sldNum" sz="quarter" idx="11"/>
          </p:nvPr>
        </p:nvSpPr>
        <p:spPr/>
        <p:txBody>
          <a:bodyPr/>
          <a:lstStyle>
            <a:lvl1pPr>
              <a:defRPr smtClean="0"/>
            </a:lvl1pPr>
          </a:lstStyle>
          <a:p>
            <a:pPr>
              <a:defRPr/>
            </a:pPr>
            <a:fld id="{C876CE47-170E-B847-B867-9EFBD892C695}" type="slidenum">
              <a:rPr lang="en-US" altLang="en-US"/>
              <a:pPr>
                <a:defRPr/>
              </a:pPr>
              <a:t>‹#›</a:t>
            </a:fld>
            <a:endParaRPr lang="en-US" altLang="en-US"/>
          </a:p>
        </p:txBody>
      </p:sp>
    </p:spTree>
    <p:extLst>
      <p:ext uri="{BB962C8B-B14F-4D97-AF65-F5344CB8AC3E}">
        <p14:creationId xmlns:p14="http://schemas.microsoft.com/office/powerpoint/2010/main" val="13784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5C9FE4-AACE-9C47-8EC8-D7FC5003F075}"/>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24D178B6-7FCF-A345-B0F9-F874A3105866}"/>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F1E336F-775B-7B4D-8453-1C75A900FCBD}"/>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EE0DD802-FED2-2E4D-97F3-A80A3CAFAE39}"/>
              </a:ext>
            </a:extLst>
          </p:cNvPr>
          <p:cNvSpPr>
            <a:spLocks noGrp="1"/>
          </p:cNvSpPr>
          <p:nvPr>
            <p:ph type="dt" sz="half" idx="10"/>
          </p:nvPr>
        </p:nvSpPr>
        <p:spPr/>
        <p:txBody>
          <a:bodyPr/>
          <a:lstStyle>
            <a:lvl1pPr>
              <a:defRPr smtClean="0"/>
            </a:lvl1pPr>
          </a:lstStyle>
          <a:p>
            <a:pPr>
              <a:defRPr/>
            </a:pPr>
            <a:fld id="{98AEB1F2-D312-3E46-96D9-2BBF539F74F7}"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9F89F648-10A4-2C48-8E27-2E57EF9CAEAD}"/>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95E7AABF-8AA3-FA47-BDF8-71CD57969575}"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94D7DC14-D3E1-E946-97D8-01564A0B38B2}"/>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503886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CD4FA27A-F403-ED4E-BB73-7AB9DB21314C}"/>
              </a:ext>
            </a:extLst>
          </p:cNvPr>
          <p:cNvSpPr>
            <a:spLocks noGrp="1"/>
          </p:cNvSpPr>
          <p:nvPr>
            <p:ph type="dt" sz="half" idx="10"/>
          </p:nvPr>
        </p:nvSpPr>
        <p:spPr/>
        <p:txBody>
          <a:bodyPr/>
          <a:lstStyle>
            <a:lvl1pPr>
              <a:defRPr smtClean="0"/>
            </a:lvl1pPr>
          </a:lstStyle>
          <a:p>
            <a:pPr>
              <a:defRPr/>
            </a:pPr>
            <a:fld id="{57862DE7-8AFF-D944-81B0-895B6969D5BD}"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33F5F663-AFAF-0541-ADB1-DC75834A9997}"/>
              </a:ext>
            </a:extLst>
          </p:cNvPr>
          <p:cNvSpPr>
            <a:spLocks noGrp="1"/>
          </p:cNvSpPr>
          <p:nvPr>
            <p:ph type="sldNum" sz="quarter" idx="11"/>
          </p:nvPr>
        </p:nvSpPr>
        <p:spPr/>
        <p:txBody>
          <a:bodyPr/>
          <a:lstStyle>
            <a:lvl1pPr>
              <a:defRPr smtClean="0"/>
            </a:lvl1pPr>
          </a:lstStyle>
          <a:p>
            <a:pPr>
              <a:defRPr/>
            </a:pPr>
            <a:fld id="{FF4E77C4-D9E0-4E4F-A2FB-E14610E2B62D}"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D71DB19A-725A-1544-9770-746F920427B1}"/>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3473390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5ED01B07-D807-1046-8E24-B7A76CDB9BEC}"/>
              </a:ext>
            </a:extLst>
          </p:cNvPr>
          <p:cNvSpPr>
            <a:spLocks noGrp="1"/>
          </p:cNvSpPr>
          <p:nvPr>
            <p:ph type="dt" sz="half" idx="10"/>
          </p:nvPr>
        </p:nvSpPr>
        <p:spPr/>
        <p:txBody>
          <a:bodyPr/>
          <a:lstStyle>
            <a:lvl1pPr>
              <a:defRPr/>
            </a:lvl1pPr>
          </a:lstStyle>
          <a:p>
            <a:pPr>
              <a:defRPr/>
            </a:pPr>
            <a:fld id="{7E4BD8E9-21DA-4049-8388-9723C4CA1915}"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B0882BA2-2D6A-9E43-8744-DB86DB5E9F1D}"/>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1B8134DA-45E6-3648-9C21-68E90771811F}"/>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002941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576E080A-217C-E341-9B6C-6625C089A274}"/>
              </a:ext>
            </a:extLst>
          </p:cNvPr>
          <p:cNvSpPr>
            <a:spLocks noGrp="1"/>
          </p:cNvSpPr>
          <p:nvPr>
            <p:ph type="dt" sz="half" idx="10"/>
          </p:nvPr>
        </p:nvSpPr>
        <p:spPr/>
        <p:txBody>
          <a:bodyPr/>
          <a:lstStyle>
            <a:lvl1pPr>
              <a:defRPr smtClean="0"/>
            </a:lvl1pPr>
          </a:lstStyle>
          <a:p>
            <a:pPr>
              <a:defRPr/>
            </a:pPr>
            <a:fld id="{43D4B29F-D89D-1842-828E-7AA96EFB0D3B}"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C01FADA0-AECA-6F4F-B2D6-B2684BCD04D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8FDBD132-9C68-AD4E-9989-43532519F514}"/>
              </a:ext>
            </a:extLst>
          </p:cNvPr>
          <p:cNvSpPr>
            <a:spLocks noGrp="1"/>
          </p:cNvSpPr>
          <p:nvPr>
            <p:ph type="sldNum" sz="quarter" idx="12"/>
          </p:nvPr>
        </p:nvSpPr>
        <p:spPr/>
        <p:txBody>
          <a:bodyPr/>
          <a:lstStyle>
            <a:lvl1pPr>
              <a:defRPr smtClean="0"/>
            </a:lvl1pPr>
          </a:lstStyle>
          <a:p>
            <a:pPr>
              <a:defRPr/>
            </a:pPr>
            <a:fld id="{BB35B4FD-239D-D14A-8783-7ABC0D56B5D1}" type="slidenum">
              <a:rPr lang="en-US" altLang="en-US"/>
              <a:pPr>
                <a:defRPr/>
              </a:pPr>
              <a:t>‹#›</a:t>
            </a:fld>
            <a:endParaRPr lang="en-US" altLang="en-US"/>
          </a:p>
        </p:txBody>
      </p:sp>
    </p:spTree>
    <p:extLst>
      <p:ext uri="{BB962C8B-B14F-4D97-AF65-F5344CB8AC3E}">
        <p14:creationId xmlns:p14="http://schemas.microsoft.com/office/powerpoint/2010/main" val="2221690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4DBDAA-11B0-2B47-8154-6F5BB174D355}"/>
              </a:ext>
            </a:extLst>
          </p:cNvPr>
          <p:cNvSpPr>
            <a:spLocks noGrp="1"/>
          </p:cNvSpPr>
          <p:nvPr>
            <p:ph type="dt" sz="half" idx="10"/>
          </p:nvPr>
        </p:nvSpPr>
        <p:spPr/>
        <p:txBody>
          <a:bodyPr/>
          <a:lstStyle>
            <a:lvl1pPr>
              <a:defRPr smtClean="0"/>
            </a:lvl1pPr>
          </a:lstStyle>
          <a:p>
            <a:pPr>
              <a:defRPr/>
            </a:pPr>
            <a:fld id="{1FA6184B-1B25-AA47-BC7D-C5341C48FF62}"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2DE298F2-E997-A944-BB10-4B72B942373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7856A9DC-9E08-3947-828B-0D30B59D6010}"/>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EA300AE6-8F1C-E443-9118-5EC794221C4B}" type="slidenum">
              <a:rPr lang="en-US" altLang="en-US"/>
              <a:pPr>
                <a:defRPr/>
              </a:pPr>
              <a:t>‹#›</a:t>
            </a:fld>
            <a:endParaRPr lang="en-US" altLang="en-US"/>
          </a:p>
        </p:txBody>
      </p:sp>
    </p:spTree>
    <p:extLst>
      <p:ext uri="{BB962C8B-B14F-4D97-AF65-F5344CB8AC3E}">
        <p14:creationId xmlns:p14="http://schemas.microsoft.com/office/powerpoint/2010/main" val="3560919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E9C5ECB6-9E08-5843-92E0-A8456956884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1638EF1-80A9-7C4A-8624-07D5B2080739}"/>
              </a:ext>
            </a:extLst>
          </p:cNvPr>
          <p:cNvSpPr>
            <a:spLocks noGrp="1"/>
          </p:cNvSpPr>
          <p:nvPr>
            <p:ph type="dt" sz="half" idx="10"/>
          </p:nvPr>
        </p:nvSpPr>
        <p:spPr/>
        <p:txBody>
          <a:bodyPr/>
          <a:lstStyle>
            <a:lvl1pPr>
              <a:defRPr smtClean="0"/>
            </a:lvl1pPr>
          </a:lstStyle>
          <a:p>
            <a:pPr>
              <a:defRPr/>
            </a:pPr>
            <a:fld id="{AFD3998D-BED9-544D-A9EA-96B622819F93}"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97AF5DD1-37FE-BE41-9E35-D6A5D29BCAB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44D81D14-B819-8746-BA8D-1BAF23903931}"/>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4252933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0E8AD3-E61D-2446-A3F2-2FF01F602357}"/>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89F937E-507A-964A-A172-635583684C89}"/>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C04DC243-5A5E-E844-A524-7683387BBA30}"/>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167B334F-C261-F346-90CF-69FE885F62D6}"/>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82213036-1461-A646-8217-DA2DD3614366}"/>
              </a:ext>
            </a:extLst>
          </p:cNvPr>
          <p:cNvSpPr>
            <a:spLocks noGrp="1"/>
          </p:cNvSpPr>
          <p:nvPr>
            <p:ph type="dt" sz="half" idx="10"/>
          </p:nvPr>
        </p:nvSpPr>
        <p:spPr>
          <a:xfrm>
            <a:off x="6248400" y="6248400"/>
            <a:ext cx="2667000" cy="365125"/>
          </a:xfrm>
        </p:spPr>
        <p:txBody>
          <a:bodyPr/>
          <a:lstStyle>
            <a:lvl1pPr>
              <a:defRPr smtClean="0"/>
            </a:lvl1pPr>
          </a:lstStyle>
          <a:p>
            <a:pPr>
              <a:defRPr/>
            </a:pPr>
            <a:fld id="{B1E5711E-7F6D-5147-85D4-AB7F13783F51}"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2E343024-2060-A241-BFD9-8FFCE93BC0F8}"/>
              </a:ext>
            </a:extLst>
          </p:cNvPr>
          <p:cNvSpPr>
            <a:spLocks noGrp="1"/>
          </p:cNvSpPr>
          <p:nvPr>
            <p:ph type="sldNum" sz="quarter" idx="11"/>
          </p:nvPr>
        </p:nvSpPr>
        <p:spPr>
          <a:xfrm>
            <a:off x="0" y="4667250"/>
            <a:ext cx="1447800" cy="663575"/>
          </a:xfrm>
        </p:spPr>
        <p:txBody>
          <a:bodyPr/>
          <a:lstStyle>
            <a:lvl1pPr>
              <a:defRPr sz="2800" smtClean="0"/>
            </a:lvl1pPr>
          </a:lstStyle>
          <a:p>
            <a:pPr>
              <a:defRPr/>
            </a:pPr>
            <a:fld id="{8F7FBDF8-C1EE-CA4B-AD01-AC41824E8D37}"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FDE44DC9-57CE-104F-B5F1-6FF4E4F87914}"/>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2522380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CC13D4A9-DD4B-0F4E-A028-42F251DE01CF}"/>
              </a:ext>
            </a:extLst>
          </p:cNvPr>
          <p:cNvSpPr>
            <a:spLocks noGrp="1"/>
          </p:cNvSpPr>
          <p:nvPr>
            <p:ph type="dt" sz="half" idx="10"/>
          </p:nvPr>
        </p:nvSpPr>
        <p:spPr/>
        <p:txBody>
          <a:bodyPr/>
          <a:lstStyle>
            <a:lvl1pPr>
              <a:defRPr smtClean="0"/>
            </a:lvl1pPr>
          </a:lstStyle>
          <a:p>
            <a:pPr>
              <a:defRPr/>
            </a:pPr>
            <a:fld id="{D839ED8A-7333-D046-9DA8-D0305F542CA8}"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DB0822BB-F4F3-1B44-AB34-71E4597BB23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5F471B60-6464-D742-B5AC-C13D6D62CD69}"/>
              </a:ext>
            </a:extLst>
          </p:cNvPr>
          <p:cNvSpPr>
            <a:spLocks noGrp="1"/>
          </p:cNvSpPr>
          <p:nvPr>
            <p:ph type="sldNum" sz="quarter" idx="12"/>
          </p:nvPr>
        </p:nvSpPr>
        <p:spPr/>
        <p:txBody>
          <a:bodyPr/>
          <a:lstStyle>
            <a:lvl1pPr>
              <a:defRPr smtClean="0"/>
            </a:lvl1pPr>
          </a:lstStyle>
          <a:p>
            <a:pPr>
              <a:defRPr/>
            </a:pPr>
            <a:fld id="{17E8B078-8F9A-4C4C-BD0E-32795BEC4589}" type="slidenum">
              <a:rPr lang="en-US" altLang="en-US"/>
              <a:pPr>
                <a:defRPr/>
              </a:pPr>
              <a:t>‹#›</a:t>
            </a:fld>
            <a:endParaRPr lang="en-US" altLang="en-US"/>
          </a:p>
        </p:txBody>
      </p:sp>
    </p:spTree>
    <p:extLst>
      <p:ext uri="{BB962C8B-B14F-4D97-AF65-F5344CB8AC3E}">
        <p14:creationId xmlns:p14="http://schemas.microsoft.com/office/powerpoint/2010/main" val="374113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F0BB98-52D2-C741-B4F7-E4742AF04A1C}"/>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697A119B-70AC-1546-B5A4-210ACA6AB87C}"/>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654CFB9-325B-7E43-8160-ED94D3A72734}"/>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FAE1E8B-FB4C-7E48-95AC-D50FB0E8997A}"/>
              </a:ext>
            </a:extLst>
          </p:cNvPr>
          <p:cNvSpPr>
            <a:spLocks noGrp="1"/>
          </p:cNvSpPr>
          <p:nvPr>
            <p:ph type="dt" sz="half" idx="10"/>
          </p:nvPr>
        </p:nvSpPr>
        <p:spPr>
          <a:xfrm>
            <a:off x="6553200" y="6248400"/>
            <a:ext cx="2209800" cy="365125"/>
          </a:xfrm>
        </p:spPr>
        <p:txBody>
          <a:bodyPr/>
          <a:lstStyle>
            <a:lvl1pPr>
              <a:defRPr smtClean="0"/>
            </a:lvl1pPr>
          </a:lstStyle>
          <a:p>
            <a:pPr>
              <a:defRPr/>
            </a:pPr>
            <a:fld id="{0E13B4E8-3484-0E4D-B712-FD924B16705B}"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C819864E-F055-A541-82B5-D6AFA10D6D21}"/>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C1BFBA5-1821-CD45-9A51-0C24C1F7123C}"/>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3555C673-9F33-C54C-9D10-AB02697205E6}" type="slidenum">
              <a:rPr lang="en-US" altLang="en-US"/>
              <a:pPr>
                <a:defRPr/>
              </a:pPr>
              <a:t>‹#›</a:t>
            </a:fld>
            <a:endParaRPr lang="en-US" altLang="en-US"/>
          </a:p>
        </p:txBody>
      </p:sp>
    </p:spTree>
    <p:extLst>
      <p:ext uri="{BB962C8B-B14F-4D97-AF65-F5344CB8AC3E}">
        <p14:creationId xmlns:p14="http://schemas.microsoft.com/office/powerpoint/2010/main" val="4282961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53B9C7FE-44A5-6F41-A3E3-46E078F2072D}"/>
              </a:ext>
            </a:extLst>
          </p:cNvPr>
          <p:cNvSpPr>
            <a:spLocks noGrp="1"/>
          </p:cNvSpPr>
          <p:nvPr>
            <p:ph type="dt" sz="half" idx="10"/>
          </p:nvPr>
        </p:nvSpPr>
        <p:spPr/>
        <p:txBody>
          <a:bodyPr/>
          <a:lstStyle>
            <a:lvl1pPr>
              <a:defRPr/>
            </a:lvl1pPr>
          </a:lstStyle>
          <a:p>
            <a:pPr>
              <a:defRPr/>
            </a:pPr>
            <a:fld id="{E51CD0EA-25E2-0041-9E6C-18DC549FAAF5}"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D7893A3F-4AC6-A64B-86EE-907AA55DC626}"/>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885FA4B6-FD97-BF41-98B6-FFD98A3EEE6B}"/>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373745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2290" name="Title Placeholder 21">
            <a:extLst>
              <a:ext uri="{FF2B5EF4-FFF2-40B4-BE49-F238E27FC236}">
                <a16:creationId xmlns:a16="http://schemas.microsoft.com/office/drawing/2014/main" id="{A58933A7-8463-6F4A-BC1D-BFB46D4415C4}"/>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Text Placeholder 12">
            <a:extLst>
              <a:ext uri="{FF2B5EF4-FFF2-40B4-BE49-F238E27FC236}">
                <a16:creationId xmlns:a16="http://schemas.microsoft.com/office/drawing/2014/main" id="{448E0190-FBE3-EE40-A977-84F68B61F8DA}"/>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CEB8C5AD-ACF0-5C4A-8642-3EDED95E78DE}"/>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36CFDFFB-F396-A742-936B-9ADE9BB143BA}"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1D743A7A-F837-5E4B-8FE5-57DEBAAD97C0}"/>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BC95E31E-A5C5-4446-A5D4-C0E23076A5FB}"/>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55856816-74E2-C546-97F4-75317B889F38}"/>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6459C575-56DF-CA4E-A85B-A367E1722B35}"/>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117F51F8-7930-C84C-9D5A-0D5BA4D4DB95}"/>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09" r:id="rId5"/>
    <p:sldLayoutId id="2147483815" r:id="rId6"/>
    <p:sldLayoutId id="2147483816" r:id="rId7"/>
    <p:sldLayoutId id="2147483817" r:id="rId8"/>
    <p:sldLayoutId id="2147483818" r:id="rId9"/>
    <p:sldLayoutId id="2147483819" r:id="rId10"/>
    <p:sldLayoutId id="2147483820" r:id="rId11"/>
    <p:sldLayoutId id="2147483810"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0A3F77E-85E0-9E48-A029-288FABCA9435}"/>
              </a:ext>
            </a:extLst>
          </p:cNvPr>
          <p:cNvSpPr>
            <a:spLocks noGrp="1" noChangeArrowheads="1"/>
          </p:cNvSpPr>
          <p:nvPr>
            <p:ph type="ctrTitle"/>
          </p:nvPr>
        </p:nvSpPr>
        <p:spPr/>
        <p:txBody>
          <a:bodyPr rtlCol="0">
            <a:normAutofit/>
          </a:bodyPr>
          <a:lstStyle/>
          <a:p>
            <a:pPr fontAlgn="auto">
              <a:spcAft>
                <a:spcPts val="0"/>
              </a:spcAft>
              <a:defRPr/>
            </a:pPr>
            <a:r>
              <a:rPr lang="en-US" dirty="0">
                <a:ea typeface="+mj-ea"/>
                <a:cs typeface="+mj-cs"/>
              </a:rPr>
              <a:t>Price patterns, charts and technical analysis: Temporal Patterns</a:t>
            </a:r>
          </a:p>
        </p:txBody>
      </p:sp>
      <p:sp>
        <p:nvSpPr>
          <p:cNvPr id="3075" name="Rectangle 3">
            <a:extLst>
              <a:ext uri="{FF2B5EF4-FFF2-40B4-BE49-F238E27FC236}">
                <a16:creationId xmlns:a16="http://schemas.microsoft.com/office/drawing/2014/main" id="{76E976A7-4B03-7B43-8C82-9E68392DD570}"/>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CBCB941-1A88-B642-A924-8810E9767A54}"/>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Seasonal and Temporal Effects on Prices</a:t>
            </a:r>
          </a:p>
        </p:txBody>
      </p:sp>
      <p:sp>
        <p:nvSpPr>
          <p:cNvPr id="31747" name="Rectangle 3">
            <a:extLst>
              <a:ext uri="{FF2B5EF4-FFF2-40B4-BE49-F238E27FC236}">
                <a16:creationId xmlns:a16="http://schemas.microsoft.com/office/drawing/2014/main" id="{EDDEA614-9C7D-CF40-8B3B-CC7EE0620141}"/>
              </a:ext>
            </a:extLst>
          </p:cNvPr>
          <p:cNvSpPr>
            <a:spLocks noGrp="1" noChangeArrowheads="1"/>
          </p:cNvSpPr>
          <p:nvPr>
            <p:ph sz="quarter" idx="1"/>
          </p:nvPr>
        </p:nvSpPr>
        <p:spPr>
          <a:xfrm>
            <a:off x="612775" y="1600200"/>
            <a:ext cx="8153400" cy="4495800"/>
          </a:xfrm>
        </p:spPr>
        <p:txBody>
          <a:bodyPr rtlCol="0">
            <a:normAutofit fontScale="92500" lnSpcReduction="10000"/>
          </a:bodyPr>
          <a:lstStyle/>
          <a:p>
            <a:pPr fontAlgn="auto">
              <a:spcAft>
                <a:spcPts val="0"/>
              </a:spcAft>
              <a:buFont typeface="Arial"/>
              <a:buChar char="•"/>
              <a:defRPr/>
            </a:pPr>
            <a:r>
              <a:rPr lang="en-US" dirty="0">
                <a:ea typeface="+mn-ea"/>
                <a:cs typeface="+mn-cs"/>
              </a:rPr>
              <a:t>Empirical studies indicate a variety of seasonal and temporal irregularities in stock prices. Among them are:</a:t>
            </a:r>
          </a:p>
          <a:p>
            <a:pPr lvl="1" fontAlgn="auto">
              <a:spcAft>
                <a:spcPts val="0"/>
              </a:spcAft>
              <a:buFont typeface="Arial"/>
              <a:buChar char="–"/>
              <a:defRPr/>
            </a:pPr>
            <a:r>
              <a:rPr lang="en-US" u="sng" dirty="0">
                <a:ea typeface="+mn-ea"/>
              </a:rPr>
              <a:t>The January Effect</a:t>
            </a:r>
            <a:r>
              <a:rPr lang="en-US" dirty="0">
                <a:ea typeface="+mn-ea"/>
              </a:rPr>
              <a:t>: Stocks, on average, tend to do much better in January than in any other month of the year.</a:t>
            </a:r>
          </a:p>
          <a:p>
            <a:pPr lvl="1" fontAlgn="auto">
              <a:spcAft>
                <a:spcPts val="0"/>
              </a:spcAft>
              <a:buFont typeface="Arial"/>
              <a:buChar char="–"/>
              <a:defRPr/>
            </a:pPr>
            <a:r>
              <a:rPr lang="en-US" u="sng" dirty="0">
                <a:ea typeface="+mn-ea"/>
              </a:rPr>
              <a:t>The Weekend Effect</a:t>
            </a:r>
            <a:r>
              <a:rPr lang="en-US" dirty="0">
                <a:ea typeface="+mn-ea"/>
              </a:rPr>
              <a:t>: Stocks, on average, seem to do much worse on Mondays than on any other day of the week.</a:t>
            </a:r>
          </a:p>
          <a:p>
            <a:pPr lvl="1" fontAlgn="auto">
              <a:spcAft>
                <a:spcPts val="0"/>
              </a:spcAft>
              <a:buFont typeface="Arial"/>
              <a:buChar char="–"/>
              <a:defRPr/>
            </a:pPr>
            <a:r>
              <a:rPr lang="en-US" u="sng" dirty="0">
                <a:ea typeface="+mn-ea"/>
              </a:rPr>
              <a:t>The Mid-day Swoon</a:t>
            </a:r>
            <a:r>
              <a:rPr lang="en-US" dirty="0">
                <a:ea typeface="+mn-ea"/>
              </a:rPr>
              <a:t>: Stocks, on average, tend to do much worse in the middle of the trading day than at the beginning and end of the day.</a:t>
            </a:r>
          </a:p>
          <a:p>
            <a:pPr fontAlgn="auto">
              <a:spcAft>
                <a:spcPts val="0"/>
              </a:spcAft>
              <a:buFont typeface="Arial"/>
              <a:buChar char="•"/>
              <a:defRPr/>
            </a:pPr>
            <a:r>
              <a:rPr lang="en-US" dirty="0">
                <a:ea typeface="+mn-ea"/>
                <a:cs typeface="+mn-cs"/>
              </a:rPr>
              <a:t>While these empirical irregularities provide for interesting conversation, it is not clear that any of them can be exploited to earn excess returns.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74A7C-97DD-9849-BCD2-E141A63CF450}"/>
              </a:ext>
            </a:extLst>
          </p:cNvPr>
          <p:cNvSpPr>
            <a:spLocks noGrp="1"/>
          </p:cNvSpPr>
          <p:nvPr>
            <p:ph type="title"/>
          </p:nvPr>
        </p:nvSpPr>
        <p:spPr/>
        <p:txBody>
          <a:bodyPr/>
          <a:lstStyle/>
          <a:p>
            <a:r>
              <a:rPr lang="en-US" dirty="0"/>
              <a:t>A. The January Effect</a:t>
            </a:r>
          </a:p>
        </p:txBody>
      </p:sp>
      <p:sp>
        <p:nvSpPr>
          <p:cNvPr id="3" name="Content Placeholder 2">
            <a:extLst>
              <a:ext uri="{FF2B5EF4-FFF2-40B4-BE49-F238E27FC236}">
                <a16:creationId xmlns:a16="http://schemas.microsoft.com/office/drawing/2014/main" id="{0A201583-D274-A341-8805-94A7DE4A5C03}"/>
              </a:ext>
            </a:extLst>
          </p:cNvPr>
          <p:cNvSpPr>
            <a:spLocks noGrp="1"/>
          </p:cNvSpPr>
          <p:nvPr>
            <p:ph sz="quarter" idx="1"/>
          </p:nvPr>
        </p:nvSpPr>
        <p:spPr/>
        <p:txBody>
          <a:bodyPr/>
          <a:lstStyle/>
          <a:p>
            <a:r>
              <a:rPr lang="en-US" dirty="0"/>
              <a:t>Studies on returns on stocks indicate that returns in January are higher than returns in any other month of the year, by a wide magnitude.</a:t>
            </a:r>
          </a:p>
          <a:p>
            <a:r>
              <a:rPr lang="en-US" dirty="0"/>
              <a:t>Specifically, across all US stocks, the average monthly return in January has been 3.26%, between 1926 and 2018, whereas the average monthly return for February-December has been 0.95%.</a:t>
            </a:r>
          </a:p>
          <a:p>
            <a:r>
              <a:rPr lang="en-US" dirty="0"/>
              <a:t>More generally, there seems to be evidence (albeit weaker) that the stronger the returns in January, the better the returns will be for the year.</a:t>
            </a:r>
          </a:p>
        </p:txBody>
      </p:sp>
    </p:spTree>
    <p:extLst>
      <p:ext uri="{BB962C8B-B14F-4D97-AF65-F5344CB8AC3E}">
        <p14:creationId xmlns:p14="http://schemas.microsoft.com/office/powerpoint/2010/main" val="929095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C8B69A07-DF16-4D45-8858-210CFF6E4BCE}"/>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The January effect is strongest for small cap stocks</a:t>
            </a:r>
          </a:p>
        </p:txBody>
      </p:sp>
      <p:graphicFrame>
        <p:nvGraphicFramePr>
          <p:cNvPr id="5" name="Content Placeholder 4">
            <a:extLst>
              <a:ext uri="{FF2B5EF4-FFF2-40B4-BE49-F238E27FC236}">
                <a16:creationId xmlns:a16="http://schemas.microsoft.com/office/drawing/2014/main" id="{00000000-0008-0000-0300-00000200000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5BB2D627-8F17-B04D-8E1E-E1D53CC1EB86}"/>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And it is strong across international markets</a:t>
            </a:r>
          </a:p>
        </p:txBody>
      </p:sp>
      <p:pic>
        <p:nvPicPr>
          <p:cNvPr id="6146" name="Content Placeholder 2">
            <a:extLst>
              <a:ext uri="{FF2B5EF4-FFF2-40B4-BE49-F238E27FC236}">
                <a16:creationId xmlns:a16="http://schemas.microsoft.com/office/drawing/2014/main" id="{8B1B1CDC-C99F-DE42-A7D1-D982A023C861}"/>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AB2E-67A6-0E44-9364-F81AA93653D0}"/>
              </a:ext>
            </a:extLst>
          </p:cNvPr>
          <p:cNvSpPr>
            <a:spLocks noGrp="1"/>
          </p:cNvSpPr>
          <p:nvPr>
            <p:ph type="title"/>
          </p:nvPr>
        </p:nvSpPr>
        <p:spPr/>
        <p:txBody>
          <a:bodyPr/>
          <a:lstStyle/>
          <a:p>
            <a:r>
              <a:rPr lang="en-US" dirty="0"/>
              <a:t>Potential explanations</a:t>
            </a:r>
          </a:p>
        </p:txBody>
      </p:sp>
      <p:sp>
        <p:nvSpPr>
          <p:cNvPr id="3" name="Content Placeholder 2">
            <a:extLst>
              <a:ext uri="{FF2B5EF4-FFF2-40B4-BE49-F238E27FC236}">
                <a16:creationId xmlns:a16="http://schemas.microsoft.com/office/drawing/2014/main" id="{38A858CC-7E82-E946-BA96-E1793BE25D1A}"/>
              </a:ext>
            </a:extLst>
          </p:cNvPr>
          <p:cNvSpPr>
            <a:spLocks noGrp="1"/>
          </p:cNvSpPr>
          <p:nvPr>
            <p:ph sz="quarter" idx="1"/>
          </p:nvPr>
        </p:nvSpPr>
        <p:spPr/>
        <p:txBody>
          <a:bodyPr>
            <a:normAutofit fontScale="85000" lnSpcReduction="10000"/>
          </a:bodyPr>
          <a:lstStyle/>
          <a:p>
            <a:r>
              <a:rPr lang="en-US" dirty="0"/>
              <a:t>There are three possible explanations for the January effect:</a:t>
            </a:r>
          </a:p>
          <a:p>
            <a:pPr lvl="1"/>
            <a:r>
              <a:rPr lang="en-US" dirty="0"/>
              <a:t>Fund flows: It is possible that investors withdraw cash collectively from stocks in December and invest money back into stocks in January.</a:t>
            </a:r>
          </a:p>
          <a:p>
            <a:pPr lvl="1"/>
            <a:r>
              <a:rPr lang="en-US" dirty="0"/>
              <a:t>Window dressing by institutions: Institutions may sell losing stocks in December and buy them back in January.</a:t>
            </a:r>
          </a:p>
          <a:p>
            <a:pPr lvl="1"/>
            <a:r>
              <a:rPr lang="en-US" dirty="0"/>
              <a:t>Tax selling: Investors may sell in December for tax reasons and buy back in January.</a:t>
            </a:r>
          </a:p>
          <a:p>
            <a:r>
              <a:rPr lang="en-US" dirty="0"/>
              <a:t>The fact that the January effect is strongest for small cap stocks indicates that whatever the reason for it has to be stronger for smaller companies (which tend also to have less followed by analysts and therefore have more information coming from the companies). </a:t>
            </a:r>
          </a:p>
        </p:txBody>
      </p:sp>
    </p:spTree>
    <p:extLst>
      <p:ext uri="{BB962C8B-B14F-4D97-AF65-F5344CB8AC3E}">
        <p14:creationId xmlns:p14="http://schemas.microsoft.com/office/powerpoint/2010/main" val="1389190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9B7B85C5-DB75-7D42-AAF4-D0D25392DFF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 The Weekend Effect</a:t>
            </a:r>
          </a:p>
        </p:txBody>
      </p:sp>
      <p:pic>
        <p:nvPicPr>
          <p:cNvPr id="7170" name="Picture 4">
            <a:extLst>
              <a:ext uri="{FF2B5EF4-FFF2-40B4-BE49-F238E27FC236}">
                <a16:creationId xmlns:a16="http://schemas.microsoft.com/office/drawing/2014/main" id="{0796B8D3-DC73-7E4A-9C55-E133639DF4E6}"/>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914400" y="1692564"/>
            <a:ext cx="6934200" cy="4731346"/>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7D94B4F4-4A5B-EA45-AE78-22AAA82FBD44}"/>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The Weekend Effect in International Markets</a:t>
            </a:r>
          </a:p>
        </p:txBody>
      </p:sp>
      <p:pic>
        <p:nvPicPr>
          <p:cNvPr id="8194" name="Picture 5">
            <a:extLst>
              <a:ext uri="{FF2B5EF4-FFF2-40B4-BE49-F238E27FC236}">
                <a16:creationId xmlns:a16="http://schemas.microsoft.com/office/drawing/2014/main" id="{93E408F7-C0B7-F54F-AC46-A0D7D2DFA1D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752600" y="1676400"/>
            <a:ext cx="6308725" cy="4292714"/>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2223D9A0-5103-6644-A986-32051375FBF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Has it held up?</a:t>
            </a:r>
          </a:p>
        </p:txBody>
      </p:sp>
      <p:pic>
        <p:nvPicPr>
          <p:cNvPr id="9218" name="Content Placeholder 3">
            <a:extLst>
              <a:ext uri="{FF2B5EF4-FFF2-40B4-BE49-F238E27FC236}">
                <a16:creationId xmlns:a16="http://schemas.microsoft.com/office/drawing/2014/main" id="{B1CEB9B6-4093-EE48-B7B7-FCBD12142EB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A68293B8-A043-8742-B4FB-A8E25FCB37F1}"/>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Weekend Effect: Explanations</a:t>
            </a:r>
          </a:p>
        </p:txBody>
      </p:sp>
      <p:sp>
        <p:nvSpPr>
          <p:cNvPr id="10242" name="Rectangle 3">
            <a:extLst>
              <a:ext uri="{FF2B5EF4-FFF2-40B4-BE49-F238E27FC236}">
                <a16:creationId xmlns:a16="http://schemas.microsoft.com/office/drawing/2014/main" id="{99DEC841-8030-9F4C-9EEC-B110D0BE5B22}"/>
              </a:ext>
            </a:extLst>
          </p:cNvPr>
          <p:cNvSpPr>
            <a:spLocks noGrp="1"/>
          </p:cNvSpPr>
          <p:nvPr>
            <p:ph sz="quarter" idx="1"/>
          </p:nvPr>
        </p:nvSpPr>
        <p:spPr>
          <a:xfrm>
            <a:off x="612775" y="1600200"/>
            <a:ext cx="8153400" cy="4495800"/>
          </a:xfrm>
        </p:spPr>
        <p:txBody>
          <a:bodyPr/>
          <a:lstStyle/>
          <a:p>
            <a:pPr>
              <a:lnSpc>
                <a:spcPct val="80000"/>
              </a:lnSpc>
            </a:pPr>
            <a:r>
              <a:rPr lang="en-US" altLang="en-US" sz="2200" dirty="0">
                <a:ea typeface="ＭＳ Ｐゴシック" panose="020B0600070205080204" pitchFamily="34" charset="-128"/>
              </a:rPr>
              <a:t>The Monday effect is really a weekend effect since the bulk of the negative returns is manifested in the Friday close to Monday open returns. The returns from intraday returns on Monday are not the culprits in creating the negative returns.</a:t>
            </a:r>
          </a:p>
          <a:p>
            <a:pPr marL="835025" lvl="1" indent="-514350">
              <a:lnSpc>
                <a:spcPct val="80000"/>
              </a:lnSpc>
            </a:pPr>
            <a:r>
              <a:rPr lang="en-US" altLang="en-US" sz="1800" dirty="0">
                <a:ea typeface="ＭＳ Ｐゴシック" panose="020B0600070205080204" pitchFamily="34" charset="-128"/>
              </a:rPr>
              <a:t>Monday effect is worse for small stocks than for larger stocks.</a:t>
            </a:r>
          </a:p>
          <a:p>
            <a:pPr marL="835025" lvl="1" indent="-514350">
              <a:lnSpc>
                <a:spcPct val="80000"/>
              </a:lnSpc>
            </a:pPr>
            <a:r>
              <a:rPr lang="en-US" altLang="en-US" sz="1800" dirty="0">
                <a:ea typeface="ＭＳ Ｐゴシック" panose="020B0600070205080204" pitchFamily="34" charset="-128"/>
              </a:rPr>
              <a:t>Monday effect is no worse following three-day weekends than two-day weekends.  </a:t>
            </a:r>
          </a:p>
          <a:p>
            <a:pPr>
              <a:lnSpc>
                <a:spcPct val="80000"/>
              </a:lnSpc>
            </a:pPr>
            <a:r>
              <a:rPr lang="en-US" altLang="en-US" sz="2200" dirty="0">
                <a:ea typeface="ＭＳ Ｐゴシック" panose="020B0600070205080204" pitchFamily="34" charset="-128"/>
              </a:rPr>
              <a:t>There are some who have argued that the weekend effect is the result of bad news being revealed after the close of trading on Friday and during the weekend. </a:t>
            </a:r>
          </a:p>
          <a:p>
            <a:pPr>
              <a:lnSpc>
                <a:spcPct val="80000"/>
              </a:lnSpc>
            </a:pPr>
            <a:r>
              <a:rPr lang="en-US" altLang="en-US" sz="2200" dirty="0">
                <a:ea typeface="ＭＳ Ｐゴシック" panose="020B0600070205080204" pitchFamily="34" charset="-128"/>
              </a:rPr>
              <a:t>There is evidence that the weekend effect gets weaker for stocks where short selling and/or put options is available, allowing traders to trade ahead of the Monday open.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DF3745B1-6A4D-1745-A29E-A4E0C326B118}"/>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C. Intraday Price effects</a:t>
            </a:r>
          </a:p>
        </p:txBody>
      </p:sp>
      <p:sp>
        <p:nvSpPr>
          <p:cNvPr id="3" name="Content Placeholder 2">
            <a:extLst>
              <a:ext uri="{FF2B5EF4-FFF2-40B4-BE49-F238E27FC236}">
                <a16:creationId xmlns:a16="http://schemas.microsoft.com/office/drawing/2014/main" id="{31ACFF1B-25EA-144F-85B0-E723BDFF8A56}"/>
              </a:ext>
            </a:extLst>
          </p:cNvPr>
          <p:cNvSpPr>
            <a:spLocks noGrp="1"/>
          </p:cNvSpPr>
          <p:nvPr>
            <p:ph sz="quarter" idx="1"/>
          </p:nvPr>
        </p:nvSpPr>
        <p:spPr/>
        <p:txBody>
          <a:bodyPr/>
          <a:lstStyle/>
          <a:p>
            <a:r>
              <a:rPr lang="en-US" dirty="0"/>
              <a:t>As researchers get access to intraday prices, they are finding patterns in stock prices during the course of the day, with some claiming to find evidence of a mid-day market swoon and others finding evidence of price patterns at the start and end of trading days.</a:t>
            </a:r>
          </a:p>
          <a:p>
            <a:r>
              <a:rPr lang="en-US" dirty="0"/>
              <a:t>These patterns, even if they exist, are difficult to exploit for stand-alone profits but may allow investors to augment profits from other trading strategies.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869B-B251-EB42-A15B-F1461E8AF13B}"/>
              </a:ext>
            </a:extLst>
          </p:cNvPr>
          <p:cNvSpPr>
            <a:spLocks noGrp="1"/>
          </p:cNvSpPr>
          <p:nvPr>
            <p:ph type="title"/>
          </p:nvPr>
        </p:nvSpPr>
        <p:spPr/>
        <p:txBody>
          <a:bodyPr/>
          <a:lstStyle/>
          <a:p>
            <a:r>
              <a:rPr lang="en-US" dirty="0"/>
              <a:t>Temporal Evidence and Investing</a:t>
            </a:r>
          </a:p>
        </p:txBody>
      </p:sp>
      <p:sp>
        <p:nvSpPr>
          <p:cNvPr id="3" name="Content Placeholder 2">
            <a:extLst>
              <a:ext uri="{FF2B5EF4-FFF2-40B4-BE49-F238E27FC236}">
                <a16:creationId xmlns:a16="http://schemas.microsoft.com/office/drawing/2014/main" id="{305D8AC9-07C7-E84B-8F26-377C30C69D5C}"/>
              </a:ext>
            </a:extLst>
          </p:cNvPr>
          <p:cNvSpPr>
            <a:spLocks noGrp="1"/>
          </p:cNvSpPr>
          <p:nvPr>
            <p:ph sz="quarter" idx="1"/>
          </p:nvPr>
        </p:nvSpPr>
        <p:spPr/>
        <p:txBody>
          <a:bodyPr>
            <a:normAutofit fontScale="92500"/>
          </a:bodyPr>
          <a:lstStyle/>
          <a:p>
            <a:r>
              <a:rPr lang="en-US" u="sng" dirty="0"/>
              <a:t>There are time patterns in stock prices</a:t>
            </a:r>
            <a:r>
              <a:rPr lang="en-US" dirty="0"/>
              <a:t>: While much time and effort has been spent chronicling the presence of temporal effects on stock prices, the bottom line is that there is little evidence that investors have been able to exploit these effects to make money.</a:t>
            </a:r>
          </a:p>
          <a:p>
            <a:r>
              <a:rPr lang="en-US" u="sng" dirty="0"/>
              <a:t>But making money on these patterns seems to be difficult</a:t>
            </a:r>
            <a:r>
              <a:rPr lang="en-US" dirty="0"/>
              <a:t>: In fact, attempts to exploit the factors seems to reduce their potency, suggesting that temporal effects have less to do with market efficiency and more to do with market microstructure and information patterns.</a:t>
            </a:r>
          </a:p>
        </p:txBody>
      </p:sp>
    </p:spTree>
    <p:extLst>
      <p:ext uri="{BB962C8B-B14F-4D97-AF65-F5344CB8AC3E}">
        <p14:creationId xmlns:p14="http://schemas.microsoft.com/office/powerpoint/2010/main" val="12088519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299</TotalTime>
  <Words>709</Words>
  <Application>Microsoft Macintosh PowerPoint</Application>
  <PresentationFormat>On-screen Show (4:3)</PresentationFormat>
  <Paragraphs>36</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ＭＳ Ｐゴシック</vt:lpstr>
      <vt:lpstr>Arial</vt:lpstr>
      <vt:lpstr>Calibri</vt:lpstr>
      <vt:lpstr>Times</vt:lpstr>
      <vt:lpstr>Wingdings</vt:lpstr>
      <vt:lpstr>Wingdings 2</vt:lpstr>
      <vt:lpstr>Basic</vt:lpstr>
      <vt:lpstr>Price patterns, charts and technical analysis: Temporal Patterns</vt:lpstr>
      <vt:lpstr>Seasonal and Temporal Effects on Prices</vt:lpstr>
      <vt:lpstr>A. The January Effect</vt:lpstr>
      <vt:lpstr>The January effect is strongest for small cap stocks</vt:lpstr>
      <vt:lpstr>And it is strong across international markets</vt:lpstr>
      <vt:lpstr>Potential explanations</vt:lpstr>
      <vt:lpstr>B. The Weekend Effect</vt:lpstr>
      <vt:lpstr>The Weekend Effect in International Markets</vt:lpstr>
      <vt:lpstr>Has it held up?</vt:lpstr>
      <vt:lpstr>The Weekend Effect: Explanations</vt:lpstr>
      <vt:lpstr>C. Intraday Price effects</vt:lpstr>
      <vt:lpstr>Temporal Evidence and Investing</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Charting and Technical Analysis</dc:title>
  <dc:creator>Aswath Damodaran</dc:creator>
  <cp:lastModifiedBy>Kiran Damodaran</cp:lastModifiedBy>
  <cp:revision>48</cp:revision>
  <cp:lastPrinted>2012-06-27T21:05:30Z</cp:lastPrinted>
  <dcterms:created xsi:type="dcterms:W3CDTF">1998-07-20T17:23:10Z</dcterms:created>
  <dcterms:modified xsi:type="dcterms:W3CDTF">2019-08-19T14:28:14Z</dcterms:modified>
</cp:coreProperties>
</file>