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64" r:id="rId1"/>
  </p:sldMasterIdLst>
  <p:notesMasterIdLst>
    <p:notesMasterId r:id="rId17"/>
  </p:notesMasterIdLst>
  <p:sldIdLst>
    <p:sldId id="256" r:id="rId2"/>
    <p:sldId id="278" r:id="rId3"/>
    <p:sldId id="327" r:id="rId4"/>
    <p:sldId id="287" r:id="rId5"/>
    <p:sldId id="288" r:id="rId6"/>
    <p:sldId id="289" r:id="rId7"/>
    <p:sldId id="323" r:id="rId8"/>
    <p:sldId id="326" r:id="rId9"/>
    <p:sldId id="292" r:id="rId10"/>
    <p:sldId id="294" r:id="rId11"/>
    <p:sldId id="325" r:id="rId12"/>
    <p:sldId id="297" r:id="rId13"/>
    <p:sldId id="324" r:id="rId14"/>
    <p:sldId id="295" r:id="rId15"/>
    <p:sldId id="322" r:id="rId1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p:restoredTop sz="93195"/>
  </p:normalViewPr>
  <p:slideViewPr>
    <p:cSldViewPr>
      <p:cViewPr varScale="1">
        <p:scale>
          <a:sx n="109" d="100"/>
          <a:sy n="109" d="100"/>
        </p:scale>
        <p:origin x="141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EFBF92B0-07D5-4A4B-9545-7E210CF2ABCC}"/>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5475" name="Rectangle 3">
            <a:extLst>
              <a:ext uri="{FF2B5EF4-FFF2-40B4-BE49-F238E27FC236}">
                <a16:creationId xmlns:a16="http://schemas.microsoft.com/office/drawing/2014/main" id="{FF1B1A5E-600F-4F42-8E74-D339D49C6F0E}"/>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75281079-EC7B-DE42-90CA-BD25461401DE}"/>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7" name="Rectangle 5">
            <a:extLst>
              <a:ext uri="{FF2B5EF4-FFF2-40B4-BE49-F238E27FC236}">
                <a16:creationId xmlns:a16="http://schemas.microsoft.com/office/drawing/2014/main" id="{0E42D87C-7607-2549-895B-D220CE7BD9B0}"/>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5478" name="Rectangle 6">
            <a:extLst>
              <a:ext uri="{FF2B5EF4-FFF2-40B4-BE49-F238E27FC236}">
                <a16:creationId xmlns:a16="http://schemas.microsoft.com/office/drawing/2014/main" id="{A4C7AF16-9091-7346-AE0E-979B519EDFF3}"/>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5479" name="Rectangle 7">
            <a:extLst>
              <a:ext uri="{FF2B5EF4-FFF2-40B4-BE49-F238E27FC236}">
                <a16:creationId xmlns:a16="http://schemas.microsoft.com/office/drawing/2014/main" id="{99EA503E-1389-244A-956A-05022ABDD340}"/>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71179A6F-7A5A-A746-8598-ED21AF9E771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069D9D-98CB-8848-82EC-4E77645E0E51}"/>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D2EBC6BD-82C0-2F4F-864C-273F86A1AE8E}"/>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028CEC14-B9BE-584E-A0C8-11C8DBF7050B}"/>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E7014B1A-37FA-3841-ACF9-0E71E4C7A5FE}"/>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A2818F31-7D15-6D44-BBE2-3D46928282FB}" type="datetime1">
              <a:rPr lang="en-US" altLang="en-US"/>
              <a:pPr>
                <a:defRPr/>
              </a:pPr>
              <a:t>8/19/19</a:t>
            </a:fld>
            <a:endParaRPr lang="en-US" altLang="en-US"/>
          </a:p>
        </p:txBody>
      </p:sp>
      <p:sp>
        <p:nvSpPr>
          <p:cNvPr id="10" name="Footer Placeholder 16">
            <a:extLst>
              <a:ext uri="{FF2B5EF4-FFF2-40B4-BE49-F238E27FC236}">
                <a16:creationId xmlns:a16="http://schemas.microsoft.com/office/drawing/2014/main" id="{42CED2EB-17F3-A04A-BFC6-C2159508FEC2}"/>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C5F88125-0E98-F847-B1B8-F44125A0F99D}"/>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EE600C26-D39D-C64A-9244-5668FDDD09D1}" type="slidenum">
              <a:rPr lang="en-US" altLang="en-US"/>
              <a:pPr>
                <a:defRPr/>
              </a:pPr>
              <a:t>‹#›</a:t>
            </a:fld>
            <a:endParaRPr lang="en-US" altLang="en-US"/>
          </a:p>
        </p:txBody>
      </p:sp>
    </p:spTree>
    <p:extLst>
      <p:ext uri="{BB962C8B-B14F-4D97-AF65-F5344CB8AC3E}">
        <p14:creationId xmlns:p14="http://schemas.microsoft.com/office/powerpoint/2010/main" val="3484740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2B2EF32-9208-0742-B8D5-BCC2E5DEAB52}"/>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71CC5BAE-99C1-4E43-8E08-B071E4256EC2}"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E330F3F1-839E-E940-B1B5-E459BA7B9387}"/>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0C49B020-BB2F-C041-9B12-53C8BF3982AA}"/>
              </a:ext>
            </a:extLst>
          </p:cNvPr>
          <p:cNvSpPr>
            <a:spLocks noGrp="1"/>
          </p:cNvSpPr>
          <p:nvPr>
            <p:ph type="sldNum" sz="quarter" idx="11"/>
          </p:nvPr>
        </p:nvSpPr>
        <p:spPr/>
        <p:txBody>
          <a:bodyPr/>
          <a:lstStyle>
            <a:lvl1pPr>
              <a:defRPr smtClean="0"/>
            </a:lvl1pPr>
          </a:lstStyle>
          <a:p>
            <a:pPr>
              <a:defRPr/>
            </a:pPr>
            <a:fld id="{5E2C64ED-7EFA-8C40-B899-C19B211DAB37}" type="slidenum">
              <a:rPr lang="en-US" altLang="en-US"/>
              <a:pPr>
                <a:defRPr/>
              </a:pPr>
              <a:t>‹#›</a:t>
            </a:fld>
            <a:endParaRPr lang="en-US" altLang="en-US"/>
          </a:p>
        </p:txBody>
      </p:sp>
    </p:spTree>
    <p:extLst>
      <p:ext uri="{BB962C8B-B14F-4D97-AF65-F5344CB8AC3E}">
        <p14:creationId xmlns:p14="http://schemas.microsoft.com/office/powerpoint/2010/main" val="708687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2CA90D-7CC3-5F4A-914B-76B2916EB49F}"/>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BD45A23D-F03D-A242-8B91-FD7C20314260}"/>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E19D7705-8EF7-314E-A263-7A9B7F833462}"/>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E5991198-847D-3247-902E-48FAF68661C4}"/>
              </a:ext>
            </a:extLst>
          </p:cNvPr>
          <p:cNvSpPr>
            <a:spLocks noGrp="1"/>
          </p:cNvSpPr>
          <p:nvPr>
            <p:ph type="dt" sz="half" idx="10"/>
          </p:nvPr>
        </p:nvSpPr>
        <p:spPr/>
        <p:txBody>
          <a:bodyPr/>
          <a:lstStyle>
            <a:lvl1pPr>
              <a:defRPr smtClean="0"/>
            </a:lvl1pPr>
          </a:lstStyle>
          <a:p>
            <a:pPr>
              <a:defRPr/>
            </a:pPr>
            <a:fld id="{25271C28-CD9E-7F42-809A-52C33ACF74CA}" type="datetime1">
              <a:rPr lang="en-US" altLang="en-US"/>
              <a:pPr>
                <a:defRPr/>
              </a:pPr>
              <a:t>8/19/19</a:t>
            </a:fld>
            <a:endParaRPr lang="en-US" altLang="en-US"/>
          </a:p>
        </p:txBody>
      </p:sp>
      <p:sp>
        <p:nvSpPr>
          <p:cNvPr id="8" name="Slide Number Placeholder 12">
            <a:extLst>
              <a:ext uri="{FF2B5EF4-FFF2-40B4-BE49-F238E27FC236}">
                <a16:creationId xmlns:a16="http://schemas.microsoft.com/office/drawing/2014/main" id="{D458ED47-0A69-004F-9F4D-42DBBC830645}"/>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8D73224E-8F2D-4043-A8D7-9F2E0490C9DF}"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98460EC2-57E9-0845-B235-E484804CCBDF}"/>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4195359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EF05294D-0A40-9848-8073-71BC0BED4C04}"/>
              </a:ext>
            </a:extLst>
          </p:cNvPr>
          <p:cNvSpPr>
            <a:spLocks noGrp="1"/>
          </p:cNvSpPr>
          <p:nvPr>
            <p:ph type="dt" sz="half" idx="10"/>
          </p:nvPr>
        </p:nvSpPr>
        <p:spPr/>
        <p:txBody>
          <a:bodyPr/>
          <a:lstStyle>
            <a:lvl1pPr>
              <a:defRPr smtClean="0"/>
            </a:lvl1pPr>
          </a:lstStyle>
          <a:p>
            <a:pPr>
              <a:defRPr/>
            </a:pPr>
            <a:fld id="{EE666CFA-7F4D-F345-9BAA-44E17C046BDE}" type="datetime1">
              <a:rPr lang="en-US" altLang="en-US"/>
              <a:pPr>
                <a:defRPr/>
              </a:pPr>
              <a:t>8/19/19</a:t>
            </a:fld>
            <a:endParaRPr lang="en-US" altLang="en-US"/>
          </a:p>
        </p:txBody>
      </p:sp>
      <p:sp>
        <p:nvSpPr>
          <p:cNvPr id="6" name="Slide Number Placeholder 9">
            <a:extLst>
              <a:ext uri="{FF2B5EF4-FFF2-40B4-BE49-F238E27FC236}">
                <a16:creationId xmlns:a16="http://schemas.microsoft.com/office/drawing/2014/main" id="{6D67DA83-B546-6B4C-9B24-395ED752192F}"/>
              </a:ext>
            </a:extLst>
          </p:cNvPr>
          <p:cNvSpPr>
            <a:spLocks noGrp="1"/>
          </p:cNvSpPr>
          <p:nvPr>
            <p:ph type="sldNum" sz="quarter" idx="11"/>
          </p:nvPr>
        </p:nvSpPr>
        <p:spPr/>
        <p:txBody>
          <a:bodyPr/>
          <a:lstStyle>
            <a:lvl1pPr>
              <a:defRPr smtClean="0"/>
            </a:lvl1pPr>
          </a:lstStyle>
          <a:p>
            <a:pPr>
              <a:defRPr/>
            </a:pPr>
            <a:fld id="{BBD8FF04-2D56-C248-B527-190E0812D300}"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14D64050-4916-D946-9A57-9E42CE058658}"/>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2905929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6B59C2AD-9CE2-8648-8780-DCFD9CCFF24C}"/>
              </a:ext>
            </a:extLst>
          </p:cNvPr>
          <p:cNvSpPr>
            <a:spLocks noGrp="1"/>
          </p:cNvSpPr>
          <p:nvPr>
            <p:ph type="dt" sz="half" idx="10"/>
          </p:nvPr>
        </p:nvSpPr>
        <p:spPr/>
        <p:txBody>
          <a:bodyPr/>
          <a:lstStyle>
            <a:lvl1pPr>
              <a:defRPr/>
            </a:lvl1pPr>
          </a:lstStyle>
          <a:p>
            <a:pPr>
              <a:defRPr/>
            </a:pPr>
            <a:fld id="{F96166E3-783E-6C44-A97D-2490DDF98C53}"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BA6B8094-62AB-1742-9237-EC4B65321988}"/>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DD515DE9-DFDA-7941-B790-39395D7D89A2}"/>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268997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6032C2CC-EC85-3242-996F-0CE5349F466E}"/>
              </a:ext>
            </a:extLst>
          </p:cNvPr>
          <p:cNvSpPr>
            <a:spLocks noGrp="1"/>
          </p:cNvSpPr>
          <p:nvPr>
            <p:ph type="dt" sz="half" idx="10"/>
          </p:nvPr>
        </p:nvSpPr>
        <p:spPr/>
        <p:txBody>
          <a:bodyPr/>
          <a:lstStyle>
            <a:lvl1pPr>
              <a:defRPr smtClean="0"/>
            </a:lvl1pPr>
          </a:lstStyle>
          <a:p>
            <a:pPr>
              <a:defRPr/>
            </a:pPr>
            <a:fld id="{78C4DFC5-50F2-A548-BBD9-AADD679C6E79}" type="datetime1">
              <a:rPr lang="en-US" altLang="en-US"/>
              <a:pPr>
                <a:defRPr/>
              </a:pPr>
              <a:t>8/19/19</a:t>
            </a:fld>
            <a:endParaRPr lang="en-US" altLang="en-US"/>
          </a:p>
        </p:txBody>
      </p:sp>
      <p:sp>
        <p:nvSpPr>
          <p:cNvPr id="4" name="Footer Placeholder 2">
            <a:extLst>
              <a:ext uri="{FF2B5EF4-FFF2-40B4-BE49-F238E27FC236}">
                <a16:creationId xmlns:a16="http://schemas.microsoft.com/office/drawing/2014/main" id="{B2BED5DA-DF73-E643-89BF-43FF4218F39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D082EC49-7AE2-A540-B8F7-FECFA0FB67C2}"/>
              </a:ext>
            </a:extLst>
          </p:cNvPr>
          <p:cNvSpPr>
            <a:spLocks noGrp="1"/>
          </p:cNvSpPr>
          <p:nvPr>
            <p:ph type="sldNum" sz="quarter" idx="12"/>
          </p:nvPr>
        </p:nvSpPr>
        <p:spPr/>
        <p:txBody>
          <a:bodyPr/>
          <a:lstStyle>
            <a:lvl1pPr>
              <a:defRPr smtClean="0"/>
            </a:lvl1pPr>
          </a:lstStyle>
          <a:p>
            <a:pPr>
              <a:defRPr/>
            </a:pPr>
            <a:fld id="{45387C1B-70EA-AD4E-AF15-A794A0EC475D}" type="slidenum">
              <a:rPr lang="en-US" altLang="en-US"/>
              <a:pPr>
                <a:defRPr/>
              </a:pPr>
              <a:t>‹#›</a:t>
            </a:fld>
            <a:endParaRPr lang="en-US" altLang="en-US"/>
          </a:p>
        </p:txBody>
      </p:sp>
    </p:spTree>
    <p:extLst>
      <p:ext uri="{BB962C8B-B14F-4D97-AF65-F5344CB8AC3E}">
        <p14:creationId xmlns:p14="http://schemas.microsoft.com/office/powerpoint/2010/main" val="1317301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11FE92-8837-FD4A-A79F-950E69D50D67}"/>
              </a:ext>
            </a:extLst>
          </p:cNvPr>
          <p:cNvSpPr>
            <a:spLocks noGrp="1"/>
          </p:cNvSpPr>
          <p:nvPr>
            <p:ph type="dt" sz="half" idx="10"/>
          </p:nvPr>
        </p:nvSpPr>
        <p:spPr/>
        <p:txBody>
          <a:bodyPr/>
          <a:lstStyle>
            <a:lvl1pPr>
              <a:defRPr smtClean="0"/>
            </a:lvl1pPr>
          </a:lstStyle>
          <a:p>
            <a:pPr>
              <a:defRPr/>
            </a:pPr>
            <a:fld id="{A734B731-7533-CB43-B235-2338523EE65F}"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1988F6DC-90D2-5247-8332-6F966E3167C1}"/>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2C9C3E1A-D2F3-C94E-9E59-35E1D1D15F4D}"/>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F270A305-1816-5348-A08D-31135099C7BC}" type="slidenum">
              <a:rPr lang="en-US" altLang="en-US"/>
              <a:pPr>
                <a:defRPr/>
              </a:pPr>
              <a:t>‹#›</a:t>
            </a:fld>
            <a:endParaRPr lang="en-US" altLang="en-US"/>
          </a:p>
        </p:txBody>
      </p:sp>
    </p:spTree>
    <p:extLst>
      <p:ext uri="{BB962C8B-B14F-4D97-AF65-F5344CB8AC3E}">
        <p14:creationId xmlns:p14="http://schemas.microsoft.com/office/powerpoint/2010/main" val="2613725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845B5D57-30AF-E546-B3BF-9C76E845D64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E0D5188-E172-394E-99F8-E6F86983A370}"/>
              </a:ext>
            </a:extLst>
          </p:cNvPr>
          <p:cNvSpPr>
            <a:spLocks noGrp="1"/>
          </p:cNvSpPr>
          <p:nvPr>
            <p:ph type="dt" sz="half" idx="10"/>
          </p:nvPr>
        </p:nvSpPr>
        <p:spPr/>
        <p:txBody>
          <a:bodyPr/>
          <a:lstStyle>
            <a:lvl1pPr>
              <a:defRPr smtClean="0"/>
            </a:lvl1pPr>
          </a:lstStyle>
          <a:p>
            <a:pPr>
              <a:defRPr/>
            </a:pPr>
            <a:fld id="{CC0F328A-C375-1842-81CF-2F4BF7DD759C}" type="datetime1">
              <a:rPr lang="en-US" altLang="en-US"/>
              <a:pPr>
                <a:defRPr/>
              </a:pPr>
              <a:t>8/19/19</a:t>
            </a:fld>
            <a:endParaRPr lang="en-US" altLang="en-US"/>
          </a:p>
        </p:txBody>
      </p:sp>
      <p:sp>
        <p:nvSpPr>
          <p:cNvPr id="6" name="Footer Placeholder 5">
            <a:extLst>
              <a:ext uri="{FF2B5EF4-FFF2-40B4-BE49-F238E27FC236}">
                <a16:creationId xmlns:a16="http://schemas.microsoft.com/office/drawing/2014/main" id="{912B99ED-2F9D-4D48-8962-1227FC86C92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D31C0740-6AD5-7F4B-9BE2-B1C9DCFD7752}"/>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409121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E81F947-A71D-EC41-B147-058F6E0E4D05}"/>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9ED0E65E-3C5F-8C42-A798-752A58776EE0}"/>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7F017446-CC20-9F4B-898E-81119D20AA3E}"/>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8BF25372-5383-CA46-B212-C1D2F306AF70}"/>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6F275ADB-813E-4348-8DFA-236E1CF9D8AD}"/>
              </a:ext>
            </a:extLst>
          </p:cNvPr>
          <p:cNvSpPr>
            <a:spLocks noGrp="1"/>
          </p:cNvSpPr>
          <p:nvPr>
            <p:ph type="dt" sz="half" idx="10"/>
          </p:nvPr>
        </p:nvSpPr>
        <p:spPr>
          <a:xfrm>
            <a:off x="6248400" y="6248400"/>
            <a:ext cx="2667000" cy="365125"/>
          </a:xfrm>
        </p:spPr>
        <p:txBody>
          <a:bodyPr/>
          <a:lstStyle>
            <a:lvl1pPr>
              <a:defRPr smtClean="0"/>
            </a:lvl1pPr>
          </a:lstStyle>
          <a:p>
            <a:pPr>
              <a:defRPr/>
            </a:pPr>
            <a:fld id="{0C23013F-238A-C743-AEBC-49D0C8C6A1FF}" type="datetime1">
              <a:rPr lang="en-US" altLang="en-US"/>
              <a:pPr>
                <a:defRPr/>
              </a:pPr>
              <a:t>8/19/19</a:t>
            </a:fld>
            <a:endParaRPr lang="en-US" altLang="en-US"/>
          </a:p>
        </p:txBody>
      </p:sp>
      <p:sp>
        <p:nvSpPr>
          <p:cNvPr id="10" name="Slide Number Placeholder 12">
            <a:extLst>
              <a:ext uri="{FF2B5EF4-FFF2-40B4-BE49-F238E27FC236}">
                <a16:creationId xmlns:a16="http://schemas.microsoft.com/office/drawing/2014/main" id="{09D14BCF-7C05-7745-9D2F-947349BDB246}"/>
              </a:ext>
            </a:extLst>
          </p:cNvPr>
          <p:cNvSpPr>
            <a:spLocks noGrp="1"/>
          </p:cNvSpPr>
          <p:nvPr>
            <p:ph type="sldNum" sz="quarter" idx="11"/>
          </p:nvPr>
        </p:nvSpPr>
        <p:spPr>
          <a:xfrm>
            <a:off x="0" y="4667250"/>
            <a:ext cx="1447800" cy="663575"/>
          </a:xfrm>
        </p:spPr>
        <p:txBody>
          <a:bodyPr/>
          <a:lstStyle>
            <a:lvl1pPr>
              <a:defRPr sz="2800" smtClean="0"/>
            </a:lvl1pPr>
          </a:lstStyle>
          <a:p>
            <a:pPr>
              <a:defRPr/>
            </a:pPr>
            <a:fld id="{722A3636-E114-D346-AF37-B60F3847D773}"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092DCBD1-A3C4-954E-97AB-6B17CA8F2DBF}"/>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259963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A6428AB1-F785-B041-A6A3-25AFE5B83C8C}"/>
              </a:ext>
            </a:extLst>
          </p:cNvPr>
          <p:cNvSpPr>
            <a:spLocks noGrp="1"/>
          </p:cNvSpPr>
          <p:nvPr>
            <p:ph type="dt" sz="half" idx="10"/>
          </p:nvPr>
        </p:nvSpPr>
        <p:spPr/>
        <p:txBody>
          <a:bodyPr/>
          <a:lstStyle>
            <a:lvl1pPr>
              <a:defRPr smtClean="0"/>
            </a:lvl1pPr>
          </a:lstStyle>
          <a:p>
            <a:pPr>
              <a:defRPr/>
            </a:pPr>
            <a:fld id="{148F1326-63A6-1B41-8A5C-8E8F84022E82}" type="datetime1">
              <a:rPr lang="en-US" altLang="en-US"/>
              <a:pPr>
                <a:defRPr/>
              </a:pPr>
              <a:t>8/19/19</a:t>
            </a:fld>
            <a:endParaRPr lang="en-US" altLang="en-US"/>
          </a:p>
        </p:txBody>
      </p:sp>
      <p:sp>
        <p:nvSpPr>
          <p:cNvPr id="5" name="Footer Placeholder 2">
            <a:extLst>
              <a:ext uri="{FF2B5EF4-FFF2-40B4-BE49-F238E27FC236}">
                <a16:creationId xmlns:a16="http://schemas.microsoft.com/office/drawing/2014/main" id="{1502C6D5-BCCD-E343-AD44-20778D20AF6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4F508B70-E0C9-A146-BCBE-19310EC7BDDA}"/>
              </a:ext>
            </a:extLst>
          </p:cNvPr>
          <p:cNvSpPr>
            <a:spLocks noGrp="1"/>
          </p:cNvSpPr>
          <p:nvPr>
            <p:ph type="sldNum" sz="quarter" idx="12"/>
          </p:nvPr>
        </p:nvSpPr>
        <p:spPr/>
        <p:txBody>
          <a:bodyPr/>
          <a:lstStyle>
            <a:lvl1pPr>
              <a:defRPr smtClean="0"/>
            </a:lvl1pPr>
          </a:lstStyle>
          <a:p>
            <a:pPr>
              <a:defRPr/>
            </a:pPr>
            <a:fld id="{3E0B9B39-5606-D34F-A95F-1B0FF2F31628}" type="slidenum">
              <a:rPr lang="en-US" altLang="en-US"/>
              <a:pPr>
                <a:defRPr/>
              </a:pPr>
              <a:t>‹#›</a:t>
            </a:fld>
            <a:endParaRPr lang="en-US" altLang="en-US"/>
          </a:p>
        </p:txBody>
      </p:sp>
    </p:spTree>
    <p:extLst>
      <p:ext uri="{BB962C8B-B14F-4D97-AF65-F5344CB8AC3E}">
        <p14:creationId xmlns:p14="http://schemas.microsoft.com/office/powerpoint/2010/main" val="1685124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CEACFFD-DB9C-C44B-920D-1623B9A13FAC}"/>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1C750D0F-EF04-8F49-B9B1-A2315D4342D3}"/>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E80BB1A3-F686-4D4D-A077-F27C9B2B7E2C}"/>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5BAF04C0-C9F5-E04D-8B04-F2CD60D4ADAB}"/>
              </a:ext>
            </a:extLst>
          </p:cNvPr>
          <p:cNvSpPr>
            <a:spLocks noGrp="1"/>
          </p:cNvSpPr>
          <p:nvPr>
            <p:ph type="dt" sz="half" idx="10"/>
          </p:nvPr>
        </p:nvSpPr>
        <p:spPr>
          <a:xfrm>
            <a:off x="6553200" y="6248400"/>
            <a:ext cx="2209800" cy="365125"/>
          </a:xfrm>
        </p:spPr>
        <p:txBody>
          <a:bodyPr/>
          <a:lstStyle>
            <a:lvl1pPr>
              <a:defRPr smtClean="0"/>
            </a:lvl1pPr>
          </a:lstStyle>
          <a:p>
            <a:pPr>
              <a:defRPr/>
            </a:pPr>
            <a:fld id="{61B849BD-F741-4047-8C0C-B83EB6A47C9F}" type="datetime1">
              <a:rPr lang="en-US" altLang="en-US"/>
              <a:pPr>
                <a:defRPr/>
              </a:pPr>
              <a:t>8/19/19</a:t>
            </a:fld>
            <a:endParaRPr lang="en-US" altLang="en-US"/>
          </a:p>
        </p:txBody>
      </p:sp>
      <p:sp>
        <p:nvSpPr>
          <p:cNvPr id="8" name="Footer Placeholder 4">
            <a:extLst>
              <a:ext uri="{FF2B5EF4-FFF2-40B4-BE49-F238E27FC236}">
                <a16:creationId xmlns:a16="http://schemas.microsoft.com/office/drawing/2014/main" id="{D996D0D4-DD9E-5740-BFEA-F3D7B829947F}"/>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49D719E-441F-4F42-AC23-C536246B1FBB}"/>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DFE3692C-50C4-604F-9EFE-3AFD41D41D5F}" type="slidenum">
              <a:rPr lang="en-US" altLang="en-US"/>
              <a:pPr>
                <a:defRPr/>
              </a:pPr>
              <a:t>‹#›</a:t>
            </a:fld>
            <a:endParaRPr lang="en-US" altLang="en-US"/>
          </a:p>
        </p:txBody>
      </p:sp>
    </p:spTree>
    <p:extLst>
      <p:ext uri="{BB962C8B-B14F-4D97-AF65-F5344CB8AC3E}">
        <p14:creationId xmlns:p14="http://schemas.microsoft.com/office/powerpoint/2010/main" val="2652128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95504312-85DD-954A-BB7C-A2A1B2FCC151}"/>
              </a:ext>
            </a:extLst>
          </p:cNvPr>
          <p:cNvSpPr>
            <a:spLocks noGrp="1"/>
          </p:cNvSpPr>
          <p:nvPr>
            <p:ph type="dt" sz="half" idx="10"/>
          </p:nvPr>
        </p:nvSpPr>
        <p:spPr/>
        <p:txBody>
          <a:bodyPr/>
          <a:lstStyle>
            <a:lvl1pPr>
              <a:defRPr/>
            </a:lvl1pPr>
          </a:lstStyle>
          <a:p>
            <a:pPr>
              <a:defRPr/>
            </a:pPr>
            <a:fld id="{4B127E1A-0D70-5F4C-9164-2A15133ABF78}" type="datetime1">
              <a:rPr lang="en-US" altLang="en-US"/>
              <a:pPr>
                <a:defRPr/>
              </a:pPr>
              <a:t>8/19/19</a:t>
            </a:fld>
            <a:endParaRPr lang="en-US" altLang="en-US"/>
          </a:p>
        </p:txBody>
      </p:sp>
      <p:sp>
        <p:nvSpPr>
          <p:cNvPr id="7" name="Footer Placeholder 2">
            <a:extLst>
              <a:ext uri="{FF2B5EF4-FFF2-40B4-BE49-F238E27FC236}">
                <a16:creationId xmlns:a16="http://schemas.microsoft.com/office/drawing/2014/main" id="{78C946C3-7805-7049-8425-498A5BEFBD72}"/>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FE6544F5-DDCA-7F41-B2F7-4D6DF515BA50}"/>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709083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5362" name="Title Placeholder 21">
            <a:extLst>
              <a:ext uri="{FF2B5EF4-FFF2-40B4-BE49-F238E27FC236}">
                <a16:creationId xmlns:a16="http://schemas.microsoft.com/office/drawing/2014/main" id="{DE5D171F-FD31-D74D-BF56-06BA339A727C}"/>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5363" name="Text Placeholder 12">
            <a:extLst>
              <a:ext uri="{FF2B5EF4-FFF2-40B4-BE49-F238E27FC236}">
                <a16:creationId xmlns:a16="http://schemas.microsoft.com/office/drawing/2014/main" id="{CD1A653F-5F97-FB4E-A980-56BC5DB7D5FF}"/>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3DE80897-E2D3-2E48-9CE3-A7F9C7A179D1}"/>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979DBD33-2DAE-C148-8C81-541E19D12869}" type="datetime1">
              <a:rPr lang="en-US" altLang="en-US"/>
              <a:pPr>
                <a:defRPr/>
              </a:pPr>
              <a:t>8/19/19</a:t>
            </a:fld>
            <a:endParaRPr lang="en-US" altLang="en-US"/>
          </a:p>
        </p:txBody>
      </p:sp>
      <p:sp>
        <p:nvSpPr>
          <p:cNvPr id="3" name="Footer Placeholder 2">
            <a:extLst>
              <a:ext uri="{FF2B5EF4-FFF2-40B4-BE49-F238E27FC236}">
                <a16:creationId xmlns:a16="http://schemas.microsoft.com/office/drawing/2014/main" id="{FF3BAF7D-5D62-2F47-975A-24DFE3169531}"/>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D16F9C88-DB71-E946-B954-DCCCB0E70E4C}"/>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6215CDC8-D0CE-B04A-9588-A4D603EA388B}"/>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DBF0867E-3E18-814F-868C-88EBDC84DC11}"/>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A6849027-406F-5F4C-A6ED-4930026A8AF2}"/>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87" r:id="rId5"/>
    <p:sldLayoutId id="2147483793" r:id="rId6"/>
    <p:sldLayoutId id="2147483794" r:id="rId7"/>
    <p:sldLayoutId id="2147483795" r:id="rId8"/>
    <p:sldLayoutId id="2147483796" r:id="rId9"/>
    <p:sldLayoutId id="2147483797" r:id="rId10"/>
    <p:sldLayoutId id="2147483798" r:id="rId11"/>
    <p:sldLayoutId id="2147483788"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9E42B1D-0F02-4E46-8C52-358837CB2E8D}"/>
              </a:ext>
            </a:extLst>
          </p:cNvPr>
          <p:cNvSpPr>
            <a:spLocks noGrp="1" noChangeArrowheads="1"/>
          </p:cNvSpPr>
          <p:nvPr>
            <p:ph type="ctrTitle"/>
          </p:nvPr>
        </p:nvSpPr>
        <p:spPr/>
        <p:txBody>
          <a:bodyPr rtlCol="0">
            <a:normAutofit/>
          </a:bodyPr>
          <a:lstStyle/>
          <a:p>
            <a:pPr fontAlgn="auto">
              <a:spcAft>
                <a:spcPts val="0"/>
              </a:spcAft>
              <a:defRPr/>
            </a:pPr>
            <a:r>
              <a:rPr lang="en-US" dirty="0">
                <a:ea typeface="+mj-ea"/>
                <a:cs typeface="+mj-cs"/>
              </a:rPr>
              <a:t>Price patterns, charts and technical analysis: Technical Analysis</a:t>
            </a:r>
          </a:p>
        </p:txBody>
      </p:sp>
      <p:sp>
        <p:nvSpPr>
          <p:cNvPr id="3075" name="Rectangle 3">
            <a:extLst>
              <a:ext uri="{FF2B5EF4-FFF2-40B4-BE49-F238E27FC236}">
                <a16:creationId xmlns:a16="http://schemas.microsoft.com/office/drawing/2014/main" id="{74E3FE2C-E08F-6D49-BBDF-67948AF490AA}"/>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endParaRPr lang="en-US" dirty="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09B76DD7-34DF-194A-B5F3-B4EB0059B8C1}"/>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Foundations of Technical Analysis: What are the assumptions?</a:t>
            </a:r>
          </a:p>
        </p:txBody>
      </p:sp>
      <p:sp>
        <p:nvSpPr>
          <p:cNvPr id="3074" name="Rectangle 3">
            <a:extLst>
              <a:ext uri="{FF2B5EF4-FFF2-40B4-BE49-F238E27FC236}">
                <a16:creationId xmlns:a16="http://schemas.microsoft.com/office/drawing/2014/main" id="{6DDDF4CB-7D35-E74A-8AC0-07DAC389C099}"/>
              </a:ext>
            </a:extLst>
          </p:cNvPr>
          <p:cNvSpPr>
            <a:spLocks noGrp="1"/>
          </p:cNvSpPr>
          <p:nvPr>
            <p:ph sz="quarter" idx="1"/>
          </p:nvPr>
        </p:nvSpPr>
        <p:spPr>
          <a:xfrm>
            <a:off x="612775" y="1600200"/>
            <a:ext cx="8153400" cy="4495800"/>
          </a:xfrm>
        </p:spPr>
        <p:txBody>
          <a:bodyPr/>
          <a:lstStyle/>
          <a:p>
            <a:pPr marL="514350" indent="-514350">
              <a:lnSpc>
                <a:spcPct val="80000"/>
              </a:lnSpc>
              <a:buFont typeface="Calibri" panose="020F0502020204030204" pitchFamily="34" charset="0"/>
              <a:buAutoNum type="arabicPeriod"/>
            </a:pPr>
            <a:r>
              <a:rPr lang="en-US" altLang="en-US" sz="2400" dirty="0">
                <a:ea typeface="ＭＳ Ｐゴシック" panose="020B0600070205080204" pitchFamily="34" charset="-128"/>
              </a:rPr>
              <a:t>Price is determined solely by the interaction of </a:t>
            </a:r>
            <a:r>
              <a:rPr lang="en-US" altLang="en-US" sz="2400" i="1" dirty="0">
                <a:ea typeface="ＭＳ Ｐゴシック" panose="020B0600070205080204" pitchFamily="34" charset="-128"/>
              </a:rPr>
              <a:t>supply &amp; demand.</a:t>
            </a:r>
          </a:p>
          <a:p>
            <a:pPr marL="514350" indent="-514350">
              <a:lnSpc>
                <a:spcPct val="80000"/>
              </a:lnSpc>
              <a:buFont typeface="Calibri" panose="020F0502020204030204" pitchFamily="34" charset="0"/>
              <a:buAutoNum type="arabicPeriod"/>
            </a:pPr>
            <a:r>
              <a:rPr lang="en-US" altLang="en-US" sz="2400" dirty="0">
                <a:ea typeface="ＭＳ Ｐゴシック" panose="020B0600070205080204" pitchFamily="34" charset="-128"/>
              </a:rPr>
              <a:t>Supply and demand are governed by </a:t>
            </a:r>
            <a:r>
              <a:rPr lang="en-US" altLang="en-US" sz="2400" i="1" dirty="0">
                <a:ea typeface="ＭＳ Ｐゴシック" panose="020B0600070205080204" pitchFamily="34" charset="-128"/>
              </a:rPr>
              <a:t>numerous factors, both rational and irrational</a:t>
            </a:r>
            <a:r>
              <a:rPr lang="en-US" altLang="en-US" sz="2400" dirty="0">
                <a:ea typeface="ＭＳ Ｐゴシック" panose="020B0600070205080204" pitchFamily="34" charset="-128"/>
              </a:rPr>
              <a:t>. The market continually and automatically weighs all these factors. </a:t>
            </a:r>
          </a:p>
          <a:p>
            <a:pPr marL="514350" indent="-514350">
              <a:lnSpc>
                <a:spcPct val="80000"/>
              </a:lnSpc>
              <a:buFont typeface="Calibri" panose="020F0502020204030204" pitchFamily="34" charset="0"/>
              <a:buAutoNum type="arabicPeriod"/>
            </a:pPr>
            <a:r>
              <a:rPr lang="en-US" altLang="en-US" sz="2400" dirty="0">
                <a:ea typeface="ＭＳ Ｐゴシック" panose="020B0600070205080204" pitchFamily="34" charset="-128"/>
              </a:rPr>
              <a:t>Disregarding minor fluctuations in the market, </a:t>
            </a:r>
            <a:r>
              <a:rPr lang="en-US" altLang="en-US" sz="2400" i="1" dirty="0">
                <a:ea typeface="ＭＳ Ｐゴシック" panose="020B0600070205080204" pitchFamily="34" charset="-128"/>
              </a:rPr>
              <a:t>stock prices tend to move in trends which persist for an appreciable length of time</a:t>
            </a:r>
          </a:p>
          <a:p>
            <a:pPr marL="514350" indent="-514350">
              <a:lnSpc>
                <a:spcPct val="80000"/>
              </a:lnSpc>
              <a:buFont typeface="Calibri" panose="020F0502020204030204" pitchFamily="34" charset="0"/>
              <a:buAutoNum type="arabicPeriod"/>
            </a:pPr>
            <a:r>
              <a:rPr lang="en-US" altLang="en-US" sz="2400" dirty="0">
                <a:ea typeface="ＭＳ Ｐゴシック" panose="020B0600070205080204" pitchFamily="34" charset="-128"/>
              </a:rPr>
              <a:t>Changes in trend are caused by shifts in demand and supply. These shifts no matter why they occur, </a:t>
            </a:r>
            <a:r>
              <a:rPr lang="en-US" altLang="en-US" sz="2400" i="1" dirty="0">
                <a:ea typeface="ＭＳ Ｐゴシック" panose="020B0600070205080204" pitchFamily="34" charset="-128"/>
              </a:rPr>
              <a:t>can be detected sooner or later in the action of the market itself.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1DA3E-787A-5848-9A08-B8A0F5241CE9}"/>
              </a:ext>
            </a:extLst>
          </p:cNvPr>
          <p:cNvSpPr>
            <a:spLocks noGrp="1"/>
          </p:cNvSpPr>
          <p:nvPr>
            <p:ph type="title"/>
          </p:nvPr>
        </p:nvSpPr>
        <p:spPr/>
        <p:txBody>
          <a:bodyPr/>
          <a:lstStyle/>
          <a:p>
            <a:r>
              <a:rPr lang="en-US" dirty="0"/>
              <a:t>Technical Indicators</a:t>
            </a:r>
          </a:p>
        </p:txBody>
      </p:sp>
      <p:sp>
        <p:nvSpPr>
          <p:cNvPr id="3" name="Content Placeholder 2">
            <a:extLst>
              <a:ext uri="{FF2B5EF4-FFF2-40B4-BE49-F238E27FC236}">
                <a16:creationId xmlns:a16="http://schemas.microsoft.com/office/drawing/2014/main" id="{6CEB6B99-7E7E-1C43-B2B3-5CFC9EF77435}"/>
              </a:ext>
            </a:extLst>
          </p:cNvPr>
          <p:cNvSpPr>
            <a:spLocks noGrp="1"/>
          </p:cNvSpPr>
          <p:nvPr>
            <p:ph sz="quarter" idx="1"/>
          </p:nvPr>
        </p:nvSpPr>
        <p:spPr/>
        <p:txBody>
          <a:bodyPr/>
          <a:lstStyle/>
          <a:p>
            <a:r>
              <a:rPr lang="en-US" dirty="0"/>
              <a:t>There are hundreds (perhaps thousands) of chart patterns and technical indicators that investors claim works at making them money.</a:t>
            </a:r>
          </a:p>
          <a:p>
            <a:r>
              <a:rPr lang="en-US" dirty="0"/>
              <a:t>Rather than try to deal with them individually, we will argue that all technical indicators are built on the presumption of investor irrationality on a global scale and that they can therefore be classified on that basis.</a:t>
            </a:r>
          </a:p>
        </p:txBody>
      </p:sp>
    </p:spTree>
    <p:extLst>
      <p:ext uri="{BB962C8B-B14F-4D97-AF65-F5344CB8AC3E}">
        <p14:creationId xmlns:p14="http://schemas.microsoft.com/office/powerpoint/2010/main" val="1023390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F0514A1B-5EC1-C642-9014-DF5DF689FB07}"/>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I. Markets overreact: The Contrarian Indicators</a:t>
            </a:r>
          </a:p>
        </p:txBody>
      </p:sp>
      <p:sp>
        <p:nvSpPr>
          <p:cNvPr id="61443" name="Rectangle 3">
            <a:extLst>
              <a:ext uri="{FF2B5EF4-FFF2-40B4-BE49-F238E27FC236}">
                <a16:creationId xmlns:a16="http://schemas.microsoft.com/office/drawing/2014/main" id="{FFD8BCE8-8F65-EB4C-A545-D74CC2DA8DE1}"/>
              </a:ext>
            </a:extLst>
          </p:cNvPr>
          <p:cNvSpPr>
            <a:spLocks noGrp="1" noChangeArrowheads="1"/>
          </p:cNvSpPr>
          <p:nvPr>
            <p:ph sz="quarter" idx="1"/>
          </p:nvPr>
        </p:nvSpPr>
        <p:spPr>
          <a:xfrm>
            <a:off x="612775" y="1600200"/>
            <a:ext cx="8153400" cy="4495800"/>
          </a:xfrm>
        </p:spPr>
        <p:txBody>
          <a:bodyPr rtlCol="0">
            <a:normAutofit fontScale="85000" lnSpcReduction="20000"/>
          </a:bodyPr>
          <a:lstStyle/>
          <a:p>
            <a:pPr marL="0" indent="0" fontAlgn="auto">
              <a:spcAft>
                <a:spcPts val="0"/>
              </a:spcAft>
              <a:buFont typeface="Arial" charset="0"/>
              <a:buNone/>
              <a:defRPr/>
            </a:pPr>
            <a:r>
              <a:rPr lang="en-US" u="sng" dirty="0">
                <a:ea typeface="+mn-ea"/>
                <a:cs typeface="+mn-cs"/>
              </a:rPr>
              <a:t>Basis: </a:t>
            </a:r>
            <a:r>
              <a:rPr lang="en-US" dirty="0">
                <a:ea typeface="+mn-ea"/>
                <a:cs typeface="+mn-cs"/>
              </a:rPr>
              <a:t>Research in experimental psychology suggests that people tend to overreact to unexpected and dramatic news events. In revising their beliefs, individuals tend to overweight recent information and underweight prior data.</a:t>
            </a:r>
          </a:p>
          <a:p>
            <a:pPr marL="0" indent="0" fontAlgn="auto">
              <a:spcAft>
                <a:spcPts val="0"/>
              </a:spcAft>
              <a:buFont typeface="Arial" charset="0"/>
              <a:buNone/>
              <a:defRPr/>
            </a:pPr>
            <a:r>
              <a:rPr lang="en-US" u="sng" dirty="0">
                <a:ea typeface="+mn-ea"/>
                <a:cs typeface="+mn-cs"/>
              </a:rPr>
              <a:t>Empirical evidence: </a:t>
            </a:r>
          </a:p>
          <a:p>
            <a:pPr marL="400050" lvl="1" indent="0" fontAlgn="auto">
              <a:spcAft>
                <a:spcPts val="0"/>
              </a:spcAft>
              <a:buFont typeface="Arial" charset="0"/>
              <a:buNone/>
              <a:defRPr/>
            </a:pPr>
            <a:r>
              <a:rPr lang="en-US" dirty="0">
                <a:ea typeface="+mn-ea"/>
              </a:rPr>
              <a:t>(1) Extreme movements in stock prices will be followed by subsequent price movements in the opposite direction.</a:t>
            </a:r>
            <a:br>
              <a:rPr lang="en-US" dirty="0">
                <a:ea typeface="+mn-ea"/>
              </a:rPr>
            </a:br>
            <a:r>
              <a:rPr lang="en-US" dirty="0">
                <a:ea typeface="+mn-ea"/>
              </a:rPr>
              <a:t>(2) The more extreme the price adjustment, the greater will be the subsequent adjustment</a:t>
            </a:r>
          </a:p>
          <a:p>
            <a:pPr marL="0" indent="0" fontAlgn="auto">
              <a:spcAft>
                <a:spcPts val="0"/>
              </a:spcAft>
              <a:buFont typeface="Arial" charset="0"/>
              <a:buNone/>
              <a:defRPr/>
            </a:pPr>
            <a:r>
              <a:rPr lang="en-US" u="sng" dirty="0">
                <a:ea typeface="+mn-ea"/>
                <a:cs typeface="+mn-cs"/>
              </a:rPr>
              <a:t>Issues</a:t>
            </a:r>
            <a:r>
              <a:rPr lang="en-US" dirty="0">
                <a:ea typeface="+mn-ea"/>
                <a:cs typeface="+mn-cs"/>
              </a:rPr>
              <a:t>:</a:t>
            </a:r>
          </a:p>
          <a:p>
            <a:pPr marL="914400" lvl="1" indent="-514350" fontAlgn="auto">
              <a:spcAft>
                <a:spcPts val="0"/>
              </a:spcAft>
              <a:buFont typeface="Arial" charset="0"/>
              <a:buAutoNum type="arabicParenBoth"/>
              <a:defRPr/>
            </a:pPr>
            <a:r>
              <a:rPr lang="en-US" dirty="0"/>
              <a:t>Why, if this is true, is is that contrarian investors are so few in number or market power that the overreaction to new information is allowed to continue for so long?</a:t>
            </a:r>
          </a:p>
          <a:p>
            <a:pPr marL="914400" lvl="1" indent="-514350" fontAlgn="auto">
              <a:spcAft>
                <a:spcPts val="0"/>
              </a:spcAft>
              <a:buFont typeface="Arial" charset="0"/>
              <a:buAutoNum type="arabicParenBoth"/>
              <a:defRPr/>
            </a:pPr>
            <a:r>
              <a:rPr lang="en-US" dirty="0"/>
              <a:t> Is the market more efficient about incorporating some types of information than others?</a:t>
            </a:r>
            <a:endParaRPr lang="en-US" dirty="0">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21A727A2-FEB6-C945-A513-CB45A4D8118B}"/>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Technical trading rules: Contrarian Opinion</a:t>
            </a:r>
          </a:p>
        </p:txBody>
      </p:sp>
      <p:sp>
        <p:nvSpPr>
          <p:cNvPr id="64515" name="Rectangle 3">
            <a:extLst>
              <a:ext uri="{FF2B5EF4-FFF2-40B4-BE49-F238E27FC236}">
                <a16:creationId xmlns:a16="http://schemas.microsoft.com/office/drawing/2014/main" id="{3D1F6164-961C-794D-9ADD-BCC869790FD3}"/>
              </a:ext>
            </a:extLst>
          </p:cNvPr>
          <p:cNvSpPr>
            <a:spLocks noGrp="1" noChangeArrowheads="1"/>
          </p:cNvSpPr>
          <p:nvPr>
            <p:ph sz="quarter" idx="1"/>
          </p:nvPr>
        </p:nvSpPr>
        <p:spPr>
          <a:xfrm>
            <a:off x="612775" y="1600200"/>
            <a:ext cx="8153400" cy="4495800"/>
          </a:xfrm>
        </p:spPr>
        <p:txBody>
          <a:bodyPr rtlCol="0">
            <a:normAutofit fontScale="92500" lnSpcReduction="20000"/>
          </a:bodyPr>
          <a:lstStyle/>
          <a:p>
            <a:pPr marL="514350" indent="-514350" fontAlgn="auto">
              <a:spcAft>
                <a:spcPts val="0"/>
              </a:spcAft>
              <a:buFont typeface="+mj-lt"/>
              <a:buAutoNum type="arabicPeriod"/>
              <a:defRPr/>
            </a:pPr>
            <a:r>
              <a:rPr lang="en-US" u="sng" dirty="0">
                <a:ea typeface="+mn-ea"/>
                <a:cs typeface="+mn-cs"/>
              </a:rPr>
              <a:t>Odd-lot trading</a:t>
            </a:r>
            <a:r>
              <a:rPr lang="en-US" dirty="0">
                <a:ea typeface="+mn-ea"/>
                <a:cs typeface="+mn-cs"/>
              </a:rPr>
              <a:t>: The odd-lot rule gives us an indication of what the man on the street thinks about the stock (As he gets more enthusiastic about a stock this ratio will increase).</a:t>
            </a:r>
          </a:p>
          <a:p>
            <a:pPr marL="514350" indent="-514350" fontAlgn="auto">
              <a:spcAft>
                <a:spcPts val="0"/>
              </a:spcAft>
              <a:buFont typeface="+mj-lt"/>
              <a:buAutoNum type="arabicPeriod"/>
              <a:defRPr/>
            </a:pPr>
            <a:r>
              <a:rPr lang="en-US" u="sng" dirty="0">
                <a:ea typeface="+mn-ea"/>
                <a:cs typeface="+mn-cs"/>
              </a:rPr>
              <a:t>Mutual Fund Cash positions</a:t>
            </a:r>
            <a:r>
              <a:rPr lang="en-US" dirty="0">
                <a:ea typeface="+mn-ea"/>
                <a:cs typeface="+mn-cs"/>
              </a:rPr>
              <a:t>: Historically, the argument goes, mutual fund cash positions have been greatest at the bottom of a bear market and lowest at the peak of a bull market. Hence investing against this statistic may be profitable.</a:t>
            </a:r>
          </a:p>
          <a:p>
            <a:pPr marL="514350" indent="-514350" fontAlgn="auto">
              <a:spcAft>
                <a:spcPts val="0"/>
              </a:spcAft>
              <a:buFont typeface="+mj-lt"/>
              <a:buAutoNum type="arabicPeriod"/>
              <a:defRPr/>
            </a:pPr>
            <a:r>
              <a:rPr lang="en-US" u="sng" dirty="0">
                <a:ea typeface="+mn-ea"/>
                <a:cs typeface="+mn-cs"/>
              </a:rPr>
              <a:t>Investment Advisory opinion</a:t>
            </a:r>
            <a:r>
              <a:rPr lang="en-US" dirty="0">
                <a:ea typeface="+mn-ea"/>
                <a:cs typeface="+mn-cs"/>
              </a:rPr>
              <a:t>: This is the ratio of advisory services that are bearish. When this ratio reaches the threshold (</a:t>
            </a:r>
            <a:r>
              <a:rPr lang="en-US" dirty="0" err="1">
                <a:ea typeface="+mn-ea"/>
                <a:cs typeface="+mn-cs"/>
              </a:rPr>
              <a:t>eg</a:t>
            </a:r>
            <a:r>
              <a:rPr lang="en-US" dirty="0">
                <a:ea typeface="+mn-ea"/>
                <a:cs typeface="+mn-cs"/>
              </a:rPr>
              <a:t> 60%) the contrarian starts buying.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B6681C0B-9E43-8543-96FD-2EFF60CE2F4C}"/>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II. Detecting shifts in Demand &amp; Supply: The Lessons in Price Patterns</a:t>
            </a:r>
          </a:p>
        </p:txBody>
      </p:sp>
      <p:pic>
        <p:nvPicPr>
          <p:cNvPr id="6146" name="Picture 6">
            <a:extLst>
              <a:ext uri="{FF2B5EF4-FFF2-40B4-BE49-F238E27FC236}">
                <a16:creationId xmlns:a16="http://schemas.microsoft.com/office/drawing/2014/main" id="{9A5DB897-DC78-2B41-B1C2-FCB564884283}"/>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12775" y="1736725"/>
            <a:ext cx="8153400" cy="422275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A66F1CDB-FE05-7E46-B4C1-8EBA24B6AF40}"/>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Shift Indicators</a:t>
            </a:r>
          </a:p>
        </p:txBody>
      </p:sp>
      <p:sp>
        <p:nvSpPr>
          <p:cNvPr id="3" name="Content Placeholder 2">
            <a:extLst>
              <a:ext uri="{FF2B5EF4-FFF2-40B4-BE49-F238E27FC236}">
                <a16:creationId xmlns:a16="http://schemas.microsoft.com/office/drawing/2014/main" id="{8AE5EA64-E7D2-D34D-928E-81F88DC29DF5}"/>
              </a:ext>
            </a:extLst>
          </p:cNvPr>
          <p:cNvSpPr>
            <a:spLocks noGrp="1"/>
          </p:cNvSpPr>
          <p:nvPr>
            <p:ph sz="quarter" idx="1"/>
          </p:nvPr>
        </p:nvSpPr>
        <p:spPr>
          <a:xfrm>
            <a:off x="612775" y="1600200"/>
            <a:ext cx="8153400" cy="4495800"/>
          </a:xfrm>
        </p:spPr>
        <p:txBody>
          <a:bodyPr>
            <a:normAutofit fontScale="85000" lnSpcReduction="20000"/>
          </a:bodyPr>
          <a:lstStyle/>
          <a:p>
            <a:pPr marL="514350" indent="-514350">
              <a:buFont typeface="+mj-lt"/>
              <a:buAutoNum type="arabicPeriod"/>
              <a:defRPr/>
            </a:pPr>
            <a:r>
              <a:rPr lang="en-US" u="sng" dirty="0"/>
              <a:t>Breadth of the market: </a:t>
            </a:r>
            <a:r>
              <a:rPr lang="en-US" dirty="0"/>
              <a:t>This is a measure of the number of stocks in the market which have advanced relative to those that have declined. A market advance with less breadth is an indication of a demand shift (down).</a:t>
            </a:r>
          </a:p>
          <a:p>
            <a:pPr marL="514350" indent="-514350">
              <a:buFont typeface="+mj-lt"/>
              <a:buAutoNum type="arabicPeriod"/>
              <a:defRPr/>
            </a:pPr>
            <a:r>
              <a:rPr lang="en-US" dirty="0"/>
              <a:t> </a:t>
            </a:r>
            <a:r>
              <a:rPr lang="en-US" u="sng" dirty="0"/>
              <a:t>Support &amp; Resistance Lines</a:t>
            </a:r>
            <a:r>
              <a:rPr lang="en-US" dirty="0"/>
              <a:t>: If either is broken, the market is poised for a major move.</a:t>
            </a:r>
          </a:p>
          <a:p>
            <a:pPr marL="514350" indent="-514350">
              <a:buFont typeface="+mj-lt"/>
              <a:buAutoNum type="arabicPeriod"/>
              <a:defRPr/>
            </a:pPr>
            <a:r>
              <a:rPr lang="en-US" u="sng" dirty="0"/>
              <a:t>Moving averages</a:t>
            </a:r>
            <a:r>
              <a:rPr lang="en-US" dirty="0"/>
              <a:t>: A moving average line </a:t>
            </a:r>
            <a:r>
              <a:rPr lang="en-US" dirty="0" err="1"/>
              <a:t>smooths</a:t>
            </a:r>
            <a:r>
              <a:rPr lang="en-US" dirty="0"/>
              <a:t> out fluctuations and enables the chartist to see trends in the stock price. How that trend is interpreted then depends upon the chartist.</a:t>
            </a:r>
          </a:p>
          <a:p>
            <a:pPr marL="514350" indent="-514350">
              <a:buFont typeface="+mj-lt"/>
              <a:buAutoNum type="arabicPeriod"/>
              <a:defRPr/>
            </a:pPr>
            <a:r>
              <a:rPr lang="en-US" u="sng" dirty="0"/>
              <a:t>Volume shifts: </a:t>
            </a:r>
            <a:r>
              <a:rPr lang="en-US" dirty="0"/>
              <a:t>Some technical analysts believe that there is information about future price changes in trading volume shifts.</a:t>
            </a:r>
          </a:p>
          <a:p>
            <a:pPr marL="0" indent="0">
              <a:buFont typeface="Arial" charset="0"/>
              <a:buNone/>
              <a:defRPr/>
            </a:pPr>
            <a:endParaRPr lang="en-US" dirty="0"/>
          </a:p>
          <a:p>
            <a:pPr marL="514350" indent="-514350">
              <a:buFont typeface="+mj-lt"/>
              <a:buAutoNum type="arabicPeriod"/>
              <a:defRPr/>
            </a:pPr>
            <a:endParaRPr lang="en-US" dirty="0"/>
          </a:p>
          <a:p>
            <a:pPr marL="514350" indent="-514350">
              <a:buFont typeface="+mj-lt"/>
              <a:buAutoNum type="arabicPeriod"/>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8A7E4-EA75-6F4E-AA49-C1C185DC2CBB}"/>
              </a:ext>
            </a:extLst>
          </p:cNvPr>
          <p:cNvSpPr>
            <a:spLocks noGrp="1"/>
          </p:cNvSpPr>
          <p:nvPr>
            <p:ph type="title"/>
          </p:nvPr>
        </p:nvSpPr>
        <p:spPr/>
        <p:txBody>
          <a:bodyPr/>
          <a:lstStyle/>
          <a:p>
            <a:r>
              <a:rPr lang="en-US" dirty="0"/>
              <a:t>Price Feedback loops </a:t>
            </a:r>
          </a:p>
        </p:txBody>
      </p:sp>
      <p:sp>
        <p:nvSpPr>
          <p:cNvPr id="3" name="Content Placeholder 2">
            <a:extLst>
              <a:ext uri="{FF2B5EF4-FFF2-40B4-BE49-F238E27FC236}">
                <a16:creationId xmlns:a16="http://schemas.microsoft.com/office/drawing/2014/main" id="{AD0EC215-30AF-024D-AB89-0C4317B5DF62}"/>
              </a:ext>
            </a:extLst>
          </p:cNvPr>
          <p:cNvSpPr>
            <a:spLocks noGrp="1"/>
          </p:cNvSpPr>
          <p:nvPr>
            <p:ph sz="quarter" idx="1"/>
          </p:nvPr>
        </p:nvSpPr>
        <p:spPr/>
        <p:txBody>
          <a:bodyPr>
            <a:normAutofit fontScale="92500" lnSpcReduction="10000"/>
          </a:bodyPr>
          <a:lstStyle/>
          <a:p>
            <a:r>
              <a:rPr lang="en-US" dirty="0"/>
              <a:t>While the notion of support/resistance lines or price level targets (based upon the past or arbitrary round numbers) seems far fetched, there is an argument to be made that hitting these levels can have feedback effects, which can be positive or negative:</a:t>
            </a:r>
          </a:p>
          <a:p>
            <a:pPr lvl="1"/>
            <a:r>
              <a:rPr lang="en-US" u="sng" dirty="0"/>
              <a:t>The positive</a:t>
            </a:r>
            <a:r>
              <a:rPr lang="en-US" dirty="0"/>
              <a:t>: It is possible that hitting the specified price level can add to the momentum on the stock, causing upward (downward) moving stocks to move up (down) even more.</a:t>
            </a:r>
          </a:p>
          <a:p>
            <a:pPr lvl="1"/>
            <a:r>
              <a:rPr lang="en-US" u="sng" dirty="0"/>
              <a:t>The negative</a:t>
            </a:r>
            <a:r>
              <a:rPr lang="en-US" dirty="0"/>
              <a:t>: In an alternate story, hitting the specified price level can lead investors to reassess the company’s value, and correct over reach, pushing prices back down (up), if they have wandered way above (below) value.</a:t>
            </a:r>
          </a:p>
          <a:p>
            <a:pPr lvl="1"/>
            <a:endParaRPr lang="en-US" dirty="0"/>
          </a:p>
        </p:txBody>
      </p:sp>
    </p:spTree>
    <p:extLst>
      <p:ext uri="{BB962C8B-B14F-4D97-AF65-F5344CB8AC3E}">
        <p14:creationId xmlns:p14="http://schemas.microsoft.com/office/powerpoint/2010/main" val="1311592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D2B33DC0-DAC6-B144-B295-8652E83A8646}"/>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III. Market learn slowly: The Momentum Investors</a:t>
            </a:r>
          </a:p>
        </p:txBody>
      </p:sp>
      <p:sp>
        <p:nvSpPr>
          <p:cNvPr id="8194" name="Rectangle 3">
            <a:extLst>
              <a:ext uri="{FF2B5EF4-FFF2-40B4-BE49-F238E27FC236}">
                <a16:creationId xmlns:a16="http://schemas.microsoft.com/office/drawing/2014/main" id="{520DDA77-4E8E-0540-851B-854CA7C30FFA}"/>
              </a:ext>
            </a:extLst>
          </p:cNvPr>
          <p:cNvSpPr>
            <a:spLocks noGrp="1"/>
          </p:cNvSpPr>
          <p:nvPr>
            <p:ph sz="quarter" idx="1"/>
          </p:nvPr>
        </p:nvSpPr>
        <p:spPr>
          <a:xfrm>
            <a:off x="612775" y="1600200"/>
            <a:ext cx="8153400" cy="4495800"/>
          </a:xfrm>
        </p:spPr>
        <p:txBody>
          <a:bodyPr/>
          <a:lstStyle/>
          <a:p>
            <a:pPr>
              <a:lnSpc>
                <a:spcPct val="90000"/>
              </a:lnSpc>
            </a:pPr>
            <a:r>
              <a:rPr lang="en-US" altLang="en-US" sz="2700" u="sng">
                <a:ea typeface="ＭＳ Ｐゴシック" panose="020B0600070205080204" pitchFamily="34" charset="-128"/>
              </a:rPr>
              <a:t>Basis: </a:t>
            </a:r>
            <a:r>
              <a:rPr lang="en-US" altLang="en-US" sz="2700">
                <a:ea typeface="ＭＳ Ｐゴシック" panose="020B0600070205080204" pitchFamily="34" charset="-128"/>
              </a:rPr>
              <a:t>The argument here is that markets learn slowly. Thus, investors who are a little quicker than the market in assimilating and understanding information will earn excess returns. In addition, if markets learn slowly, there will be price drifts (i.e., prices will move up or down over extended periods) and technical analysis can detect these drifts and take advantage of them.</a:t>
            </a:r>
          </a:p>
          <a:p>
            <a:pPr>
              <a:lnSpc>
                <a:spcPct val="90000"/>
              </a:lnSpc>
            </a:pPr>
            <a:r>
              <a:rPr lang="en-US" altLang="en-US" sz="2700" u="sng">
                <a:ea typeface="ＭＳ Ｐゴシック" panose="020B0600070205080204" pitchFamily="34" charset="-128"/>
              </a:rPr>
              <a:t>The Evidence</a:t>
            </a:r>
            <a:r>
              <a:rPr lang="en-US" altLang="en-US" sz="2700">
                <a:ea typeface="ＭＳ Ｐゴシック" panose="020B0600070205080204" pitchFamily="34" charset="-128"/>
              </a:rPr>
              <a:t>: There is evidence, albeit mild, that prices do drift after significant news announcements. For instance, following up on price changes after large earnings surprises provides the following evidence.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7D49DAF0-6038-DC45-9EC0-AB1F5BD0139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Momentum Indicators </a:t>
            </a:r>
          </a:p>
        </p:txBody>
      </p:sp>
      <p:sp>
        <p:nvSpPr>
          <p:cNvPr id="9218" name="Rectangle 3">
            <a:extLst>
              <a:ext uri="{FF2B5EF4-FFF2-40B4-BE49-F238E27FC236}">
                <a16:creationId xmlns:a16="http://schemas.microsoft.com/office/drawing/2014/main" id="{CE1E51BB-A265-D04A-890D-5AF239A02F01}"/>
              </a:ext>
            </a:extLst>
          </p:cNvPr>
          <p:cNvSpPr>
            <a:spLocks noGrp="1"/>
          </p:cNvSpPr>
          <p:nvPr>
            <p:ph sz="quarter" idx="1"/>
          </p:nvPr>
        </p:nvSpPr>
        <p:spPr>
          <a:xfrm>
            <a:off x="612775" y="1600200"/>
            <a:ext cx="8153400" cy="4495800"/>
          </a:xfrm>
        </p:spPr>
        <p:txBody>
          <a:bodyPr/>
          <a:lstStyle/>
          <a:p>
            <a:pPr marL="514350" indent="-514350">
              <a:lnSpc>
                <a:spcPct val="80000"/>
              </a:lnSpc>
              <a:buFont typeface="Calibri" panose="020F0502020204030204" pitchFamily="34" charset="0"/>
              <a:buAutoNum type="arabicPeriod"/>
            </a:pPr>
            <a:r>
              <a:rPr lang="en-US" altLang="en-US" sz="3000" u="sng">
                <a:ea typeface="ＭＳ Ｐゴシック" panose="020B0600070205080204" pitchFamily="34" charset="-128"/>
              </a:rPr>
              <a:t>Relative Strength</a:t>
            </a:r>
            <a:r>
              <a:rPr lang="en-US" altLang="en-US" sz="3000">
                <a:ea typeface="ＭＳ Ｐゴシック" panose="020B0600070205080204" pitchFamily="34" charset="-128"/>
              </a:rPr>
              <a:t>: The relative strength of a stock is the ratio of its current price to its average over a longer period (eg. six months). The rule suggests buying stocks which have the highest relative strength (which will also be the stocks that have gone up the most in that period).</a:t>
            </a:r>
          </a:p>
          <a:p>
            <a:pPr marL="514350" indent="-514350">
              <a:lnSpc>
                <a:spcPct val="80000"/>
              </a:lnSpc>
              <a:buFont typeface="Calibri" panose="020F0502020204030204" pitchFamily="34" charset="0"/>
              <a:buAutoNum type="arabicPeriod"/>
            </a:pPr>
            <a:r>
              <a:rPr lang="en-US" altLang="en-US" sz="3000" u="sng">
                <a:ea typeface="ＭＳ Ｐゴシック" panose="020B0600070205080204" pitchFamily="34" charset="-128"/>
              </a:rPr>
              <a:t>Trend Lines</a:t>
            </a:r>
            <a:r>
              <a:rPr lang="en-US" altLang="en-US" sz="3000">
                <a:ea typeface="ＭＳ Ｐゴシック" panose="020B0600070205080204" pitchFamily="34" charset="-128"/>
              </a:rPr>
              <a:t>: You look past the day-to-day movements in stock prices at the underlying long-term trends. The simplest measure of trend is a trend line.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9A84EE5D-46DA-7B44-9268-EC393AD36F8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Trading Volume: The technical analyst’s secret weapon</a:t>
            </a:r>
          </a:p>
        </p:txBody>
      </p:sp>
      <p:pic>
        <p:nvPicPr>
          <p:cNvPr id="10242" name="Content Placeholder 2">
            <a:extLst>
              <a:ext uri="{FF2B5EF4-FFF2-40B4-BE49-F238E27FC236}">
                <a16:creationId xmlns:a16="http://schemas.microsoft.com/office/drawing/2014/main" id="{2CB9B94F-8908-6146-91F0-B638DE47B76B}"/>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74850"/>
            <a:ext cx="5486400" cy="37465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94216B3E-F849-7F42-B7A4-750EF751F536}"/>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IV. Following the Smart Investors: The Followers</a:t>
            </a:r>
          </a:p>
        </p:txBody>
      </p:sp>
      <p:sp>
        <p:nvSpPr>
          <p:cNvPr id="80899" name="Rectangle 3">
            <a:extLst>
              <a:ext uri="{FF2B5EF4-FFF2-40B4-BE49-F238E27FC236}">
                <a16:creationId xmlns:a16="http://schemas.microsoft.com/office/drawing/2014/main" id="{015887CC-682A-0E4B-90A7-21442B87EACD}"/>
              </a:ext>
            </a:extLst>
          </p:cNvPr>
          <p:cNvSpPr>
            <a:spLocks noGrp="1" noChangeArrowheads="1"/>
          </p:cNvSpPr>
          <p:nvPr>
            <p:ph sz="quarter" idx="1"/>
          </p:nvPr>
        </p:nvSpPr>
        <p:spPr>
          <a:xfrm>
            <a:off x="612775" y="1600200"/>
            <a:ext cx="8153400" cy="4495800"/>
          </a:xfrm>
        </p:spPr>
        <p:txBody>
          <a:bodyPr rtlCol="0">
            <a:normAutofit/>
          </a:bodyPr>
          <a:lstStyle/>
          <a:p>
            <a:pPr fontAlgn="auto">
              <a:spcAft>
                <a:spcPts val="0"/>
              </a:spcAft>
              <a:buFont typeface="Arial"/>
              <a:buChar char="•"/>
              <a:defRPr/>
            </a:pPr>
            <a:r>
              <a:rPr lang="en-US">
                <a:ea typeface="+mn-ea"/>
                <a:cs typeface="+mn-cs"/>
              </a:rPr>
              <a:t>This approach is the flip side of the contrarian approach. Instead of assuming that investors, on average, are likely to be be wrong, you assume that they are right.</a:t>
            </a:r>
          </a:p>
          <a:p>
            <a:pPr fontAlgn="auto">
              <a:spcAft>
                <a:spcPts val="0"/>
              </a:spcAft>
              <a:buFont typeface="Arial"/>
              <a:buChar char="•"/>
              <a:defRPr/>
            </a:pPr>
            <a:r>
              <a:rPr lang="en-US">
                <a:ea typeface="+mn-ea"/>
                <a:cs typeface="+mn-cs"/>
              </a:rPr>
              <a:t>To make this assumption more palatable, you do not look at all investors but only at the smartest investors, who presumably know more than the rest of us.</a:t>
            </a:r>
            <a:br>
              <a:rPr lang="en-US">
                <a:ea typeface="+mn-ea"/>
                <a:cs typeface="+mn-cs"/>
              </a:rPr>
            </a:br>
            <a:br>
              <a:rPr lang="en-US">
                <a:ea typeface="+mn-ea"/>
                <a:cs typeface="+mn-cs"/>
              </a:rPr>
            </a:br>
            <a:endParaRPr lang="en-US">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a:extLst>
              <a:ext uri="{FF2B5EF4-FFF2-40B4-BE49-F238E27FC236}">
                <a16:creationId xmlns:a16="http://schemas.microsoft.com/office/drawing/2014/main" id="{2C22A404-26AB-E147-9DD9-DB3C44A1859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Smart Investor Indicators</a:t>
            </a:r>
          </a:p>
        </p:txBody>
      </p:sp>
      <p:sp>
        <p:nvSpPr>
          <p:cNvPr id="12290" name="Content Placeholder 2">
            <a:extLst>
              <a:ext uri="{FF2B5EF4-FFF2-40B4-BE49-F238E27FC236}">
                <a16:creationId xmlns:a16="http://schemas.microsoft.com/office/drawing/2014/main" id="{537293C4-E647-7B43-9E10-9AAC765FA346}"/>
              </a:ext>
            </a:extLst>
          </p:cNvPr>
          <p:cNvSpPr>
            <a:spLocks noGrp="1"/>
          </p:cNvSpPr>
          <p:nvPr>
            <p:ph sz="quarter" idx="1"/>
          </p:nvPr>
        </p:nvSpPr>
        <p:spPr>
          <a:xfrm>
            <a:off x="612775" y="1600200"/>
            <a:ext cx="8153400" cy="4495800"/>
          </a:xfrm>
        </p:spPr>
        <p:txBody>
          <a:bodyPr/>
          <a:lstStyle/>
          <a:p>
            <a:pPr marL="514350" indent="-514350">
              <a:buFont typeface="Calibri" panose="020F0502020204030204" pitchFamily="34" charset="0"/>
              <a:buAutoNum type="arabicPeriod"/>
            </a:pPr>
            <a:r>
              <a:rPr lang="en-US" altLang="en-US" u="sng">
                <a:ea typeface="ＭＳ Ｐゴシック" panose="020B0600070205080204" pitchFamily="34" charset="-128"/>
              </a:rPr>
              <a:t>Specialist short sales</a:t>
            </a:r>
            <a:r>
              <a:rPr lang="en-US" altLang="en-US">
                <a:ea typeface="ＭＳ Ｐゴシック" panose="020B0600070205080204" pitchFamily="34" charset="-128"/>
              </a:rPr>
              <a:t>: The assumption is that specialists have more information about future price movements than other investors. Investors who use this indicator will often sell stocks when specialists do, and buy when they do.</a:t>
            </a:r>
          </a:p>
          <a:p>
            <a:pPr marL="514350" indent="-514350">
              <a:buFont typeface="Calibri" panose="020F0502020204030204" pitchFamily="34" charset="0"/>
              <a:buAutoNum type="arabicPeriod"/>
            </a:pPr>
            <a:r>
              <a:rPr lang="en-US" altLang="en-US" u="sng">
                <a:ea typeface="ＭＳ Ｐゴシック" panose="020B0600070205080204" pitchFamily="34" charset="-128"/>
              </a:rPr>
              <a:t>Insider buying/selling</a:t>
            </a:r>
            <a:r>
              <a:rPr lang="en-US" altLang="en-US">
                <a:ea typeface="ＭＳ Ｐゴシック" panose="020B0600070205080204" pitchFamily="34" charset="-128"/>
              </a:rPr>
              <a:t>: The ratio of insider buying to selling is often tracked for stocks with the idea that insiders who are buying must have positive information about a stock whereas insiders who are selling are likely to have negative information. </a:t>
            </a:r>
          </a:p>
          <a:p>
            <a:pPr marL="514350" indent="-514350">
              <a:buFont typeface="Calibri" panose="020F0502020204030204" pitchFamily="34" charset="0"/>
              <a:buAutoNum type="arabicPeriod"/>
            </a:pPr>
            <a:endParaRPr lang="en-US" altLang="en-US">
              <a:ea typeface="ＭＳ Ｐゴシック" panose="020B0600070205080204"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1B00478F-B260-8144-A4A8-722E2B4334BC}"/>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V. Markets are controlled by external forces: The Mystics</a:t>
            </a:r>
          </a:p>
        </p:txBody>
      </p:sp>
      <p:sp>
        <p:nvSpPr>
          <p:cNvPr id="13314" name="Rectangle 3">
            <a:extLst>
              <a:ext uri="{FF2B5EF4-FFF2-40B4-BE49-F238E27FC236}">
                <a16:creationId xmlns:a16="http://schemas.microsoft.com/office/drawing/2014/main" id="{19ED61B4-2F79-A946-8926-334199698140}"/>
              </a:ext>
            </a:extLst>
          </p:cNvPr>
          <p:cNvSpPr>
            <a:spLocks noGrp="1"/>
          </p:cNvSpPr>
          <p:nvPr>
            <p:ph sz="quarter" idx="1"/>
          </p:nvPr>
        </p:nvSpPr>
        <p:spPr>
          <a:xfrm>
            <a:off x="612775" y="1600200"/>
            <a:ext cx="8153400" cy="4495800"/>
          </a:xfrm>
        </p:spPr>
        <p:txBody>
          <a:bodyPr/>
          <a:lstStyle/>
          <a:p>
            <a:pPr>
              <a:lnSpc>
                <a:spcPct val="80000"/>
              </a:lnSpc>
            </a:pPr>
            <a:r>
              <a:rPr lang="en-US" altLang="en-US" sz="2500" u="sng">
                <a:ea typeface="ＭＳ Ｐゴシック" panose="020B0600070205080204" pitchFamily="34" charset="-128"/>
              </a:rPr>
              <a:t>The Elliot Wave</a:t>
            </a:r>
            <a:r>
              <a:rPr lang="en-US" altLang="en-US" sz="2500">
                <a:ea typeface="ＭＳ Ｐゴシック" panose="020B0600070205080204" pitchFamily="34" charset="-128"/>
              </a:rPr>
              <a:t>: Elliot's theory is that the market moves in waves of various sizes, from those encompassing only individual trades to those lasting centuries, perhaps longer. "By classifying these waves and counting the various classifications it is possible to determine the relative positions of the market at all times". "There can be no bull of bear markets of one, seven or nine waves, for example.</a:t>
            </a:r>
          </a:p>
          <a:p>
            <a:pPr>
              <a:lnSpc>
                <a:spcPct val="80000"/>
              </a:lnSpc>
            </a:pPr>
            <a:r>
              <a:rPr lang="en-US" altLang="en-US" sz="2500" u="sng">
                <a:ea typeface="ＭＳ Ｐゴシック" panose="020B0600070205080204" pitchFamily="34" charset="-128"/>
              </a:rPr>
              <a:t>The Dow Theory</a:t>
            </a:r>
            <a:r>
              <a:rPr lang="en-US" altLang="en-US" sz="2500">
                <a:ea typeface="ＭＳ Ｐゴシック" panose="020B0600070205080204" pitchFamily="34" charset="-128"/>
              </a:rPr>
              <a:t>:" The market is always considered as having three movements, all going at the same time. The first is the narrow movement (daily fluctuations) from day to day. The second is the short swing (secondary movements) running from two weeks to a month and the third is the main movement (primary trends) covering at least four years in its duration.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C799114C-0F36-2242-9F17-829C6DBFDFEB}"/>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Determinants of Success at Technical Analysis</a:t>
            </a:r>
          </a:p>
        </p:txBody>
      </p:sp>
      <p:sp>
        <p:nvSpPr>
          <p:cNvPr id="14338" name="Rectangle 3">
            <a:extLst>
              <a:ext uri="{FF2B5EF4-FFF2-40B4-BE49-F238E27FC236}">
                <a16:creationId xmlns:a16="http://schemas.microsoft.com/office/drawing/2014/main" id="{513E9ED2-9FFE-6243-9D39-0940F4E35559}"/>
              </a:ext>
            </a:extLst>
          </p:cNvPr>
          <p:cNvSpPr>
            <a:spLocks noGrp="1"/>
          </p:cNvSpPr>
          <p:nvPr>
            <p:ph sz="quarter" idx="1"/>
          </p:nvPr>
        </p:nvSpPr>
        <p:spPr>
          <a:xfrm>
            <a:off x="612775" y="1600200"/>
            <a:ext cx="8153400" cy="4495800"/>
          </a:xfrm>
        </p:spPr>
        <p:txBody>
          <a:bodyPr/>
          <a:lstStyle/>
          <a:p>
            <a:pPr marL="514350" indent="-514350">
              <a:lnSpc>
                <a:spcPct val="80000"/>
              </a:lnSpc>
              <a:buFont typeface="Calibri" panose="020F0502020204030204" pitchFamily="34" charset="0"/>
              <a:buAutoNum type="arabicPeriod"/>
            </a:pPr>
            <a:r>
              <a:rPr lang="en-US" altLang="en-US" sz="1800" u="sng">
                <a:ea typeface="ＭＳ Ｐゴシック" panose="020B0600070205080204" pitchFamily="34" charset="-128"/>
              </a:rPr>
              <a:t>Behavioral basis</a:t>
            </a:r>
            <a:r>
              <a:rPr lang="en-US" altLang="en-US" sz="1800">
                <a:ea typeface="ＭＳ Ｐゴシック" panose="020B0600070205080204" pitchFamily="34" charset="-128"/>
              </a:rPr>
              <a:t>: If you decide to use a charting pattern or technical indicator, you need to </a:t>
            </a:r>
            <a:r>
              <a:rPr lang="en-US" altLang="en-US" sz="1800" u="sng">
                <a:ea typeface="ＭＳ Ｐゴシック" panose="020B0600070205080204" pitchFamily="34" charset="-128"/>
              </a:rPr>
              <a:t>be aware of the investor behavior </a:t>
            </a:r>
            <a:r>
              <a:rPr lang="en-US" altLang="en-US" sz="1800">
                <a:ea typeface="ＭＳ Ｐゴシック" panose="020B0600070205080204" pitchFamily="34" charset="-128"/>
              </a:rPr>
              <a:t>that gives rise to its success. You can modify or abandon the indicator if the underlying behavior changes. </a:t>
            </a:r>
          </a:p>
          <a:p>
            <a:pPr marL="514350" indent="-514350">
              <a:lnSpc>
                <a:spcPct val="80000"/>
              </a:lnSpc>
              <a:buFont typeface="Calibri" panose="020F0502020204030204" pitchFamily="34" charset="0"/>
              <a:buAutoNum type="arabicPeriod"/>
            </a:pPr>
            <a:r>
              <a:rPr lang="en-US" altLang="en-US" sz="1800" u="sng">
                <a:ea typeface="ＭＳ Ｐゴシック" panose="020B0600070205080204" pitchFamily="34" charset="-128"/>
              </a:rPr>
              <a:t>Don’t trust, verify</a:t>
            </a:r>
            <a:r>
              <a:rPr lang="en-US" altLang="en-US" sz="1800">
                <a:ea typeface="ＭＳ Ｐゴシック" panose="020B0600070205080204" pitchFamily="34" charset="-128"/>
              </a:rPr>
              <a:t>: It is important that </a:t>
            </a:r>
            <a:r>
              <a:rPr lang="en-US" altLang="en-US" sz="1800" u="sng">
                <a:ea typeface="ＭＳ Ｐゴシック" panose="020B0600070205080204" pitchFamily="34" charset="-128"/>
              </a:rPr>
              <a:t>you back-test your indicator </a:t>
            </a:r>
            <a:r>
              <a:rPr lang="en-US" altLang="en-US" sz="1800">
                <a:ea typeface="ＭＳ Ｐゴシック" panose="020B0600070205080204" pitchFamily="34" charset="-128"/>
              </a:rPr>
              <a:t>to ensure that it delivers the returns that are promised. In running these tests, you should pay particular attention to the volatility in performance over time and how sensitive the returns are to holding periods. </a:t>
            </a:r>
          </a:p>
          <a:p>
            <a:pPr marL="514350" indent="-514350">
              <a:lnSpc>
                <a:spcPct val="80000"/>
              </a:lnSpc>
              <a:buFont typeface="Calibri" panose="020F0502020204030204" pitchFamily="34" charset="0"/>
              <a:buAutoNum type="arabicPeriod"/>
            </a:pPr>
            <a:r>
              <a:rPr lang="en-US" altLang="en-US" sz="1800" u="sng">
                <a:ea typeface="ＭＳ Ｐゴシック" panose="020B0600070205080204" pitchFamily="34" charset="-128"/>
              </a:rPr>
              <a:t>Timely trading</a:t>
            </a:r>
            <a:r>
              <a:rPr lang="en-US" altLang="en-US" sz="1800">
                <a:ea typeface="ＭＳ Ｐゴシック" panose="020B0600070205080204" pitchFamily="34" charset="-128"/>
              </a:rPr>
              <a:t>: The excess returns on many of the strategies that we described in this chapter seem to depend </a:t>
            </a:r>
            <a:r>
              <a:rPr lang="en-US" altLang="en-US" sz="1800" u="sng">
                <a:ea typeface="ＭＳ Ｐゴシック" panose="020B0600070205080204" pitchFamily="34" charset="-128"/>
              </a:rPr>
              <a:t>upon timely trading</a:t>
            </a:r>
            <a:r>
              <a:rPr lang="en-US" altLang="en-US" sz="1800">
                <a:ea typeface="ＭＳ Ｐゴシック" panose="020B0600070205080204" pitchFamily="34" charset="-128"/>
              </a:rPr>
              <a:t>. To succeed at some of these strategies, you may need to monitor prices continuously, looking for the patterns that would trigger trading.</a:t>
            </a:r>
          </a:p>
          <a:p>
            <a:pPr marL="514350" indent="-514350">
              <a:lnSpc>
                <a:spcPct val="80000"/>
              </a:lnSpc>
              <a:buFont typeface="Calibri" panose="020F0502020204030204" pitchFamily="34" charset="0"/>
              <a:buAutoNum type="arabicPeriod"/>
            </a:pPr>
            <a:r>
              <a:rPr lang="en-US" altLang="en-US" sz="1800" u="sng">
                <a:ea typeface="ＭＳ Ｐゴシック" panose="020B0600070205080204" pitchFamily="34" charset="-128"/>
              </a:rPr>
              <a:t>Goldilocks time horizons</a:t>
            </a:r>
            <a:r>
              <a:rPr lang="en-US" altLang="en-US" sz="1800">
                <a:ea typeface="ＭＳ Ｐゴシック" panose="020B0600070205080204" pitchFamily="34" charset="-128"/>
              </a:rPr>
              <a:t>: Building on the theme of time horizons, success at charting </a:t>
            </a:r>
            <a:r>
              <a:rPr lang="en-US" altLang="en-US" sz="1800" u="sng">
                <a:ea typeface="ＭＳ Ｐゴシック" panose="020B0600070205080204" pitchFamily="34" charset="-128"/>
              </a:rPr>
              <a:t>can be very sensitive to how long you hold an investment</a:t>
            </a:r>
            <a:r>
              <a:rPr lang="en-US" altLang="en-US" sz="1800">
                <a:ea typeface="ＭＳ Ｐゴシック" panose="020B0600070205080204" pitchFamily="34" charset="-128"/>
              </a:rPr>
              <a:t>. </a:t>
            </a:r>
          </a:p>
          <a:p>
            <a:pPr marL="514350" indent="-514350">
              <a:lnSpc>
                <a:spcPct val="80000"/>
              </a:lnSpc>
              <a:buFont typeface="Calibri" panose="020F0502020204030204" pitchFamily="34" charset="0"/>
              <a:buAutoNum type="arabicPeriod"/>
            </a:pPr>
            <a:r>
              <a:rPr lang="en-US" altLang="en-US" sz="1800" u="sng">
                <a:ea typeface="ＭＳ Ｐゴシック" panose="020B0600070205080204" pitchFamily="34" charset="-128"/>
              </a:rPr>
              <a:t>Control trading costs</a:t>
            </a:r>
            <a:r>
              <a:rPr lang="en-US" altLang="en-US" sz="1800">
                <a:ea typeface="ＭＳ Ｐゴシック" panose="020B0600070205080204" pitchFamily="34" charset="-128"/>
              </a:rPr>
              <a:t>: The strategies that come from technical indicators are generally short-term strategies that require frequent and timely trading. Not surprisingly, these strategies also </a:t>
            </a:r>
            <a:r>
              <a:rPr lang="en-US" altLang="en-US" sz="1800" u="sng">
                <a:ea typeface="ＭＳ Ｐゴシック" panose="020B0600070205080204" pitchFamily="34" charset="-128"/>
              </a:rPr>
              <a:t>generate large trading costs </a:t>
            </a:r>
            <a:r>
              <a:rPr lang="en-US" altLang="en-US" sz="1800">
                <a:ea typeface="ＭＳ Ｐゴシック" panose="020B0600070205080204" pitchFamily="34" charset="-128"/>
              </a:rPr>
              <a:t>that can very quickly eat into any excess returns you may have.</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335</TotalTime>
  <Words>1379</Words>
  <Application>Microsoft Macintosh PowerPoint</Application>
  <PresentationFormat>On-screen Show (4:3)</PresentationFormat>
  <Paragraphs>54</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ＭＳ Ｐゴシック</vt:lpstr>
      <vt:lpstr>Arial</vt:lpstr>
      <vt:lpstr>Calibri</vt:lpstr>
      <vt:lpstr>Times</vt:lpstr>
      <vt:lpstr>Wingdings</vt:lpstr>
      <vt:lpstr>Wingdings 2</vt:lpstr>
      <vt:lpstr>Basic</vt:lpstr>
      <vt:lpstr>Price patterns, charts and technical analysis: Technical Analysis</vt:lpstr>
      <vt:lpstr>Foundations of Technical Analysis: What are the assumptions?</vt:lpstr>
      <vt:lpstr>Technical Indicators</vt:lpstr>
      <vt:lpstr>I. Markets overreact: The Contrarian Indicators</vt:lpstr>
      <vt:lpstr>Technical trading rules: Contrarian Opinion</vt:lpstr>
      <vt:lpstr>II. Detecting shifts in Demand &amp; Supply: The Lessons in Price Patterns</vt:lpstr>
      <vt:lpstr>Shift Indicators</vt:lpstr>
      <vt:lpstr>Price Feedback loops </vt:lpstr>
      <vt:lpstr>III. Market learn slowly: The Momentum Investors</vt:lpstr>
      <vt:lpstr>Momentum Indicators </vt:lpstr>
      <vt:lpstr>Trading Volume: The technical analyst’s secret weapon</vt:lpstr>
      <vt:lpstr>IV. Following the Smart Investors: The Followers</vt:lpstr>
      <vt:lpstr>Smart Investor Indicators</vt:lpstr>
      <vt:lpstr>V. Markets are controlled by external forces: The Mystics</vt:lpstr>
      <vt:lpstr>Determinants of Success at Technical Analysis</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Charting and Technical Analysis</dc:title>
  <dc:creator>Aswath Damodaran</dc:creator>
  <cp:lastModifiedBy>Kiran Damodaran</cp:lastModifiedBy>
  <cp:revision>49</cp:revision>
  <cp:lastPrinted>2012-06-27T21:05:30Z</cp:lastPrinted>
  <dcterms:created xsi:type="dcterms:W3CDTF">1998-07-20T17:23:10Z</dcterms:created>
  <dcterms:modified xsi:type="dcterms:W3CDTF">2019-08-19T14:31:21Z</dcterms:modified>
</cp:coreProperties>
</file>