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1" r:id="rId1"/>
  </p:sldMasterIdLst>
  <p:notesMasterIdLst>
    <p:notesMasterId r:id="rId30"/>
  </p:notesMasterIdLst>
  <p:handoutMasterIdLst>
    <p:handoutMasterId r:id="rId31"/>
  </p:handoutMasterIdLst>
  <p:sldIdLst>
    <p:sldId id="256" r:id="rId2"/>
    <p:sldId id="326" r:id="rId3"/>
    <p:sldId id="339" r:id="rId4"/>
    <p:sldId id="2405" r:id="rId5"/>
    <p:sldId id="287" r:id="rId6"/>
    <p:sldId id="2488" r:id="rId7"/>
    <p:sldId id="2489" r:id="rId8"/>
    <p:sldId id="297" r:id="rId9"/>
    <p:sldId id="337" r:id="rId10"/>
    <p:sldId id="301" r:id="rId11"/>
    <p:sldId id="303" r:id="rId12"/>
    <p:sldId id="333" r:id="rId13"/>
    <p:sldId id="334" r:id="rId14"/>
    <p:sldId id="304" r:id="rId15"/>
    <p:sldId id="336" r:id="rId16"/>
    <p:sldId id="323" r:id="rId17"/>
    <p:sldId id="328" r:id="rId18"/>
    <p:sldId id="335" r:id="rId19"/>
    <p:sldId id="318" r:id="rId20"/>
    <p:sldId id="338" r:id="rId21"/>
    <p:sldId id="330" r:id="rId22"/>
    <p:sldId id="331" r:id="rId23"/>
    <p:sldId id="329" r:id="rId24"/>
    <p:sldId id="332" r:id="rId25"/>
    <p:sldId id="320" r:id="rId26"/>
    <p:sldId id="325" r:id="rId27"/>
    <p:sldId id="327" r:id="rId28"/>
    <p:sldId id="308" r:id="rId2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CF4ed/Chapter%2010/DivChanges20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a:t>Figu</a:t>
            </a:r>
            <a:r>
              <a:rPr lang="en-US" sz="1400" b="0" i="1" baseline="0"/>
              <a:t>re 10.6: 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Sheet1!$B$2:$B$32</c:f>
              <c:numCache>
                <c:formatCode>0.00%</c:formatCode>
                <c:ptCount val="31"/>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pt idx="30">
                  <c:v>0.39</c:v>
                </c:pt>
              </c:numCache>
            </c:numRef>
          </c:val>
          <c:extLst>
            <c:ext xmlns:c16="http://schemas.microsoft.com/office/drawing/2014/chart" uri="{C3380CC4-5D6E-409C-BE32-E72D297353CC}">
              <c16:uniqueId val="{00000000-C8C4-DA45-BD3F-CC1A0AB8865D}"/>
            </c:ext>
          </c:extLst>
        </c:ser>
        <c:ser>
          <c:idx val="2"/>
          <c:order val="1"/>
          <c:tx>
            <c:strRef>
              <c:f>Sheet1!$C$1</c:f>
              <c:strCache>
                <c:ptCount val="1"/>
                <c:pt idx="0">
                  <c:v>Decrease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Sheet1!$C$2:$C$32</c:f>
              <c:numCache>
                <c:formatCode>0.00%</c:formatCode>
                <c:ptCount val="31"/>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pt idx="30">
                  <c:v>0.06</c:v>
                </c:pt>
              </c:numCache>
            </c:numRef>
          </c:val>
          <c:extLst>
            <c:ext xmlns:c16="http://schemas.microsoft.com/office/drawing/2014/chart" uri="{C3380CC4-5D6E-409C-BE32-E72D297353CC}">
              <c16:uniqueId val="{00000001-C8C4-DA45-BD3F-CC1A0AB8865D}"/>
            </c:ext>
          </c:extLst>
        </c:ser>
        <c:ser>
          <c:idx val="3"/>
          <c:order val="2"/>
          <c:tx>
            <c:strRef>
              <c:f>Sheet1!$D$1</c:f>
              <c:strCache>
                <c:ptCount val="1"/>
                <c:pt idx="0">
                  <c:v>No change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Sheet1!$D$2:$D$32</c:f>
              <c:numCache>
                <c:formatCode>0.00%</c:formatCode>
                <c:ptCount val="31"/>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pt idx="30">
                  <c:v>0.55000000000000004</c:v>
                </c:pt>
              </c:numCache>
            </c:numRef>
          </c:val>
          <c:extLst>
            <c:ext xmlns:c16="http://schemas.microsoft.com/office/drawing/2014/chart" uri="{C3380CC4-5D6E-409C-BE32-E72D297353CC}">
              <c16:uniqueId val="{00000002-C8C4-DA45-BD3F-CC1A0AB8865D}"/>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400" i="1"/>
              <a:t>Dividends and Buybacks - US Companies</a:t>
            </a:r>
          </a:p>
        </c:rich>
      </c:tx>
      <c:overlay val="0"/>
      <c:spPr>
        <a:noFill/>
        <a:ln w="25400">
          <a:noFill/>
        </a:ln>
      </c:spPr>
    </c:title>
    <c:autoTitleDeleted val="0"/>
    <c:plotArea>
      <c:layout/>
      <c:barChart>
        <c:barDir val="col"/>
        <c:grouping val="clustered"/>
        <c:varyColors val="0"/>
        <c:ser>
          <c:idx val="3"/>
          <c:order val="0"/>
          <c:tx>
            <c:strRef>
              <c:f>Sheet1!$D$1</c:f>
              <c:strCache>
                <c:ptCount val="1"/>
                <c:pt idx="0">
                  <c:v>Stock Buybacks</c:v>
                </c:pt>
              </c:strCache>
            </c:strRef>
          </c:tx>
          <c:spPr>
            <a:solidFill>
              <a:srgbClr val="FF0000"/>
            </a:solidFill>
            <a:ln w="25400">
              <a:noFill/>
            </a:ln>
            <a:effectLst>
              <a:outerShdw dist="35921" dir="2700000" algn="br">
                <a:srgbClr val="000000"/>
              </a:outerShdw>
            </a:effectLst>
          </c:spPr>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Sheet1!$D$2:$D$32</c:f>
              <c:numCache>
                <c:formatCode>0.00</c:formatCode>
                <c:ptCount val="31"/>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numCache>
            </c:numRef>
          </c:val>
          <c:extLst>
            <c:ext xmlns:c16="http://schemas.microsoft.com/office/drawing/2014/chart" uri="{C3380CC4-5D6E-409C-BE32-E72D297353CC}">
              <c16:uniqueId val="{00000000-94C3-C740-9525-4179BD1F8AC1}"/>
            </c:ext>
          </c:extLst>
        </c:ser>
        <c:ser>
          <c:idx val="4"/>
          <c:order val="1"/>
          <c:tx>
            <c:strRef>
              <c:f>Sheet1!$E$1</c:f>
              <c:strCache>
                <c:ptCount val="1"/>
                <c:pt idx="0">
                  <c:v>Dividends</c:v>
                </c:pt>
              </c:strCache>
            </c:strRef>
          </c:tx>
          <c:spPr>
            <a:solidFill>
              <a:srgbClr val="00B050"/>
            </a:solidFill>
            <a:ln w="25400">
              <a:noFill/>
            </a:ln>
            <a:effectLst>
              <a:outerShdw dist="35921" dir="2700000" algn="br">
                <a:srgbClr val="000000"/>
              </a:outerShdw>
            </a:effectLst>
          </c:spPr>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Sheet1!$E$2:$E$32</c:f>
              <c:numCache>
                <c:formatCode>0.00</c:formatCode>
                <c:ptCount val="31"/>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numCache>
            </c:numRef>
          </c:val>
          <c:extLst>
            <c:ext xmlns:c16="http://schemas.microsoft.com/office/drawing/2014/chart" uri="{C3380CC4-5D6E-409C-BE32-E72D297353CC}">
              <c16:uniqueId val="{00000001-94C3-C740-9525-4179BD1F8AC1}"/>
            </c:ext>
          </c:extLst>
        </c:ser>
        <c:dLbls>
          <c:showLegendKey val="0"/>
          <c:showVal val="0"/>
          <c:showCatName val="0"/>
          <c:showSerName val="0"/>
          <c:showPercent val="0"/>
          <c:showBubbleSize val="0"/>
        </c:dLbls>
        <c:gapWidth val="75"/>
        <c:overlap val="-25"/>
        <c:axId val="982973935"/>
        <c:axId val="1"/>
      </c:barChart>
      <c:lineChart>
        <c:grouping val="standard"/>
        <c:varyColors val="0"/>
        <c:ser>
          <c:idx val="0"/>
          <c:order val="2"/>
          <c:tx>
            <c:strRef>
              <c:f>Sheet1!$H$1</c:f>
              <c:strCache>
                <c:ptCount val="1"/>
                <c:pt idx="0">
                  <c:v>Proportion from Buybacks</c:v>
                </c:pt>
              </c:strCache>
            </c:strRef>
          </c:tx>
          <c:spPr>
            <a:ln w="25400">
              <a:solidFill>
                <a:schemeClr val="tx1"/>
              </a:solidFill>
              <a:prstDash val="solid"/>
            </a:ln>
          </c:spPr>
          <c:marker>
            <c:symbol val="none"/>
          </c:marker>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Sheet1!$H$2:$H$32</c:f>
              <c:numCache>
                <c:formatCode>0.00%</c:formatCode>
                <c:ptCount val="31"/>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numCache>
            </c:numRef>
          </c:val>
          <c:smooth val="0"/>
          <c:extLst>
            <c:ext xmlns:c16="http://schemas.microsoft.com/office/drawing/2014/chart" uri="{C3380CC4-5D6E-409C-BE32-E72D297353CC}">
              <c16:uniqueId val="{00000002-94C3-C740-9525-4179BD1F8AC1}"/>
            </c:ext>
          </c:extLst>
        </c:ser>
        <c:dLbls>
          <c:showLegendKey val="0"/>
          <c:showVal val="0"/>
          <c:showCatName val="0"/>
          <c:showSerName val="0"/>
          <c:showPercent val="0"/>
          <c:showBubbleSize val="0"/>
        </c:dLbls>
        <c:marker val="1"/>
        <c:smooth val="0"/>
        <c:axId val="3"/>
        <c:axId val="4"/>
      </c:lineChart>
      <c:catAx>
        <c:axId val="982973935"/>
        <c:scaling>
          <c:orientation val="minMax"/>
        </c:scaling>
        <c:delete val="0"/>
        <c:axPos val="b"/>
        <c:numFmt formatCode="General" sourceLinked="1"/>
        <c:majorTickMark val="none"/>
        <c:minorTickMark val="none"/>
        <c:tickLblPos val="nextTo"/>
        <c:spPr>
          <a:ln w="3175">
            <a:solidFill>
              <a:srgbClr val="CCCCFF"/>
            </a:solidFill>
            <a:prstDash val="solid"/>
          </a:ln>
        </c:spPr>
        <c:txPr>
          <a:bodyPr rot="-5400000" vert="horz"/>
          <a:lstStyle/>
          <a:p>
            <a:pPr rtl="0">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CCCCFF"/>
              </a:solidFill>
              <a:prstDash val="solid"/>
            </a:ln>
          </c:spPr>
        </c:majorGridlines>
        <c:title>
          <c:tx>
            <c:rich>
              <a:bodyPr/>
              <a:lstStyle/>
              <a:p>
                <a:pPr>
                  <a:defRPr/>
                </a:pPr>
                <a:r>
                  <a:rPr lang="en-US"/>
                  <a:t>Dividends and Buybacks (in billions)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a:pPr>
            <a:endParaRPr lang="en-US"/>
          </a:p>
        </c:txPr>
        <c:crossAx val="982973935"/>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a:pPr>
                <a:r>
                  <a:rPr lang="en-US"/>
                  <a:t>Proportion of cash from buybacks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a:pPr>
            <a:endParaRPr lang="en-US"/>
          </a:p>
        </c:txPr>
        <c:crossAx val="3"/>
        <c:crosses val="max"/>
        <c:crossBetween val="between"/>
      </c:valAx>
      <c:spPr>
        <a:noFill/>
        <a:ln w="25400">
          <a:noFill/>
        </a:ln>
      </c:spPr>
    </c:plotArea>
    <c:legend>
      <c:legendPos val="b"/>
      <c:overlay val="0"/>
      <c:spPr>
        <a:noFill/>
        <a:ln w="25400">
          <a:noFill/>
        </a:ln>
      </c:spPr>
    </c:legend>
    <c:plotVisOnly val="1"/>
    <c:dispBlanksAs val="gap"/>
    <c:showDLblsOverMax val="0"/>
  </c:chart>
  <c:spPr>
    <a:solidFill>
      <a:srgbClr val="FFFFFF"/>
    </a:solidFill>
    <a:ln w="3175">
      <a:solidFill>
        <a:srgbClr val="CCCCFF"/>
      </a:solidFill>
      <a:prstDash val="solid"/>
    </a:ln>
  </c:spPr>
  <c:txPr>
    <a:bodyPr/>
    <a:lstStyle/>
    <a:p>
      <a:pPr>
        <a:defRPr sz="1000" b="0" i="0" u="none" strike="noStrike" baseline="0">
          <a:solidFill>
            <a:schemeClr val="tx1"/>
          </a:solidFill>
          <a:latin typeface="Calibri"/>
          <a:ea typeface="Calibri"/>
          <a:cs typeface="Calibri"/>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C38BAAEB-286B-534E-9581-704F3134936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5F7061BD-06BA-2145-94C9-56C8CDB602D1}"/>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84BB933C-0198-A146-8193-28A6A292F6DD}"/>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35EB4D62-3FFB-5940-938E-C9F93D049666}"/>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9C7C087-7C90-0240-8830-9321E9C0055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21D14698-D946-F84C-867A-FD7A009E517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4A478546-363F-3F49-8490-D2F5594D185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AAE55BD2-F7E1-1841-968D-56349801422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F6D275F6-AC5C-6D40-829A-1C016D0424F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BE91A2AE-AE2C-3347-9AEE-5E40333AD134}"/>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7D595320-583F-4D4C-9C92-6B61635D68A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32DEB339-6AA7-6144-9B58-ADCBB89DC5E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40B7AE-E571-F34A-92E1-7CF258C7C65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FB8C5250-2243-6D46-BCAF-3EA498445B5C}"/>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8A8B3C5-EA41-CD4F-A206-0CE11438BFBA}"/>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EB7EE24D-818B-1B4D-91E5-89F266F101B2}"/>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a:extLst>
              <a:ext uri="{FF2B5EF4-FFF2-40B4-BE49-F238E27FC236}">
                <a16:creationId xmlns:a16="http://schemas.microsoft.com/office/drawing/2014/main" id="{E708BFE3-D2D4-7D4A-87D8-85B45DFBD01E}"/>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85FC0FCF-7CC8-0242-B0D6-2D2049F802CD}"/>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6D148BF8-1E24-9448-B366-3EB35DF86758}" type="slidenum">
              <a:rPr lang="en-US" altLang="en-US"/>
              <a:pPr>
                <a:defRPr/>
              </a:pPr>
              <a:t>‹#›</a:t>
            </a:fld>
            <a:endParaRPr lang="en-US" altLang="en-US"/>
          </a:p>
        </p:txBody>
      </p:sp>
    </p:spTree>
    <p:extLst>
      <p:ext uri="{BB962C8B-B14F-4D97-AF65-F5344CB8AC3E}">
        <p14:creationId xmlns:p14="http://schemas.microsoft.com/office/powerpoint/2010/main" val="3286699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519776-5712-8A40-AA3E-36D3940A3407}"/>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02848A4-A7D8-EE4B-8C1F-D7240C3BFC3B}"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C52D7FAF-0495-6343-8D07-FB88976629AF}"/>
              </a:ext>
            </a:extLst>
          </p:cNvPr>
          <p:cNvSpPr>
            <a:spLocks noGrp="1"/>
          </p:cNvSpPr>
          <p:nvPr>
            <p:ph type="ftr" sz="quarter" idx="10"/>
          </p:nvPr>
        </p:nvSpPr>
        <p:spPr/>
        <p:txBody>
          <a:bodyPr/>
          <a:lstStyle>
            <a:lvl1pPr algn="l">
              <a:defRPr/>
            </a:lvl1pPr>
          </a:lstStyle>
          <a:p>
            <a:pPr>
              <a:defRPr/>
            </a:pPr>
            <a:r>
              <a:rPr lang="en-US"/>
              <a:t>Aswath Damodaran</a:t>
            </a:r>
            <a:endParaRPr lang="en-US" dirty="0"/>
          </a:p>
        </p:txBody>
      </p:sp>
      <p:sp>
        <p:nvSpPr>
          <p:cNvPr id="6" name="Slide Number Placeholder 5">
            <a:extLst>
              <a:ext uri="{FF2B5EF4-FFF2-40B4-BE49-F238E27FC236}">
                <a16:creationId xmlns:a16="http://schemas.microsoft.com/office/drawing/2014/main" id="{D1803EEA-E876-5B48-816F-311F0BD5A028}"/>
              </a:ext>
            </a:extLst>
          </p:cNvPr>
          <p:cNvSpPr>
            <a:spLocks noGrp="1"/>
          </p:cNvSpPr>
          <p:nvPr>
            <p:ph type="sldNum" sz="quarter" idx="11"/>
          </p:nvPr>
        </p:nvSpPr>
        <p:spPr/>
        <p:txBody>
          <a:bodyPr/>
          <a:lstStyle>
            <a:lvl1pPr>
              <a:defRPr smtClean="0"/>
            </a:lvl1pPr>
          </a:lstStyle>
          <a:p>
            <a:pPr>
              <a:defRPr/>
            </a:pPr>
            <a:fld id="{C35CAA70-AD42-DD4E-BD5D-3ED077E545BA}" type="slidenum">
              <a:rPr lang="en-US" altLang="en-US"/>
              <a:pPr>
                <a:defRPr/>
              </a:pPr>
              <a:t>‹#›</a:t>
            </a:fld>
            <a:endParaRPr lang="en-US" altLang="en-US"/>
          </a:p>
        </p:txBody>
      </p:sp>
    </p:spTree>
    <p:extLst>
      <p:ext uri="{BB962C8B-B14F-4D97-AF65-F5344CB8AC3E}">
        <p14:creationId xmlns:p14="http://schemas.microsoft.com/office/powerpoint/2010/main" val="1921578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0C8A3C-F543-8D43-9B30-23FE54BE3482}"/>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0AC938F-5394-8E47-B404-D7E7F05E5652}"/>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C0674BB-E3D9-194B-A45B-C63DB5D7A5EA}"/>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C1AD78CD-84F3-C746-9B84-3F950393925B}"/>
              </a:ext>
            </a:extLst>
          </p:cNvPr>
          <p:cNvSpPr>
            <a:spLocks noGrp="1"/>
          </p:cNvSpPr>
          <p:nvPr>
            <p:ph type="dt" sz="half" idx="10"/>
          </p:nvPr>
        </p:nvSpPr>
        <p:spPr/>
        <p:txBody>
          <a:bodyPr/>
          <a:lstStyle>
            <a:lvl1pPr>
              <a:defRPr/>
            </a:lvl1pPr>
          </a:lstStyle>
          <a:p>
            <a:pPr>
              <a:defRPr/>
            </a:pPr>
            <a:r>
              <a:rPr lang="en-US" altLang="en-US"/>
              <a:t>‹#›</a:t>
            </a:r>
          </a:p>
        </p:txBody>
      </p:sp>
      <p:sp>
        <p:nvSpPr>
          <p:cNvPr id="8" name="Slide Number Placeholder 12">
            <a:extLst>
              <a:ext uri="{FF2B5EF4-FFF2-40B4-BE49-F238E27FC236}">
                <a16:creationId xmlns:a16="http://schemas.microsoft.com/office/drawing/2014/main" id="{616E7185-4F3A-1A48-9725-DE274C909915}"/>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A7A2FA01-977D-D84F-AB48-99E95C09B2DC}"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FC152D2A-D487-DC49-A3F4-A6965BE5CE1D}"/>
              </a:ext>
            </a:extLst>
          </p:cNvPr>
          <p:cNvSpPr>
            <a:spLocks noGrp="1"/>
          </p:cNvSpPr>
          <p:nvPr>
            <p:ph type="ftr" sz="quarter" idx="12"/>
          </p:nvPr>
        </p:nvSpPr>
        <p:spPr/>
        <p:txBody>
          <a:bodyPr/>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892631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CB30A866-4A03-1247-931C-2292A79B1535}"/>
              </a:ext>
            </a:extLst>
          </p:cNvPr>
          <p:cNvSpPr>
            <a:spLocks noGrp="1"/>
          </p:cNvSpPr>
          <p:nvPr>
            <p:ph type="dt" sz="half" idx="10"/>
          </p:nvPr>
        </p:nvSpPr>
        <p:spPr/>
        <p:txBody>
          <a:bodyPr/>
          <a:lstStyle>
            <a:lvl1pPr>
              <a:defRPr/>
            </a:lvl1pPr>
          </a:lstStyle>
          <a:p>
            <a:pPr>
              <a:defRPr/>
            </a:pPr>
            <a:r>
              <a:rPr lang="en-US" altLang="en-US"/>
              <a:t>‹#›</a:t>
            </a:r>
          </a:p>
        </p:txBody>
      </p:sp>
      <p:sp>
        <p:nvSpPr>
          <p:cNvPr id="6" name="Slide Number Placeholder 9">
            <a:extLst>
              <a:ext uri="{FF2B5EF4-FFF2-40B4-BE49-F238E27FC236}">
                <a16:creationId xmlns:a16="http://schemas.microsoft.com/office/drawing/2014/main" id="{6F7EF538-2100-3447-BDF4-58E18C34038E}"/>
              </a:ext>
            </a:extLst>
          </p:cNvPr>
          <p:cNvSpPr>
            <a:spLocks noGrp="1"/>
          </p:cNvSpPr>
          <p:nvPr>
            <p:ph type="sldNum" sz="quarter" idx="11"/>
          </p:nvPr>
        </p:nvSpPr>
        <p:spPr/>
        <p:txBody>
          <a:bodyPr/>
          <a:lstStyle>
            <a:lvl1pPr>
              <a:defRPr smtClean="0"/>
            </a:lvl1pPr>
          </a:lstStyle>
          <a:p>
            <a:pPr>
              <a:defRPr/>
            </a:pPr>
            <a:fld id="{E4999D16-37FC-884D-9CF0-EBDB5E520646}"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B0BF91B4-77F1-4245-B954-BADCA5889B0C}"/>
              </a:ext>
            </a:extLst>
          </p:cNvPr>
          <p:cNvSpPr>
            <a:spLocks noGrp="1"/>
          </p:cNvSpPr>
          <p:nvPr>
            <p:ph type="ftr" sz="quarter" idx="12"/>
          </p:nvPr>
        </p:nvSpPr>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1645551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C1A651AE-FD22-0A45-ABD8-19A5D05C1265}"/>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D1B3DC22-E0D0-2C4C-849F-1ABD2BD107B0}"/>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8F0C96C9-AE9D-334F-8415-5D2D0771EF31}"/>
              </a:ext>
            </a:extLst>
          </p:cNvPr>
          <p:cNvSpPr>
            <a:spLocks noGrp="1"/>
          </p:cNvSpPr>
          <p:nvPr>
            <p:ph type="sldNum" sz="quarter" idx="12"/>
          </p:nvPr>
        </p:nvSpPr>
        <p:spPr/>
        <p:txBody>
          <a:bodyPr/>
          <a:lstStyle>
            <a:lvl1pPr>
              <a:defRPr/>
            </a:lvl1pPr>
          </a:lstStyle>
          <a:p>
            <a:pPr>
              <a:defRPr/>
            </a:pPr>
            <a:fld id="{9A62587B-4885-CB4A-B33F-483295D8C742}" type="slidenum">
              <a:rPr lang="en-US" altLang="en-US"/>
              <a:pPr>
                <a:defRPr/>
              </a:pPr>
              <a:t>‹#›</a:t>
            </a:fld>
            <a:endParaRPr lang="en-US" altLang="en-US"/>
          </a:p>
        </p:txBody>
      </p:sp>
    </p:spTree>
    <p:extLst>
      <p:ext uri="{BB962C8B-B14F-4D97-AF65-F5344CB8AC3E}">
        <p14:creationId xmlns:p14="http://schemas.microsoft.com/office/powerpoint/2010/main" val="256979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B27A5EFC-C442-A44B-A72C-68EBECB39BD1}"/>
              </a:ext>
            </a:extLst>
          </p:cNvPr>
          <p:cNvSpPr>
            <a:spLocks noGrp="1"/>
          </p:cNvSpPr>
          <p:nvPr>
            <p:ph type="dt" sz="half" idx="10"/>
          </p:nvPr>
        </p:nvSpPr>
        <p:spPr/>
        <p:txBody>
          <a:bodyPr/>
          <a:lstStyle>
            <a:lvl1pPr>
              <a:defRPr/>
            </a:lvl1pPr>
          </a:lstStyle>
          <a:p>
            <a:pPr>
              <a:defRPr/>
            </a:pPr>
            <a:r>
              <a:rPr lang="en-US" altLang="en-US"/>
              <a:t>‹#›</a:t>
            </a:r>
          </a:p>
        </p:txBody>
      </p:sp>
      <p:sp>
        <p:nvSpPr>
          <p:cNvPr id="4" name="Footer Placeholder 2">
            <a:extLst>
              <a:ext uri="{FF2B5EF4-FFF2-40B4-BE49-F238E27FC236}">
                <a16:creationId xmlns:a16="http://schemas.microsoft.com/office/drawing/2014/main" id="{81B19417-793B-A345-B5CE-EBFA1E94121C}"/>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5" name="Slide Number Placeholder 22">
            <a:extLst>
              <a:ext uri="{FF2B5EF4-FFF2-40B4-BE49-F238E27FC236}">
                <a16:creationId xmlns:a16="http://schemas.microsoft.com/office/drawing/2014/main" id="{5A50A2DE-C0C7-A642-851E-CD4A8251F6BA}"/>
              </a:ext>
            </a:extLst>
          </p:cNvPr>
          <p:cNvSpPr>
            <a:spLocks noGrp="1"/>
          </p:cNvSpPr>
          <p:nvPr>
            <p:ph type="sldNum" sz="quarter" idx="12"/>
          </p:nvPr>
        </p:nvSpPr>
        <p:spPr/>
        <p:txBody>
          <a:bodyPr/>
          <a:lstStyle>
            <a:lvl1pPr>
              <a:defRPr/>
            </a:lvl1pPr>
          </a:lstStyle>
          <a:p>
            <a:pPr>
              <a:defRPr/>
            </a:pPr>
            <a:fld id="{9B0E4B7E-4FFA-264A-9AFD-3863F6274514}" type="slidenum">
              <a:rPr lang="en-US" altLang="en-US"/>
              <a:pPr>
                <a:defRPr/>
              </a:pPr>
              <a:t>‹#›</a:t>
            </a:fld>
            <a:endParaRPr lang="en-US" altLang="en-US"/>
          </a:p>
        </p:txBody>
      </p:sp>
    </p:spTree>
    <p:extLst>
      <p:ext uri="{BB962C8B-B14F-4D97-AF65-F5344CB8AC3E}">
        <p14:creationId xmlns:p14="http://schemas.microsoft.com/office/powerpoint/2010/main" val="1665969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BB21BD-D554-CB4C-B77F-4CD2ADCFFAD6}"/>
              </a:ext>
            </a:extLst>
          </p:cNvPr>
          <p:cNvSpPr>
            <a:spLocks noGrp="1"/>
          </p:cNvSpPr>
          <p:nvPr>
            <p:ph type="dt" sz="half" idx="10"/>
          </p:nvPr>
        </p:nvSpPr>
        <p:spPr/>
        <p:txBody>
          <a:bodyPr/>
          <a:lstStyle>
            <a:lvl1pPr>
              <a:defRPr/>
            </a:lvl1pPr>
          </a:lstStyle>
          <a:p>
            <a:pPr>
              <a:defRPr/>
            </a:pPr>
            <a:r>
              <a:rPr lang="en-US" altLang="en-US"/>
              <a:t>‹#›</a:t>
            </a:r>
          </a:p>
        </p:txBody>
      </p:sp>
      <p:sp>
        <p:nvSpPr>
          <p:cNvPr id="3" name="Footer Placeholder 2">
            <a:extLst>
              <a:ext uri="{FF2B5EF4-FFF2-40B4-BE49-F238E27FC236}">
                <a16:creationId xmlns:a16="http://schemas.microsoft.com/office/drawing/2014/main" id="{D1E4AF38-CCC3-DE4E-A0BE-F41215492663}"/>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3">
            <a:extLst>
              <a:ext uri="{FF2B5EF4-FFF2-40B4-BE49-F238E27FC236}">
                <a16:creationId xmlns:a16="http://schemas.microsoft.com/office/drawing/2014/main" id="{F6FB01EB-B6A5-C842-900D-75E9EA1612AD}"/>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65932666-F2C5-F346-A266-698349AD9D99}" type="slidenum">
              <a:rPr lang="en-US" altLang="en-US"/>
              <a:pPr>
                <a:defRPr/>
              </a:pPr>
              <a:t>‹#›</a:t>
            </a:fld>
            <a:endParaRPr lang="en-US" altLang="en-US"/>
          </a:p>
        </p:txBody>
      </p:sp>
    </p:spTree>
    <p:extLst>
      <p:ext uri="{BB962C8B-B14F-4D97-AF65-F5344CB8AC3E}">
        <p14:creationId xmlns:p14="http://schemas.microsoft.com/office/powerpoint/2010/main" val="244872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DCC183B0-195E-B24C-A0E9-BC22C950F3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9BF55FC-140D-9741-A56D-82EECDB00B2C}"/>
              </a:ext>
            </a:extLst>
          </p:cNvPr>
          <p:cNvSpPr>
            <a:spLocks noGrp="1"/>
          </p:cNvSpPr>
          <p:nvPr>
            <p:ph type="dt" sz="half" idx="10"/>
          </p:nvPr>
        </p:nvSpPr>
        <p:spPr/>
        <p:txBody>
          <a:bodyPr/>
          <a:lstStyle>
            <a:lvl1pPr>
              <a:defRPr/>
            </a:lvl1pPr>
          </a:lstStyle>
          <a:p>
            <a:pPr>
              <a:defRPr/>
            </a:pPr>
            <a:r>
              <a:rPr lang="en-US" altLang="en-US"/>
              <a:t>‹#›</a:t>
            </a:r>
          </a:p>
        </p:txBody>
      </p:sp>
      <p:sp>
        <p:nvSpPr>
          <p:cNvPr id="6" name="Footer Placeholder 5">
            <a:extLst>
              <a:ext uri="{FF2B5EF4-FFF2-40B4-BE49-F238E27FC236}">
                <a16:creationId xmlns:a16="http://schemas.microsoft.com/office/drawing/2014/main" id="{D0EEC6E5-A175-1240-AE4D-3C4BECB18A0E}"/>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9402D10A-5A2D-AE4F-A61D-119B9A6DAB10}"/>
              </a:ext>
            </a:extLst>
          </p:cNvPr>
          <p:cNvSpPr>
            <a:spLocks noGrp="1"/>
          </p:cNvSpPr>
          <p:nvPr>
            <p:ph type="sldNum" sz="quarter" idx="12"/>
          </p:nvPr>
        </p:nvSpPr>
        <p:spPr/>
        <p:txBody>
          <a:bodyPr/>
          <a:lstStyle>
            <a:lvl1pPr>
              <a:defRPr smtClean="0"/>
            </a:lvl1pPr>
          </a:lstStyle>
          <a:p>
            <a:pPr>
              <a:defRPr/>
            </a:pPr>
            <a:fld id="{BA4FE37B-F442-D349-9FC0-39B2894F339B}" type="slidenum">
              <a:rPr lang="en-US" altLang="en-US"/>
              <a:pPr>
                <a:defRPr/>
              </a:pPr>
              <a:t>‹#›</a:t>
            </a:fld>
            <a:endParaRPr lang="en-US" altLang="en-US"/>
          </a:p>
        </p:txBody>
      </p:sp>
    </p:spTree>
    <p:extLst>
      <p:ext uri="{BB962C8B-B14F-4D97-AF65-F5344CB8AC3E}">
        <p14:creationId xmlns:p14="http://schemas.microsoft.com/office/powerpoint/2010/main" val="3785570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3F2FF-215C-0A47-BC7C-B54E0D1519E8}"/>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4FA0869A-3560-8648-B4B3-105B20F08E4B}"/>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51E4CC21-F8CA-8849-9F14-FB97248AD06E}"/>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44310E39-AB16-9A4C-8B57-430617396AF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3F81651E-A273-664B-A294-3F70B0E8650D}"/>
              </a:ext>
            </a:extLst>
          </p:cNvPr>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a:extLst>
              <a:ext uri="{FF2B5EF4-FFF2-40B4-BE49-F238E27FC236}">
                <a16:creationId xmlns:a16="http://schemas.microsoft.com/office/drawing/2014/main" id="{C560C547-8B31-1349-92AF-51C7101FB511}"/>
              </a:ext>
            </a:extLst>
          </p:cNvPr>
          <p:cNvSpPr>
            <a:spLocks noGrp="1"/>
          </p:cNvSpPr>
          <p:nvPr>
            <p:ph type="sldNum" sz="quarter" idx="11"/>
          </p:nvPr>
        </p:nvSpPr>
        <p:spPr>
          <a:xfrm>
            <a:off x="0" y="4667250"/>
            <a:ext cx="1447800" cy="663575"/>
          </a:xfrm>
        </p:spPr>
        <p:txBody>
          <a:bodyPr/>
          <a:lstStyle>
            <a:lvl1pPr>
              <a:defRPr sz="2800" smtClean="0"/>
            </a:lvl1pPr>
          </a:lstStyle>
          <a:p>
            <a:pPr>
              <a:defRPr/>
            </a:pPr>
            <a:fld id="{0BECBA19-A983-6843-A049-D8C22211C57A}"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9A4DFCD2-526F-A749-8F39-6C20D50EFCA6}"/>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18370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78F178E-5F0A-544D-8435-5CCCF2939EDC}"/>
              </a:ext>
            </a:extLst>
          </p:cNvPr>
          <p:cNvSpPr>
            <a:spLocks noGrp="1"/>
          </p:cNvSpPr>
          <p:nvPr>
            <p:ph type="dt" sz="half" idx="10"/>
          </p:nvPr>
        </p:nvSpPr>
        <p:spPr/>
        <p:txBody>
          <a:bodyPr/>
          <a:lstStyle>
            <a:lvl1pPr>
              <a:defRPr/>
            </a:lvl1pPr>
          </a:lstStyle>
          <a:p>
            <a:pPr>
              <a:defRPr/>
            </a:pPr>
            <a:r>
              <a:rPr lang="en-US" altLang="en-US"/>
              <a:t>‹#›</a:t>
            </a:r>
            <a:endParaRPr lang="en-US" altLang="en-US">
              <a:solidFill>
                <a:srgbClr val="898989"/>
              </a:solidFill>
            </a:endParaRPr>
          </a:p>
        </p:txBody>
      </p:sp>
      <p:sp>
        <p:nvSpPr>
          <p:cNvPr id="5" name="Footer Placeholder 2">
            <a:extLst>
              <a:ext uri="{FF2B5EF4-FFF2-40B4-BE49-F238E27FC236}">
                <a16:creationId xmlns:a16="http://schemas.microsoft.com/office/drawing/2014/main" id="{0EB347EA-791E-DF4C-96D1-E980B2B94F1E}"/>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7C46181B-0DB3-3549-8936-FF5FAE7C13AF}"/>
              </a:ext>
            </a:extLst>
          </p:cNvPr>
          <p:cNvSpPr>
            <a:spLocks noGrp="1"/>
          </p:cNvSpPr>
          <p:nvPr>
            <p:ph type="sldNum" sz="quarter" idx="12"/>
          </p:nvPr>
        </p:nvSpPr>
        <p:spPr/>
        <p:txBody>
          <a:bodyPr/>
          <a:lstStyle>
            <a:lvl1pPr>
              <a:defRPr smtClean="0"/>
            </a:lvl1pPr>
          </a:lstStyle>
          <a:p>
            <a:pPr>
              <a:defRPr/>
            </a:pPr>
            <a:fld id="{26697535-AE7A-8449-A78E-384953898151}"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831693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246FDE-5C32-944D-9CA8-9DEEB6D5D051}"/>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521A28D-8981-B84B-9C00-794F64D7E28B}"/>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6DC82BF-C9C5-314F-A607-D8EFBB1513DA}"/>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3B7F707-3714-DF40-BA56-BA1FF9AC7B06}"/>
              </a:ext>
            </a:extLst>
          </p:cNvPr>
          <p:cNvSpPr>
            <a:spLocks noGrp="1"/>
          </p:cNvSpPr>
          <p:nvPr>
            <p:ph type="dt" sz="half" idx="10"/>
          </p:nvPr>
        </p:nvSpPr>
        <p:spPr>
          <a:xfrm>
            <a:off x="6553200" y="6248400"/>
            <a:ext cx="2209800" cy="365125"/>
          </a:xfrm>
        </p:spPr>
        <p:txBody>
          <a:bodyPr/>
          <a:lstStyle>
            <a:lvl1pPr>
              <a:defRPr/>
            </a:lvl1pPr>
          </a:lstStyle>
          <a:p>
            <a:pPr>
              <a:defRPr/>
            </a:pPr>
            <a:r>
              <a:rPr lang="en-US" altLang="en-US"/>
              <a:t>‹#›</a:t>
            </a:r>
            <a:endParaRPr lang="en-US" altLang="en-US">
              <a:solidFill>
                <a:srgbClr val="898989"/>
              </a:solidFill>
            </a:endParaRPr>
          </a:p>
        </p:txBody>
      </p:sp>
      <p:sp>
        <p:nvSpPr>
          <p:cNvPr id="8" name="Footer Placeholder 4">
            <a:extLst>
              <a:ext uri="{FF2B5EF4-FFF2-40B4-BE49-F238E27FC236}">
                <a16:creationId xmlns:a16="http://schemas.microsoft.com/office/drawing/2014/main" id="{54C257E1-CD55-F241-BBE6-CA68A716F947}"/>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endParaRPr lang="en-US" dirty="0"/>
          </a:p>
        </p:txBody>
      </p:sp>
      <p:sp>
        <p:nvSpPr>
          <p:cNvPr id="9" name="Slide Number Placeholder 5">
            <a:extLst>
              <a:ext uri="{FF2B5EF4-FFF2-40B4-BE49-F238E27FC236}">
                <a16:creationId xmlns:a16="http://schemas.microsoft.com/office/drawing/2014/main" id="{CE12211F-789E-0943-84EB-3D2CD2798165}"/>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B58B7D78-9B1B-9F4E-AD86-727D939AAE5F}"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3553668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911BABBC-B50A-2A47-976D-051EFA221882}"/>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4BBE6F05-97D2-6440-BEF7-F61811A50FCE}"/>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E1765B6A-159D-5447-8D43-FDEAC00A6AFC}"/>
              </a:ext>
            </a:extLst>
          </p:cNvPr>
          <p:cNvSpPr>
            <a:spLocks noGrp="1"/>
          </p:cNvSpPr>
          <p:nvPr>
            <p:ph type="sldNum" sz="quarter" idx="12"/>
          </p:nvPr>
        </p:nvSpPr>
        <p:spPr/>
        <p:txBody>
          <a:bodyPr/>
          <a:lstStyle>
            <a:lvl1pPr>
              <a:defRPr/>
            </a:lvl1pPr>
          </a:lstStyle>
          <a:p>
            <a:pPr>
              <a:defRPr/>
            </a:pPr>
            <a:fld id="{1AFCF11D-59F4-E242-A078-56574CE89858}" type="slidenum">
              <a:rPr lang="en-US" altLang="en-US"/>
              <a:pPr>
                <a:defRPr/>
              </a:pPr>
              <a:t>‹#›</a:t>
            </a:fld>
            <a:endParaRPr lang="en-US" altLang="en-US"/>
          </a:p>
        </p:txBody>
      </p:sp>
    </p:spTree>
    <p:extLst>
      <p:ext uri="{BB962C8B-B14F-4D97-AF65-F5344CB8AC3E}">
        <p14:creationId xmlns:p14="http://schemas.microsoft.com/office/powerpoint/2010/main" val="210884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1143000" y="1828800"/>
            <a:ext cx="3800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95875" y="1828800"/>
            <a:ext cx="3800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6425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8434" name="Title Placeholder 21">
            <a:extLst>
              <a:ext uri="{FF2B5EF4-FFF2-40B4-BE49-F238E27FC236}">
                <a16:creationId xmlns:a16="http://schemas.microsoft.com/office/drawing/2014/main" id="{EE1C8AB2-2E06-9544-822A-BC0F9BBDB812}"/>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Text Placeholder 12">
            <a:extLst>
              <a:ext uri="{FF2B5EF4-FFF2-40B4-BE49-F238E27FC236}">
                <a16:creationId xmlns:a16="http://schemas.microsoft.com/office/drawing/2014/main" id="{8364D467-CBED-8847-800D-05AFB532EBAE}"/>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F4981DCB-4602-3D4C-BCE5-3B42E825356C}"/>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r>
              <a:rPr lang="en-US" altLang="en-US"/>
              <a:t>‹#›</a:t>
            </a:r>
          </a:p>
        </p:txBody>
      </p:sp>
      <p:sp>
        <p:nvSpPr>
          <p:cNvPr id="3" name="Footer Placeholder 2">
            <a:extLst>
              <a:ext uri="{FF2B5EF4-FFF2-40B4-BE49-F238E27FC236}">
                <a16:creationId xmlns:a16="http://schemas.microsoft.com/office/drawing/2014/main" id="{122DA928-CCF7-0640-95A9-B3EE851A755C}"/>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endParaRPr lang="en-US" dirty="0"/>
          </a:p>
        </p:txBody>
      </p:sp>
      <p:sp>
        <p:nvSpPr>
          <p:cNvPr id="7" name="Rectangle 6">
            <a:extLst>
              <a:ext uri="{FF2B5EF4-FFF2-40B4-BE49-F238E27FC236}">
                <a16:creationId xmlns:a16="http://schemas.microsoft.com/office/drawing/2014/main" id="{FEC1DA39-A180-784C-B7D0-FD7FC1A6EB0D}"/>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E2BE407E-2F5C-6443-90E2-0C19F6D8EE3F}"/>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D216E527-7D77-5446-B310-77E8927A4CCB}"/>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831A46CA-034F-FD45-8A4E-7664D24938A4}"/>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smtClean="0">
                <a:solidFill>
                  <a:srgbClr val="FFFFFF"/>
                </a:solidFill>
                <a:latin typeface="Times" charset="0"/>
                <a:ea typeface="ＭＳ Ｐゴシック" charset="-128"/>
              </a:defRPr>
            </a:lvl1pPr>
          </a:lstStyle>
          <a:p>
            <a:pPr>
              <a:defRPr/>
            </a:pPr>
            <a:fld id="{4A46EEEF-4A57-0643-AC5D-6FB0BE2DE60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793" r:id="rId5"/>
    <p:sldLayoutId id="2147483794" r:id="rId6"/>
    <p:sldLayoutId id="2147483800" r:id="rId7"/>
    <p:sldLayoutId id="2147483801" r:id="rId8"/>
    <p:sldLayoutId id="2147483802" r:id="rId9"/>
    <p:sldLayoutId id="2147483803" r:id="rId10"/>
    <p:sldLayoutId id="2147483804" r:id="rId11"/>
    <p:sldLayoutId id="2147483795" r:id="rId12"/>
    <p:sldLayoutId id="2147483805" r:id="rId13"/>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5F8109D-95EB-DA44-80F4-DBC24A7D5FFE}"/>
              </a:ext>
            </a:extLst>
          </p:cNvPr>
          <p:cNvSpPr>
            <a:spLocks noGrp="1" noChangeArrowheads="1"/>
          </p:cNvSpPr>
          <p:nvPr>
            <p:ph type="ctrTitle"/>
          </p:nvPr>
        </p:nvSpPr>
        <p:spPr/>
        <p:txBody>
          <a:bodyPr/>
          <a:lstStyle/>
          <a:p>
            <a:pPr>
              <a:defRPr/>
            </a:pPr>
            <a:r>
              <a:rPr lang="en-US" altLang="en-US" dirty="0">
                <a:ea typeface="ＭＳ Ｐゴシック" panose="020B0600070205080204" pitchFamily="34" charset="-128"/>
              </a:rPr>
              <a:t>Value Investing: The Passive version</a:t>
            </a:r>
          </a:p>
        </p:txBody>
      </p:sp>
      <p:sp>
        <p:nvSpPr>
          <p:cNvPr id="2051" name="Rectangle 3">
            <a:extLst>
              <a:ext uri="{FF2B5EF4-FFF2-40B4-BE49-F238E27FC236}">
                <a16:creationId xmlns:a16="http://schemas.microsoft.com/office/drawing/2014/main" id="{2ADD03C6-B26C-184A-A587-BA522C4A6D69}"/>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1A982751-889E-FF48-BF7B-7597E1F20DA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Screeners</a:t>
            </a:r>
          </a:p>
        </p:txBody>
      </p:sp>
      <p:sp>
        <p:nvSpPr>
          <p:cNvPr id="3" name="Content Placeholder 2">
            <a:extLst>
              <a:ext uri="{FF2B5EF4-FFF2-40B4-BE49-F238E27FC236}">
                <a16:creationId xmlns:a16="http://schemas.microsoft.com/office/drawing/2014/main" id="{BB796941-1079-8049-B460-52087D85A073}"/>
              </a:ext>
            </a:extLst>
          </p:cNvPr>
          <p:cNvSpPr>
            <a:spLocks noGrp="1"/>
          </p:cNvSpPr>
          <p:nvPr>
            <p:ph sz="quarter" idx="1"/>
          </p:nvPr>
        </p:nvSpPr>
        <p:spPr>
          <a:xfrm>
            <a:off x="612775" y="1600200"/>
            <a:ext cx="8153400" cy="4495800"/>
          </a:xfrm>
        </p:spPr>
        <p:txBody>
          <a:bodyPr>
            <a:normAutofit lnSpcReduction="10000"/>
          </a:bodyPr>
          <a:lstStyle/>
          <a:p>
            <a:pPr>
              <a:buFont typeface="Arial" charset="0"/>
              <a:buChar char="•"/>
              <a:defRPr/>
            </a:pPr>
            <a:r>
              <a:rPr lang="en-US" dirty="0"/>
              <a:t>In passive value investing, you screen companies based upon either qualitative or quantitative factors to find “cheap” companies.</a:t>
            </a:r>
          </a:p>
          <a:p>
            <a:pPr>
              <a:buFont typeface="Arial" charset="0"/>
              <a:buChar char="•"/>
              <a:defRPr/>
            </a:pPr>
            <a:r>
              <a:rPr lang="en-US" u="sng" dirty="0"/>
              <a:t>Qualitative screening</a:t>
            </a:r>
            <a:r>
              <a:rPr lang="en-US" dirty="0"/>
              <a:t>: Investors look for “good” companies, preferably with little or no risk, and buy and hold these companies.</a:t>
            </a:r>
            <a:endParaRPr lang="en-US" u="sng" dirty="0"/>
          </a:p>
          <a:p>
            <a:pPr>
              <a:buFont typeface="Arial" charset="0"/>
              <a:buChar char="•"/>
              <a:defRPr/>
            </a:pPr>
            <a:r>
              <a:rPr lang="en-US" u="sng" dirty="0"/>
              <a:t>Quantitative screening</a:t>
            </a:r>
            <a:r>
              <a:rPr lang="en-US" dirty="0"/>
              <a:t>: Tracing their lineage back to Ben Graham, the screeners try to find cheap stocks by screening stocks, using pricing multiples in conjunction with other screens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5C36-1A5D-8E46-8F56-10E00E16CC47}"/>
              </a:ext>
            </a:extLst>
          </p:cNvPr>
          <p:cNvSpPr>
            <a:spLocks noGrp="1"/>
          </p:cNvSpPr>
          <p:nvPr>
            <p:ph type="title"/>
          </p:nvPr>
        </p:nvSpPr>
        <p:spPr/>
        <p:txBody>
          <a:bodyPr/>
          <a:lstStyle/>
          <a:p>
            <a:r>
              <a:rPr lang="en-US" dirty="0"/>
              <a:t>A. Just find good companies</a:t>
            </a:r>
          </a:p>
        </p:txBody>
      </p:sp>
      <p:sp>
        <p:nvSpPr>
          <p:cNvPr id="3" name="Content Placeholder 2">
            <a:extLst>
              <a:ext uri="{FF2B5EF4-FFF2-40B4-BE49-F238E27FC236}">
                <a16:creationId xmlns:a16="http://schemas.microsoft.com/office/drawing/2014/main" id="{7F6E9960-6173-5041-9503-D10F15468685}"/>
              </a:ext>
            </a:extLst>
          </p:cNvPr>
          <p:cNvSpPr>
            <a:spLocks noGrp="1"/>
          </p:cNvSpPr>
          <p:nvPr>
            <p:ph sz="quarter" idx="1"/>
          </p:nvPr>
        </p:nvSpPr>
        <p:spPr/>
        <p:txBody>
          <a:bodyPr>
            <a:normAutofit lnSpcReduction="10000"/>
          </a:bodyPr>
          <a:lstStyle/>
          <a:p>
            <a:r>
              <a:rPr lang="en-US" dirty="0"/>
              <a:t>There is a branch of value investing that argues that the key to success in investing is to just buy “good” companies and hold them for the long term.</a:t>
            </a:r>
          </a:p>
          <a:p>
            <a:r>
              <a:rPr lang="en-US" dirty="0"/>
              <a:t>There are two details on which investors even within this school disagree:</a:t>
            </a:r>
          </a:p>
          <a:p>
            <a:pPr lvl="1"/>
            <a:r>
              <a:rPr lang="en-US" dirty="0"/>
              <a:t>What is a ”good” company? Some define good to mean the capacity to generate high cash flows, some in terms of stability in these cash flows and some in terms of moats (competitive advantages). Most use a combination.</a:t>
            </a:r>
          </a:p>
          <a:p>
            <a:pPr lvl="1"/>
            <a:r>
              <a:rPr lang="en-US" dirty="0"/>
              <a:t>How long term is long term? The consensus seems to be that this has to be many years, not months.</a:t>
            </a:r>
          </a:p>
        </p:txBody>
      </p:sp>
    </p:spTree>
    <p:extLst>
      <p:ext uri="{BB962C8B-B14F-4D97-AF65-F5344CB8AC3E}">
        <p14:creationId xmlns:p14="http://schemas.microsoft.com/office/powerpoint/2010/main" val="484273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t>Good and Bad Companies</a:t>
            </a:r>
            <a:endParaRPr lang="en-US" altLang="x-none" dirty="0">
              <a:ea typeface="ＭＳ Ｐゴシック" charset="-128"/>
            </a:endParaRPr>
          </a:p>
        </p:txBody>
      </p:sp>
      <p:pic>
        <p:nvPicPr>
          <p:cNvPr id="4" name="Content Placeholder 3"/>
          <p:cNvPicPr>
            <a:picLocks noGrp="1" noChangeAspect="1"/>
          </p:cNvPicPr>
          <p:nvPr>
            <p:ph sz="quarter" idx="1"/>
          </p:nvPr>
        </p:nvPicPr>
        <p:blipFill>
          <a:blip r:embed="rId2"/>
          <a:stretch>
            <a:fillRect/>
          </a:stretch>
        </p:blipFill>
        <p:spPr>
          <a:xfrm>
            <a:off x="612775" y="2392136"/>
            <a:ext cx="8153400" cy="2911928"/>
          </a:xfrm>
          <a:prstGeom prst="rect">
            <a:avLst/>
          </a:prstGeom>
        </p:spPr>
      </p:pic>
    </p:spTree>
    <p:extLst>
      <p:ext uri="{BB962C8B-B14F-4D97-AF65-F5344CB8AC3E}">
        <p14:creationId xmlns:p14="http://schemas.microsoft.com/office/powerpoint/2010/main" val="106656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0698538F-FCC3-AE45-A8BC-69F6C120BA07}"/>
              </a:ext>
            </a:extLst>
          </p:cNvPr>
          <p:cNvSpPr>
            <a:spLocks noGrp="1" noChangeArrowheads="1"/>
          </p:cNvSpPr>
          <p:nvPr>
            <p:ph type="title"/>
          </p:nvPr>
        </p:nvSpPr>
        <p:spPr>
          <a:xfrm>
            <a:off x="152400" y="228600"/>
            <a:ext cx="8763000" cy="762000"/>
          </a:xfrm>
        </p:spPr>
        <p:txBody>
          <a:bodyPr rtlCol="0">
            <a:normAutofit fontScale="90000"/>
          </a:bodyPr>
          <a:lstStyle/>
          <a:p>
            <a:pPr fontAlgn="auto">
              <a:spcAft>
                <a:spcPts val="0"/>
              </a:spcAft>
              <a:defRPr/>
            </a:pPr>
            <a:r>
              <a:rPr lang="en-US" dirty="0">
                <a:ea typeface="+mj-ea"/>
                <a:cs typeface="+mj-cs"/>
              </a:rPr>
              <a:t>Excellent companies are not always excellent investments..</a:t>
            </a:r>
          </a:p>
        </p:txBody>
      </p:sp>
      <p:sp>
        <p:nvSpPr>
          <p:cNvPr id="10242" name="Rectangle 3">
            <a:extLst>
              <a:ext uri="{FF2B5EF4-FFF2-40B4-BE49-F238E27FC236}">
                <a16:creationId xmlns:a16="http://schemas.microsoft.com/office/drawing/2014/main" id="{CE47EF4C-2115-2C48-9DC3-247C33A933A9}"/>
              </a:ext>
            </a:extLst>
          </p:cNvPr>
          <p:cNvSpPr>
            <a:spLocks noGrp="1"/>
          </p:cNvSpPr>
          <p:nvPr>
            <p:ph type="body" sz="half" idx="1"/>
          </p:nvPr>
        </p:nvSpPr>
        <p:spPr>
          <a:xfrm>
            <a:off x="685800" y="1752600"/>
            <a:ext cx="3800475" cy="4191000"/>
          </a:xfrm>
        </p:spPr>
        <p:txBody>
          <a:bodyPr/>
          <a:lstStyle/>
          <a:p>
            <a:pPr>
              <a:lnSpc>
                <a:spcPct val="90000"/>
              </a:lnSpc>
            </a:pPr>
            <a:r>
              <a:rPr lang="en-US" altLang="en-US" sz="2700" dirty="0">
                <a:ea typeface="ＭＳ Ｐゴシック" panose="020B0600070205080204" pitchFamily="34" charset="-128"/>
              </a:rPr>
              <a:t>There is evidence that well managed companies do not always make great investments. </a:t>
            </a:r>
          </a:p>
          <a:p>
            <a:pPr>
              <a:lnSpc>
                <a:spcPct val="90000"/>
              </a:lnSpc>
            </a:pPr>
            <a:r>
              <a:rPr lang="en-US" altLang="en-US" sz="2700" dirty="0">
                <a:ea typeface="ＭＳ Ｐゴシック" panose="020B0600070205080204" pitchFamily="34" charset="-128"/>
              </a:rPr>
              <a:t>For instance, excellent companies (using the Tom Peters standard) earn poorer returns than </a:t>
            </a:r>
            <a:r>
              <a:rPr lang="ja-JP" altLang="en-US" sz="2700">
                <a:ea typeface="ＭＳ Ｐゴシック" panose="020B0600070205080204" pitchFamily="34" charset="-128"/>
              </a:rPr>
              <a:t>“</a:t>
            </a:r>
            <a:r>
              <a:rPr lang="en-US" altLang="ja-JP" sz="2700" dirty="0" err="1">
                <a:ea typeface="ＭＳ Ｐゴシック" panose="020B0600070205080204" pitchFamily="34" charset="-128"/>
              </a:rPr>
              <a:t>unexcellent</a:t>
            </a:r>
            <a:r>
              <a:rPr lang="en-US" altLang="ja-JP" sz="2700" dirty="0">
                <a:ea typeface="ＭＳ Ｐゴシック" panose="020B0600070205080204" pitchFamily="34" charset="-128"/>
              </a:rPr>
              <a:t> companies</a:t>
            </a:r>
            <a:r>
              <a:rPr lang="ja-JP" altLang="en-US" sz="2700">
                <a:ea typeface="ＭＳ Ｐゴシック" panose="020B0600070205080204" pitchFamily="34" charset="-128"/>
              </a:rPr>
              <a:t>”</a:t>
            </a:r>
            <a:r>
              <a:rPr lang="en-US" altLang="ja-JP" sz="2700" dirty="0">
                <a:ea typeface="ＭＳ Ｐゴシック" panose="020B0600070205080204" pitchFamily="34" charset="-128"/>
              </a:rPr>
              <a:t>.</a:t>
            </a:r>
            <a:endParaRPr lang="en-US" altLang="en-US" sz="2700" dirty="0">
              <a:ea typeface="ＭＳ Ｐゴシック" panose="020B0600070205080204" pitchFamily="34" charset="-128"/>
            </a:endParaRPr>
          </a:p>
        </p:txBody>
      </p:sp>
      <p:pic>
        <p:nvPicPr>
          <p:cNvPr id="10243" name="Picture 7">
            <a:extLst>
              <a:ext uri="{FF2B5EF4-FFF2-40B4-BE49-F238E27FC236}">
                <a16:creationId xmlns:a16="http://schemas.microsoft.com/office/drawing/2014/main" id="{68A2FDE4-B257-324F-B1A0-2C928752AFE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67313" y="2679700"/>
            <a:ext cx="3657600" cy="2489200"/>
          </a:xfrm>
        </p:spPr>
      </p:pic>
    </p:spTree>
    <p:extLst>
      <p:ext uri="{BB962C8B-B14F-4D97-AF65-F5344CB8AC3E}">
        <p14:creationId xmlns:p14="http://schemas.microsoft.com/office/powerpoint/2010/main" val="40587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8060-537D-8646-B845-CD2DD2D3C704}"/>
              </a:ext>
            </a:extLst>
          </p:cNvPr>
          <p:cNvSpPr>
            <a:spLocks noGrp="1"/>
          </p:cNvSpPr>
          <p:nvPr>
            <p:ph type="title"/>
          </p:nvPr>
        </p:nvSpPr>
        <p:spPr/>
        <p:txBody>
          <a:bodyPr/>
          <a:lstStyle/>
          <a:p>
            <a:r>
              <a:rPr lang="en-US" dirty="0"/>
              <a:t>A Newer Study to back that up..</a:t>
            </a:r>
          </a:p>
        </p:txBody>
      </p:sp>
      <p:pic>
        <p:nvPicPr>
          <p:cNvPr id="4" name="Content Placeholder 3">
            <a:extLst>
              <a:ext uri="{FF2B5EF4-FFF2-40B4-BE49-F238E27FC236}">
                <a16:creationId xmlns:a16="http://schemas.microsoft.com/office/drawing/2014/main" id="{FA7062E7-0EBC-D143-952A-5EC61AFFBBDE}"/>
              </a:ext>
            </a:extLst>
          </p:cNvPr>
          <p:cNvPicPr>
            <a:picLocks noGrp="1" noChangeAspect="1"/>
          </p:cNvPicPr>
          <p:nvPr>
            <p:ph sz="quarter" idx="1"/>
          </p:nvPr>
        </p:nvPicPr>
        <p:blipFill>
          <a:blip r:embed="rId2"/>
          <a:stretch>
            <a:fillRect/>
          </a:stretch>
        </p:blipFill>
        <p:spPr>
          <a:xfrm>
            <a:off x="421416" y="2057400"/>
            <a:ext cx="8344632" cy="3501060"/>
          </a:xfrm>
          <a:prstGeom prst="rect">
            <a:avLst/>
          </a:prstGeom>
        </p:spPr>
      </p:pic>
    </p:spTree>
    <p:extLst>
      <p:ext uri="{BB962C8B-B14F-4D97-AF65-F5344CB8AC3E}">
        <p14:creationId xmlns:p14="http://schemas.microsoft.com/office/powerpoint/2010/main" val="2225282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E292-8729-7A43-9484-8EABE6ED65BC}"/>
              </a:ext>
            </a:extLst>
          </p:cNvPr>
          <p:cNvSpPr>
            <a:spLocks noGrp="1"/>
          </p:cNvSpPr>
          <p:nvPr>
            <p:ph type="title"/>
          </p:nvPr>
        </p:nvSpPr>
        <p:spPr/>
        <p:txBody>
          <a:bodyPr/>
          <a:lstStyle/>
          <a:p>
            <a:r>
              <a:rPr lang="en-US" dirty="0"/>
              <a:t>B. Quantitative Screens</a:t>
            </a:r>
          </a:p>
        </p:txBody>
      </p:sp>
      <p:sp>
        <p:nvSpPr>
          <p:cNvPr id="3" name="Content Placeholder 2">
            <a:extLst>
              <a:ext uri="{FF2B5EF4-FFF2-40B4-BE49-F238E27FC236}">
                <a16:creationId xmlns:a16="http://schemas.microsoft.com/office/drawing/2014/main" id="{F61A3E65-86CA-1C4F-AF09-E8278890F51B}"/>
              </a:ext>
            </a:extLst>
          </p:cNvPr>
          <p:cNvSpPr>
            <a:spLocks noGrp="1"/>
          </p:cNvSpPr>
          <p:nvPr>
            <p:ph sz="quarter" idx="1"/>
          </p:nvPr>
        </p:nvSpPr>
        <p:spPr/>
        <p:txBody>
          <a:bodyPr>
            <a:normAutofit fontScale="92500" lnSpcReduction="20000"/>
          </a:bodyPr>
          <a:lstStyle/>
          <a:p>
            <a:r>
              <a:rPr lang="en-US" dirty="0"/>
              <a:t>In this approach, investors use pricing screens for cheapness to find their stocks. While there are many screens, they can be broadly classified into three groups:</a:t>
            </a:r>
          </a:p>
          <a:p>
            <a:pPr lvl="1" fontAlgn="auto">
              <a:spcAft>
                <a:spcPts val="0"/>
              </a:spcAft>
              <a:buFont typeface="Arial"/>
              <a:buChar char="•"/>
              <a:defRPr/>
            </a:pPr>
            <a:r>
              <a:rPr lang="en-US" u="sng" dirty="0"/>
              <a:t>Book value screens</a:t>
            </a:r>
            <a:r>
              <a:rPr lang="en-US" dirty="0"/>
              <a:t>: Buy stocks where the company trades at less than book value or at least a low multiple of the book value.</a:t>
            </a:r>
          </a:p>
          <a:p>
            <a:pPr lvl="1" fontAlgn="auto">
              <a:spcAft>
                <a:spcPts val="0"/>
              </a:spcAft>
              <a:buFont typeface="Arial"/>
              <a:buChar char="•"/>
              <a:defRPr/>
            </a:pPr>
            <a:r>
              <a:rPr lang="en-US" u="sng" dirty="0"/>
              <a:t>Earnings Multiple screens</a:t>
            </a:r>
            <a:r>
              <a:rPr lang="en-US" dirty="0"/>
              <a:t>: Buy assets where the asset trades at a low multiple of earnings.</a:t>
            </a:r>
          </a:p>
          <a:p>
            <a:pPr lvl="1" fontAlgn="auto">
              <a:spcAft>
                <a:spcPts val="0"/>
              </a:spcAft>
              <a:buFont typeface="Arial"/>
              <a:buChar char="•"/>
              <a:defRPr/>
            </a:pPr>
            <a:r>
              <a:rPr lang="en-US" u="sng" dirty="0"/>
              <a:t>Cash Yield screens</a:t>
            </a:r>
            <a:r>
              <a:rPr lang="en-US" dirty="0"/>
              <a:t>: Buy stocks with high yields. In its strictest form, the cash flow is just dividends. In more general form, it can be based upon augmented dividends (with buybacks) or even potential dividends.</a:t>
            </a:r>
          </a:p>
          <a:p>
            <a:pPr fontAlgn="auto">
              <a:spcAft>
                <a:spcPts val="0"/>
              </a:spcAft>
              <a:buFont typeface="Arial"/>
              <a:buChar char="•"/>
              <a:defRPr/>
            </a:pPr>
            <a:r>
              <a:rPr lang="en-US" dirty="0"/>
              <a:t>In some cases, investors add other screens for fundamentals (growth, risk, cash flow) to ensure that there is no good reason for the cheapness.</a:t>
            </a:r>
          </a:p>
        </p:txBody>
      </p:sp>
    </p:spTree>
    <p:extLst>
      <p:ext uri="{BB962C8B-B14F-4D97-AF65-F5344CB8AC3E}">
        <p14:creationId xmlns:p14="http://schemas.microsoft.com/office/powerpoint/2010/main" val="155854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220A114-286F-9946-84A5-3A9A64ADFE8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Price/Book Value Screens:</a:t>
            </a:r>
            <a:br>
              <a:rPr lang="en-US" altLang="en-US">
                <a:ea typeface="ＭＳ Ｐゴシック" panose="020B0600070205080204" pitchFamily="34" charset="-128"/>
              </a:rPr>
            </a:br>
            <a:r>
              <a:rPr lang="en-US" altLang="en-US">
                <a:ea typeface="ＭＳ Ｐゴシック" panose="020B0600070205080204" pitchFamily="34" charset="-128"/>
              </a:rPr>
              <a:t>Low P/BV stocks are winners..</a:t>
            </a:r>
          </a:p>
        </p:txBody>
      </p:sp>
      <p:pic>
        <p:nvPicPr>
          <p:cNvPr id="5122" name="Content Placeholder 2">
            <a:extLst>
              <a:ext uri="{FF2B5EF4-FFF2-40B4-BE49-F238E27FC236}">
                <a16:creationId xmlns:a16="http://schemas.microsoft.com/office/drawing/2014/main" id="{EFFDFDEE-A747-8540-813E-043B5739C88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9CA5-F25C-A145-A877-EE877E3705AA}"/>
              </a:ext>
            </a:extLst>
          </p:cNvPr>
          <p:cNvSpPr>
            <a:spLocks noGrp="1"/>
          </p:cNvSpPr>
          <p:nvPr>
            <p:ph type="title"/>
          </p:nvPr>
        </p:nvSpPr>
        <p:spPr/>
        <p:txBody>
          <a:bodyPr/>
          <a:lstStyle/>
          <a:p>
            <a:r>
              <a:rPr lang="en-US" dirty="0"/>
              <a:t>Patterns in time: US stocks</a:t>
            </a:r>
          </a:p>
        </p:txBody>
      </p:sp>
      <p:graphicFrame>
        <p:nvGraphicFramePr>
          <p:cNvPr id="4" name="Content Placeholder 3">
            <a:extLst>
              <a:ext uri="{FF2B5EF4-FFF2-40B4-BE49-F238E27FC236}">
                <a16:creationId xmlns:a16="http://schemas.microsoft.com/office/drawing/2014/main" id="{F1AE63A3-0033-B846-819A-E12B73AC9BB1}"/>
              </a:ext>
            </a:extLst>
          </p:cNvPr>
          <p:cNvGraphicFramePr>
            <a:graphicFrameLocks noGrp="1"/>
          </p:cNvGraphicFramePr>
          <p:nvPr>
            <p:ph sz="quarter" idx="1"/>
            <p:extLst>
              <p:ext uri="{D42A27DB-BD31-4B8C-83A1-F6EECF244321}">
                <p14:modId xmlns:p14="http://schemas.microsoft.com/office/powerpoint/2010/main" val="2634888196"/>
              </p:ext>
            </p:extLst>
          </p:nvPr>
        </p:nvGraphicFramePr>
        <p:xfrm>
          <a:off x="457200" y="1600200"/>
          <a:ext cx="8308848" cy="4193082"/>
        </p:xfrm>
        <a:graphic>
          <a:graphicData uri="http://schemas.openxmlformats.org/drawingml/2006/table">
            <a:tbl>
              <a:tblPr>
                <a:tableStyleId>{5C22544A-7EE6-4342-B048-85BDC9FD1C3A}</a:tableStyleId>
              </a:tblPr>
              <a:tblGrid>
                <a:gridCol w="2077212">
                  <a:extLst>
                    <a:ext uri="{9D8B030D-6E8A-4147-A177-3AD203B41FA5}">
                      <a16:colId xmlns:a16="http://schemas.microsoft.com/office/drawing/2014/main" val="2231692821"/>
                    </a:ext>
                  </a:extLst>
                </a:gridCol>
                <a:gridCol w="2077212">
                  <a:extLst>
                    <a:ext uri="{9D8B030D-6E8A-4147-A177-3AD203B41FA5}">
                      <a16:colId xmlns:a16="http://schemas.microsoft.com/office/drawing/2014/main" val="3238237070"/>
                    </a:ext>
                  </a:extLst>
                </a:gridCol>
                <a:gridCol w="2077212">
                  <a:extLst>
                    <a:ext uri="{9D8B030D-6E8A-4147-A177-3AD203B41FA5}">
                      <a16:colId xmlns:a16="http://schemas.microsoft.com/office/drawing/2014/main" val="2226366693"/>
                    </a:ext>
                  </a:extLst>
                </a:gridCol>
                <a:gridCol w="2077212">
                  <a:extLst>
                    <a:ext uri="{9D8B030D-6E8A-4147-A177-3AD203B41FA5}">
                      <a16:colId xmlns:a16="http://schemas.microsoft.com/office/drawing/2014/main" val="2292936776"/>
                    </a:ext>
                  </a:extLst>
                </a:gridCol>
              </a:tblGrid>
              <a:tr h="296102">
                <a:tc>
                  <a:txBody>
                    <a:bodyPr/>
                    <a:lstStyle/>
                    <a:p>
                      <a:pPr algn="ctr" fontAlgn="b"/>
                      <a:r>
                        <a:rPr lang="en-US" sz="2000" i="1" u="none" strike="noStrike" dirty="0">
                          <a:effectLst/>
                        </a:rPr>
                        <a:t>PBV Ratio</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1952-2018</a:t>
                      </a:r>
                      <a:endParaRPr lang="en-US" sz="20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1969-2018</a:t>
                      </a:r>
                      <a:endParaRPr lang="en-US" sz="20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027509"/>
                  </a:ext>
                </a:extLst>
              </a:tr>
              <a:tr h="447675">
                <a:tc>
                  <a:txBody>
                    <a:bodyPr/>
                    <a:lstStyle/>
                    <a:p>
                      <a:pPr algn="ctr" fontAlgn="b"/>
                      <a:r>
                        <a:rPr lang="en-US" sz="2000" u="none" strike="noStrike" dirty="0">
                          <a:effectLst/>
                        </a:rPr>
                        <a:t>Lowest PBV</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16.46%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15.38%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9.34%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1610633"/>
                  </a:ext>
                </a:extLst>
              </a:tr>
              <a:tr h="296102">
                <a:tc>
                  <a:txBody>
                    <a:bodyPr/>
                    <a:lstStyle/>
                    <a:p>
                      <a:pPr algn="ct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16.48%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14.91%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10.57%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3008412"/>
                  </a:ext>
                </a:extLst>
              </a:tr>
              <a:tr h="296102">
                <a:tc>
                  <a:txBody>
                    <a:bodyPr/>
                    <a:lstStyle/>
                    <a:p>
                      <a:pPr algn="ctr" fontAlgn="b"/>
                      <a:r>
                        <a:rPr lang="en-US" sz="2000" u="none" strike="noStrike" dirty="0">
                          <a:effectLst/>
                        </a:rPr>
                        <a:t>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15.25%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13.03%</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8.44%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5622369"/>
                  </a:ext>
                </a:extLst>
              </a:tr>
              <a:tr h="296102">
                <a:tc>
                  <a:txBody>
                    <a:bodyPr/>
                    <a:lstStyle/>
                    <a:p>
                      <a:pPr algn="ctr" fontAlgn="b"/>
                      <a:r>
                        <a:rPr lang="en-US" sz="2000" u="none" strike="noStrike">
                          <a:effectLst/>
                        </a:rPr>
                        <a:t>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12.52%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11.97%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7.36%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7265626"/>
                  </a:ext>
                </a:extLst>
              </a:tr>
              <a:tr h="296102">
                <a:tc>
                  <a:txBody>
                    <a:bodyPr/>
                    <a:lstStyle/>
                    <a:p>
                      <a:pPr algn="ctr" fontAlgn="b"/>
                      <a:r>
                        <a:rPr lang="en-US" sz="2000" u="none" strike="noStrike">
                          <a:effectLst/>
                        </a:rPr>
                        <a:t>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13.36%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12.67%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9.57%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1926564"/>
                  </a:ext>
                </a:extLst>
              </a:tr>
              <a:tr h="296102">
                <a:tc>
                  <a:txBody>
                    <a:bodyPr/>
                    <a:lstStyle/>
                    <a:p>
                      <a:pPr algn="ctr" fontAlgn="b"/>
                      <a:r>
                        <a:rPr lang="en-US" sz="2000" u="none" strike="noStrike" dirty="0">
                          <a:effectLst/>
                        </a:rPr>
                        <a:t>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12.78%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11.81%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9.98%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1308696"/>
                  </a:ext>
                </a:extLst>
              </a:tr>
              <a:tr h="296102">
                <a:tc>
                  <a:txBody>
                    <a:bodyPr/>
                    <a:lstStyle/>
                    <a:p>
                      <a:pPr algn="ctr" fontAlgn="b"/>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11.63%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11.75%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8.86%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9411296"/>
                  </a:ext>
                </a:extLst>
              </a:tr>
              <a:tr h="296102">
                <a:tc>
                  <a:txBody>
                    <a:bodyPr/>
                    <a:lstStyle/>
                    <a:p>
                      <a:pPr algn="ctr" fontAlgn="b"/>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11.85%</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12.60%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10.46%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1960371"/>
                  </a:ext>
                </a:extLst>
              </a:tr>
              <a:tr h="296102">
                <a:tc>
                  <a:txBody>
                    <a:bodyPr/>
                    <a:lstStyle/>
                    <a:p>
                      <a:pPr algn="ctr" fontAlgn="b"/>
                      <a:r>
                        <a:rPr lang="en-US" sz="2000" u="none" strike="noStrike">
                          <a:effectLst/>
                        </a:rPr>
                        <a:t>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12.10%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11.90%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8.12%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5687704"/>
                  </a:ext>
                </a:extLst>
              </a:tr>
              <a:tr h="369618">
                <a:tc>
                  <a:txBody>
                    <a:bodyPr/>
                    <a:lstStyle/>
                    <a:p>
                      <a:pPr algn="ctr" fontAlgn="b"/>
                      <a:r>
                        <a:rPr lang="en-US" sz="2000" u="none" strike="noStrike" dirty="0">
                          <a:effectLst/>
                        </a:rPr>
                        <a:t>Highest PBV</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11.04%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10.43%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7.92%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1193392"/>
                  </a:ext>
                </a:extLst>
              </a:tr>
              <a:tr h="546864">
                <a:tc>
                  <a:txBody>
                    <a:bodyPr/>
                    <a:lstStyle/>
                    <a:p>
                      <a:pPr algn="ctr" fontAlgn="b"/>
                      <a:r>
                        <a:rPr lang="en-US" sz="2000" u="none" strike="noStrike" dirty="0">
                          <a:solidFill>
                            <a:srgbClr val="FF0000"/>
                          </a:solidFill>
                          <a:effectLst/>
                        </a:rPr>
                        <a:t>Lowest vs Highest</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5.42%</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4.96%</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1.42%</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3935193"/>
                  </a:ext>
                </a:extLst>
              </a:tr>
            </a:tbl>
          </a:graphicData>
        </a:graphic>
      </p:graphicFrame>
    </p:spTree>
    <p:extLst>
      <p:ext uri="{BB962C8B-B14F-4D97-AF65-F5344CB8AC3E}">
        <p14:creationId xmlns:p14="http://schemas.microsoft.com/office/powerpoint/2010/main" val="1840187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3CE31A6B-4CB4-9D4F-BE72-9560644992D4}"/>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Evidence from International Markets</a:t>
            </a:r>
            <a:endParaRPr lang="en-US" dirty="0">
              <a:ea typeface="+mj-ea"/>
              <a:cs typeface="+mj-cs"/>
            </a:endParaRPr>
          </a:p>
        </p:txBody>
      </p:sp>
      <p:pic>
        <p:nvPicPr>
          <p:cNvPr id="6146" name="Picture 7">
            <a:extLst>
              <a:ext uri="{FF2B5EF4-FFF2-40B4-BE49-F238E27FC236}">
                <a16:creationId xmlns:a16="http://schemas.microsoft.com/office/drawing/2014/main" id="{C2ED4A71-2D7E-6942-AB20-A26081384BE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89063" y="1600200"/>
            <a:ext cx="6600825" cy="449580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E325C142-CE97-4144-9E7E-CCDB209C7B6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Caveat Emptor on P/BV ratios</a:t>
            </a:r>
          </a:p>
        </p:txBody>
      </p:sp>
      <p:sp>
        <p:nvSpPr>
          <p:cNvPr id="7170" name="Rectangle 3">
            <a:extLst>
              <a:ext uri="{FF2B5EF4-FFF2-40B4-BE49-F238E27FC236}">
                <a16:creationId xmlns:a16="http://schemas.microsoft.com/office/drawing/2014/main" id="{076644B1-42B5-F842-847E-1C3298BB0DEF}"/>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A risk proxy: </a:t>
            </a:r>
            <a:r>
              <a:rPr lang="en-US" altLang="en-US" sz="2200">
                <a:ea typeface="ＭＳ Ｐゴシック" panose="020B0600070205080204" pitchFamily="34" charset="-128"/>
              </a:rPr>
              <a:t>Fama and French point out that low price-book value ratios may operate as a measure of risk, since firms with prices well below book value are more likely to be in trouble and go out of business.  Investors therefore have to evaluate for themselves whether the additional returns made by such firms justifies the additional risk taken on  by investing in them.</a:t>
            </a:r>
          </a:p>
          <a:p>
            <a:pPr>
              <a:lnSpc>
                <a:spcPct val="80000"/>
              </a:lnSpc>
            </a:pPr>
            <a:r>
              <a:rPr lang="en-US" altLang="en-US" sz="2200" u="sng">
                <a:ea typeface="ＭＳ Ｐゴシック" panose="020B0600070205080204" pitchFamily="34" charset="-128"/>
              </a:rPr>
              <a:t>Low quality returns/growth</a:t>
            </a:r>
            <a:r>
              <a:rPr lang="en-US" altLang="en-US" sz="2200">
                <a:ea typeface="ＭＳ Ｐゴシック" panose="020B0600070205080204" pitchFamily="34" charset="-128"/>
              </a:rPr>
              <a:t>: The price to book ratio for a stable growth firm can be written as a function of its ROE, growth rate and cost of equity:</a:t>
            </a:r>
          </a:p>
          <a:p>
            <a:pPr>
              <a:lnSpc>
                <a:spcPct val="80000"/>
              </a:lnSpc>
            </a:pPr>
            <a:endParaRPr lang="en-US" altLang="en-US" sz="2200">
              <a:ea typeface="ＭＳ Ｐゴシック" panose="020B0600070205080204" pitchFamily="34" charset="-128"/>
            </a:endParaRPr>
          </a:p>
          <a:p>
            <a:pPr>
              <a:lnSpc>
                <a:spcPct val="80000"/>
              </a:lnSpc>
            </a:pPr>
            <a:endParaRPr lang="en-US" altLang="en-US" sz="2200">
              <a:ea typeface="ＭＳ Ｐゴシック" panose="020B0600070205080204" pitchFamily="34" charset="-128"/>
            </a:endParaRPr>
          </a:p>
          <a:p>
            <a:pPr>
              <a:lnSpc>
                <a:spcPct val="80000"/>
              </a:lnSpc>
            </a:pPr>
            <a:endParaRPr lang="en-US" altLang="en-US" sz="2200">
              <a:ea typeface="ＭＳ Ｐゴシック" panose="020B0600070205080204" pitchFamily="34" charset="-128"/>
            </a:endParaRPr>
          </a:p>
          <a:p>
            <a:pPr lvl="1">
              <a:lnSpc>
                <a:spcPct val="80000"/>
              </a:lnSpc>
            </a:pPr>
            <a:r>
              <a:rPr lang="en-US" altLang="en-US" sz="2000">
                <a:ea typeface="ＭＳ Ｐゴシック" panose="020B0600070205080204" pitchFamily="34" charset="-128"/>
              </a:rPr>
              <a:t>Companies that are expected to earn low returns on equity will trade at low price to book ratios. In fact, if you expect the ROE &lt; Cost of equity, the stock should trade at below book value of equity.</a:t>
            </a:r>
          </a:p>
        </p:txBody>
      </p:sp>
      <p:graphicFrame>
        <p:nvGraphicFramePr>
          <p:cNvPr id="7171" name="Object 1">
            <a:extLst>
              <a:ext uri="{FF2B5EF4-FFF2-40B4-BE49-F238E27FC236}">
                <a16:creationId xmlns:a16="http://schemas.microsoft.com/office/drawing/2014/main" id="{FB91958D-A716-A847-ADD6-02D57B03C525}"/>
              </a:ext>
            </a:extLst>
          </p:cNvPr>
          <p:cNvGraphicFramePr>
            <a:graphicFrameLocks noChangeAspect="1"/>
          </p:cNvGraphicFramePr>
          <p:nvPr/>
        </p:nvGraphicFramePr>
        <p:xfrm>
          <a:off x="2514600" y="4419600"/>
          <a:ext cx="4343400" cy="690563"/>
        </p:xfrm>
        <a:graphic>
          <a:graphicData uri="http://schemas.openxmlformats.org/presentationml/2006/ole">
            <mc:AlternateContent xmlns:mc="http://schemas.openxmlformats.org/markup-compatibility/2006">
              <mc:Choice xmlns:v="urn:schemas-microsoft-com:vml" Requires="v">
                <p:oleObj spid="_x0000_s7180" name="Equation" r:id="rId3" imgW="2717800" imgH="431800" progId="Equation.3">
                  <p:embed/>
                </p:oleObj>
              </mc:Choice>
              <mc:Fallback>
                <p:oleObj name="Equation" r:id="rId3" imgW="27178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4419600"/>
                        <a:ext cx="43434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B024-D624-FB43-B3C0-02FDF74CAB22}"/>
              </a:ext>
            </a:extLst>
          </p:cNvPr>
          <p:cNvSpPr>
            <a:spLocks noGrp="1"/>
          </p:cNvSpPr>
          <p:nvPr>
            <p:ph type="title"/>
          </p:nvPr>
        </p:nvSpPr>
        <p:spPr/>
        <p:txBody>
          <a:bodyPr/>
          <a:lstStyle/>
          <a:p>
            <a:r>
              <a:rPr lang="en-US" dirty="0"/>
              <a:t>And a changing world has made book values less relevant</a:t>
            </a:r>
          </a:p>
        </p:txBody>
      </p:sp>
      <p:sp>
        <p:nvSpPr>
          <p:cNvPr id="3" name="Content Placeholder 2">
            <a:extLst>
              <a:ext uri="{FF2B5EF4-FFF2-40B4-BE49-F238E27FC236}">
                <a16:creationId xmlns:a16="http://schemas.microsoft.com/office/drawing/2014/main" id="{BC22C92D-4EE1-B648-93C3-214693CA5F15}"/>
              </a:ext>
            </a:extLst>
          </p:cNvPr>
          <p:cNvSpPr>
            <a:spLocks noGrp="1"/>
          </p:cNvSpPr>
          <p:nvPr>
            <p:ph sz="quarter" idx="1"/>
          </p:nvPr>
        </p:nvSpPr>
        <p:spPr/>
        <p:txBody>
          <a:bodyPr>
            <a:normAutofit fontScale="92500" lnSpcReduction="10000"/>
          </a:bodyPr>
          <a:lstStyle/>
          <a:p>
            <a:r>
              <a:rPr lang="en-US" dirty="0"/>
              <a:t>The basis for book value based investing is that book value measures capital invested in a company, albeit from an accounting standpoint.</a:t>
            </a:r>
          </a:p>
          <a:p>
            <a:r>
              <a:rPr lang="en-US" dirty="0"/>
              <a:t>That may be a defensible argument with manufacturing or tangible asset based companies, but it is getting increasingly difficult to sustain as the economy tilts towards service based or technology companies.</a:t>
            </a:r>
          </a:p>
          <a:p>
            <a:r>
              <a:rPr lang="en-US" dirty="0"/>
              <a:t>Inconsistencies in accounting can cause investments made by these companies to be either </a:t>
            </a:r>
            <a:r>
              <a:rPr lang="en-US" dirty="0" err="1"/>
              <a:t>mismeasured</a:t>
            </a:r>
            <a:r>
              <a:rPr lang="en-US" dirty="0"/>
              <a:t> or missed entirely, leading to book values that don’t truly measure capital invested in a business or its assets.</a:t>
            </a:r>
          </a:p>
        </p:txBody>
      </p:sp>
    </p:spTree>
    <p:extLst>
      <p:ext uri="{BB962C8B-B14F-4D97-AF65-F5344CB8AC3E}">
        <p14:creationId xmlns:p14="http://schemas.microsoft.com/office/powerpoint/2010/main" val="2612349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1B73-54D7-304F-B4E4-EFB7EC7CD13A}"/>
              </a:ext>
            </a:extLst>
          </p:cNvPr>
          <p:cNvSpPr>
            <a:spLocks noGrp="1"/>
          </p:cNvSpPr>
          <p:nvPr>
            <p:ph type="title"/>
          </p:nvPr>
        </p:nvSpPr>
        <p:spPr/>
        <p:txBody>
          <a:bodyPr/>
          <a:lstStyle/>
          <a:p>
            <a:r>
              <a:rPr lang="en-US" dirty="0"/>
              <a:t>Price to Book over time: S&amp;P 500</a:t>
            </a:r>
          </a:p>
        </p:txBody>
      </p:sp>
      <p:pic>
        <p:nvPicPr>
          <p:cNvPr id="6" name="Content Placeholder 5">
            <a:extLst>
              <a:ext uri="{FF2B5EF4-FFF2-40B4-BE49-F238E27FC236}">
                <a16:creationId xmlns:a16="http://schemas.microsoft.com/office/drawing/2014/main" id="{014F01B0-8448-C34D-A799-0413A514F689}"/>
              </a:ext>
            </a:extLst>
          </p:cNvPr>
          <p:cNvPicPr>
            <a:picLocks noGrp="1" noChangeAspect="1"/>
          </p:cNvPicPr>
          <p:nvPr>
            <p:ph sz="quarter" idx="1"/>
          </p:nvPr>
        </p:nvPicPr>
        <p:blipFill>
          <a:blip r:embed="rId2"/>
          <a:stretch>
            <a:fillRect/>
          </a:stretch>
        </p:blipFill>
        <p:spPr>
          <a:xfrm>
            <a:off x="612775" y="2256355"/>
            <a:ext cx="8153400" cy="3183490"/>
          </a:xfrm>
          <a:prstGeom prst="rect">
            <a:avLst/>
          </a:prstGeom>
        </p:spPr>
      </p:pic>
    </p:spTree>
    <p:extLst>
      <p:ext uri="{BB962C8B-B14F-4D97-AF65-F5344CB8AC3E}">
        <p14:creationId xmlns:p14="http://schemas.microsoft.com/office/powerpoint/2010/main" val="1001385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3A03ED39-8297-764F-8A98-9A6420CCC87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Price/Earnings Ratio Screens:</a:t>
            </a:r>
            <a:br>
              <a:rPr lang="en-US" altLang="en-US">
                <a:ea typeface="ＭＳ Ｐゴシック" panose="020B0600070205080204" pitchFamily="34" charset="-128"/>
              </a:rPr>
            </a:br>
            <a:r>
              <a:rPr lang="en-US" altLang="en-US">
                <a:ea typeface="ＭＳ Ｐゴシック" panose="020B0600070205080204" pitchFamily="34" charset="-128"/>
              </a:rPr>
              <a:t>The Low PE story has legs…</a:t>
            </a:r>
          </a:p>
        </p:txBody>
      </p:sp>
      <p:pic>
        <p:nvPicPr>
          <p:cNvPr id="8194" name="Content Placeholder 2">
            <a:extLst>
              <a:ext uri="{FF2B5EF4-FFF2-40B4-BE49-F238E27FC236}">
                <a16:creationId xmlns:a16="http://schemas.microsoft.com/office/drawing/2014/main" id="{DF82106B-A087-C840-A7F7-19BEB58B673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74850"/>
            <a:ext cx="5486400" cy="37465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E571-F310-364E-9799-9F39FBF5A7B5}"/>
              </a:ext>
            </a:extLst>
          </p:cNvPr>
          <p:cNvSpPr>
            <a:spLocks noGrp="1"/>
          </p:cNvSpPr>
          <p:nvPr>
            <p:ph type="title"/>
          </p:nvPr>
        </p:nvSpPr>
        <p:spPr/>
        <p:txBody>
          <a:bodyPr/>
          <a:lstStyle/>
          <a:p>
            <a:r>
              <a:rPr lang="en-US" dirty="0"/>
              <a:t>But is it fading?</a:t>
            </a:r>
          </a:p>
        </p:txBody>
      </p:sp>
      <p:graphicFrame>
        <p:nvGraphicFramePr>
          <p:cNvPr id="4" name="Content Placeholder 3">
            <a:extLst>
              <a:ext uri="{FF2B5EF4-FFF2-40B4-BE49-F238E27FC236}">
                <a16:creationId xmlns:a16="http://schemas.microsoft.com/office/drawing/2014/main" id="{9A78EDAE-F261-D749-ACBC-5AA2ABE276B0}"/>
              </a:ext>
            </a:extLst>
          </p:cNvPr>
          <p:cNvGraphicFramePr>
            <a:graphicFrameLocks noGrp="1"/>
          </p:cNvGraphicFramePr>
          <p:nvPr>
            <p:ph sz="quarter" idx="1"/>
            <p:extLst>
              <p:ext uri="{D42A27DB-BD31-4B8C-83A1-F6EECF244321}">
                <p14:modId xmlns:p14="http://schemas.microsoft.com/office/powerpoint/2010/main" val="3963381676"/>
              </p:ext>
            </p:extLst>
          </p:nvPr>
        </p:nvGraphicFramePr>
        <p:xfrm>
          <a:off x="762000" y="1752601"/>
          <a:ext cx="7772400" cy="4190997"/>
        </p:xfrm>
        <a:graphic>
          <a:graphicData uri="http://schemas.openxmlformats.org/drawingml/2006/table">
            <a:tbl>
              <a:tblPr>
                <a:tableStyleId>{5C22544A-7EE6-4342-B048-85BDC9FD1C3A}</a:tableStyleId>
              </a:tblPr>
              <a:tblGrid>
                <a:gridCol w="1943100">
                  <a:extLst>
                    <a:ext uri="{9D8B030D-6E8A-4147-A177-3AD203B41FA5}">
                      <a16:colId xmlns:a16="http://schemas.microsoft.com/office/drawing/2014/main" val="753777852"/>
                    </a:ext>
                  </a:extLst>
                </a:gridCol>
                <a:gridCol w="1943100">
                  <a:extLst>
                    <a:ext uri="{9D8B030D-6E8A-4147-A177-3AD203B41FA5}">
                      <a16:colId xmlns:a16="http://schemas.microsoft.com/office/drawing/2014/main" val="488061686"/>
                    </a:ext>
                  </a:extLst>
                </a:gridCol>
                <a:gridCol w="1943100">
                  <a:extLst>
                    <a:ext uri="{9D8B030D-6E8A-4147-A177-3AD203B41FA5}">
                      <a16:colId xmlns:a16="http://schemas.microsoft.com/office/drawing/2014/main" val="987764940"/>
                    </a:ext>
                  </a:extLst>
                </a:gridCol>
                <a:gridCol w="1943100">
                  <a:extLst>
                    <a:ext uri="{9D8B030D-6E8A-4147-A177-3AD203B41FA5}">
                      <a16:colId xmlns:a16="http://schemas.microsoft.com/office/drawing/2014/main" val="653352207"/>
                    </a:ext>
                  </a:extLst>
                </a:gridCol>
              </a:tblGrid>
              <a:tr h="326227">
                <a:tc>
                  <a:txBody>
                    <a:bodyPr/>
                    <a:lstStyle/>
                    <a:p>
                      <a:pPr algn="ctr" fontAlgn="b"/>
                      <a:r>
                        <a:rPr lang="en-US" sz="2000" i="1" u="none" strike="noStrike" dirty="0">
                          <a:effectLst/>
                        </a:rPr>
                        <a:t>PE Ratio</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1952-2018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1969-2018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9557396"/>
                  </a:ext>
                </a:extLst>
              </a:tr>
              <a:tr h="326227">
                <a:tc>
                  <a:txBody>
                    <a:bodyPr/>
                    <a:lstStyle/>
                    <a:p>
                      <a:pPr algn="ctr" fontAlgn="b"/>
                      <a:r>
                        <a:rPr lang="en-US" sz="2000" u="none" strike="noStrike" dirty="0">
                          <a:effectLst/>
                        </a:rPr>
                        <a:t>Lowest PE</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17.96%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15.08%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11.66%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0811689"/>
                  </a:ext>
                </a:extLst>
              </a:tr>
              <a:tr h="326227">
                <a:tc>
                  <a:txBody>
                    <a:bodyPr/>
                    <a:lstStyle/>
                    <a:p>
                      <a:pPr algn="ct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17.21%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14.30%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10.91%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8705216"/>
                  </a:ext>
                </a:extLst>
              </a:tr>
              <a:tr h="326227">
                <a:tc>
                  <a:txBody>
                    <a:bodyPr/>
                    <a:lstStyle/>
                    <a:p>
                      <a:pPr algn="ctr" fontAlgn="b"/>
                      <a:r>
                        <a:rPr lang="en-US" sz="2000" u="none" strike="noStrike" dirty="0">
                          <a:effectLst/>
                        </a:rPr>
                        <a:t>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16.05%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13.90%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10.36%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0780777"/>
                  </a:ext>
                </a:extLst>
              </a:tr>
              <a:tr h="326227">
                <a:tc>
                  <a:txBody>
                    <a:bodyPr/>
                    <a:lstStyle/>
                    <a:p>
                      <a:pPr algn="ctr" fontAlgn="b"/>
                      <a:r>
                        <a:rPr lang="en-US" sz="2000" u="none" strike="noStrike" dirty="0">
                          <a:effectLst/>
                        </a:rPr>
                        <a:t>4</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14.73%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13.85%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8.98%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8746894"/>
                  </a:ext>
                </a:extLst>
              </a:tr>
              <a:tr h="326227">
                <a:tc>
                  <a:txBody>
                    <a:bodyPr/>
                    <a:lstStyle/>
                    <a:p>
                      <a:pPr algn="ctr" fontAlgn="b"/>
                      <a:r>
                        <a:rPr lang="en-US" sz="2000" u="none" strike="noStrike">
                          <a:effectLst/>
                        </a:rPr>
                        <a:t>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13.99%</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12.25%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7.82%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4192888"/>
                  </a:ext>
                </a:extLst>
              </a:tr>
              <a:tr h="326227">
                <a:tc>
                  <a:txBody>
                    <a:bodyPr/>
                    <a:lstStyle/>
                    <a:p>
                      <a:pPr algn="ctr" fontAlgn="b"/>
                      <a:r>
                        <a:rPr lang="en-US" sz="2000" u="none" strike="noStrike" dirty="0">
                          <a:effectLst/>
                        </a:rPr>
                        <a:t>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12.27%</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11.57%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8.34%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0833964"/>
                  </a:ext>
                </a:extLst>
              </a:tr>
              <a:tr h="326227">
                <a:tc>
                  <a:txBody>
                    <a:bodyPr/>
                    <a:lstStyle/>
                    <a:p>
                      <a:pPr algn="ctr" fontAlgn="b"/>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11.70%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11.34%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7.35%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151341"/>
                  </a:ext>
                </a:extLst>
              </a:tr>
              <a:tr h="326227">
                <a:tc>
                  <a:txBody>
                    <a:bodyPr/>
                    <a:lstStyle/>
                    <a:p>
                      <a:pPr algn="ctr" fontAlgn="b"/>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12.03%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12.04%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9.02%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6410522"/>
                  </a:ext>
                </a:extLst>
              </a:tr>
              <a:tr h="326227">
                <a:tc>
                  <a:txBody>
                    <a:bodyPr/>
                    <a:lstStyle/>
                    <a:p>
                      <a:pPr algn="ctr" fontAlgn="b"/>
                      <a:r>
                        <a:rPr lang="en-US" sz="2000" u="none" strike="noStrike">
                          <a:effectLst/>
                        </a:rPr>
                        <a:t>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10.23%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10.21%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7.44%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6744479"/>
                  </a:ext>
                </a:extLst>
              </a:tr>
              <a:tr h="326227">
                <a:tc>
                  <a:txBody>
                    <a:bodyPr/>
                    <a:lstStyle/>
                    <a:p>
                      <a:pPr algn="ctr" fontAlgn="b"/>
                      <a:r>
                        <a:rPr lang="en-US" sz="2000" u="none" strike="noStrike">
                          <a:effectLst/>
                        </a:rPr>
                        <a:t>Highest PE</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11.82%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10.98%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6844938"/>
                  </a:ext>
                </a:extLst>
              </a:tr>
              <a:tr h="602500">
                <a:tc>
                  <a:txBody>
                    <a:bodyPr/>
                    <a:lstStyle/>
                    <a:p>
                      <a:pPr algn="ctr" fontAlgn="b"/>
                      <a:r>
                        <a:rPr lang="en-US" sz="2000" u="none" strike="noStrike" dirty="0">
                          <a:solidFill>
                            <a:srgbClr val="FF0000"/>
                          </a:solidFill>
                          <a:effectLst/>
                        </a:rPr>
                        <a:t>Lowest vs Highest</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6.14%</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4.10%</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1.68%</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3162797"/>
                  </a:ext>
                </a:extLst>
              </a:tr>
            </a:tbl>
          </a:graphicData>
        </a:graphic>
      </p:graphicFrame>
    </p:spTree>
    <p:extLst>
      <p:ext uri="{BB962C8B-B14F-4D97-AF65-F5344CB8AC3E}">
        <p14:creationId xmlns:p14="http://schemas.microsoft.com/office/powerpoint/2010/main" val="1418296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A7D26F19-5B6D-1949-AEA4-64F500501BB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What can go wrong?</a:t>
            </a:r>
          </a:p>
        </p:txBody>
      </p:sp>
      <p:sp>
        <p:nvSpPr>
          <p:cNvPr id="9218" name="Content Placeholder 2">
            <a:extLst>
              <a:ext uri="{FF2B5EF4-FFF2-40B4-BE49-F238E27FC236}">
                <a16:creationId xmlns:a16="http://schemas.microsoft.com/office/drawing/2014/main" id="{35B60315-CDB7-5441-9AE7-18A61DF2B7EE}"/>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Companies with high-risk earnings</a:t>
            </a:r>
            <a:r>
              <a:rPr lang="en-US" altLang="en-US" sz="2200">
                <a:ea typeface="ＭＳ Ｐゴシック" panose="020B0600070205080204" pitchFamily="34" charset="-128"/>
              </a:rPr>
              <a:t>: The excess returns earned by low price earnings ratio stocks can be explained using a variation of the argument used for small stocks, i.e., that the risk of low PE ratios stocks is understated in the CAPM. A related explanation, especially in the aftermath of the accounting scandals of recent years, is that accounting earnings is susceptible to manipulation. </a:t>
            </a:r>
          </a:p>
          <a:p>
            <a:pPr>
              <a:lnSpc>
                <a:spcPct val="80000"/>
              </a:lnSpc>
            </a:pPr>
            <a:r>
              <a:rPr lang="en-US" altLang="en-US" sz="2200" u="sng">
                <a:ea typeface="ＭＳ Ｐゴシック" panose="020B0600070205080204" pitchFamily="34" charset="-128"/>
              </a:rPr>
              <a:t>Tax Costs</a:t>
            </a:r>
            <a:r>
              <a:rPr lang="en-US" altLang="en-US" sz="2200">
                <a:ea typeface="ＭＳ Ｐゴシック" panose="020B0600070205080204" pitchFamily="34" charset="-128"/>
              </a:rPr>
              <a:t>: A second possible  explanation that can be given for this phenomenon, which is consistent with an efficient market, is that low PE ratio stocks generally have large dividend yields, which would have created a larger tax burden for investors since dividends were taxed at higher rates during much of this period.</a:t>
            </a:r>
          </a:p>
          <a:p>
            <a:pPr>
              <a:lnSpc>
                <a:spcPct val="80000"/>
              </a:lnSpc>
            </a:pPr>
            <a:r>
              <a:rPr lang="en-US" altLang="en-US" sz="2200">
                <a:ea typeface="ＭＳ Ｐゴシック" panose="020B0600070205080204" pitchFamily="34" charset="-128"/>
              </a:rPr>
              <a:t> </a:t>
            </a:r>
            <a:r>
              <a:rPr lang="en-US" altLang="en-US" sz="2200" u="sng">
                <a:ea typeface="ＭＳ Ｐゴシック" panose="020B0600070205080204" pitchFamily="34" charset="-128"/>
              </a:rPr>
              <a:t>Low Growth</a:t>
            </a:r>
            <a:r>
              <a:rPr lang="en-US" altLang="en-US" sz="2200">
                <a:ea typeface="ＭＳ Ｐゴシック" panose="020B0600070205080204" pitchFamily="34" charset="-128"/>
              </a:rPr>
              <a:t>: A third possibility is that the price earnings ratio is low because the market expects future growth in earnings to be low or even negative. Many low PE ratio companies are in mature businesses where the potential for growth is minimal.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0437E1CA-8903-B34D-B201-94835A79ACA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variant on earnings multiples: EV/EBITDA</a:t>
            </a:r>
          </a:p>
        </p:txBody>
      </p:sp>
      <p:sp>
        <p:nvSpPr>
          <p:cNvPr id="10242" name="Content Placeholder 2">
            <a:extLst>
              <a:ext uri="{FF2B5EF4-FFF2-40B4-BE49-F238E27FC236}">
                <a16:creationId xmlns:a16="http://schemas.microsoft.com/office/drawing/2014/main" id="{BF4201BC-1F6C-6544-8C97-F183DBD65662}"/>
              </a:ext>
            </a:extLst>
          </p:cNvPr>
          <p:cNvSpPr>
            <a:spLocks noGrp="1"/>
          </p:cNvSpPr>
          <p:nvPr>
            <p:ph sz="quarter" idx="1"/>
          </p:nvPr>
        </p:nvSpPr>
        <p:spPr>
          <a:xfrm>
            <a:off x="612775" y="1600200"/>
            <a:ext cx="8153400" cy="4495800"/>
          </a:xfrm>
        </p:spPr>
        <p:txBody>
          <a:bodyPr/>
          <a:lstStyle/>
          <a:p>
            <a:pPr marL="0" indent="0" algn="ctr">
              <a:lnSpc>
                <a:spcPct val="80000"/>
              </a:lnSpc>
              <a:buFont typeface="Arial" panose="020B0604020202020204" pitchFamily="34" charset="0"/>
              <a:buNone/>
            </a:pPr>
            <a:r>
              <a:rPr lang="en-US" altLang="en-US" sz="2700">
                <a:ea typeface="ＭＳ Ｐゴシック" panose="020B0600070205080204" pitchFamily="34" charset="-128"/>
              </a:rPr>
              <a:t>EV/EBITDA = (Market value of equity + Debt – Cash)/ EBITDA</a:t>
            </a:r>
          </a:p>
          <a:p>
            <a:pPr marL="0" indent="0">
              <a:lnSpc>
                <a:spcPct val="80000"/>
              </a:lnSpc>
            </a:pPr>
            <a:r>
              <a:rPr lang="en-US" altLang="en-US" sz="2700">
                <a:ea typeface="ＭＳ Ｐゴシック" panose="020B0600070205080204" pitchFamily="34" charset="-128"/>
              </a:rPr>
              <a:t>The proponents of this multiple argue that it is better than PE, because it is less impacted by financial leverage and focused on a cash flow measure, rather than earnings.</a:t>
            </a:r>
          </a:p>
          <a:p>
            <a:pPr marL="0" indent="0">
              <a:lnSpc>
                <a:spcPct val="80000"/>
              </a:lnSpc>
            </a:pPr>
            <a:r>
              <a:rPr lang="en-US" altLang="en-US" sz="2700">
                <a:ea typeface="ＭＳ Ｐゴシック" panose="020B0600070205080204" pitchFamily="34" charset="-128"/>
              </a:rPr>
              <a:t>There are two counter arguments:</a:t>
            </a:r>
          </a:p>
          <a:p>
            <a:pPr lvl="1">
              <a:lnSpc>
                <a:spcPct val="80000"/>
              </a:lnSpc>
            </a:pPr>
            <a:r>
              <a:rPr lang="en-US" altLang="en-US">
                <a:ea typeface="ＭＳ Ｐゴシック" panose="020B0600070205080204" pitchFamily="34" charset="-128"/>
              </a:rPr>
              <a:t> EBITDA is not a free cash flow, because you have to pay taxes and cover reinvestment needs.</a:t>
            </a:r>
          </a:p>
          <a:p>
            <a:pPr lvl="1">
              <a:lnSpc>
                <a:spcPct val="80000"/>
              </a:lnSpc>
            </a:pPr>
            <a:r>
              <a:rPr lang="en-US" altLang="en-US">
                <a:ea typeface="ＭＳ Ｐゴシック" panose="020B0600070205080204" pitchFamily="34" charset="-128"/>
              </a:rPr>
              <a:t>As with PE ratios, you have to be careful about checking for risk in EBITDA and low growth or low quality growth (low return on capital)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DBC26-9FEB-0C49-87B0-4F09B31BECC2}"/>
              </a:ext>
            </a:extLst>
          </p:cNvPr>
          <p:cNvSpPr>
            <a:spLocks noGrp="1"/>
          </p:cNvSpPr>
          <p:nvPr>
            <p:ph type="title"/>
          </p:nvPr>
        </p:nvSpPr>
        <p:spPr/>
        <p:txBody>
          <a:bodyPr/>
          <a:lstStyle/>
          <a:p>
            <a:r>
              <a:rPr lang="en-US" dirty="0"/>
              <a:t>And a caveat about changing times..</a:t>
            </a:r>
          </a:p>
        </p:txBody>
      </p:sp>
      <p:sp>
        <p:nvSpPr>
          <p:cNvPr id="3" name="Content Placeholder 2">
            <a:extLst>
              <a:ext uri="{FF2B5EF4-FFF2-40B4-BE49-F238E27FC236}">
                <a16:creationId xmlns:a16="http://schemas.microsoft.com/office/drawing/2014/main" id="{98F8BAEF-8C7A-5A48-97D0-E6A2AF6A7AD3}"/>
              </a:ext>
            </a:extLst>
          </p:cNvPr>
          <p:cNvSpPr>
            <a:spLocks noGrp="1"/>
          </p:cNvSpPr>
          <p:nvPr>
            <p:ph sz="quarter" idx="1"/>
          </p:nvPr>
        </p:nvSpPr>
        <p:spPr/>
        <p:txBody>
          <a:bodyPr>
            <a:normAutofit lnSpcReduction="10000"/>
          </a:bodyPr>
          <a:lstStyle/>
          <a:p>
            <a:r>
              <a:rPr lang="en-US" dirty="0"/>
              <a:t>Just as book value measurements have been skewed by the shift in economies towards service and technology companies, earnings have also been affected. </a:t>
            </a:r>
          </a:p>
          <a:p>
            <a:r>
              <a:rPr lang="en-US" dirty="0"/>
              <a:t>If the largest capital expenditures of companies are treated as operating expenses (as is the case with R&amp;D at technology companies), you will understate earnings at these companies and over state PE ratios.</a:t>
            </a:r>
          </a:p>
          <a:p>
            <a:r>
              <a:rPr lang="en-US" dirty="0"/>
              <a:t>A pure PE approach may then find these companies to be expensive, even when they are not.</a:t>
            </a:r>
          </a:p>
        </p:txBody>
      </p:sp>
    </p:spTree>
    <p:extLst>
      <p:ext uri="{BB962C8B-B14F-4D97-AF65-F5344CB8AC3E}">
        <p14:creationId xmlns:p14="http://schemas.microsoft.com/office/powerpoint/2010/main" val="4188277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0F6856F6-5071-944F-BB0E-0273C86C5BD9}"/>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3. Dividend Yields</a:t>
            </a:r>
          </a:p>
        </p:txBody>
      </p:sp>
      <p:pic>
        <p:nvPicPr>
          <p:cNvPr id="13314" name="Content Placeholder 2">
            <a:extLst>
              <a:ext uri="{FF2B5EF4-FFF2-40B4-BE49-F238E27FC236}">
                <a16:creationId xmlns:a16="http://schemas.microsoft.com/office/drawing/2014/main" id="{6C9406FE-1CD4-D84B-AC98-EB00964A6D11}"/>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6A19-E219-BA42-8723-D989F0DB6DD6}"/>
              </a:ext>
            </a:extLst>
          </p:cNvPr>
          <p:cNvSpPr>
            <a:spLocks noGrp="1"/>
          </p:cNvSpPr>
          <p:nvPr>
            <p:ph type="title"/>
          </p:nvPr>
        </p:nvSpPr>
        <p:spPr/>
        <p:txBody>
          <a:bodyPr/>
          <a:lstStyle/>
          <a:p>
            <a:r>
              <a:rPr lang="en-US" dirty="0"/>
              <a:t>And how it has held up over time..</a:t>
            </a:r>
          </a:p>
        </p:txBody>
      </p:sp>
      <p:graphicFrame>
        <p:nvGraphicFramePr>
          <p:cNvPr id="4" name="Content Placeholder 3">
            <a:extLst>
              <a:ext uri="{FF2B5EF4-FFF2-40B4-BE49-F238E27FC236}">
                <a16:creationId xmlns:a16="http://schemas.microsoft.com/office/drawing/2014/main" id="{E484C24C-2B26-0042-9D6F-381C6ECF1C43}"/>
              </a:ext>
            </a:extLst>
          </p:cNvPr>
          <p:cNvGraphicFramePr>
            <a:graphicFrameLocks noGrp="1"/>
          </p:cNvGraphicFramePr>
          <p:nvPr>
            <p:ph sz="quarter" idx="1"/>
            <p:extLst>
              <p:ext uri="{D42A27DB-BD31-4B8C-83A1-F6EECF244321}">
                <p14:modId xmlns:p14="http://schemas.microsoft.com/office/powerpoint/2010/main" val="285586936"/>
              </p:ext>
            </p:extLst>
          </p:nvPr>
        </p:nvGraphicFramePr>
        <p:xfrm>
          <a:off x="612648" y="1676400"/>
          <a:ext cx="8074152" cy="4232620"/>
        </p:xfrm>
        <a:graphic>
          <a:graphicData uri="http://schemas.openxmlformats.org/drawingml/2006/table">
            <a:tbl>
              <a:tblPr>
                <a:tableStyleId>{5C22544A-7EE6-4342-B048-85BDC9FD1C3A}</a:tableStyleId>
              </a:tblPr>
              <a:tblGrid>
                <a:gridCol w="2018538">
                  <a:extLst>
                    <a:ext uri="{9D8B030D-6E8A-4147-A177-3AD203B41FA5}">
                      <a16:colId xmlns:a16="http://schemas.microsoft.com/office/drawing/2014/main" val="409355894"/>
                    </a:ext>
                  </a:extLst>
                </a:gridCol>
                <a:gridCol w="2018538">
                  <a:extLst>
                    <a:ext uri="{9D8B030D-6E8A-4147-A177-3AD203B41FA5}">
                      <a16:colId xmlns:a16="http://schemas.microsoft.com/office/drawing/2014/main" val="691033907"/>
                    </a:ext>
                  </a:extLst>
                </a:gridCol>
                <a:gridCol w="2018538">
                  <a:extLst>
                    <a:ext uri="{9D8B030D-6E8A-4147-A177-3AD203B41FA5}">
                      <a16:colId xmlns:a16="http://schemas.microsoft.com/office/drawing/2014/main" val="3348279225"/>
                    </a:ext>
                  </a:extLst>
                </a:gridCol>
                <a:gridCol w="2018538">
                  <a:extLst>
                    <a:ext uri="{9D8B030D-6E8A-4147-A177-3AD203B41FA5}">
                      <a16:colId xmlns:a16="http://schemas.microsoft.com/office/drawing/2014/main" val="608249866"/>
                    </a:ext>
                  </a:extLst>
                </a:gridCol>
              </a:tblGrid>
              <a:tr h="544685">
                <a:tc>
                  <a:txBody>
                    <a:bodyPr/>
                    <a:lstStyle/>
                    <a:p>
                      <a:pPr algn="ctr" fontAlgn="b"/>
                      <a:r>
                        <a:rPr lang="en-US" sz="2000" i="1" u="none" strike="noStrike" dirty="0">
                          <a:effectLst/>
                        </a:rPr>
                        <a:t>Dividend Yield</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1952-2018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1969-2018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371674"/>
                  </a:ext>
                </a:extLst>
              </a:tr>
              <a:tr h="294923">
                <a:tc>
                  <a:txBody>
                    <a:bodyPr/>
                    <a:lstStyle/>
                    <a:p>
                      <a:pPr algn="ctr" fontAlgn="b"/>
                      <a:r>
                        <a:rPr lang="en-US" sz="2000" u="none" strike="noStrike" dirty="0">
                          <a:effectLst/>
                        </a:rPr>
                        <a:t>Highest Yield</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13.09%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12.49%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9.64%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8405019"/>
                  </a:ext>
                </a:extLst>
              </a:tr>
              <a:tr h="294923">
                <a:tc>
                  <a:txBody>
                    <a:bodyPr/>
                    <a:lstStyle/>
                    <a:p>
                      <a:pPr algn="ct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13.31%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12.50%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7.98%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4340542"/>
                  </a:ext>
                </a:extLst>
              </a:tr>
              <a:tr h="294923">
                <a:tc>
                  <a:txBody>
                    <a:bodyPr/>
                    <a:lstStyle/>
                    <a:p>
                      <a:pPr algn="ctr" fontAlgn="b"/>
                      <a:r>
                        <a:rPr lang="en-US" sz="2000" u="none" strike="noStrike" dirty="0">
                          <a:effectLst/>
                        </a:rPr>
                        <a:t>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13.60%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13.32%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8.52%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1144572"/>
                  </a:ext>
                </a:extLst>
              </a:tr>
              <a:tr h="294923">
                <a:tc>
                  <a:txBody>
                    <a:bodyPr/>
                    <a:lstStyle/>
                    <a:p>
                      <a:pPr algn="ctr" fontAlgn="b"/>
                      <a:r>
                        <a:rPr lang="en-US" sz="2000" u="none" strike="noStrike">
                          <a:effectLst/>
                        </a:rPr>
                        <a:t>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13.35%</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12.47%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8.89%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400877"/>
                  </a:ext>
                </a:extLst>
              </a:tr>
              <a:tr h="294923">
                <a:tc>
                  <a:txBody>
                    <a:bodyPr/>
                    <a:lstStyle/>
                    <a:p>
                      <a:pPr algn="ctr" fontAlgn="b"/>
                      <a:r>
                        <a:rPr lang="en-US" sz="2000" u="none" strike="noStrike">
                          <a:effectLst/>
                        </a:rPr>
                        <a:t>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12.33%</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12.51%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8.97%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8360660"/>
                  </a:ext>
                </a:extLst>
              </a:tr>
              <a:tr h="294923">
                <a:tc>
                  <a:txBody>
                    <a:bodyPr/>
                    <a:lstStyle/>
                    <a:p>
                      <a:pPr algn="ctr" fontAlgn="b"/>
                      <a:r>
                        <a:rPr lang="en-US" sz="2000" u="none" strike="noStrike">
                          <a:effectLst/>
                        </a:rPr>
                        <a:t>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10.89%</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10.94%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7.97%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3166531"/>
                  </a:ext>
                </a:extLst>
              </a:tr>
              <a:tr h="294923">
                <a:tc>
                  <a:txBody>
                    <a:bodyPr/>
                    <a:lstStyle/>
                    <a:p>
                      <a:pPr algn="ctr" fontAlgn="b"/>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12.36%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12.10%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9.00%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8612514"/>
                  </a:ext>
                </a:extLst>
              </a:tr>
              <a:tr h="294923">
                <a:tc>
                  <a:txBody>
                    <a:bodyPr/>
                    <a:lstStyle/>
                    <a:p>
                      <a:pPr algn="ctr" fontAlgn="b"/>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11.06%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12.07%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8.01%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9396682"/>
                  </a:ext>
                </a:extLst>
              </a:tr>
              <a:tr h="294923">
                <a:tc>
                  <a:txBody>
                    <a:bodyPr/>
                    <a:lstStyle/>
                    <a:p>
                      <a:pPr algn="ctr" fontAlgn="b"/>
                      <a:r>
                        <a:rPr lang="en-US" sz="2000" u="none" strike="noStrike">
                          <a:effectLst/>
                        </a:rPr>
                        <a:t>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11.55%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10.45%</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7.12%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4479129"/>
                  </a:ext>
                </a:extLst>
              </a:tr>
              <a:tr h="294923">
                <a:tc>
                  <a:txBody>
                    <a:bodyPr/>
                    <a:lstStyle/>
                    <a:p>
                      <a:pPr algn="ctr" fontAlgn="b"/>
                      <a:r>
                        <a:rPr lang="en-US" sz="2000" u="none" strike="noStrike">
                          <a:effectLst/>
                        </a:rPr>
                        <a:t>Lowest Yield</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10.90%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10.50%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4.80%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5297726"/>
                  </a:ext>
                </a:extLst>
              </a:tr>
              <a:tr h="544685">
                <a:tc>
                  <a:txBody>
                    <a:bodyPr/>
                    <a:lstStyle/>
                    <a:p>
                      <a:pPr algn="ctr" fontAlgn="b"/>
                      <a:r>
                        <a:rPr lang="en-US" sz="2000" u="none" strike="noStrike" dirty="0">
                          <a:solidFill>
                            <a:srgbClr val="FF0000"/>
                          </a:solidFill>
                          <a:effectLst/>
                        </a:rPr>
                        <a:t>Lowest vs Highest</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2.19%</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1.99%</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solidFill>
                            <a:srgbClr val="FF0000"/>
                          </a:solidFill>
                          <a:effectLst/>
                        </a:rPr>
                        <a:t>4.84%</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509740"/>
                  </a:ext>
                </a:extLst>
              </a:tr>
            </a:tbl>
          </a:graphicData>
        </a:graphic>
      </p:graphicFrame>
    </p:spTree>
    <p:extLst>
      <p:ext uri="{BB962C8B-B14F-4D97-AF65-F5344CB8AC3E}">
        <p14:creationId xmlns:p14="http://schemas.microsoft.com/office/powerpoint/2010/main" val="2391934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C2FC1-E2EB-3B44-ACBE-FF9D81361F7C}"/>
              </a:ext>
            </a:extLst>
          </p:cNvPr>
          <p:cNvSpPr>
            <a:spLocks noGrp="1"/>
          </p:cNvSpPr>
          <p:nvPr>
            <p:ph type="title"/>
          </p:nvPr>
        </p:nvSpPr>
        <p:spPr/>
        <p:txBody>
          <a:bodyPr/>
          <a:lstStyle/>
          <a:p>
            <a:r>
              <a:rPr lang="en-US" dirty="0"/>
              <a:t>Dividend Screens: Specialized versions</a:t>
            </a:r>
          </a:p>
        </p:txBody>
      </p:sp>
      <p:sp>
        <p:nvSpPr>
          <p:cNvPr id="3" name="Content Placeholder 2">
            <a:extLst>
              <a:ext uri="{FF2B5EF4-FFF2-40B4-BE49-F238E27FC236}">
                <a16:creationId xmlns:a16="http://schemas.microsoft.com/office/drawing/2014/main" id="{986D6351-4E55-0A4E-8A79-668855A2EF0A}"/>
              </a:ext>
            </a:extLst>
          </p:cNvPr>
          <p:cNvSpPr>
            <a:spLocks noGrp="1"/>
          </p:cNvSpPr>
          <p:nvPr>
            <p:ph sz="quarter" idx="1"/>
          </p:nvPr>
        </p:nvSpPr>
        <p:spPr/>
        <p:txBody>
          <a:bodyPr>
            <a:normAutofit fontScale="92500" lnSpcReduction="10000"/>
          </a:bodyPr>
          <a:lstStyle/>
          <a:p>
            <a:r>
              <a:rPr lang="en-US" u="sng" dirty="0"/>
              <a:t>Dogs of the Dow</a:t>
            </a:r>
            <a:r>
              <a:rPr lang="en-US" dirty="0"/>
              <a:t>: In this version, investors focus on the largest dividend payers in the Dow 30, invest in that tightly concentrated group.</a:t>
            </a:r>
          </a:p>
          <a:p>
            <a:r>
              <a:rPr lang="en-US" u="sng" dirty="0"/>
              <a:t>Dividend Aristocrats</a:t>
            </a:r>
            <a:r>
              <a:rPr lang="en-US" dirty="0"/>
              <a:t>: Companies that not only pay large dividends but have a history of doing so.</a:t>
            </a:r>
          </a:p>
          <a:p>
            <a:r>
              <a:rPr lang="en-US" dirty="0"/>
              <a:t>In all of these models, investors are putting their faith in dividends, arguing that</a:t>
            </a:r>
          </a:p>
          <a:p>
            <a:pPr lvl="1"/>
            <a:r>
              <a:rPr lang="en-US" dirty="0"/>
              <a:t>Dividends are the only tangible returns that you get from investing in stocks, since price appreciation is either just on paper or reliant on other investors paying.</a:t>
            </a:r>
          </a:p>
          <a:p>
            <a:pPr lvl="1"/>
            <a:r>
              <a:rPr lang="en-US" dirty="0"/>
              <a:t>Dividends are more predictable than price appreciation, because companies are reluctant to cut them. </a:t>
            </a:r>
          </a:p>
        </p:txBody>
      </p:sp>
    </p:spTree>
    <p:extLst>
      <p:ext uri="{BB962C8B-B14F-4D97-AF65-F5344CB8AC3E}">
        <p14:creationId xmlns:p14="http://schemas.microsoft.com/office/powerpoint/2010/main" val="3099845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42B96-47F6-3948-8DA1-155B5C4249FE}"/>
              </a:ext>
            </a:extLst>
          </p:cNvPr>
          <p:cNvSpPr>
            <a:spLocks noGrp="1"/>
          </p:cNvSpPr>
          <p:nvPr>
            <p:ph type="title"/>
          </p:nvPr>
        </p:nvSpPr>
        <p:spPr/>
        <p:txBody>
          <a:bodyPr/>
          <a:lstStyle/>
          <a:p>
            <a:r>
              <a:rPr lang="en-US" dirty="0"/>
              <a:t>How sticky are dividends?</a:t>
            </a:r>
          </a:p>
        </p:txBody>
      </p:sp>
      <p:graphicFrame>
        <p:nvGraphicFramePr>
          <p:cNvPr id="4" name="Content Placeholder 6">
            <a:extLst>
              <a:ext uri="{FF2B5EF4-FFF2-40B4-BE49-F238E27FC236}">
                <a16:creationId xmlns:a16="http://schemas.microsoft.com/office/drawing/2014/main" id="{6F96CD81-ECCD-694C-A9F3-9648C3DCB1A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0659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457FF62C-7D8A-BE48-BA16-FD753B2EE78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What to watch out for..</a:t>
            </a:r>
          </a:p>
        </p:txBody>
      </p:sp>
      <p:sp>
        <p:nvSpPr>
          <p:cNvPr id="14338" name="Content Placeholder 2">
            <a:extLst>
              <a:ext uri="{FF2B5EF4-FFF2-40B4-BE49-F238E27FC236}">
                <a16:creationId xmlns:a16="http://schemas.microsoft.com/office/drawing/2014/main" id="{5688A6DE-B95C-2049-B696-3C76EAB7E724}"/>
              </a:ext>
            </a:extLst>
          </p:cNvPr>
          <p:cNvSpPr>
            <a:spLocks noGrp="1"/>
          </p:cNvSpPr>
          <p:nvPr>
            <p:ph sz="quarter" idx="1"/>
          </p:nvPr>
        </p:nvSpPr>
        <p:spPr>
          <a:xfrm>
            <a:off x="612775" y="1600200"/>
            <a:ext cx="8153400" cy="4495800"/>
          </a:xfrm>
        </p:spPr>
        <p:txBody>
          <a:bodyPr/>
          <a:lstStyle/>
          <a:p>
            <a:pPr>
              <a:lnSpc>
                <a:spcPct val="80000"/>
              </a:lnSpc>
            </a:pPr>
            <a:r>
              <a:rPr lang="en-US" altLang="en-US" sz="2700" u="sng">
                <a:ea typeface="ＭＳ Ｐゴシック" panose="020B0600070205080204" pitchFamily="34" charset="-128"/>
              </a:rPr>
              <a:t>Unsustainable dividends</a:t>
            </a:r>
            <a:r>
              <a:rPr lang="en-US" altLang="en-US" sz="2700">
                <a:ea typeface="ＭＳ Ｐゴシック" panose="020B0600070205080204" pitchFamily="34" charset="-128"/>
              </a:rPr>
              <a:t>: When you buy a stock with a high dividend yield, you are hoping that the dividends will not be cut or come under threat. While this may be a reasonable assumption across the entire market, it is also true that companies that are paying too much in dividends will be unable to sustain those dividends.</a:t>
            </a:r>
          </a:p>
          <a:p>
            <a:pPr>
              <a:lnSpc>
                <a:spcPct val="80000"/>
              </a:lnSpc>
            </a:pPr>
            <a:r>
              <a:rPr lang="en-US" altLang="en-US" sz="2700" u="sng">
                <a:ea typeface="ＭＳ Ｐゴシック" panose="020B0600070205080204" pitchFamily="34" charset="-128"/>
              </a:rPr>
              <a:t>Low growth</a:t>
            </a:r>
            <a:r>
              <a:rPr lang="en-US" altLang="en-US" sz="2700">
                <a:ea typeface="ＭＳ Ｐゴシック" panose="020B0600070205080204" pitchFamily="34" charset="-128"/>
              </a:rPr>
              <a:t>: One of the costs of returning more in dividends is that there is less to reinvest, leading to low growth.</a:t>
            </a:r>
          </a:p>
          <a:p>
            <a:pPr>
              <a:lnSpc>
                <a:spcPct val="80000"/>
              </a:lnSpc>
            </a:pPr>
            <a:r>
              <a:rPr lang="en-US" altLang="en-US" sz="2700" u="sng">
                <a:ea typeface="ＭＳ Ｐゴシック" panose="020B0600070205080204" pitchFamily="34" charset="-128"/>
              </a:rPr>
              <a:t>Taxes</a:t>
            </a:r>
            <a:r>
              <a:rPr lang="en-US" altLang="en-US" sz="2700">
                <a:ea typeface="ＭＳ Ｐゴシック" panose="020B0600070205080204" pitchFamily="34" charset="-128"/>
              </a:rPr>
              <a:t>: Investors who receive dividends have no choice on tax timing and may have to pay higher taxes on dividends.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0881-82A5-C54B-AFF8-678006295111}"/>
              </a:ext>
            </a:extLst>
          </p:cNvPr>
          <p:cNvSpPr>
            <a:spLocks noGrp="1"/>
          </p:cNvSpPr>
          <p:nvPr>
            <p:ph type="title"/>
          </p:nvPr>
        </p:nvSpPr>
        <p:spPr/>
        <p:txBody>
          <a:bodyPr/>
          <a:lstStyle/>
          <a:p>
            <a:r>
              <a:rPr lang="en-US" dirty="0"/>
              <a:t>And a brutal new reality… Companies are shifting away from dividends..</a:t>
            </a:r>
          </a:p>
        </p:txBody>
      </p:sp>
      <p:graphicFrame>
        <p:nvGraphicFramePr>
          <p:cNvPr id="4" name="Content Placeholder 6">
            <a:extLst>
              <a:ext uri="{FF2B5EF4-FFF2-40B4-BE49-F238E27FC236}">
                <a16:creationId xmlns:a16="http://schemas.microsoft.com/office/drawing/2014/main" id="{8FDCB9DC-DF57-F543-BA30-30D092D5447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9730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DADB-1CA6-1E4A-AED5-C151498D44F9}"/>
              </a:ext>
            </a:extLst>
          </p:cNvPr>
          <p:cNvSpPr>
            <a:spLocks noGrp="1"/>
          </p:cNvSpPr>
          <p:nvPr>
            <p:ph type="title"/>
          </p:nvPr>
        </p:nvSpPr>
        <p:spPr/>
        <p:txBody>
          <a:bodyPr/>
          <a:lstStyle/>
          <a:p>
            <a:r>
              <a:rPr lang="en-US" dirty="0"/>
              <a:t>The Screener’s weakest link: Value Traps</a:t>
            </a:r>
          </a:p>
        </p:txBody>
      </p:sp>
      <p:sp>
        <p:nvSpPr>
          <p:cNvPr id="3" name="Content Placeholder 2">
            <a:extLst>
              <a:ext uri="{FF2B5EF4-FFF2-40B4-BE49-F238E27FC236}">
                <a16:creationId xmlns:a16="http://schemas.microsoft.com/office/drawing/2014/main" id="{5D33426F-26F3-ED42-8F99-8F5C4A3EA4B7}"/>
              </a:ext>
            </a:extLst>
          </p:cNvPr>
          <p:cNvSpPr>
            <a:spLocks noGrp="1"/>
          </p:cNvSpPr>
          <p:nvPr>
            <p:ph sz="quarter" idx="1"/>
          </p:nvPr>
        </p:nvSpPr>
        <p:spPr/>
        <p:txBody>
          <a:bodyPr>
            <a:normAutofit fontScale="92500" lnSpcReduction="20000"/>
          </a:bodyPr>
          <a:lstStyle/>
          <a:p>
            <a:r>
              <a:rPr lang="en-US" dirty="0"/>
              <a:t>A value trap is a company that looks cheap but rather than bounce back to what you perceive as a fair price either continues to remain cheap or becomes even cheaper.</a:t>
            </a:r>
          </a:p>
          <a:p>
            <a:r>
              <a:rPr lang="en-US" dirty="0"/>
              <a:t>A company becomes a value trap when forces within or without the firm cause the fundamentals to shift permanently, making assumptions that things will revert back to a norm (in terms of profits and pricing) into a pipe dream.</a:t>
            </a:r>
          </a:p>
          <a:p>
            <a:r>
              <a:rPr lang="en-US" dirty="0"/>
              <a:t>In a world where disruption is the norm, rather than the exception, established companies in industries that are being disrupted rapidly can look cheap, but they will become cheaper over time.</a:t>
            </a:r>
          </a:p>
          <a:p>
            <a:endParaRPr lang="en-US" dirty="0"/>
          </a:p>
        </p:txBody>
      </p:sp>
    </p:spTree>
    <p:extLst>
      <p:ext uri="{BB962C8B-B14F-4D97-AF65-F5344CB8AC3E}">
        <p14:creationId xmlns:p14="http://schemas.microsoft.com/office/powerpoint/2010/main" val="1196919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C070-F724-AB47-8F3A-8B878B00D11A}"/>
              </a:ext>
            </a:extLst>
          </p:cNvPr>
          <p:cNvSpPr>
            <a:spLocks noGrp="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The Value Investors’ Protective Armour</a:t>
            </a:r>
          </a:p>
        </p:txBody>
      </p:sp>
      <p:sp>
        <p:nvSpPr>
          <p:cNvPr id="15362" name="Content Placeholder 2">
            <a:extLst>
              <a:ext uri="{FF2B5EF4-FFF2-40B4-BE49-F238E27FC236}">
                <a16:creationId xmlns:a16="http://schemas.microsoft.com/office/drawing/2014/main" id="{C15DAAC7-2FDE-1445-B078-F66F68BA7880}"/>
              </a:ext>
            </a:extLst>
          </p:cNvPr>
          <p:cNvSpPr>
            <a:spLocks noGrp="1"/>
          </p:cNvSpPr>
          <p:nvPr>
            <p:ph sz="quarter" idx="1"/>
          </p:nvPr>
        </p:nvSpPr>
        <p:spPr>
          <a:xfrm>
            <a:off x="612775" y="1600200"/>
            <a:ext cx="8153400" cy="4495800"/>
          </a:xfrm>
        </p:spPr>
        <p:txBody>
          <a:bodyPr/>
          <a:lstStyle/>
          <a:p>
            <a:pPr>
              <a:lnSpc>
                <a:spcPct val="80000"/>
              </a:lnSpc>
            </a:pPr>
            <a:r>
              <a:rPr lang="en-US" altLang="en-US" sz="1800" u="sng">
                <a:ea typeface="ＭＳ Ｐゴシック" panose="020B0600070205080204" pitchFamily="34" charset="-128"/>
              </a:rPr>
              <a:t>Accounting checks</a:t>
            </a:r>
            <a:r>
              <a:rPr lang="en-US" altLang="en-US" sz="1800">
                <a:ea typeface="ＭＳ Ｐゴシック" panose="020B0600070205080204" pitchFamily="34" charset="-128"/>
              </a:rPr>
              <a:t>: Rather than trust the current earnings, value investors often focus on three variants:</a:t>
            </a:r>
          </a:p>
          <a:p>
            <a:pPr marL="971550" lvl="1" indent="-514350">
              <a:lnSpc>
                <a:spcPct val="80000"/>
              </a:lnSpc>
              <a:buFont typeface="Calibri" panose="020F0502020204030204" pitchFamily="34" charset="0"/>
              <a:buAutoNum type="arabicPeriod"/>
            </a:pPr>
            <a:r>
              <a:rPr lang="en-US" altLang="en-US" sz="1500">
                <a:ea typeface="ＭＳ Ｐゴシック" panose="020B0600070205080204" pitchFamily="34" charset="-128"/>
              </a:rPr>
              <a:t>Normalized earnings, i.e., average earnings over a period of time.</a:t>
            </a:r>
          </a:p>
          <a:p>
            <a:pPr marL="971550" lvl="1" indent="-514350">
              <a:lnSpc>
                <a:spcPct val="80000"/>
              </a:lnSpc>
              <a:buFont typeface="Calibri" panose="020F0502020204030204" pitchFamily="34" charset="0"/>
              <a:buAutoNum type="arabicPeriod"/>
            </a:pPr>
            <a:r>
              <a:rPr lang="en-US" altLang="en-US" sz="1500">
                <a:ea typeface="ＭＳ Ｐゴシック" panose="020B0600070205080204" pitchFamily="34" charset="-128"/>
              </a:rPr>
              <a:t>Adjusted earnings, where investors devise their own measures of earnings that correct for what they see as shortcomings in conventional accounting earnings. </a:t>
            </a:r>
          </a:p>
          <a:p>
            <a:pPr marL="971550" lvl="1" indent="-514350">
              <a:lnSpc>
                <a:spcPct val="80000"/>
              </a:lnSpc>
              <a:buFont typeface="Calibri" panose="020F0502020204030204" pitchFamily="34" charset="0"/>
              <a:buAutoNum type="arabicPeriod"/>
            </a:pPr>
            <a:r>
              <a:rPr lang="en-US" altLang="en-US" sz="1500">
                <a:ea typeface="ＭＳ Ｐゴシック" panose="020B0600070205080204" pitchFamily="34" charset="-128"/>
              </a:rPr>
              <a:t>Owner’s earnings, where depreciation, amortization and other non-cash charges are added back and capital expenditures to maintain existing assets is subtracted out.</a:t>
            </a:r>
          </a:p>
          <a:p>
            <a:pPr>
              <a:lnSpc>
                <a:spcPct val="80000"/>
              </a:lnSpc>
            </a:pPr>
            <a:r>
              <a:rPr lang="en-US" altLang="en-US" sz="1800" u="sng">
                <a:ea typeface="ＭＳ Ｐゴシック" panose="020B0600070205080204" pitchFamily="34" charset="-128"/>
              </a:rPr>
              <a:t>The Moat</a:t>
            </a:r>
            <a:r>
              <a:rPr lang="en-US" altLang="en-US" sz="1800">
                <a:ea typeface="ＭＳ Ｐゴシック" panose="020B0600070205080204" pitchFamily="34" charset="-128"/>
              </a:rPr>
              <a:t>: The “moat” is a measure of a company’s competitive advantages; the stronger and more sustainable a company’s competitive advantages, the more difficult it becomes for others to breach the moat and the safer becomes the earnings stream. </a:t>
            </a:r>
          </a:p>
          <a:p>
            <a:pPr>
              <a:lnSpc>
                <a:spcPct val="80000"/>
              </a:lnSpc>
            </a:pPr>
            <a:r>
              <a:rPr lang="en-US" altLang="en-US" sz="1800" u="sng">
                <a:ea typeface="ＭＳ Ｐゴシック" panose="020B0600070205080204" pitchFamily="34" charset="-128"/>
              </a:rPr>
              <a:t>Margin of safety</a:t>
            </a:r>
            <a:r>
              <a:rPr lang="en-US" altLang="en-US" sz="1800">
                <a:ea typeface="ＭＳ Ｐゴシック" panose="020B0600070205080204" pitchFamily="34" charset="-128"/>
              </a:rPr>
              <a:t>: The margin of safety (MOS) is the buffer that value investors build into their investment decision to protect themselves against risk. Thus, a MOS of 20% would imply that an investor would buy a stock only if its price is more than 20% below the estimated value (estimated using a multiple or a discounted cash flow model).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5C84A4A5-4E2B-134F-B553-5AB7424824F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Screening template</a:t>
            </a:r>
          </a:p>
        </p:txBody>
      </p:sp>
      <p:sp>
        <p:nvSpPr>
          <p:cNvPr id="16386" name="Content Placeholder 2">
            <a:extLst>
              <a:ext uri="{FF2B5EF4-FFF2-40B4-BE49-F238E27FC236}">
                <a16:creationId xmlns:a16="http://schemas.microsoft.com/office/drawing/2014/main" id="{251427FC-DC0C-3141-8A7E-F433FC92DEA8}"/>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500" u="sng">
                <a:ea typeface="ＭＳ Ｐゴシック" panose="020B0600070205080204" pitchFamily="34" charset="-128"/>
              </a:rPr>
              <a:t>Screen for cheapness</a:t>
            </a:r>
            <a:r>
              <a:rPr lang="en-US" altLang="en-US" sz="2500">
                <a:ea typeface="ＭＳ Ｐゴシック" panose="020B0600070205080204" pitchFamily="34" charset="-128"/>
              </a:rPr>
              <a:t>: You use a pricing multiple (PE, PBV, EV/EBITDA) to find cheap stocks. </a:t>
            </a:r>
          </a:p>
          <a:p>
            <a:pPr marL="514350" indent="-514350">
              <a:lnSpc>
                <a:spcPct val="80000"/>
              </a:lnSpc>
              <a:buFont typeface="Calibri" panose="020F0502020204030204" pitchFamily="34" charset="0"/>
              <a:buAutoNum type="arabicPeriod"/>
            </a:pPr>
            <a:r>
              <a:rPr lang="en-US" altLang="en-US" sz="2500" u="sng">
                <a:ea typeface="ＭＳ Ｐゴシック" panose="020B0600070205080204" pitchFamily="34" charset="-128"/>
              </a:rPr>
              <a:t>Screen for low risk</a:t>
            </a:r>
            <a:r>
              <a:rPr lang="en-US" altLang="en-US" sz="2500">
                <a:ea typeface="ＭＳ Ｐゴシック" panose="020B0600070205080204" pitchFamily="34" charset="-128"/>
              </a:rPr>
              <a:t>: You try to remove those stocks that look cheap but are risky, using your preferred proxy for risk. This proxy can be a price-based one (standard deviation, beta), an accounting measure (debt ratio) or a sector screen (no tech stocks…)</a:t>
            </a:r>
          </a:p>
          <a:p>
            <a:pPr marL="514350" indent="-514350">
              <a:lnSpc>
                <a:spcPct val="80000"/>
              </a:lnSpc>
              <a:buFont typeface="Calibri" panose="020F0502020204030204" pitchFamily="34" charset="0"/>
              <a:buAutoNum type="arabicPeriod"/>
            </a:pPr>
            <a:r>
              <a:rPr lang="en-US" altLang="en-US" sz="2500" u="sng">
                <a:ea typeface="ＭＳ Ｐゴシック" panose="020B0600070205080204" pitchFamily="34" charset="-128"/>
              </a:rPr>
              <a:t>Screen for high growth</a:t>
            </a:r>
            <a:r>
              <a:rPr lang="en-US" altLang="en-US" sz="2500">
                <a:ea typeface="ＭＳ Ｐゴシック" panose="020B0600070205080204" pitchFamily="34" charset="-128"/>
              </a:rPr>
              <a:t>: You also want to get companies that have, in not high growth, some growth in them. So, you may put in a minimum growth requirement.</a:t>
            </a:r>
          </a:p>
          <a:p>
            <a:pPr marL="514350" indent="-514350">
              <a:lnSpc>
                <a:spcPct val="80000"/>
              </a:lnSpc>
              <a:buFont typeface="Calibri" panose="020F0502020204030204" pitchFamily="34" charset="0"/>
              <a:buAutoNum type="arabicPeriod"/>
            </a:pPr>
            <a:r>
              <a:rPr lang="en-US" altLang="en-US" sz="2500" u="sng">
                <a:ea typeface="ＭＳ Ｐゴシック" panose="020B0600070205080204" pitchFamily="34" charset="-128"/>
              </a:rPr>
              <a:t>Screen for high quality growth</a:t>
            </a:r>
            <a:r>
              <a:rPr lang="en-US" altLang="en-US" sz="2500">
                <a:ea typeface="ＭＳ Ｐゴシック" panose="020B0600070205080204" pitchFamily="34" charset="-128"/>
              </a:rPr>
              <a:t>: Finally, you also want to remove companies that reinvest badly (earning low returns on investments).</a:t>
            </a:r>
          </a:p>
          <a:p>
            <a:pPr marL="514350" indent="-514350">
              <a:lnSpc>
                <a:spcPct val="80000"/>
              </a:lnSpc>
            </a:pPr>
            <a:endParaRPr lang="en-US" altLang="en-US" sz="250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6F0B46B8-2786-3443-978F-4EB369B369B2}"/>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Determinants of Success at Passive Screening</a:t>
            </a:r>
          </a:p>
        </p:txBody>
      </p:sp>
      <p:sp>
        <p:nvSpPr>
          <p:cNvPr id="96259" name="Rectangle 3">
            <a:extLst>
              <a:ext uri="{FF2B5EF4-FFF2-40B4-BE49-F238E27FC236}">
                <a16:creationId xmlns:a16="http://schemas.microsoft.com/office/drawing/2014/main" id="{478E38E2-4CB0-8445-8A07-81E700CAED6E}"/>
              </a:ext>
            </a:extLst>
          </p:cNvPr>
          <p:cNvSpPr>
            <a:spLocks noGrp="1" noChangeArrowheads="1"/>
          </p:cNvSpPr>
          <p:nvPr>
            <p:ph sz="quarter" idx="1"/>
          </p:nvPr>
        </p:nvSpPr>
        <p:spPr>
          <a:xfrm>
            <a:off x="612775" y="1600200"/>
            <a:ext cx="8153400" cy="4495800"/>
          </a:xfrm>
        </p:spPr>
        <p:txBody>
          <a:bodyPr rtlCol="0">
            <a:normAutofit fontScale="70000" lnSpcReduction="20000"/>
          </a:bodyPr>
          <a:lstStyle/>
          <a:p>
            <a:pPr marL="514350" indent="-514350" fontAlgn="auto">
              <a:spcAft>
                <a:spcPts val="0"/>
              </a:spcAft>
              <a:buFont typeface="+mj-lt"/>
              <a:buAutoNum type="arabicPeriod"/>
              <a:defRPr/>
            </a:pPr>
            <a:r>
              <a:rPr lang="en-US" u="sng" dirty="0">
                <a:ea typeface="+mn-ea"/>
                <a:cs typeface="+mn-cs"/>
              </a:rPr>
              <a:t>Have a long time horizon</a:t>
            </a:r>
            <a:r>
              <a:rPr lang="en-US" dirty="0">
                <a:ea typeface="+mn-ea"/>
                <a:cs typeface="+mn-cs"/>
              </a:rPr>
              <a:t>: All the studies quoted above look at returns over long time horizons. In fact, low price-book value stocks have underperformed high price-book value stocks over shorter time periods.</a:t>
            </a:r>
          </a:p>
          <a:p>
            <a:pPr marL="514350" indent="-514350" fontAlgn="auto">
              <a:spcAft>
                <a:spcPts val="0"/>
              </a:spcAft>
              <a:buFont typeface="+mj-lt"/>
              <a:buAutoNum type="arabicPeriod"/>
              <a:defRPr/>
            </a:pPr>
            <a:r>
              <a:rPr lang="en-US" u="sng" dirty="0">
                <a:ea typeface="+mn-ea"/>
                <a:cs typeface="+mn-cs"/>
              </a:rPr>
              <a:t>Choose your screens wisely</a:t>
            </a:r>
            <a:r>
              <a:rPr lang="en-US" dirty="0">
                <a:ea typeface="+mn-ea"/>
                <a:cs typeface="+mn-cs"/>
              </a:rPr>
              <a:t>: Too many screens can undercut the search for excess returns since the screens may end up eliminating just those stocks that create the positive excess returns.</a:t>
            </a:r>
          </a:p>
          <a:p>
            <a:pPr marL="514350" indent="-514350" fontAlgn="auto">
              <a:spcAft>
                <a:spcPts val="0"/>
              </a:spcAft>
              <a:buFont typeface="+mj-lt"/>
              <a:buAutoNum type="arabicPeriod"/>
              <a:defRPr/>
            </a:pPr>
            <a:r>
              <a:rPr lang="en-US" u="sng" dirty="0">
                <a:ea typeface="+mn-ea"/>
                <a:cs typeface="+mn-cs"/>
              </a:rPr>
              <a:t>Trust mean reversion</a:t>
            </a:r>
            <a:r>
              <a:rPr lang="en-US" dirty="0">
                <a:ea typeface="+mn-ea"/>
                <a:cs typeface="+mn-cs"/>
              </a:rPr>
              <a:t>: Hope that the market/companies have not changed fundamentally.</a:t>
            </a:r>
          </a:p>
          <a:p>
            <a:pPr marL="514350" indent="-514350" fontAlgn="auto">
              <a:spcAft>
                <a:spcPts val="0"/>
              </a:spcAft>
              <a:buFont typeface="+mj-lt"/>
              <a:buAutoNum type="arabicPeriod"/>
              <a:defRPr/>
            </a:pPr>
            <a:r>
              <a:rPr lang="en-US" u="sng" dirty="0">
                <a:ea typeface="+mn-ea"/>
                <a:cs typeface="+mn-cs"/>
              </a:rPr>
              <a:t>Be diversified</a:t>
            </a:r>
            <a:r>
              <a:rPr lang="en-US" dirty="0">
                <a:ea typeface="+mn-ea"/>
                <a:cs typeface="+mn-cs"/>
              </a:rPr>
              <a:t>: The excess returns from these strategies often come from a few holdings in large portfolio. Holding a small portfolio may expose you to extraordinary risk and not deliver the same excess returns.</a:t>
            </a:r>
          </a:p>
          <a:p>
            <a:pPr marL="514350" indent="-514350" fontAlgn="auto">
              <a:spcAft>
                <a:spcPts val="0"/>
              </a:spcAft>
              <a:buFont typeface="+mj-lt"/>
              <a:buAutoNum type="arabicPeriod"/>
              <a:defRPr/>
            </a:pPr>
            <a:r>
              <a:rPr lang="en-US" u="sng" dirty="0">
                <a:ea typeface="+mn-ea"/>
                <a:cs typeface="+mn-cs"/>
              </a:rPr>
              <a:t>Watch out for taxes and transactions costs</a:t>
            </a:r>
            <a:r>
              <a:rPr lang="en-US" dirty="0">
                <a:ea typeface="+mn-ea"/>
                <a:cs typeface="+mn-cs"/>
              </a:rPr>
              <a:t>: Some of the screens may end up creating a portfolio of low-priced stocks, which, in turn, create larger transactions costs.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727</TotalTime>
  <Words>2248</Words>
  <Application>Microsoft Macintosh PowerPoint</Application>
  <PresentationFormat>On-screen Show (4:3)</PresentationFormat>
  <Paragraphs>237</Paragraphs>
  <Slides>28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6" baseType="lpstr">
      <vt:lpstr>ＭＳ Ｐゴシック</vt:lpstr>
      <vt:lpstr>Arial</vt:lpstr>
      <vt:lpstr>Calibri</vt:lpstr>
      <vt:lpstr>Times</vt:lpstr>
      <vt:lpstr>Wingdings</vt:lpstr>
      <vt:lpstr>Wingdings 2</vt:lpstr>
      <vt:lpstr>Basic</vt:lpstr>
      <vt:lpstr>Equation</vt:lpstr>
      <vt:lpstr>Value Investing: The Passive version</vt:lpstr>
      <vt:lpstr>The Screeners</vt:lpstr>
      <vt:lpstr>A. Just find good companies</vt:lpstr>
      <vt:lpstr>Good and Bad Companies</vt:lpstr>
      <vt:lpstr>Excellent companies are not always excellent investments..</vt:lpstr>
      <vt:lpstr>A Newer Study to back that up..</vt:lpstr>
      <vt:lpstr>B. Quantitative Screens</vt:lpstr>
      <vt:lpstr>1. Price/Book Value Screens: Low P/BV stocks are winners..</vt:lpstr>
      <vt:lpstr>Patterns in time: US stocks</vt:lpstr>
      <vt:lpstr>Evidence from International Markets</vt:lpstr>
      <vt:lpstr>Caveat Emptor on P/BV ratios</vt:lpstr>
      <vt:lpstr>And a changing world has made book values less relevant</vt:lpstr>
      <vt:lpstr>Price to Book over time: S&amp;P 500</vt:lpstr>
      <vt:lpstr>2. Price/Earnings Ratio Screens: The Low PE story has legs…</vt:lpstr>
      <vt:lpstr>But is it fading?</vt:lpstr>
      <vt:lpstr>What can go wrong?</vt:lpstr>
      <vt:lpstr>A variant on earnings multiples: EV/EBITDA</vt:lpstr>
      <vt:lpstr>And a caveat about changing times..</vt:lpstr>
      <vt:lpstr>3. Dividend Yields</vt:lpstr>
      <vt:lpstr>And how it has held up over time..</vt:lpstr>
      <vt:lpstr>Dividend Screens: Specialized versions</vt:lpstr>
      <vt:lpstr>How sticky are dividends?</vt:lpstr>
      <vt:lpstr>What to watch out for..</vt:lpstr>
      <vt:lpstr>And a brutal new reality… Companies are shifting away from dividends..</vt:lpstr>
      <vt:lpstr>The Screener’s weakest link: Value Traps</vt:lpstr>
      <vt:lpstr>The Value Investors’ Protective Armour</vt:lpstr>
      <vt:lpstr>A Screening template</vt:lpstr>
      <vt:lpstr>Determinants of Success at Passive Screening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Kiran Damodaran</cp:lastModifiedBy>
  <cp:revision>63</cp:revision>
  <cp:lastPrinted>2002-03-11T16:20:16Z</cp:lastPrinted>
  <dcterms:created xsi:type="dcterms:W3CDTF">1998-07-19T19:35:30Z</dcterms:created>
  <dcterms:modified xsi:type="dcterms:W3CDTF">2019-08-19T14:50:33Z</dcterms:modified>
</cp:coreProperties>
</file>